
<file path=[Content_Types].xml><?xml version="1.0" encoding="utf-8"?>
<Types xmlns="http://schemas.openxmlformats.org/package/2006/content-types">
  <Default Extension="xml" ContentType="application/xml"/>
  <Default Extension="jpg" ContentType="image/jpeg"/>
  <Default Extension="jpeg" ContentType="image/jpeg"/>
  <Default Extension="emf" ContentType="image/x-emf"/>
  <Default Extension="rels" ContentType="application/vnd.openxmlformats-package.relationships+xml"/>
  <Default Extension="gif" ContentType="image/gif"/>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tags/tag4.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48" r:id="rId1"/>
  </p:sldMasterIdLst>
  <p:notesMasterIdLst>
    <p:notesMasterId r:id="rId55"/>
  </p:notesMasterIdLst>
  <p:handoutMasterIdLst>
    <p:handoutMasterId r:id="rId56"/>
  </p:handoutMasterIdLst>
  <p:sldIdLst>
    <p:sldId id="295" r:id="rId2"/>
    <p:sldId id="340" r:id="rId3"/>
    <p:sldId id="370" r:id="rId4"/>
    <p:sldId id="369" r:id="rId5"/>
    <p:sldId id="383" r:id="rId6"/>
    <p:sldId id="381" r:id="rId7"/>
    <p:sldId id="382" r:id="rId8"/>
    <p:sldId id="385" r:id="rId9"/>
    <p:sldId id="356" r:id="rId10"/>
    <p:sldId id="388" r:id="rId11"/>
    <p:sldId id="387" r:id="rId12"/>
    <p:sldId id="386" r:id="rId13"/>
    <p:sldId id="389" r:id="rId14"/>
    <p:sldId id="393" r:id="rId15"/>
    <p:sldId id="372" r:id="rId16"/>
    <p:sldId id="330" r:id="rId17"/>
    <p:sldId id="331" r:id="rId18"/>
    <p:sldId id="332" r:id="rId19"/>
    <p:sldId id="333" r:id="rId20"/>
    <p:sldId id="373" r:id="rId21"/>
    <p:sldId id="334" r:id="rId22"/>
    <p:sldId id="335" r:id="rId23"/>
    <p:sldId id="374" r:id="rId24"/>
    <p:sldId id="339" r:id="rId25"/>
    <p:sldId id="403" r:id="rId26"/>
    <p:sldId id="412" r:id="rId27"/>
    <p:sldId id="394" r:id="rId28"/>
    <p:sldId id="337" r:id="rId29"/>
    <p:sldId id="358" r:id="rId30"/>
    <p:sldId id="377" r:id="rId31"/>
    <p:sldId id="407" r:id="rId32"/>
    <p:sldId id="408" r:id="rId33"/>
    <p:sldId id="409" r:id="rId34"/>
    <p:sldId id="378" r:id="rId35"/>
    <p:sldId id="379" r:id="rId36"/>
    <p:sldId id="380" r:id="rId37"/>
    <p:sldId id="410" r:id="rId38"/>
    <p:sldId id="404" r:id="rId39"/>
    <p:sldId id="405" r:id="rId40"/>
    <p:sldId id="406" r:id="rId41"/>
    <p:sldId id="359" r:id="rId42"/>
    <p:sldId id="360" r:id="rId43"/>
    <p:sldId id="376" r:id="rId44"/>
    <p:sldId id="375" r:id="rId45"/>
    <p:sldId id="362" r:id="rId46"/>
    <p:sldId id="363" r:id="rId47"/>
    <p:sldId id="364" r:id="rId48"/>
    <p:sldId id="365" r:id="rId49"/>
    <p:sldId id="366" r:id="rId50"/>
    <p:sldId id="361" r:id="rId51"/>
    <p:sldId id="395" r:id="rId52"/>
    <p:sldId id="396" r:id="rId53"/>
    <p:sldId id="411" r:id="rId54"/>
  </p:sldIdLst>
  <p:sldSz cx="8961438" cy="6721475"/>
  <p:notesSz cx="6805613" cy="9939338"/>
  <p:custDataLst>
    <p:tags r:id="rId58"/>
  </p:custDataLst>
  <p:defaultTextStyle>
    <a:defPPr>
      <a:defRPr lang="en-US"/>
    </a:defPPr>
    <a:lvl1pPr algn="l" rtl="0" fontAlgn="base">
      <a:spcBef>
        <a:spcPct val="0"/>
      </a:spcBef>
      <a:spcAft>
        <a:spcPct val="0"/>
      </a:spcAft>
      <a:defRPr sz="1300" kern="1200" baseline="-25000">
        <a:solidFill>
          <a:schemeClr val="tx1"/>
        </a:solidFill>
        <a:latin typeface="Arial" charset="0"/>
        <a:ea typeface="ＭＳ Ｐゴシック" charset="-128"/>
        <a:cs typeface="+mn-cs"/>
      </a:defRPr>
    </a:lvl1pPr>
    <a:lvl2pPr marL="457200" algn="l" rtl="0" fontAlgn="base">
      <a:spcBef>
        <a:spcPct val="0"/>
      </a:spcBef>
      <a:spcAft>
        <a:spcPct val="0"/>
      </a:spcAft>
      <a:defRPr sz="1300" kern="1200" baseline="-25000">
        <a:solidFill>
          <a:schemeClr val="tx1"/>
        </a:solidFill>
        <a:latin typeface="Arial" charset="0"/>
        <a:ea typeface="ＭＳ Ｐゴシック" charset="-128"/>
        <a:cs typeface="+mn-cs"/>
      </a:defRPr>
    </a:lvl2pPr>
    <a:lvl3pPr marL="914400" algn="l" rtl="0" fontAlgn="base">
      <a:spcBef>
        <a:spcPct val="0"/>
      </a:spcBef>
      <a:spcAft>
        <a:spcPct val="0"/>
      </a:spcAft>
      <a:defRPr sz="1300" kern="1200" baseline="-25000">
        <a:solidFill>
          <a:schemeClr val="tx1"/>
        </a:solidFill>
        <a:latin typeface="Arial" charset="0"/>
        <a:ea typeface="ＭＳ Ｐゴシック" charset="-128"/>
        <a:cs typeface="+mn-cs"/>
      </a:defRPr>
    </a:lvl3pPr>
    <a:lvl4pPr marL="1371600" algn="l" rtl="0" fontAlgn="base">
      <a:spcBef>
        <a:spcPct val="0"/>
      </a:spcBef>
      <a:spcAft>
        <a:spcPct val="0"/>
      </a:spcAft>
      <a:defRPr sz="1300" kern="1200" baseline="-25000">
        <a:solidFill>
          <a:schemeClr val="tx1"/>
        </a:solidFill>
        <a:latin typeface="Arial" charset="0"/>
        <a:ea typeface="ＭＳ Ｐゴシック" charset="-128"/>
        <a:cs typeface="+mn-cs"/>
      </a:defRPr>
    </a:lvl4pPr>
    <a:lvl5pPr marL="1828800" algn="l" rtl="0" fontAlgn="base">
      <a:spcBef>
        <a:spcPct val="0"/>
      </a:spcBef>
      <a:spcAft>
        <a:spcPct val="0"/>
      </a:spcAft>
      <a:defRPr sz="1300" kern="1200" baseline="-25000">
        <a:solidFill>
          <a:schemeClr val="tx1"/>
        </a:solidFill>
        <a:latin typeface="Arial" charset="0"/>
        <a:ea typeface="ＭＳ Ｐゴシック" charset="-128"/>
        <a:cs typeface="+mn-cs"/>
      </a:defRPr>
    </a:lvl5pPr>
    <a:lvl6pPr marL="2286000" algn="l" defTabSz="914400" rtl="0" eaLnBrk="1" latinLnBrk="0" hangingPunct="1">
      <a:defRPr sz="1300" kern="1200" baseline="-25000">
        <a:solidFill>
          <a:schemeClr val="tx1"/>
        </a:solidFill>
        <a:latin typeface="Arial" charset="0"/>
        <a:ea typeface="ＭＳ Ｐゴシック" charset="-128"/>
        <a:cs typeface="+mn-cs"/>
      </a:defRPr>
    </a:lvl6pPr>
    <a:lvl7pPr marL="2743200" algn="l" defTabSz="914400" rtl="0" eaLnBrk="1" latinLnBrk="0" hangingPunct="1">
      <a:defRPr sz="1300" kern="1200" baseline="-25000">
        <a:solidFill>
          <a:schemeClr val="tx1"/>
        </a:solidFill>
        <a:latin typeface="Arial" charset="0"/>
        <a:ea typeface="ＭＳ Ｐゴシック" charset="-128"/>
        <a:cs typeface="+mn-cs"/>
      </a:defRPr>
    </a:lvl7pPr>
    <a:lvl8pPr marL="3200400" algn="l" defTabSz="914400" rtl="0" eaLnBrk="1" latinLnBrk="0" hangingPunct="1">
      <a:defRPr sz="1300" kern="1200" baseline="-25000">
        <a:solidFill>
          <a:schemeClr val="tx1"/>
        </a:solidFill>
        <a:latin typeface="Arial" charset="0"/>
        <a:ea typeface="ＭＳ Ｐゴシック" charset="-128"/>
        <a:cs typeface="+mn-cs"/>
      </a:defRPr>
    </a:lvl8pPr>
    <a:lvl9pPr marL="3657600" algn="l" defTabSz="914400" rtl="0" eaLnBrk="1" latinLnBrk="0" hangingPunct="1">
      <a:defRPr sz="1300" kern="1200" baseline="-25000">
        <a:solidFill>
          <a:schemeClr val="tx1"/>
        </a:solidFill>
        <a:latin typeface="Arial" charset="0"/>
        <a:ea typeface="ＭＳ Ｐゴシック"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hiddenSlides="1"/>
  <p:clrMru>
    <a:srgbClr val="0065CC"/>
    <a:srgbClr val="F43E3E"/>
    <a:srgbClr val="FFCCFF"/>
    <a:srgbClr val="CC0000"/>
    <a:srgbClr val="FFFF99"/>
    <a:srgbClr val="3802FE"/>
    <a:srgbClr val="5F5F5F"/>
    <a:srgbClr val="D0D0D0"/>
    <a:srgbClr val="FFCC66"/>
    <a:srgbClr val="91A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7073" autoAdjust="0"/>
    <p:restoredTop sz="94563" autoAdjust="0"/>
  </p:normalViewPr>
  <p:slideViewPr>
    <p:cSldViewPr snapToGrid="0">
      <p:cViewPr>
        <p:scale>
          <a:sx n="85" d="100"/>
          <a:sy n="85" d="100"/>
        </p:scale>
        <p:origin x="-2152" y="-312"/>
      </p:cViewPr>
      <p:guideLst>
        <p:guide orient="horz" pos="2117"/>
        <p:guide pos="2822"/>
      </p:guideLst>
    </p:cSldViewPr>
  </p:slideViewPr>
  <p:notesTextViewPr>
    <p:cViewPr>
      <p:scale>
        <a:sx n="100" d="100"/>
        <a:sy n="100" d="100"/>
      </p:scale>
      <p:origin x="0" y="0"/>
    </p:cViewPr>
  </p:notesTextViewPr>
  <p:sorterViewPr>
    <p:cViewPr>
      <p:scale>
        <a:sx n="90" d="100"/>
        <a:sy n="90" d="100"/>
      </p:scale>
      <p:origin x="0" y="0"/>
    </p:cViewPr>
  </p:sorterViewPr>
  <p:notesViewPr>
    <p:cSldViewPr snapToGrid="0">
      <p:cViewPr varScale="1">
        <p:scale>
          <a:sx n="55" d="100"/>
          <a:sy n="55" d="100"/>
        </p:scale>
        <p:origin x="-1590" y="-84"/>
      </p:cViewPr>
      <p:guideLst>
        <p:guide orient="horz" pos="3131"/>
        <p:guide pos="2144"/>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notesMaster" Target="notesMasters/notesMaster1.xml"/><Relationship Id="rId56" Type="http://schemas.openxmlformats.org/officeDocument/2006/relationships/handoutMaster" Target="handoutMasters/handoutMaster1.xml"/><Relationship Id="rId57" Type="http://schemas.openxmlformats.org/officeDocument/2006/relationships/printerSettings" Target="printerSettings/printerSettings1.bin"/><Relationship Id="rId58" Type="http://schemas.openxmlformats.org/officeDocument/2006/relationships/tags" Target="tags/tag1.xml"/><Relationship Id="rId59" Type="http://schemas.openxmlformats.org/officeDocument/2006/relationships/presProps" Target="presProp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viewProps" Target="viewProps.xml"/><Relationship Id="rId61" Type="http://schemas.openxmlformats.org/officeDocument/2006/relationships/theme" Target="theme/theme1.xml"/><Relationship Id="rId6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2" name="Rectangle 4"/>
          <p:cNvSpPr>
            <a:spLocks noGrp="1" noChangeArrowheads="1"/>
          </p:cNvSpPr>
          <p:nvPr>
            <p:ph type="ftr" sz="quarter" idx="2"/>
          </p:nvPr>
        </p:nvSpPr>
        <p:spPr bwMode="auto">
          <a:xfrm>
            <a:off x="0" y="10243572"/>
            <a:ext cx="2858101" cy="538381"/>
          </a:xfrm>
          <a:prstGeom prst="rect">
            <a:avLst/>
          </a:prstGeom>
          <a:noFill/>
          <a:ln w="9525">
            <a:noFill/>
            <a:miter lim="800000"/>
            <a:headEnd/>
            <a:tailEnd/>
          </a:ln>
          <a:effectLst/>
        </p:spPr>
        <p:txBody>
          <a:bodyPr vert="horz" wrap="square" lIns="91961" tIns="45981" rIns="91961" bIns="45981" numCol="1" anchor="b" anchorCtr="0" compatLnSpc="1">
            <a:prstTxWarp prst="textNoShape">
              <a:avLst/>
            </a:prstTxWarp>
          </a:bodyPr>
          <a:lstStyle>
            <a:lvl1pPr>
              <a:defRPr sz="1200" baseline="0">
                <a:latin typeface="Arial" pitchFamily="34" charset="0"/>
                <a:ea typeface="SimSun" pitchFamily="2" charset="-122"/>
              </a:defRPr>
            </a:lvl1pPr>
          </a:lstStyle>
          <a:p>
            <a:pPr>
              <a:defRPr/>
            </a:pPr>
            <a:endParaRPr lang="en-US" altLang="zh-CN"/>
          </a:p>
        </p:txBody>
      </p:sp>
      <p:sp>
        <p:nvSpPr>
          <p:cNvPr id="7173" name="Rectangle 5"/>
          <p:cNvSpPr>
            <a:spLocks noGrp="1" noChangeArrowheads="1"/>
          </p:cNvSpPr>
          <p:nvPr>
            <p:ph type="sldNum" sz="quarter" idx="3"/>
          </p:nvPr>
        </p:nvSpPr>
        <p:spPr bwMode="auto">
          <a:xfrm>
            <a:off x="3737641" y="10243572"/>
            <a:ext cx="2858101" cy="538381"/>
          </a:xfrm>
          <a:prstGeom prst="rect">
            <a:avLst/>
          </a:prstGeom>
          <a:noFill/>
          <a:ln w="9525">
            <a:noFill/>
            <a:miter lim="800000"/>
            <a:headEnd/>
            <a:tailEnd/>
          </a:ln>
          <a:effectLst/>
        </p:spPr>
        <p:txBody>
          <a:bodyPr vert="horz" wrap="square" lIns="91961" tIns="45981" rIns="91961" bIns="45981" numCol="1" anchor="b" anchorCtr="0" compatLnSpc="1">
            <a:prstTxWarp prst="textNoShape">
              <a:avLst/>
            </a:prstTxWarp>
          </a:bodyPr>
          <a:lstStyle>
            <a:lvl1pPr algn="r">
              <a:defRPr sz="1200" baseline="0">
                <a:latin typeface="Arial" pitchFamily="34" charset="0"/>
                <a:ea typeface="SimSun" pitchFamily="2" charset="-122"/>
              </a:defRPr>
            </a:lvl1pPr>
          </a:lstStyle>
          <a:p>
            <a:pPr>
              <a:defRPr/>
            </a:pPr>
            <a:fld id="{8014C755-009D-4130-9CFD-9ED329F064E9}" type="slidenum">
              <a:rPr lang="en-US" altLang="zh-CN"/>
              <a:pPr>
                <a:defRPr/>
              </a:pPr>
              <a:t>‹#›</a:t>
            </a:fld>
            <a:endParaRPr lang="en-US" altLang="zh-CN"/>
          </a:p>
        </p:txBody>
      </p:sp>
    </p:spTree>
    <p:extLst>
      <p:ext uri="{BB962C8B-B14F-4D97-AF65-F5344CB8AC3E}">
        <p14:creationId xmlns:p14="http://schemas.microsoft.com/office/powerpoint/2010/main" val="41802740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58" name="Rectangle 2"/>
          <p:cNvSpPr>
            <a:spLocks noGrp="1" noRot="1" noChangeAspect="1" noChangeArrowheads="1" noTextEdit="1"/>
          </p:cNvSpPr>
          <p:nvPr>
            <p:ph type="sldImg" idx="2"/>
          </p:nvPr>
        </p:nvSpPr>
        <p:spPr bwMode="auto">
          <a:xfrm>
            <a:off x="488950" y="622300"/>
            <a:ext cx="5834063" cy="4375150"/>
          </a:xfrm>
          <a:prstGeom prst="rect">
            <a:avLst/>
          </a:prstGeom>
          <a:noFill/>
          <a:ln w="9525">
            <a:solidFill>
              <a:schemeClr val="bg1"/>
            </a:solidFill>
            <a:miter lim="800000"/>
            <a:headEnd/>
            <a:tailEnd/>
          </a:ln>
        </p:spPr>
      </p:sp>
      <p:sp>
        <p:nvSpPr>
          <p:cNvPr id="5123" name="Rectangle 3"/>
          <p:cNvSpPr>
            <a:spLocks noGrp="1" noChangeArrowheads="1"/>
          </p:cNvSpPr>
          <p:nvPr>
            <p:ph type="body" sz="quarter" idx="3"/>
          </p:nvPr>
        </p:nvSpPr>
        <p:spPr bwMode="auto">
          <a:xfrm>
            <a:off x="551114" y="5340802"/>
            <a:ext cx="5799510" cy="1226489"/>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p>
            <a:pPr lvl="0"/>
            <a:r>
              <a:rPr lang="en-US" altLang="ja-JP" noProof="0" smtClean="0"/>
              <a:t>Click to edit Master text styles</a:t>
            </a:r>
          </a:p>
          <a:p>
            <a:pPr lvl="1"/>
            <a:r>
              <a:rPr lang="en-US" altLang="ja-JP" noProof="0" smtClean="0"/>
              <a:t>Second level</a:t>
            </a:r>
          </a:p>
          <a:p>
            <a:pPr lvl="2"/>
            <a:r>
              <a:rPr lang="en-US" altLang="ja-JP" noProof="0" smtClean="0"/>
              <a:t>Third level</a:t>
            </a:r>
          </a:p>
          <a:p>
            <a:pPr lvl="3"/>
            <a:r>
              <a:rPr lang="en-US" altLang="ja-JP" noProof="0" smtClean="0"/>
              <a:t>Fourth level</a:t>
            </a:r>
          </a:p>
          <a:p>
            <a:pPr lvl="4"/>
            <a:r>
              <a:rPr lang="en-US" altLang="ja-JP" noProof="0" smtClean="0"/>
              <a:t>Fifth level</a:t>
            </a:r>
          </a:p>
        </p:txBody>
      </p:sp>
      <p:sp>
        <p:nvSpPr>
          <p:cNvPr id="5127" name="Rectangle 7"/>
          <p:cNvSpPr>
            <a:spLocks noGrp="1" noChangeArrowheads="1"/>
          </p:cNvSpPr>
          <p:nvPr>
            <p:ph type="sldNum" sz="quarter" idx="5"/>
          </p:nvPr>
        </p:nvSpPr>
        <p:spPr bwMode="auto">
          <a:xfrm>
            <a:off x="6073466" y="9560242"/>
            <a:ext cx="539899" cy="183177"/>
          </a:xfrm>
          <a:prstGeom prst="rect">
            <a:avLst/>
          </a:prstGeom>
          <a:noFill/>
          <a:ln w="9525">
            <a:noFill/>
            <a:miter lim="800000"/>
            <a:headEnd/>
            <a:tailEnd/>
          </a:ln>
          <a:effectLst/>
        </p:spPr>
        <p:txBody>
          <a:bodyPr vert="horz" wrap="square" lIns="0" tIns="0" rIns="0" bIns="0" numCol="1" anchor="b" anchorCtr="0" compatLnSpc="1">
            <a:prstTxWarp prst="textNoShape">
              <a:avLst/>
            </a:prstTxWarp>
            <a:spAutoFit/>
          </a:bodyPr>
          <a:lstStyle>
            <a:lvl1pPr algn="r">
              <a:defRPr sz="1200" baseline="0">
                <a:latin typeface="Arial" pitchFamily="34" charset="0"/>
                <a:ea typeface="ＭＳ Ｐゴシック" pitchFamily="50" charset="-128"/>
              </a:defRPr>
            </a:lvl1pPr>
          </a:lstStyle>
          <a:p>
            <a:pPr>
              <a:defRPr/>
            </a:pPr>
            <a:fld id="{9159FF30-FEA0-4219-B46E-09535C97980B}" type="slidenum">
              <a:rPr lang="ja-JP" altLang="en-US"/>
              <a:pPr>
                <a:defRPr/>
              </a:pPr>
              <a:t>‹#›</a:t>
            </a:fld>
            <a:endParaRPr lang="en-US" altLang="ja-JP"/>
          </a:p>
        </p:txBody>
      </p:sp>
      <p:sp>
        <p:nvSpPr>
          <p:cNvPr id="5128" name="doc id"/>
          <p:cNvSpPr>
            <a:spLocks noGrp="1" noChangeArrowheads="1"/>
          </p:cNvSpPr>
          <p:nvPr>
            <p:ph type="ftr" sz="quarter" idx="4"/>
          </p:nvPr>
        </p:nvSpPr>
        <p:spPr bwMode="auto">
          <a:xfrm>
            <a:off x="6315379" y="111499"/>
            <a:ext cx="297986" cy="122649"/>
          </a:xfrm>
          <a:prstGeom prst="rect">
            <a:avLst/>
          </a:prstGeom>
          <a:noFill/>
          <a:ln w="9525">
            <a:noFill/>
            <a:miter lim="800000"/>
            <a:headEnd/>
            <a:tailEnd/>
          </a:ln>
          <a:effectLst/>
        </p:spPr>
        <p:txBody>
          <a:bodyPr vert="horz" wrap="none" lIns="0" tIns="0" rIns="0" bIns="0" numCol="1" anchor="b" anchorCtr="0" compatLnSpc="1">
            <a:prstTxWarp prst="textNoShape">
              <a:avLst/>
            </a:prstTxWarp>
          </a:bodyPr>
          <a:lstStyle>
            <a:lvl1pPr algn="r">
              <a:defRPr sz="800" baseline="0">
                <a:latin typeface="Arial" pitchFamily="34" charset="0"/>
                <a:ea typeface="ＭＳ Ｐゴシック" pitchFamily="50" charset="-128"/>
              </a:defRPr>
            </a:lvl1pPr>
          </a:lstStyle>
          <a:p>
            <a:pPr>
              <a:defRPr/>
            </a:pPr>
            <a:r>
              <a:rPr lang="en-US" altLang="ja-JP"/>
              <a:t>TOK-AAA123-20100706-</a:t>
            </a:r>
          </a:p>
        </p:txBody>
      </p:sp>
    </p:spTree>
    <p:extLst>
      <p:ext uri="{BB962C8B-B14F-4D97-AF65-F5344CB8AC3E}">
        <p14:creationId xmlns:p14="http://schemas.microsoft.com/office/powerpoint/2010/main" val="1331406343"/>
      </p:ext>
    </p:extLst>
  </p:cSld>
  <p:clrMap bg1="lt1" tx1="dk1" bg2="lt2" tx2="dk2" accent1="accent1" accent2="accent2" accent3="accent3" accent4="accent4" accent5="accent5" accent6="accent6" hlink="hlink" folHlink="folHlink"/>
  <p:hf hdr="0" dt="0"/>
  <p:notesStyle>
    <a:lvl1pPr algn="l" defTabSz="895350" rtl="0" eaLnBrk="0" fontAlgn="base" hangingPunct="0">
      <a:spcBef>
        <a:spcPct val="0"/>
      </a:spcBef>
      <a:spcAft>
        <a:spcPct val="0"/>
      </a:spcAft>
      <a:buClr>
        <a:schemeClr val="tx2"/>
      </a:buClr>
      <a:defRPr sz="1600" kern="1200">
        <a:solidFill>
          <a:schemeClr val="tx1"/>
        </a:solidFill>
        <a:latin typeface="Arial" pitchFamily="34" charset="0"/>
        <a:ea typeface="+mn-ea"/>
        <a:cs typeface="+mn-cs"/>
      </a:defRPr>
    </a:lvl1pPr>
    <a:lvl2pPr marL="117475" indent="-115888" algn="l" defTabSz="895350" rtl="0" eaLnBrk="0" fontAlgn="base" hangingPunct="0">
      <a:spcBef>
        <a:spcPct val="0"/>
      </a:spcBef>
      <a:spcAft>
        <a:spcPct val="0"/>
      </a:spcAft>
      <a:buClr>
        <a:schemeClr val="tx2"/>
      </a:buClr>
      <a:buSzPct val="120000"/>
      <a:buFont typeface="Arial" charset="0"/>
      <a:buChar char="▪"/>
      <a:defRPr sz="1600" kern="1200">
        <a:solidFill>
          <a:schemeClr val="tx1"/>
        </a:solidFill>
        <a:latin typeface="Arial" pitchFamily="34" charset="0"/>
        <a:ea typeface="+mn-ea"/>
        <a:cs typeface="+mn-cs"/>
      </a:defRPr>
    </a:lvl2pPr>
    <a:lvl3pPr marL="300038" indent="-180975" algn="l" defTabSz="895350" rtl="0" eaLnBrk="0" fontAlgn="base" hangingPunct="0">
      <a:spcBef>
        <a:spcPct val="0"/>
      </a:spcBef>
      <a:spcAft>
        <a:spcPct val="0"/>
      </a:spcAft>
      <a:buClr>
        <a:schemeClr val="tx2"/>
      </a:buClr>
      <a:buSzPct val="120000"/>
      <a:buFont typeface="Arial" charset="0"/>
      <a:buChar char="–"/>
      <a:defRPr sz="1600" kern="1200">
        <a:solidFill>
          <a:schemeClr val="tx1"/>
        </a:solidFill>
        <a:latin typeface="Arial" pitchFamily="34" charset="0"/>
        <a:ea typeface="+mn-ea"/>
        <a:cs typeface="+mn-cs"/>
      </a:defRPr>
    </a:lvl3pPr>
    <a:lvl4pPr marL="427038" indent="-125413" algn="l" defTabSz="895350" rtl="0" eaLnBrk="0" fontAlgn="base" hangingPunct="0">
      <a:spcBef>
        <a:spcPct val="0"/>
      </a:spcBef>
      <a:spcAft>
        <a:spcPct val="0"/>
      </a:spcAft>
      <a:buClr>
        <a:schemeClr val="tx2"/>
      </a:buClr>
      <a:buFont typeface="Arial" charset="0"/>
      <a:buChar char="▫"/>
      <a:defRPr sz="1600" kern="1200">
        <a:solidFill>
          <a:schemeClr val="tx1"/>
        </a:solidFill>
        <a:latin typeface="Arial" pitchFamily="34" charset="0"/>
        <a:ea typeface="+mn-ea"/>
        <a:cs typeface="+mn-cs"/>
      </a:defRPr>
    </a:lvl4pPr>
    <a:lvl5pPr marL="542925" indent="-114300" algn="l" defTabSz="895350" rtl="0" eaLnBrk="0" fontAlgn="base" hangingPunct="0">
      <a:spcBef>
        <a:spcPct val="0"/>
      </a:spcBef>
      <a:spcAft>
        <a:spcPct val="0"/>
      </a:spcAft>
      <a:buClr>
        <a:schemeClr val="tx2"/>
      </a:buClr>
      <a:buSzPct val="89000"/>
      <a:buFont typeface="Arial" charset="0"/>
      <a:buChar char="-"/>
      <a:defRPr sz="1600" kern="1200">
        <a:solidFill>
          <a:schemeClr val="tx1"/>
        </a:solidFill>
        <a:latin typeface="Arial" pitchFamily="34" charset="0"/>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p>
            <a:fld id="{785685FF-E782-4F32-A028-FF5558E64814}" type="slidenum">
              <a:rPr lang="ja-JP" altLang="en-US" smtClean="0">
                <a:latin typeface="Arial" charset="0"/>
                <a:ea typeface="ＭＳ Ｐゴシック" charset="-128"/>
              </a:rPr>
              <a:pPr/>
              <a:t>0</a:t>
            </a:fld>
            <a:endParaRPr lang="en-US" altLang="ja-JP" dirty="0" smtClean="0">
              <a:latin typeface="Arial" charset="0"/>
              <a:ea typeface="ＭＳ Ｐゴシック" charset="-128"/>
            </a:endParaRPr>
          </a:p>
        </p:txBody>
      </p:sp>
      <p:sp>
        <p:nvSpPr>
          <p:cNvPr id="20483" name="doc id"/>
          <p:cNvSpPr>
            <a:spLocks noGrp="1" noChangeArrowheads="1"/>
          </p:cNvSpPr>
          <p:nvPr>
            <p:ph type="ftr" sz="quarter" idx="4"/>
          </p:nvPr>
        </p:nvSpPr>
        <p:spPr>
          <a:noFill/>
        </p:spPr>
        <p:txBody>
          <a:bodyPr/>
          <a:lstStyle/>
          <a:p>
            <a:r>
              <a:rPr lang="en-US" altLang="ja-JP" dirty="0" err="1" smtClean="0">
                <a:latin typeface="Arial" charset="0"/>
                <a:ea typeface="ＭＳ Ｐゴシック" charset="-128"/>
              </a:rPr>
              <a:t>TOK</a:t>
            </a:r>
            <a:r>
              <a:rPr lang="en-US" altLang="ja-JP" smtClean="0">
                <a:latin typeface="Arial" charset="0"/>
                <a:ea typeface="ＭＳ Ｐゴシック" charset="-128"/>
              </a:rPr>
              <a:t>-AAA123-20100706-</a:t>
            </a:r>
          </a:p>
        </p:txBody>
      </p:sp>
      <p:sp>
        <p:nvSpPr>
          <p:cNvPr id="20484" name="Rectangle 2"/>
          <p:cNvSpPr>
            <a:spLocks noGrp="1" noRot="1" noChangeAspect="1" noChangeArrowheads="1" noTextEdit="1"/>
          </p:cNvSpPr>
          <p:nvPr>
            <p:ph type="sldImg"/>
          </p:nvPr>
        </p:nvSpPr>
        <p:spPr>
          <a:ln/>
        </p:spPr>
      </p:sp>
      <p:sp>
        <p:nvSpPr>
          <p:cNvPr id="20485" name="Rectangle 3"/>
          <p:cNvSpPr>
            <a:spLocks noGrp="1" noChangeArrowheads="1"/>
          </p:cNvSpPr>
          <p:nvPr>
            <p:ph type="body" idx="1"/>
          </p:nvPr>
        </p:nvSpPr>
        <p:spPr>
          <a:xfrm>
            <a:off x="551114" y="5340802"/>
            <a:ext cx="5799510" cy="245298"/>
          </a:xfrm>
          <a:noFill/>
          <a:ln/>
        </p:spPr>
        <p:txBody>
          <a:bodyPr/>
          <a:lstStyle/>
          <a:p>
            <a:pPr eaLnBrk="1" hangingPunct="1"/>
            <a:endParaRPr lang="ja-JP" altLang="en-US" smtClean="0">
              <a:latin typeface="Arial" charset="0"/>
            </a:endParaRPr>
          </a:p>
          <a:p>
            <a:pPr eaLnBrk="1" hangingPunct="1"/>
            <a:r>
              <a:rPr lang="ja-JP" altLang="en-US" smtClean="0">
                <a:latin typeface="Arial" charset="0"/>
              </a:rPr>
              <a:t>----- 会議メモ (2014/02/09 21:01) -----</a:t>
            </a:r>
          </a:p>
          <a:p>
            <a:pPr eaLnBrk="1" hangingPunct="1"/>
            <a:r>
              <a:rPr lang="ja-JP" altLang="en-US" smtClean="0">
                <a:latin typeface="Arial" charset="0"/>
              </a:rPr>
              <a:t>はい、それでは、Web工学で応用するためのDeep Learning利用法と知見の体系化と題しまして、松尾研究室の黒滝が発表させて頂きます。</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grpSp>
        <p:nvGrpSpPr>
          <p:cNvPr id="4" name="McK Title Elements" hidden="1"/>
          <p:cNvGrpSpPr>
            <a:grpSpLocks/>
          </p:cNvGrpSpPr>
          <p:nvPr/>
        </p:nvGrpSpPr>
        <p:grpSpPr bwMode="auto">
          <a:xfrm>
            <a:off x="0" y="0"/>
            <a:ext cx="7612063" cy="6723063"/>
            <a:chOff x="0" y="0"/>
            <a:chExt cx="4795" cy="4235"/>
          </a:xfrm>
        </p:grpSpPr>
        <p:sp>
          <p:nvSpPr>
            <p:cNvPr id="5" name="McK Document type" hidden="1"/>
            <p:cNvSpPr txBox="1">
              <a:spLocks noChangeArrowheads="1"/>
            </p:cNvSpPr>
            <p:nvPr userDrawn="1"/>
          </p:nvSpPr>
          <p:spPr bwMode="auto">
            <a:xfrm>
              <a:off x="1663" y="3108"/>
              <a:ext cx="3109" cy="134"/>
            </a:xfrm>
            <a:prstGeom prst="rect">
              <a:avLst/>
            </a:prstGeom>
            <a:noFill/>
            <a:ln w="9525">
              <a:noFill/>
              <a:miter lim="800000"/>
              <a:headEnd/>
              <a:tailEnd/>
            </a:ln>
            <a:effectLst/>
          </p:spPr>
          <p:txBody>
            <a:bodyPr lIns="0" tIns="0" rIns="0" bIns="0" anchor="b">
              <a:spAutoFit/>
            </a:bodyPr>
            <a:lstStyle/>
            <a:p>
              <a:pPr>
                <a:defRPr/>
              </a:pPr>
              <a:r>
                <a:rPr lang="ja-JP" altLang="en-US" sz="1400" baseline="0">
                  <a:latin typeface="Arial" pitchFamily="34" charset="0"/>
                  <a:ea typeface="ＭＳ Ｐゴシック" pitchFamily="50" charset="-128"/>
                </a:rPr>
                <a:t>ドキュメント</a:t>
              </a:r>
              <a:endParaRPr lang="en-US" altLang="ja-JP" sz="1400" baseline="0">
                <a:latin typeface="Arial" pitchFamily="34" charset="0"/>
                <a:ea typeface="ＭＳ Ｐゴシック" pitchFamily="50" charset="-128"/>
              </a:endParaRPr>
            </a:p>
          </p:txBody>
        </p:sp>
        <p:sp>
          <p:nvSpPr>
            <p:cNvPr id="6" name="McK Date" hidden="1"/>
            <p:cNvSpPr txBox="1">
              <a:spLocks noChangeArrowheads="1"/>
            </p:cNvSpPr>
            <p:nvPr userDrawn="1"/>
          </p:nvSpPr>
          <p:spPr bwMode="auto">
            <a:xfrm>
              <a:off x="1663" y="3275"/>
              <a:ext cx="3109" cy="134"/>
            </a:xfrm>
            <a:prstGeom prst="rect">
              <a:avLst/>
            </a:prstGeom>
            <a:noFill/>
            <a:ln w="9525">
              <a:noFill/>
              <a:miter lim="800000"/>
              <a:headEnd/>
              <a:tailEnd/>
            </a:ln>
            <a:effectLst/>
          </p:spPr>
          <p:txBody>
            <a:bodyPr lIns="0" tIns="0" rIns="0" bIns="0">
              <a:spAutoFit/>
            </a:bodyPr>
            <a:lstStyle/>
            <a:p>
              <a:pPr>
                <a:defRPr/>
              </a:pPr>
              <a:r>
                <a:rPr lang="ja-JP" altLang="en-US" sz="1400" baseline="0">
                  <a:latin typeface="Arial" pitchFamily="34" charset="0"/>
                  <a:ea typeface="ＭＳ Ｐゴシック" pitchFamily="50" charset="-128"/>
                </a:rPr>
                <a:t>日付</a:t>
              </a:r>
              <a:endParaRPr lang="en-US" altLang="ja-JP" sz="1400" baseline="0">
                <a:latin typeface="Arial" pitchFamily="34" charset="0"/>
                <a:ea typeface="ＭＳ Ｐゴシック" pitchFamily="50" charset="-128"/>
              </a:endParaRPr>
            </a:p>
          </p:txBody>
        </p:sp>
        <p:sp>
          <p:nvSpPr>
            <p:cNvPr id="7" name="McK Disclaimer" hidden="1"/>
            <p:cNvSpPr>
              <a:spLocks noChangeArrowheads="1"/>
            </p:cNvSpPr>
            <p:nvPr userDrawn="1"/>
          </p:nvSpPr>
          <p:spPr bwMode="auto">
            <a:xfrm>
              <a:off x="1663" y="3714"/>
              <a:ext cx="3132" cy="154"/>
            </a:xfrm>
            <a:prstGeom prst="rect">
              <a:avLst/>
            </a:prstGeom>
            <a:noFill/>
            <a:ln w="9525">
              <a:noFill/>
              <a:miter lim="800000"/>
              <a:headEnd/>
              <a:tailEnd/>
            </a:ln>
            <a:effectLst/>
          </p:spPr>
          <p:txBody>
            <a:bodyPr wrap="none" lIns="0" tIns="0" rIns="0" bIns="0" anchor="b">
              <a:spAutoFit/>
            </a:bodyPr>
            <a:lstStyle/>
            <a:p>
              <a:pPr defTabSz="804863">
                <a:defRPr/>
              </a:pPr>
              <a:r>
                <a:rPr lang="ja-JP" altLang="en-US" sz="800" baseline="0">
                  <a:latin typeface="Arial" pitchFamily="34" charset="0"/>
                  <a:ea typeface="ＭＳ Ｐゴシック" pitchFamily="50" charset="-128"/>
                </a:rPr>
                <a:t>機密・専有情報</a:t>
              </a:r>
              <a:endParaRPr lang="en-US" altLang="ja-JP" sz="800" baseline="0">
                <a:latin typeface="Arial" pitchFamily="34" charset="0"/>
                <a:ea typeface="ＭＳ Ｐゴシック" pitchFamily="50" charset="-128"/>
              </a:endParaRPr>
            </a:p>
            <a:p>
              <a:pPr defTabSz="804863">
                <a:defRPr/>
              </a:pPr>
              <a:r>
                <a:rPr lang="ja-JP" altLang="en-US" sz="800" baseline="0">
                  <a:latin typeface="Arial" pitchFamily="34" charset="0"/>
                  <a:ea typeface="ＭＳ Ｐゴシック" pitchFamily="50" charset="-128"/>
                </a:rPr>
                <a:t>マッキンゼー・アンド・カンパニーによる個別の明示的な承諾を得ることなく、この資料を使用することを固く禁じます。　</a:t>
              </a:r>
              <a:endParaRPr lang="en-US" altLang="ja-JP" sz="800" baseline="0">
                <a:latin typeface="Arial" pitchFamily="34" charset="0"/>
                <a:ea typeface="ＭＳ Ｐゴシック" pitchFamily="50" charset="-128"/>
              </a:endParaRPr>
            </a:p>
          </p:txBody>
        </p:sp>
        <p:sp>
          <p:nvSpPr>
            <p:cNvPr id="8" name="TitleBottomPlaceholder" hidden="1"/>
            <p:cNvSpPr>
              <a:spLocks noChangeArrowheads="1"/>
            </p:cNvSpPr>
            <p:nvPr userDrawn="1"/>
          </p:nvSpPr>
          <p:spPr bwMode="auto">
            <a:xfrm>
              <a:off x="0" y="1410"/>
              <a:ext cx="1382" cy="2825"/>
            </a:xfrm>
            <a:prstGeom prst="rect">
              <a:avLst/>
            </a:prstGeom>
            <a:solidFill>
              <a:srgbClr val="0065CC"/>
            </a:solidFill>
            <a:ln w="9525">
              <a:noFill/>
              <a:miter lim="800000"/>
              <a:headEnd/>
              <a:tailEnd/>
            </a:ln>
            <a:effectLst/>
          </p:spPr>
          <p:txBody>
            <a:bodyPr wrap="none" anchor="ctr"/>
            <a:lstStyle/>
            <a:p>
              <a:pPr>
                <a:defRPr/>
              </a:pPr>
              <a:endParaRPr lang="ja-JP" altLang="en-US">
                <a:latin typeface="Arial" pitchFamily="34" charset="0"/>
                <a:ea typeface="ＭＳ Ｐゴシック" pitchFamily="50" charset="-128"/>
              </a:endParaRPr>
            </a:p>
          </p:txBody>
        </p:sp>
        <p:sp>
          <p:nvSpPr>
            <p:cNvPr id="9" name="TitleTopPlaceholder" hidden="1"/>
            <p:cNvSpPr>
              <a:spLocks noChangeArrowheads="1"/>
            </p:cNvSpPr>
            <p:nvPr userDrawn="1"/>
          </p:nvSpPr>
          <p:spPr bwMode="auto">
            <a:xfrm>
              <a:off x="0" y="0"/>
              <a:ext cx="1382" cy="1410"/>
            </a:xfrm>
            <a:prstGeom prst="rect">
              <a:avLst/>
            </a:prstGeom>
            <a:solidFill>
              <a:srgbClr val="91AFFF"/>
            </a:solidFill>
            <a:ln w="9525">
              <a:noFill/>
              <a:miter lim="800000"/>
              <a:headEnd/>
              <a:tailEnd/>
            </a:ln>
            <a:effectLst/>
          </p:spPr>
          <p:txBody>
            <a:bodyPr wrap="none" anchor="ctr"/>
            <a:lstStyle/>
            <a:p>
              <a:pPr>
                <a:defRPr/>
              </a:pPr>
              <a:endParaRPr lang="ja-JP" altLang="en-US">
                <a:latin typeface="Arial" pitchFamily="34" charset="0"/>
                <a:ea typeface="ＭＳ Ｐゴシック" pitchFamily="50" charset="-128"/>
              </a:endParaRPr>
            </a:p>
          </p:txBody>
        </p:sp>
      </p:grpSp>
      <p:pic>
        <p:nvPicPr>
          <p:cNvPr id="10" name="TitleBottomBarBW" hidden="1"/>
          <p:cNvPicPr>
            <a:picLocks noChangeAspect="1" noChangeArrowheads="1"/>
          </p:cNvPicPr>
          <p:nvPr/>
        </p:nvPicPr>
        <p:blipFill>
          <a:blip r:embed="rId2" cstate="print"/>
          <a:srcRect/>
          <a:stretch>
            <a:fillRect/>
          </a:stretch>
        </p:blipFill>
        <p:spPr bwMode="auto">
          <a:xfrm>
            <a:off x="7173913" y="6443663"/>
            <a:ext cx="1636712" cy="192087"/>
          </a:xfrm>
          <a:prstGeom prst="rect">
            <a:avLst/>
          </a:prstGeom>
          <a:noFill/>
          <a:ln w="9525">
            <a:noFill/>
            <a:miter lim="800000"/>
            <a:headEnd/>
            <a:tailEnd/>
          </a:ln>
        </p:spPr>
      </p:pic>
      <p:sp>
        <p:nvSpPr>
          <p:cNvPr id="13314" name="Rectangle 1026"/>
          <p:cNvSpPr>
            <a:spLocks noGrp="1" noChangeArrowheads="1"/>
          </p:cNvSpPr>
          <p:nvPr>
            <p:ph type="ctrTitle"/>
          </p:nvPr>
        </p:nvSpPr>
        <p:spPr>
          <a:xfrm>
            <a:off x="2640013" y="2133600"/>
            <a:ext cx="4935537" cy="487363"/>
          </a:xfrm>
        </p:spPr>
        <p:txBody>
          <a:bodyPr/>
          <a:lstStyle>
            <a:lvl1pPr>
              <a:defRPr sz="3200" b="0"/>
            </a:lvl1pPr>
          </a:lstStyle>
          <a:p>
            <a:r>
              <a:rPr lang="en-US" altLang="ja-JP"/>
              <a:t>Click to edit Master title</a:t>
            </a:r>
          </a:p>
        </p:txBody>
      </p:sp>
      <p:sp>
        <p:nvSpPr>
          <p:cNvPr id="13315" name="Rectangle 1027"/>
          <p:cNvSpPr>
            <a:spLocks noGrp="1" noChangeArrowheads="1"/>
          </p:cNvSpPr>
          <p:nvPr>
            <p:ph type="subTitle" idx="1"/>
          </p:nvPr>
        </p:nvSpPr>
        <p:spPr>
          <a:xfrm>
            <a:off x="2640013" y="3867150"/>
            <a:ext cx="4935537" cy="212725"/>
          </a:xfrm>
        </p:spPr>
        <p:txBody>
          <a:bodyPr/>
          <a:lstStyle>
            <a:lvl1pPr>
              <a:defRPr sz="1400"/>
            </a:lvl1pPr>
          </a:lstStyle>
          <a:p>
            <a:r>
              <a:rPr lang="en-US" altLang="ja-JP"/>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縦書きテキスト プレースホルダ 2"/>
          <p:cNvSpPr>
            <a:spLocks noGrp="1"/>
          </p:cNvSpPr>
          <p:nvPr>
            <p:ph type="body" orient="vert" idx="1"/>
          </p:nvPr>
        </p:nvSpPr>
        <p:spPr/>
        <p:txBody>
          <a:bodyPr vert="eaVert"/>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Rectangle 280"/>
          <p:cNvSpPr>
            <a:spLocks noGrp="1" noChangeArrowheads="1"/>
          </p:cNvSpPr>
          <p:nvPr>
            <p:ph type="sldNum" sz="quarter" idx="10"/>
          </p:nvPr>
        </p:nvSpPr>
        <p:spPr>
          <a:ln/>
        </p:spPr>
        <p:txBody>
          <a:bodyPr/>
          <a:lstStyle>
            <a:lvl1pPr>
              <a:defRPr/>
            </a:lvl1pPr>
          </a:lstStyle>
          <a:p>
            <a:pPr>
              <a:defRPr/>
            </a:pPr>
            <a:fld id="{C24180BA-FDD3-4A17-8DEF-6B7FB9BFE776}" type="slidenum">
              <a:rPr lang="ja-JP" altLang="en-US"/>
              <a:pPr>
                <a:defRPr/>
              </a:pPr>
              <a:t>‹#›</a:t>
            </a:fld>
            <a:r>
              <a:rPr lang="en-US" altLang="ja-JP"/>
              <a:t> </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583363" y="230188"/>
            <a:ext cx="2154237" cy="2943225"/>
          </a:xfrm>
        </p:spPr>
        <p:txBody>
          <a:bodyPr vert="eaVert"/>
          <a:lstStyle/>
          <a:p>
            <a:r>
              <a:rPr lang="ja-JP" altLang="en-US" smtClean="0"/>
              <a:t>マスタ タイトルの書式設定</a:t>
            </a:r>
            <a:endParaRPr lang="ja-JP" altLang="en-US"/>
          </a:p>
        </p:txBody>
      </p:sp>
      <p:sp>
        <p:nvSpPr>
          <p:cNvPr id="3" name="縦書きテキスト プレースホルダ 2"/>
          <p:cNvSpPr>
            <a:spLocks noGrp="1"/>
          </p:cNvSpPr>
          <p:nvPr>
            <p:ph type="body" orient="vert" idx="1"/>
          </p:nvPr>
        </p:nvSpPr>
        <p:spPr>
          <a:xfrm>
            <a:off x="119063" y="230188"/>
            <a:ext cx="6311900" cy="2943225"/>
          </a:xfrm>
        </p:spPr>
        <p:txBody>
          <a:bodyPr vert="eaVert"/>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Rectangle 280"/>
          <p:cNvSpPr>
            <a:spLocks noGrp="1" noChangeArrowheads="1"/>
          </p:cNvSpPr>
          <p:nvPr>
            <p:ph type="sldNum" sz="quarter" idx="10"/>
          </p:nvPr>
        </p:nvSpPr>
        <p:spPr>
          <a:ln/>
        </p:spPr>
        <p:txBody>
          <a:bodyPr/>
          <a:lstStyle>
            <a:lvl1pPr>
              <a:defRPr/>
            </a:lvl1pPr>
          </a:lstStyle>
          <a:p>
            <a:pPr>
              <a:defRPr/>
            </a:pPr>
            <a:fld id="{0AA4AEFB-990C-4AED-8059-635619A031B1}" type="slidenum">
              <a:rPr lang="ja-JP" altLang="en-US"/>
              <a:pPr>
                <a:defRPr/>
              </a:pPr>
              <a:t>‹#›</a:t>
            </a:fld>
            <a:r>
              <a:rPr lang="en-US" altLang="ja-JP"/>
              <a:t> </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コンテンツ プレースホルダ 2"/>
          <p:cNvSpPr>
            <a:spLocks noGrp="1"/>
          </p:cNvSpPr>
          <p:nvPr>
            <p:ph idx="1"/>
          </p:nvPr>
        </p:nvSpPr>
        <p:spPr/>
        <p:txBody>
          <a:bodyPr/>
          <a:lstStyle/>
          <a:p>
            <a:pPr lvl="0"/>
            <a:r>
              <a:rPr lang="ja-JP" altLang="en-US" dirty="0" smtClean="0"/>
              <a:t>マスタ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ja-JP" altLang="en-US" dirty="0"/>
          </a:p>
        </p:txBody>
      </p:sp>
      <p:sp>
        <p:nvSpPr>
          <p:cNvPr id="4" name="Rectangle 280"/>
          <p:cNvSpPr>
            <a:spLocks noGrp="1" noChangeArrowheads="1"/>
          </p:cNvSpPr>
          <p:nvPr>
            <p:ph type="sldNum" sz="quarter" idx="10"/>
          </p:nvPr>
        </p:nvSpPr>
        <p:spPr>
          <a:ln/>
        </p:spPr>
        <p:txBody>
          <a:bodyPr/>
          <a:lstStyle>
            <a:lvl1pPr>
              <a:defRPr/>
            </a:lvl1pPr>
          </a:lstStyle>
          <a:p>
            <a:pPr>
              <a:defRPr/>
            </a:pPr>
            <a:fld id="{2D4E70FC-6F47-4B9A-8DC5-CFB6557575ED}" type="slidenum">
              <a:rPr lang="ja-JP" altLang="en-US"/>
              <a:pPr>
                <a:defRPr/>
              </a:pPr>
              <a:t>‹#›</a:t>
            </a:fld>
            <a:r>
              <a:rPr lang="en-US" altLang="ja-JP"/>
              <a:t> </a:t>
            </a:r>
          </a:p>
        </p:txBody>
      </p:sp>
    </p:spTree>
  </p:cSld>
  <p:clrMapOvr>
    <a:masterClrMapping/>
  </p:clrMapOvr>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08025" y="4319588"/>
            <a:ext cx="7616825" cy="1335087"/>
          </a:xfrm>
        </p:spPr>
        <p:txBody>
          <a:bodyPr/>
          <a:lstStyle>
            <a:lvl1pPr algn="l">
              <a:defRPr sz="4000" b="1" cap="all"/>
            </a:lvl1pPr>
          </a:lstStyle>
          <a:p>
            <a:r>
              <a:rPr lang="ja-JP" altLang="en-US" smtClean="0"/>
              <a:t>マスタ タイトルの書式設定</a:t>
            </a:r>
            <a:endParaRPr lang="ja-JP" altLang="en-US"/>
          </a:p>
        </p:txBody>
      </p:sp>
      <p:sp>
        <p:nvSpPr>
          <p:cNvPr id="3" name="テキスト プレースホルダ 2"/>
          <p:cNvSpPr>
            <a:spLocks noGrp="1"/>
          </p:cNvSpPr>
          <p:nvPr>
            <p:ph type="body" idx="1"/>
          </p:nvPr>
        </p:nvSpPr>
        <p:spPr>
          <a:xfrm>
            <a:off x="708025" y="2849563"/>
            <a:ext cx="7616825" cy="1470025"/>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smtClean="0"/>
              <a:t>マスタ テキストの書式設定</a:t>
            </a:r>
          </a:p>
        </p:txBody>
      </p:sp>
      <p:sp>
        <p:nvSpPr>
          <p:cNvPr id="4" name="Rectangle 280"/>
          <p:cNvSpPr>
            <a:spLocks noGrp="1" noChangeArrowheads="1"/>
          </p:cNvSpPr>
          <p:nvPr>
            <p:ph type="sldNum" sz="quarter" idx="10"/>
          </p:nvPr>
        </p:nvSpPr>
        <p:spPr>
          <a:ln/>
        </p:spPr>
        <p:txBody>
          <a:bodyPr/>
          <a:lstStyle>
            <a:lvl1pPr>
              <a:defRPr/>
            </a:lvl1pPr>
          </a:lstStyle>
          <a:p>
            <a:pPr>
              <a:defRPr/>
            </a:pPr>
            <a:fld id="{4B1D3483-E1D4-4431-9720-A003AA75476B}" type="slidenum">
              <a:rPr lang="ja-JP" altLang="en-US"/>
              <a:pPr>
                <a:defRPr/>
              </a:pPr>
              <a:t>‹#›</a:t>
            </a:fld>
            <a:r>
              <a:rPr lang="en-US" altLang="ja-JP"/>
              <a:t> </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コンテンツ プレースホルダ 2"/>
          <p:cNvSpPr>
            <a:spLocks noGrp="1"/>
          </p:cNvSpPr>
          <p:nvPr>
            <p:ph sz="half" idx="1"/>
          </p:nvPr>
        </p:nvSpPr>
        <p:spPr>
          <a:xfrm>
            <a:off x="1452563" y="1951038"/>
            <a:ext cx="2074862" cy="1222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コンテンツ プレースホルダ 3"/>
          <p:cNvSpPr>
            <a:spLocks noGrp="1"/>
          </p:cNvSpPr>
          <p:nvPr>
            <p:ph sz="half" idx="2"/>
          </p:nvPr>
        </p:nvSpPr>
        <p:spPr>
          <a:xfrm>
            <a:off x="3679825" y="1951038"/>
            <a:ext cx="2074863" cy="1222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Rectangle 280"/>
          <p:cNvSpPr>
            <a:spLocks noGrp="1" noChangeArrowheads="1"/>
          </p:cNvSpPr>
          <p:nvPr>
            <p:ph type="sldNum" sz="quarter" idx="10"/>
          </p:nvPr>
        </p:nvSpPr>
        <p:spPr>
          <a:ln/>
        </p:spPr>
        <p:txBody>
          <a:bodyPr/>
          <a:lstStyle>
            <a:lvl1pPr>
              <a:defRPr/>
            </a:lvl1pPr>
          </a:lstStyle>
          <a:p>
            <a:pPr>
              <a:defRPr/>
            </a:pPr>
            <a:fld id="{477552F0-C5A6-4D94-BFC5-B881E0A367DA}" type="slidenum">
              <a:rPr lang="ja-JP" altLang="en-US"/>
              <a:pPr>
                <a:defRPr/>
              </a:pPr>
              <a:t>‹#›</a:t>
            </a:fld>
            <a:r>
              <a:rPr lang="en-US" altLang="ja-JP"/>
              <a:t> </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47675" y="269875"/>
            <a:ext cx="8066088" cy="1119188"/>
          </a:xfrm>
        </p:spPr>
        <p:txBody>
          <a:bodyPr/>
          <a:lstStyle>
            <a:lvl1pPr>
              <a:defRPr/>
            </a:lvl1pPr>
          </a:lstStyle>
          <a:p>
            <a:r>
              <a:rPr lang="ja-JP" altLang="en-US" smtClean="0"/>
              <a:t>マスタ タイトルの書式設定</a:t>
            </a:r>
            <a:endParaRPr lang="ja-JP" altLang="en-US"/>
          </a:p>
        </p:txBody>
      </p:sp>
      <p:sp>
        <p:nvSpPr>
          <p:cNvPr id="3" name="テキスト プレースホルダ 2"/>
          <p:cNvSpPr>
            <a:spLocks noGrp="1"/>
          </p:cNvSpPr>
          <p:nvPr>
            <p:ph type="body" idx="1"/>
          </p:nvPr>
        </p:nvSpPr>
        <p:spPr>
          <a:xfrm>
            <a:off x="447675" y="1504950"/>
            <a:ext cx="3959225" cy="6270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 テキストの書式設定</a:t>
            </a:r>
          </a:p>
        </p:txBody>
      </p:sp>
      <p:sp>
        <p:nvSpPr>
          <p:cNvPr id="4" name="コンテンツ プレースホルダ 3"/>
          <p:cNvSpPr>
            <a:spLocks noGrp="1"/>
          </p:cNvSpPr>
          <p:nvPr>
            <p:ph sz="half" idx="2"/>
          </p:nvPr>
        </p:nvSpPr>
        <p:spPr>
          <a:xfrm>
            <a:off x="447675" y="2132013"/>
            <a:ext cx="3959225" cy="387191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テキスト プレースホルダ 4"/>
          <p:cNvSpPr>
            <a:spLocks noGrp="1"/>
          </p:cNvSpPr>
          <p:nvPr>
            <p:ph type="body" sz="quarter" idx="3"/>
          </p:nvPr>
        </p:nvSpPr>
        <p:spPr>
          <a:xfrm>
            <a:off x="4552950" y="1504950"/>
            <a:ext cx="3960813" cy="6270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 テキストの書式設定</a:t>
            </a:r>
          </a:p>
        </p:txBody>
      </p:sp>
      <p:sp>
        <p:nvSpPr>
          <p:cNvPr id="6" name="コンテンツ プレースホルダ 5"/>
          <p:cNvSpPr>
            <a:spLocks noGrp="1"/>
          </p:cNvSpPr>
          <p:nvPr>
            <p:ph sz="quarter" idx="4"/>
          </p:nvPr>
        </p:nvSpPr>
        <p:spPr>
          <a:xfrm>
            <a:off x="4552950" y="2132013"/>
            <a:ext cx="3960813" cy="387191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7" name="Rectangle 280"/>
          <p:cNvSpPr>
            <a:spLocks noGrp="1" noChangeArrowheads="1"/>
          </p:cNvSpPr>
          <p:nvPr>
            <p:ph type="sldNum" sz="quarter" idx="10"/>
          </p:nvPr>
        </p:nvSpPr>
        <p:spPr>
          <a:ln/>
        </p:spPr>
        <p:txBody>
          <a:bodyPr/>
          <a:lstStyle>
            <a:lvl1pPr>
              <a:defRPr/>
            </a:lvl1pPr>
          </a:lstStyle>
          <a:p>
            <a:pPr>
              <a:defRPr/>
            </a:pPr>
            <a:fld id="{980FF6AE-E918-4CAA-8513-06A1DCCE90C8}" type="slidenum">
              <a:rPr lang="ja-JP" altLang="en-US"/>
              <a:pPr>
                <a:defRPr/>
              </a:pPr>
              <a:t>‹#›</a:t>
            </a:fld>
            <a:r>
              <a:rPr lang="en-US" altLang="ja-JP"/>
              <a:t> </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Rectangle 280"/>
          <p:cNvSpPr>
            <a:spLocks noGrp="1" noChangeArrowheads="1"/>
          </p:cNvSpPr>
          <p:nvPr>
            <p:ph type="sldNum" sz="quarter" idx="10"/>
          </p:nvPr>
        </p:nvSpPr>
        <p:spPr>
          <a:ln/>
        </p:spPr>
        <p:txBody>
          <a:bodyPr/>
          <a:lstStyle>
            <a:lvl1pPr>
              <a:defRPr/>
            </a:lvl1pPr>
          </a:lstStyle>
          <a:p>
            <a:pPr>
              <a:defRPr/>
            </a:pPr>
            <a:fld id="{CA4C419A-3042-4D48-B8DB-715B3C1711E6}" type="slidenum">
              <a:rPr lang="ja-JP" altLang="en-US"/>
              <a:pPr>
                <a:defRPr/>
              </a:pPr>
              <a:t>‹#›</a:t>
            </a:fld>
            <a:r>
              <a:rPr lang="en-US" altLang="ja-JP"/>
              <a:t> </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Rectangle 280"/>
          <p:cNvSpPr>
            <a:spLocks noGrp="1" noChangeArrowheads="1"/>
          </p:cNvSpPr>
          <p:nvPr>
            <p:ph type="sldNum" sz="quarter" idx="10"/>
          </p:nvPr>
        </p:nvSpPr>
        <p:spPr>
          <a:ln/>
        </p:spPr>
        <p:txBody>
          <a:bodyPr/>
          <a:lstStyle>
            <a:lvl1pPr>
              <a:defRPr/>
            </a:lvl1pPr>
          </a:lstStyle>
          <a:p>
            <a:pPr>
              <a:defRPr/>
            </a:pPr>
            <a:fld id="{7B5F74F4-C3DB-4750-B9E9-8D5C440956AD}" type="slidenum">
              <a:rPr lang="ja-JP" altLang="en-US"/>
              <a:pPr>
                <a:defRPr/>
              </a:pPr>
              <a:t>‹#›</a:t>
            </a:fld>
            <a:r>
              <a:rPr lang="en-US" altLang="ja-JP"/>
              <a:t> </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47675" y="268288"/>
            <a:ext cx="2947988" cy="1138237"/>
          </a:xfrm>
        </p:spPr>
        <p:txBody>
          <a:bodyPr anchor="b"/>
          <a:lstStyle>
            <a:lvl1pPr algn="l">
              <a:defRPr sz="2000" b="1"/>
            </a:lvl1pPr>
          </a:lstStyle>
          <a:p>
            <a:r>
              <a:rPr lang="ja-JP" altLang="en-US" smtClean="0"/>
              <a:t>マスタ タイトルの書式設定</a:t>
            </a:r>
            <a:endParaRPr lang="ja-JP" altLang="en-US"/>
          </a:p>
        </p:txBody>
      </p:sp>
      <p:sp>
        <p:nvSpPr>
          <p:cNvPr id="3" name="コンテンツ プレースホルダ 2"/>
          <p:cNvSpPr>
            <a:spLocks noGrp="1"/>
          </p:cNvSpPr>
          <p:nvPr>
            <p:ph idx="1"/>
          </p:nvPr>
        </p:nvSpPr>
        <p:spPr>
          <a:xfrm>
            <a:off x="3503613" y="268288"/>
            <a:ext cx="5010150" cy="573563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テキスト プレースホルダ 3"/>
          <p:cNvSpPr>
            <a:spLocks noGrp="1"/>
          </p:cNvSpPr>
          <p:nvPr>
            <p:ph type="body" sz="half" idx="2"/>
          </p:nvPr>
        </p:nvSpPr>
        <p:spPr>
          <a:xfrm>
            <a:off x="447675" y="1406525"/>
            <a:ext cx="2947988" cy="45974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 テキストの書式設定</a:t>
            </a:r>
          </a:p>
        </p:txBody>
      </p:sp>
      <p:sp>
        <p:nvSpPr>
          <p:cNvPr id="5" name="Rectangle 280"/>
          <p:cNvSpPr>
            <a:spLocks noGrp="1" noChangeArrowheads="1"/>
          </p:cNvSpPr>
          <p:nvPr>
            <p:ph type="sldNum" sz="quarter" idx="10"/>
          </p:nvPr>
        </p:nvSpPr>
        <p:spPr>
          <a:ln/>
        </p:spPr>
        <p:txBody>
          <a:bodyPr/>
          <a:lstStyle>
            <a:lvl1pPr>
              <a:defRPr/>
            </a:lvl1pPr>
          </a:lstStyle>
          <a:p>
            <a:pPr>
              <a:defRPr/>
            </a:pPr>
            <a:fld id="{CA60D0E8-A5BD-4EF3-81A0-2C26C4DFC0A2}" type="slidenum">
              <a:rPr lang="ja-JP" altLang="en-US"/>
              <a:pPr>
                <a:defRPr/>
              </a:pPr>
              <a:t>‹#›</a:t>
            </a:fld>
            <a:r>
              <a:rPr lang="en-US" altLang="ja-JP"/>
              <a:t> </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55775" y="4705350"/>
            <a:ext cx="5376863" cy="555625"/>
          </a:xfrm>
        </p:spPr>
        <p:txBody>
          <a:bodyPr anchor="b"/>
          <a:lstStyle>
            <a:lvl1pPr algn="l">
              <a:defRPr sz="2000" b="1"/>
            </a:lvl1pPr>
          </a:lstStyle>
          <a:p>
            <a:r>
              <a:rPr lang="ja-JP" altLang="en-US" smtClean="0"/>
              <a:t>マスタ タイトルの書式設定</a:t>
            </a:r>
            <a:endParaRPr lang="ja-JP" altLang="en-US"/>
          </a:p>
        </p:txBody>
      </p:sp>
      <p:sp>
        <p:nvSpPr>
          <p:cNvPr id="3" name="図プレースホルダ 2"/>
          <p:cNvSpPr>
            <a:spLocks noGrp="1"/>
          </p:cNvSpPr>
          <p:nvPr>
            <p:ph type="pic" idx="1"/>
          </p:nvPr>
        </p:nvSpPr>
        <p:spPr>
          <a:xfrm>
            <a:off x="1755775" y="600075"/>
            <a:ext cx="5376863" cy="403383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ja-JP" altLang="en-US" noProof="0" smtClean="0"/>
          </a:p>
        </p:txBody>
      </p:sp>
      <p:sp>
        <p:nvSpPr>
          <p:cNvPr id="4" name="テキスト プレースホルダ 3"/>
          <p:cNvSpPr>
            <a:spLocks noGrp="1"/>
          </p:cNvSpPr>
          <p:nvPr>
            <p:ph type="body" sz="half" idx="2"/>
          </p:nvPr>
        </p:nvSpPr>
        <p:spPr>
          <a:xfrm>
            <a:off x="1755775" y="5260975"/>
            <a:ext cx="5376863" cy="7889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 テキストの書式設定</a:t>
            </a:r>
          </a:p>
        </p:txBody>
      </p:sp>
      <p:sp>
        <p:nvSpPr>
          <p:cNvPr id="5" name="Rectangle 280"/>
          <p:cNvSpPr>
            <a:spLocks noGrp="1" noChangeArrowheads="1"/>
          </p:cNvSpPr>
          <p:nvPr>
            <p:ph type="sldNum" sz="quarter" idx="10"/>
          </p:nvPr>
        </p:nvSpPr>
        <p:spPr>
          <a:ln/>
        </p:spPr>
        <p:txBody>
          <a:bodyPr/>
          <a:lstStyle>
            <a:lvl1pPr>
              <a:defRPr/>
            </a:lvl1pPr>
          </a:lstStyle>
          <a:p>
            <a:pPr>
              <a:defRPr/>
            </a:pPr>
            <a:fld id="{5F3A18D1-31C0-4C84-A670-F3748DB6EB39}" type="slidenum">
              <a:rPr lang="ja-JP" altLang="en-US"/>
              <a:pPr>
                <a:defRPr/>
              </a:pPr>
              <a:t>‹#›</a:t>
            </a:fld>
            <a:r>
              <a:rPr lang="en-US" altLang="ja-JP"/>
              <a:t> </a:t>
            </a: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56" name="SlideBottomBar"/>
          <p:cNvSpPr>
            <a:spLocks noChangeArrowheads="1"/>
          </p:cNvSpPr>
          <p:nvPr/>
        </p:nvSpPr>
        <p:spPr bwMode="auto">
          <a:xfrm>
            <a:off x="0" y="6300788"/>
            <a:ext cx="8961438" cy="422275"/>
          </a:xfrm>
          <a:prstGeom prst="rect">
            <a:avLst/>
          </a:prstGeom>
          <a:solidFill>
            <a:srgbClr val="C7DFFB"/>
          </a:solidFill>
          <a:ln w="9525">
            <a:noFill/>
            <a:miter lim="800000"/>
            <a:headEnd/>
            <a:tailEnd/>
          </a:ln>
          <a:effectLst/>
        </p:spPr>
        <p:txBody>
          <a:bodyPr wrap="none" anchor="ctr"/>
          <a:lstStyle/>
          <a:p>
            <a:pPr algn="ctr">
              <a:defRPr/>
            </a:pPr>
            <a:endParaRPr lang="ja-JP" altLang="ja-JP" sz="1600" baseline="0">
              <a:latin typeface="Arial" pitchFamily="34" charset="0"/>
              <a:ea typeface="ＭＳ Ｐゴシック" pitchFamily="50" charset="-128"/>
            </a:endParaRPr>
          </a:p>
        </p:txBody>
      </p:sp>
      <p:sp>
        <p:nvSpPr>
          <p:cNvPr id="12291" name="McK 2. Slide Title"/>
          <p:cNvSpPr>
            <a:spLocks noGrp="1" noChangeArrowheads="1"/>
          </p:cNvSpPr>
          <p:nvPr>
            <p:ph type="title"/>
          </p:nvPr>
        </p:nvSpPr>
        <p:spPr bwMode="auto">
          <a:xfrm>
            <a:off x="119063" y="228457"/>
            <a:ext cx="8618537" cy="292388"/>
          </a:xfrm>
          <a:prstGeom prst="rect">
            <a:avLst/>
          </a:prstGeom>
          <a:noFill/>
          <a:ln w="9525">
            <a:noFill/>
            <a:miter lim="800000"/>
            <a:headEnd/>
            <a:tailEnd/>
          </a:ln>
        </p:spPr>
        <p:txBody>
          <a:bodyPr vert="horz" wrap="square" lIns="0" tIns="0" rIns="0" bIns="0" numCol="1" anchor="ctr" anchorCtr="0" compatLnSpc="1">
            <a:prstTxWarp prst="textNoShape">
              <a:avLst/>
            </a:prstTxWarp>
            <a:spAutoFit/>
          </a:bodyPr>
          <a:lstStyle/>
          <a:p>
            <a:pPr lvl="0"/>
            <a:r>
              <a:rPr lang="en-US" altLang="ja-JP" dirty="0" smtClean="0"/>
              <a:t>Click to edit Master title style</a:t>
            </a:r>
          </a:p>
        </p:txBody>
      </p:sp>
      <p:sp>
        <p:nvSpPr>
          <p:cNvPr id="12292" name="Rectangle 3"/>
          <p:cNvSpPr>
            <a:spLocks noGrp="1" noChangeArrowheads="1"/>
          </p:cNvSpPr>
          <p:nvPr>
            <p:ph type="body" idx="1"/>
          </p:nvPr>
        </p:nvSpPr>
        <p:spPr bwMode="auto">
          <a:xfrm>
            <a:off x="119063" y="820738"/>
            <a:ext cx="8631237" cy="1231106"/>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altLang="ja-JP" dirty="0" smtClean="0"/>
              <a:t>Click to edit Master text styles</a:t>
            </a:r>
          </a:p>
          <a:p>
            <a:pPr lvl="1"/>
            <a:r>
              <a:rPr lang="en-US" altLang="ja-JP" dirty="0" smtClean="0"/>
              <a:t>Second level</a:t>
            </a:r>
          </a:p>
          <a:p>
            <a:pPr lvl="2"/>
            <a:r>
              <a:rPr lang="en-US" altLang="ja-JP" dirty="0" smtClean="0"/>
              <a:t>Third level</a:t>
            </a:r>
          </a:p>
          <a:p>
            <a:pPr lvl="3"/>
            <a:r>
              <a:rPr lang="en-US" altLang="ja-JP" dirty="0" smtClean="0"/>
              <a:t>Fourth level</a:t>
            </a:r>
          </a:p>
          <a:p>
            <a:pPr lvl="4"/>
            <a:r>
              <a:rPr lang="en-US" altLang="ja-JP" dirty="0" smtClean="0"/>
              <a:t>Fifth level</a:t>
            </a:r>
          </a:p>
        </p:txBody>
      </p:sp>
      <p:sp>
        <p:nvSpPr>
          <p:cNvPr id="1076" name="McK 1. On-page tracker" hidden="1"/>
          <p:cNvSpPr>
            <a:spLocks noChangeArrowheads="1"/>
          </p:cNvSpPr>
          <p:nvPr/>
        </p:nvSpPr>
        <p:spPr bwMode="auto">
          <a:xfrm>
            <a:off x="119063" y="26988"/>
            <a:ext cx="850900" cy="212725"/>
          </a:xfrm>
          <a:prstGeom prst="rect">
            <a:avLst/>
          </a:prstGeom>
          <a:noFill/>
          <a:ln w="9525">
            <a:noFill/>
            <a:miter lim="800000"/>
            <a:headEnd/>
            <a:tailEnd/>
          </a:ln>
          <a:effectLst/>
        </p:spPr>
        <p:txBody>
          <a:bodyPr wrap="none" lIns="0" tIns="0" rIns="0" bIns="0">
            <a:spAutoFit/>
          </a:bodyPr>
          <a:lstStyle/>
          <a:p>
            <a:pPr>
              <a:defRPr/>
            </a:pPr>
            <a:r>
              <a:rPr lang="en-US" altLang="ja-JP" sz="1400" baseline="0">
                <a:solidFill>
                  <a:srgbClr val="808080"/>
                </a:solidFill>
                <a:latin typeface="Arial" pitchFamily="34" charset="0"/>
                <a:ea typeface="ＭＳ Ｐゴシック" pitchFamily="50" charset="-128"/>
              </a:rPr>
              <a:t>TRACKER</a:t>
            </a:r>
          </a:p>
        </p:txBody>
      </p:sp>
      <p:sp>
        <p:nvSpPr>
          <p:cNvPr id="1032" name="McK 3. Unit of measure" hidden="1"/>
          <p:cNvSpPr txBox="1">
            <a:spLocks noChangeArrowheads="1"/>
          </p:cNvSpPr>
          <p:nvPr/>
        </p:nvSpPr>
        <p:spPr bwMode="auto">
          <a:xfrm>
            <a:off x="119063" y="531813"/>
            <a:ext cx="3656012" cy="212725"/>
          </a:xfrm>
          <a:prstGeom prst="rect">
            <a:avLst/>
          </a:prstGeom>
          <a:noFill/>
          <a:ln w="9525">
            <a:noFill/>
            <a:miter lim="800000"/>
            <a:headEnd/>
            <a:tailEnd/>
          </a:ln>
          <a:effectLst/>
        </p:spPr>
        <p:txBody>
          <a:bodyPr lIns="0" tIns="0" rIns="0" bIns="0">
            <a:spAutoFit/>
          </a:bodyPr>
          <a:lstStyle/>
          <a:p>
            <a:pPr defTabSz="895350">
              <a:defRPr/>
            </a:pPr>
            <a:r>
              <a:rPr lang="ja-JP" altLang="en-US" sz="1400" baseline="0">
                <a:solidFill>
                  <a:srgbClr val="808080"/>
                </a:solidFill>
                <a:latin typeface="Arial" pitchFamily="34" charset="0"/>
                <a:ea typeface="ＭＳ Ｐゴシック" pitchFamily="50" charset="-128"/>
              </a:rPr>
              <a:t>単位</a:t>
            </a:r>
          </a:p>
        </p:txBody>
      </p:sp>
      <p:grpSp>
        <p:nvGrpSpPr>
          <p:cNvPr id="12295" name="McK Slide Elements"/>
          <p:cNvGrpSpPr>
            <a:grpSpLocks/>
          </p:cNvGrpSpPr>
          <p:nvPr userDrawn="1"/>
        </p:nvGrpSpPr>
        <p:grpSpPr bwMode="auto">
          <a:xfrm>
            <a:off x="119063" y="6080125"/>
            <a:ext cx="8548687" cy="508000"/>
            <a:chOff x="75" y="3830"/>
            <a:chExt cx="5385" cy="320"/>
          </a:xfrm>
        </p:grpSpPr>
        <p:sp>
          <p:nvSpPr>
            <p:cNvPr id="1151" name="McK 4. Footnote" hidden="1"/>
            <p:cNvSpPr txBox="1">
              <a:spLocks noChangeArrowheads="1"/>
            </p:cNvSpPr>
            <p:nvPr userDrawn="1"/>
          </p:nvSpPr>
          <p:spPr bwMode="auto">
            <a:xfrm>
              <a:off x="75" y="3830"/>
              <a:ext cx="5385" cy="96"/>
            </a:xfrm>
            <a:prstGeom prst="rect">
              <a:avLst/>
            </a:prstGeom>
            <a:noFill/>
            <a:ln w="9525">
              <a:noFill/>
              <a:miter lim="800000"/>
              <a:headEnd/>
              <a:tailEnd/>
            </a:ln>
            <a:effectLst/>
          </p:spPr>
          <p:txBody>
            <a:bodyPr lIns="0" tIns="0" rIns="0" bIns="0" anchor="b">
              <a:spAutoFit/>
            </a:bodyPr>
            <a:lstStyle/>
            <a:p>
              <a:pPr marL="104775" indent="-104775" defTabSz="895350">
                <a:defRPr/>
              </a:pPr>
              <a:r>
                <a:rPr lang="en-US" altLang="ja-JP" sz="1000" baseline="0">
                  <a:latin typeface="Arial" pitchFamily="34" charset="0"/>
                  <a:ea typeface="ＭＳ Ｐゴシック" pitchFamily="50" charset="-128"/>
                </a:rPr>
                <a:t>1	</a:t>
              </a:r>
              <a:r>
                <a:rPr lang="ja-JP" altLang="en-US" sz="1000" baseline="0">
                  <a:latin typeface="Arial" pitchFamily="34" charset="0"/>
                  <a:ea typeface="ＭＳ Ｐゴシック" pitchFamily="50" charset="-128"/>
                </a:rPr>
                <a:t>脚注</a:t>
              </a:r>
              <a:endParaRPr lang="en-US" altLang="ja-JP" sz="1000" baseline="0">
                <a:latin typeface="Arial" pitchFamily="34" charset="0"/>
                <a:ea typeface="ＭＳ Ｐゴシック" pitchFamily="50" charset="-128"/>
              </a:endParaRPr>
            </a:p>
          </p:txBody>
        </p:sp>
        <p:sp>
          <p:nvSpPr>
            <p:cNvPr id="1154" name="McK 5. Source" hidden="1"/>
            <p:cNvSpPr>
              <a:spLocks noChangeArrowheads="1"/>
            </p:cNvSpPr>
            <p:nvPr userDrawn="1"/>
          </p:nvSpPr>
          <p:spPr bwMode="auto">
            <a:xfrm>
              <a:off x="75" y="4054"/>
              <a:ext cx="4323" cy="96"/>
            </a:xfrm>
            <a:prstGeom prst="rect">
              <a:avLst/>
            </a:prstGeom>
            <a:noFill/>
            <a:ln w="9525" algn="ctr">
              <a:noFill/>
              <a:miter lim="800000"/>
              <a:headEnd/>
              <a:tailEnd/>
            </a:ln>
            <a:effectLst/>
          </p:spPr>
          <p:txBody>
            <a:bodyPr lIns="0" tIns="0" rIns="0" bIns="0" anchor="ctr">
              <a:spAutoFit/>
            </a:bodyPr>
            <a:lstStyle/>
            <a:p>
              <a:pPr marL="609600" indent="-609600" defTabSz="895350">
                <a:tabLst>
                  <a:tab pos="612775" algn="l"/>
                </a:tabLst>
                <a:defRPr/>
              </a:pPr>
              <a:r>
                <a:rPr lang="ja-JP" altLang="en-US" sz="1000" baseline="0">
                  <a:solidFill>
                    <a:srgbClr val="000000"/>
                  </a:solidFill>
                  <a:latin typeface="Arial" pitchFamily="34" charset="0"/>
                  <a:ea typeface="ＭＳ Ｐゴシック" pitchFamily="50" charset="-128"/>
                </a:rPr>
                <a:t>資　料</a:t>
              </a:r>
              <a:r>
                <a:rPr lang="en-US" altLang="ja-JP" sz="1000" baseline="0">
                  <a:solidFill>
                    <a:srgbClr val="000000"/>
                  </a:solidFill>
                  <a:latin typeface="Arial" pitchFamily="34" charset="0"/>
                  <a:ea typeface="ＭＳ Ｐゴシック" pitchFamily="50" charset="-128"/>
                </a:rPr>
                <a:t>:	</a:t>
              </a:r>
              <a:r>
                <a:rPr lang="ja-JP" altLang="en-US" sz="1000" baseline="0">
                  <a:solidFill>
                    <a:srgbClr val="000000"/>
                  </a:solidFill>
                  <a:latin typeface="Arial" pitchFamily="34" charset="0"/>
                  <a:ea typeface="ＭＳ Ｐゴシック" pitchFamily="50" charset="-128"/>
                </a:rPr>
                <a:t>資料名</a:t>
              </a:r>
              <a:endParaRPr lang="en-US" altLang="ja-JP" sz="1000" baseline="0">
                <a:solidFill>
                  <a:srgbClr val="000000"/>
                </a:solidFill>
                <a:latin typeface="Arial" pitchFamily="34" charset="0"/>
                <a:ea typeface="ＭＳ Ｐゴシック" pitchFamily="50" charset="-128"/>
              </a:endParaRPr>
            </a:p>
          </p:txBody>
        </p:sp>
      </p:grpSp>
      <p:grpSp>
        <p:nvGrpSpPr>
          <p:cNvPr id="12296" name="ACET" hidden="1"/>
          <p:cNvGrpSpPr>
            <a:grpSpLocks/>
          </p:cNvGrpSpPr>
          <p:nvPr/>
        </p:nvGrpSpPr>
        <p:grpSpPr bwMode="auto">
          <a:xfrm>
            <a:off x="1452563" y="1127125"/>
            <a:ext cx="4264025" cy="508000"/>
            <a:chOff x="915" y="710"/>
            <a:chExt cx="2686" cy="320"/>
          </a:xfrm>
        </p:grpSpPr>
        <p:cxnSp>
          <p:nvCxnSpPr>
            <p:cNvPr id="12298" name="AutoShape 249" hidden="1"/>
            <p:cNvCxnSpPr>
              <a:cxnSpLocks noChangeShapeType="1"/>
              <a:stCxn id="1274" idx="4"/>
              <a:endCxn id="1274" idx="6"/>
            </p:cNvCxnSpPr>
            <p:nvPr/>
          </p:nvCxnSpPr>
          <p:spPr bwMode="auto">
            <a:xfrm>
              <a:off x="915" y="1030"/>
              <a:ext cx="2686" cy="0"/>
            </a:xfrm>
            <a:prstGeom prst="straightConnector1">
              <a:avLst/>
            </a:prstGeom>
            <a:noFill/>
            <a:ln w="9525">
              <a:solidFill>
                <a:schemeClr val="tx1"/>
              </a:solidFill>
              <a:round/>
              <a:headEnd/>
              <a:tailEnd/>
            </a:ln>
          </p:spPr>
        </p:cxnSp>
        <p:sp>
          <p:nvSpPr>
            <p:cNvPr id="1274" name="AutoShape 250" hidden="1"/>
            <p:cNvSpPr>
              <a:spLocks noChangeArrowheads="1"/>
            </p:cNvSpPr>
            <p:nvPr/>
          </p:nvSpPr>
          <p:spPr bwMode="auto">
            <a:xfrm>
              <a:off x="915" y="710"/>
              <a:ext cx="2686" cy="320"/>
            </a:xfrm>
            <a:prstGeom prst="leftRightArrow">
              <a:avLst>
                <a:gd name="adj1" fmla="val 100000"/>
                <a:gd name="adj2" fmla="val 0"/>
              </a:avLst>
            </a:prstGeom>
            <a:noFill/>
            <a:ln w="9525">
              <a:noFill/>
              <a:miter lim="800000"/>
              <a:headEnd/>
              <a:tailEnd/>
            </a:ln>
            <a:effectLst/>
          </p:spPr>
          <p:txBody>
            <a:bodyPr lIns="0" tIns="0" rIns="0" bIns="18288" anchor="b">
              <a:spAutoFit/>
            </a:bodyPr>
            <a:lstStyle/>
            <a:p>
              <a:pPr>
                <a:defRPr/>
              </a:pPr>
              <a:r>
                <a:rPr lang="ja-JP" altLang="en-US" sz="1600" b="1" baseline="0">
                  <a:latin typeface="Arial" pitchFamily="34" charset="0"/>
                  <a:ea typeface="ＭＳ Ｐゴシック" pitchFamily="50" charset="-128"/>
                </a:rPr>
                <a:t>サブタイトル</a:t>
              </a:r>
            </a:p>
            <a:p>
              <a:pPr>
                <a:defRPr/>
              </a:pPr>
              <a:r>
                <a:rPr lang="ja-JP" altLang="en-US" sz="1600" baseline="0">
                  <a:solidFill>
                    <a:srgbClr val="808080"/>
                  </a:solidFill>
                  <a:latin typeface="Arial" pitchFamily="34" charset="0"/>
                  <a:ea typeface="ＭＳ Ｐゴシック" pitchFamily="50" charset="-128"/>
                </a:rPr>
                <a:t>単位</a:t>
              </a:r>
            </a:p>
          </p:txBody>
        </p:sp>
      </p:grpSp>
      <p:sp>
        <p:nvSpPr>
          <p:cNvPr id="1304" name="Rectangle 280"/>
          <p:cNvSpPr>
            <a:spLocks noGrp="1" noChangeArrowheads="1"/>
          </p:cNvSpPr>
          <p:nvPr>
            <p:ph type="sldNum" sz="quarter" idx="4"/>
          </p:nvPr>
        </p:nvSpPr>
        <p:spPr bwMode="auto">
          <a:xfrm>
            <a:off x="8545513" y="6435725"/>
            <a:ext cx="195262" cy="152400"/>
          </a:xfrm>
          <a:prstGeom prst="rect">
            <a:avLst/>
          </a:prstGeom>
          <a:noFill/>
          <a:ln w="9525">
            <a:noFill/>
            <a:miter lim="800000"/>
            <a:headEnd/>
            <a:tailEnd/>
          </a:ln>
          <a:effectLst/>
        </p:spPr>
        <p:txBody>
          <a:bodyPr vert="horz" wrap="none" lIns="0" tIns="0" rIns="0" bIns="0" numCol="1" anchor="t" anchorCtr="0" compatLnSpc="1">
            <a:prstTxWarp prst="textNoShape">
              <a:avLst/>
            </a:prstTxWarp>
          </a:bodyPr>
          <a:lstStyle>
            <a:lvl1pPr>
              <a:defRPr sz="1000" baseline="0">
                <a:solidFill>
                  <a:srgbClr val="000000"/>
                </a:solidFill>
                <a:latin typeface="Arial" pitchFamily="34" charset="0"/>
                <a:ea typeface="ＭＳ Ｐゴシック" pitchFamily="50" charset="-128"/>
              </a:defRPr>
            </a:lvl1pPr>
          </a:lstStyle>
          <a:p>
            <a:pPr>
              <a:defRPr/>
            </a:pPr>
            <a:fld id="{6BCE001B-1B09-4874-AE0A-548A562A953E}" type="slidenum">
              <a:rPr lang="ja-JP" altLang="en-US"/>
              <a:pPr>
                <a:defRPr/>
              </a:pPr>
              <a:t>‹#›</a:t>
            </a:fld>
            <a:r>
              <a:rPr lang="en-US" altLang="ja-JP"/>
              <a:t> </a:t>
            </a:r>
          </a:p>
        </p:txBody>
      </p:sp>
    </p:spTree>
  </p:cSld>
  <p:clrMap bg1="lt1" tx1="dk1" bg2="lt2" tx2="dk2" accent1="accent1" accent2="accent2" accent3="accent3" accent4="accent4" accent5="accent5" accent6="accent6" hlink="hlink" folHlink="folHlink"/>
  <p:sldLayoutIdLst>
    <p:sldLayoutId id="2147484485" r:id="rId1"/>
    <p:sldLayoutId id="2147484465" r:id="rId2"/>
    <p:sldLayoutId id="2147484466" r:id="rId3"/>
    <p:sldLayoutId id="2147484467" r:id="rId4"/>
    <p:sldLayoutId id="2147484468" r:id="rId5"/>
    <p:sldLayoutId id="2147484469" r:id="rId6"/>
    <p:sldLayoutId id="2147484470" r:id="rId7"/>
    <p:sldLayoutId id="2147484471" r:id="rId8"/>
    <p:sldLayoutId id="2147484472" r:id="rId9"/>
    <p:sldLayoutId id="2147484473" r:id="rId10"/>
    <p:sldLayoutId id="2147484474" r:id="rId11"/>
  </p:sldLayoutIdLst>
  <p:timing>
    <p:tnLst>
      <p:par>
        <p:cTn xmlns:p14="http://schemas.microsoft.com/office/powerpoint/2010/main" id="1" dur="indefinite" restart="never" nodeType="tmRoot"/>
      </p:par>
    </p:tnLst>
  </p:timing>
  <p:hf hdr="0" ftr="0" dt="0"/>
  <p:txStyles>
    <p:titleStyle>
      <a:lvl1pPr algn="l" defTabSz="895350" rtl="0" eaLnBrk="0" fontAlgn="base" hangingPunct="0">
        <a:spcBef>
          <a:spcPct val="0"/>
        </a:spcBef>
        <a:spcAft>
          <a:spcPct val="0"/>
        </a:spcAft>
        <a:defRPr sz="1900" b="1">
          <a:solidFill>
            <a:schemeClr val="tx2"/>
          </a:solidFill>
          <a:latin typeface="+mj-lt"/>
          <a:ea typeface="+mj-ea"/>
          <a:cs typeface="+mj-cs"/>
        </a:defRPr>
      </a:lvl1pPr>
      <a:lvl2pPr algn="l" defTabSz="895350" rtl="0" eaLnBrk="0" fontAlgn="base" hangingPunct="0">
        <a:spcBef>
          <a:spcPct val="0"/>
        </a:spcBef>
        <a:spcAft>
          <a:spcPct val="0"/>
        </a:spcAft>
        <a:defRPr sz="1900" b="1">
          <a:solidFill>
            <a:schemeClr val="tx2"/>
          </a:solidFill>
          <a:latin typeface="Arial" pitchFamily="34" charset="0"/>
          <a:ea typeface="ＭＳ Ｐゴシック" pitchFamily="50" charset="-128"/>
        </a:defRPr>
      </a:lvl2pPr>
      <a:lvl3pPr algn="l" defTabSz="895350" rtl="0" eaLnBrk="0" fontAlgn="base" hangingPunct="0">
        <a:spcBef>
          <a:spcPct val="0"/>
        </a:spcBef>
        <a:spcAft>
          <a:spcPct val="0"/>
        </a:spcAft>
        <a:defRPr sz="1900" b="1">
          <a:solidFill>
            <a:schemeClr val="tx2"/>
          </a:solidFill>
          <a:latin typeface="Arial" pitchFamily="34" charset="0"/>
          <a:ea typeface="ＭＳ Ｐゴシック" pitchFamily="50" charset="-128"/>
        </a:defRPr>
      </a:lvl3pPr>
      <a:lvl4pPr algn="l" defTabSz="895350" rtl="0" eaLnBrk="0" fontAlgn="base" hangingPunct="0">
        <a:spcBef>
          <a:spcPct val="0"/>
        </a:spcBef>
        <a:spcAft>
          <a:spcPct val="0"/>
        </a:spcAft>
        <a:defRPr sz="1900" b="1">
          <a:solidFill>
            <a:schemeClr val="tx2"/>
          </a:solidFill>
          <a:latin typeface="Arial" pitchFamily="34" charset="0"/>
          <a:ea typeface="ＭＳ Ｐゴシック" pitchFamily="50" charset="-128"/>
        </a:defRPr>
      </a:lvl4pPr>
      <a:lvl5pPr algn="l" defTabSz="895350" rtl="0" eaLnBrk="0" fontAlgn="base" hangingPunct="0">
        <a:spcBef>
          <a:spcPct val="0"/>
        </a:spcBef>
        <a:spcAft>
          <a:spcPct val="0"/>
        </a:spcAft>
        <a:defRPr sz="1900" b="1">
          <a:solidFill>
            <a:schemeClr val="tx2"/>
          </a:solidFill>
          <a:latin typeface="Arial" pitchFamily="34" charset="0"/>
          <a:ea typeface="ＭＳ Ｐゴシック" pitchFamily="50" charset="-128"/>
        </a:defRPr>
      </a:lvl5pPr>
      <a:lvl6pPr marL="457200" algn="l" defTabSz="895350" rtl="0" fontAlgn="base">
        <a:spcBef>
          <a:spcPct val="0"/>
        </a:spcBef>
        <a:spcAft>
          <a:spcPct val="0"/>
        </a:spcAft>
        <a:defRPr sz="1900" b="1">
          <a:solidFill>
            <a:schemeClr val="tx2"/>
          </a:solidFill>
          <a:latin typeface="Arial" pitchFamily="34" charset="0"/>
          <a:ea typeface="ＭＳ Ｐゴシック" pitchFamily="50" charset="-128"/>
        </a:defRPr>
      </a:lvl6pPr>
      <a:lvl7pPr marL="914400" algn="l" defTabSz="895350" rtl="0" fontAlgn="base">
        <a:spcBef>
          <a:spcPct val="0"/>
        </a:spcBef>
        <a:spcAft>
          <a:spcPct val="0"/>
        </a:spcAft>
        <a:defRPr sz="1900" b="1">
          <a:solidFill>
            <a:schemeClr val="tx2"/>
          </a:solidFill>
          <a:latin typeface="Arial" pitchFamily="34" charset="0"/>
          <a:ea typeface="ＭＳ Ｐゴシック" pitchFamily="50" charset="-128"/>
        </a:defRPr>
      </a:lvl7pPr>
      <a:lvl8pPr marL="1371600" algn="l" defTabSz="895350" rtl="0" fontAlgn="base">
        <a:spcBef>
          <a:spcPct val="0"/>
        </a:spcBef>
        <a:spcAft>
          <a:spcPct val="0"/>
        </a:spcAft>
        <a:defRPr sz="1900" b="1">
          <a:solidFill>
            <a:schemeClr val="tx2"/>
          </a:solidFill>
          <a:latin typeface="Arial" pitchFamily="34" charset="0"/>
          <a:ea typeface="ＭＳ Ｐゴシック" pitchFamily="50" charset="-128"/>
        </a:defRPr>
      </a:lvl8pPr>
      <a:lvl9pPr marL="1828800" algn="l" defTabSz="895350" rtl="0" fontAlgn="base">
        <a:spcBef>
          <a:spcPct val="0"/>
        </a:spcBef>
        <a:spcAft>
          <a:spcPct val="0"/>
        </a:spcAft>
        <a:defRPr sz="1900" b="1">
          <a:solidFill>
            <a:schemeClr val="tx2"/>
          </a:solidFill>
          <a:latin typeface="Arial" pitchFamily="34" charset="0"/>
          <a:ea typeface="ＭＳ Ｐゴシック" pitchFamily="50" charset="-128"/>
        </a:defRPr>
      </a:lvl9pPr>
    </p:titleStyle>
    <p:bodyStyle>
      <a:lvl1pPr marL="342900" indent="-342900" algn="l" defTabSz="895350" rtl="0" eaLnBrk="0" fontAlgn="base" hangingPunct="0">
        <a:spcBef>
          <a:spcPct val="0"/>
        </a:spcBef>
        <a:spcAft>
          <a:spcPct val="0"/>
        </a:spcAft>
        <a:buClr>
          <a:schemeClr val="tx2"/>
        </a:buClr>
        <a:defRPr sz="1600">
          <a:solidFill>
            <a:schemeClr val="tx1"/>
          </a:solidFill>
          <a:latin typeface="+mn-lt"/>
          <a:ea typeface="+mn-ea"/>
          <a:cs typeface="+mn-cs"/>
        </a:defRPr>
      </a:lvl1pPr>
      <a:lvl2pPr marL="193675" indent="-192088" algn="l" defTabSz="895350" rtl="0" eaLnBrk="0" fontAlgn="base" hangingPunct="0">
        <a:spcBef>
          <a:spcPct val="0"/>
        </a:spcBef>
        <a:spcAft>
          <a:spcPct val="0"/>
        </a:spcAft>
        <a:buClr>
          <a:schemeClr val="tx2"/>
        </a:buClr>
        <a:buSzPct val="125000"/>
        <a:buFont typeface="Arial" charset="0"/>
        <a:buChar char="▪"/>
        <a:defRPr sz="1600">
          <a:solidFill>
            <a:schemeClr val="tx1"/>
          </a:solidFill>
          <a:latin typeface="+mn-lt"/>
          <a:ea typeface="+mn-ea"/>
        </a:defRPr>
      </a:lvl2pPr>
      <a:lvl3pPr marL="457200" indent="-261938" algn="l" defTabSz="895350" rtl="0" eaLnBrk="0" fontAlgn="base" hangingPunct="0">
        <a:spcBef>
          <a:spcPct val="0"/>
        </a:spcBef>
        <a:spcAft>
          <a:spcPct val="0"/>
        </a:spcAft>
        <a:buClr>
          <a:schemeClr val="tx2"/>
        </a:buClr>
        <a:buSzPct val="120000"/>
        <a:buFont typeface="Arial" charset="0"/>
        <a:buChar char="–"/>
        <a:defRPr sz="1600">
          <a:solidFill>
            <a:schemeClr val="tx1"/>
          </a:solidFill>
          <a:latin typeface="+mn-lt"/>
          <a:ea typeface="+mn-ea"/>
        </a:defRPr>
      </a:lvl3pPr>
      <a:lvl4pPr marL="614363" indent="-155575" algn="l" defTabSz="895350" rtl="0" eaLnBrk="0" fontAlgn="base" hangingPunct="0">
        <a:spcBef>
          <a:spcPct val="0"/>
        </a:spcBef>
        <a:spcAft>
          <a:spcPct val="0"/>
        </a:spcAft>
        <a:buClr>
          <a:schemeClr val="tx2"/>
        </a:buClr>
        <a:buSzPct val="120000"/>
        <a:buFont typeface="Arial" charset="0"/>
        <a:buChar char="▫"/>
        <a:defRPr sz="1600">
          <a:solidFill>
            <a:schemeClr val="tx1"/>
          </a:solidFill>
          <a:latin typeface="+mn-lt"/>
          <a:ea typeface="+mn-ea"/>
        </a:defRPr>
      </a:lvl4pPr>
      <a:lvl5pPr marL="746125" indent="-130175" algn="l" defTabSz="895350" rtl="0" eaLnBrk="0" fontAlgn="base" hangingPunct="0">
        <a:spcBef>
          <a:spcPct val="0"/>
        </a:spcBef>
        <a:spcAft>
          <a:spcPct val="0"/>
        </a:spcAft>
        <a:buClr>
          <a:schemeClr val="tx2"/>
        </a:buClr>
        <a:buSzPct val="89000"/>
        <a:buFont typeface="Arial" charset="0"/>
        <a:buChar char="-"/>
        <a:defRPr sz="1600">
          <a:solidFill>
            <a:schemeClr val="tx1"/>
          </a:solidFill>
          <a:latin typeface="+mn-lt"/>
          <a:ea typeface="+mn-ea"/>
        </a:defRPr>
      </a:lvl5pPr>
      <a:lvl6pPr marL="1203325" indent="-130175" algn="l" defTabSz="895350" rtl="0" fontAlgn="base">
        <a:spcBef>
          <a:spcPct val="0"/>
        </a:spcBef>
        <a:spcAft>
          <a:spcPct val="0"/>
        </a:spcAft>
        <a:buClr>
          <a:schemeClr val="tx2"/>
        </a:buClr>
        <a:buSzPct val="89000"/>
        <a:buFont typeface="Arial" pitchFamily="34" charset="0"/>
        <a:buChar char="-"/>
        <a:defRPr sz="1600">
          <a:solidFill>
            <a:schemeClr val="tx1"/>
          </a:solidFill>
          <a:latin typeface="+mn-lt"/>
          <a:ea typeface="+mn-ea"/>
        </a:defRPr>
      </a:lvl6pPr>
      <a:lvl7pPr marL="1660525" indent="-130175" algn="l" defTabSz="895350" rtl="0" fontAlgn="base">
        <a:spcBef>
          <a:spcPct val="0"/>
        </a:spcBef>
        <a:spcAft>
          <a:spcPct val="0"/>
        </a:spcAft>
        <a:buClr>
          <a:schemeClr val="tx2"/>
        </a:buClr>
        <a:buSzPct val="89000"/>
        <a:buFont typeface="Arial" pitchFamily="34" charset="0"/>
        <a:buChar char="-"/>
        <a:defRPr sz="1600">
          <a:solidFill>
            <a:schemeClr val="tx1"/>
          </a:solidFill>
          <a:latin typeface="+mn-lt"/>
          <a:ea typeface="+mn-ea"/>
        </a:defRPr>
      </a:lvl7pPr>
      <a:lvl8pPr marL="2117725" indent="-130175" algn="l" defTabSz="895350" rtl="0" fontAlgn="base">
        <a:spcBef>
          <a:spcPct val="0"/>
        </a:spcBef>
        <a:spcAft>
          <a:spcPct val="0"/>
        </a:spcAft>
        <a:buClr>
          <a:schemeClr val="tx2"/>
        </a:buClr>
        <a:buSzPct val="89000"/>
        <a:buFont typeface="Arial" pitchFamily="34" charset="0"/>
        <a:buChar char="-"/>
        <a:defRPr sz="1600">
          <a:solidFill>
            <a:schemeClr val="tx1"/>
          </a:solidFill>
          <a:latin typeface="+mn-lt"/>
          <a:ea typeface="+mn-ea"/>
        </a:defRPr>
      </a:lvl8pPr>
      <a:lvl9pPr marL="2574925" indent="-130175" algn="l" defTabSz="895350" rtl="0" fontAlgn="base">
        <a:spcBef>
          <a:spcPct val="0"/>
        </a:spcBef>
        <a:spcAft>
          <a:spcPct val="0"/>
        </a:spcAft>
        <a:buClr>
          <a:schemeClr val="tx2"/>
        </a:buClr>
        <a:buSzPct val="89000"/>
        <a:buFont typeface="Arial" pitchFamily="34" charset="0"/>
        <a:buChar char="-"/>
        <a:defRPr sz="16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4" Type="http://schemas.openxmlformats.org/officeDocument/2006/relationships/notesSlide" Target="../notesSlides/notesSlide1.xml"/><Relationship Id="rId1" Type="http://schemas.openxmlformats.org/officeDocument/2006/relationships/tags" Target="../tags/tag2.xml"/><Relationship Id="rId2" Type="http://schemas.openxmlformats.org/officeDocument/2006/relationships/tags" Target="../tags/tag3.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gi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jpeg"/><Relationship Id="rId4" Type="http://schemas.openxmlformats.org/officeDocument/2006/relationships/image" Target="../media/image16.PNG"/><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4" Type="http://schemas.openxmlformats.org/officeDocument/2006/relationships/image" Target="../media/image19.PNG"/><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PNG"/><Relationship Id="rId3" Type="http://schemas.openxmlformats.org/officeDocument/2006/relationships/image" Target="../media/image2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hyperlink" Target="http://www.amazon.co.jp"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PNG"/></Relationships>
</file>

<file path=ppt/slides/_rels/slide34.xml.rels><?xml version="1.0" encoding="UTF-8" standalone="yes"?>
<Relationships xmlns="http://schemas.openxmlformats.org/package/2006/relationships"><Relationship Id="rId3" Type="http://schemas.openxmlformats.org/officeDocument/2006/relationships/image" Target="../media/image24.png"/><Relationship Id="rId4" Type="http://schemas.openxmlformats.org/officeDocument/2006/relationships/image" Target="../media/image11.PNG"/><Relationship Id="rId5" Type="http://schemas.openxmlformats.org/officeDocument/2006/relationships/image" Target="../media/image12.PNG"/><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 Id="rId3" Type="http://schemas.openxmlformats.org/officeDocument/2006/relationships/image" Target="../media/image24.png"/></Relationships>
</file>

<file path=ppt/slides/_rels/slide36.xml.rels><?xml version="1.0" encoding="UTF-8" standalone="yes"?>
<Relationships xmlns="http://schemas.openxmlformats.org/package/2006/relationships"><Relationship Id="rId3" Type="http://schemas.openxmlformats.org/officeDocument/2006/relationships/image" Target="../media/image25.png"/><Relationship Id="rId4" Type="http://schemas.openxmlformats.org/officeDocument/2006/relationships/image" Target="../media/image26.png"/><Relationship Id="rId1" Type="http://schemas.openxmlformats.org/officeDocument/2006/relationships/slideLayout" Target="../slideLayouts/slideLayout2.xml"/><Relationship Id="rId2" Type="http://schemas.openxmlformats.org/officeDocument/2006/relationships/image" Target="../media/image24.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7.png"/><Relationship Id="rId3" Type="http://schemas.openxmlformats.org/officeDocument/2006/relationships/image" Target="../media/image13.gif"/></Relationships>
</file>

<file path=ppt/slides/_rels/slide38.xml.rels><?xml version="1.0" encoding="UTF-8" standalone="yes"?>
<Relationships xmlns="http://schemas.openxmlformats.org/package/2006/relationships"><Relationship Id="rId3" Type="http://schemas.openxmlformats.org/officeDocument/2006/relationships/image" Target="../media/image29.png"/><Relationship Id="rId4" Type="http://schemas.openxmlformats.org/officeDocument/2006/relationships/image" Target="../media/image30.png"/><Relationship Id="rId5" Type="http://schemas.openxmlformats.org/officeDocument/2006/relationships/image" Target="../media/image31.png"/><Relationship Id="rId6" Type="http://schemas.openxmlformats.org/officeDocument/2006/relationships/image" Target="../media/image32.png"/><Relationship Id="rId7" Type="http://schemas.openxmlformats.org/officeDocument/2006/relationships/image" Target="../media/image33.png"/><Relationship Id="rId1" Type="http://schemas.openxmlformats.org/officeDocument/2006/relationships/slideLayout" Target="../slideLayouts/slideLayout2.xml"/><Relationship Id="rId2" Type="http://schemas.openxmlformats.org/officeDocument/2006/relationships/image" Target="../media/image28.png"/></Relationships>
</file>

<file path=ppt/slides/_rels/slide39.xml.rels><?xml version="1.0" encoding="UTF-8" standalone="yes"?>
<Relationships xmlns="http://schemas.openxmlformats.org/package/2006/relationships"><Relationship Id="rId3" Type="http://schemas.openxmlformats.org/officeDocument/2006/relationships/hyperlink" Target="http://cs.nyu.edu/~wanli/dropc/" TargetMode="External"/><Relationship Id="rId4" Type="http://schemas.openxmlformats.org/officeDocument/2006/relationships/image" Target="../media/image35.PNG"/><Relationship Id="rId5" Type="http://schemas.openxmlformats.org/officeDocument/2006/relationships/image" Target="../media/image36.PNG"/><Relationship Id="rId1" Type="http://schemas.openxmlformats.org/officeDocument/2006/relationships/slideLayout" Target="../slideLayouts/slideLayout2.xml"/><Relationship Id="rId2" Type="http://schemas.openxmlformats.org/officeDocument/2006/relationships/image" Target="../media/image3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7.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7.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8.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hyperlink" Target="http://www.amazon.co.jp" TargetMode="External"/></Relationships>
</file>

<file path=ppt/slides/_rels/slide50.xml.rels><?xml version="1.0" encoding="UTF-8" standalone="yes"?>
<Relationships xmlns="http://schemas.openxmlformats.org/package/2006/relationships"><Relationship Id="rId3" Type="http://schemas.openxmlformats.org/officeDocument/2006/relationships/hyperlink" Target="http://www.amazon.co.jp" TargetMode="External"/><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image" Target="../media/image22.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hyperlink" Target="http://weblab.t.u-tokyo.ac.jp/" TargetMode="External"/><Relationship Id="rId4" Type="http://schemas.openxmlformats.org/officeDocument/2006/relationships/image" Target="../media/image6.PNG"/><Relationship Id="rId5" Type="http://schemas.openxmlformats.org/officeDocument/2006/relationships/image" Target="../media/image7.png"/><Relationship Id="rId6"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hyperlink" Target="http://ymatsuo.com/japanese/research.html"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ctrTitle"/>
            <p:custDataLst>
              <p:tags r:id="rId1"/>
            </p:custDataLst>
          </p:nvPr>
        </p:nvSpPr>
        <p:spPr>
          <a:xfrm>
            <a:off x="2509838" y="2543175"/>
            <a:ext cx="6172200" cy="738664"/>
          </a:xfrm>
        </p:spPr>
        <p:txBody>
          <a:bodyPr anchor="t"/>
          <a:lstStyle/>
          <a:p>
            <a:r>
              <a:rPr lang="en-US" altLang="ja-JP" sz="2400" dirty="0"/>
              <a:t>Web </a:t>
            </a:r>
            <a:r>
              <a:rPr lang="ja-JP" altLang="en-US" sz="2400"/>
              <a:t>工学で応用するための</a:t>
            </a:r>
            <a:r>
              <a:rPr lang="en-US" altLang="ja-JP" sz="2400" dirty="0"/>
              <a:t/>
            </a:r>
            <a:br>
              <a:rPr lang="en-US" altLang="ja-JP" sz="2400" dirty="0"/>
            </a:br>
            <a:r>
              <a:rPr lang="en-US" altLang="ja-JP" sz="2400" dirty="0"/>
              <a:t>Deep Learning</a:t>
            </a:r>
            <a:r>
              <a:rPr lang="ja-JP" altLang="en-US" sz="2400"/>
              <a:t>利用法と知見の体系化 </a:t>
            </a:r>
          </a:p>
        </p:txBody>
      </p:sp>
      <p:sp>
        <p:nvSpPr>
          <p:cNvPr id="16387" name="Rectangle 3"/>
          <p:cNvSpPr>
            <a:spLocks noGrp="1" noChangeArrowheads="1"/>
          </p:cNvSpPr>
          <p:nvPr>
            <p:ph type="subTitle" idx="1"/>
            <p:custDataLst>
              <p:tags r:id="rId2"/>
            </p:custDataLst>
          </p:nvPr>
        </p:nvSpPr>
        <p:spPr>
          <a:xfrm>
            <a:off x="3554414" y="5148263"/>
            <a:ext cx="4935537" cy="984885"/>
          </a:xfrm>
        </p:spPr>
        <p:txBody>
          <a:bodyPr/>
          <a:lstStyle/>
          <a:p>
            <a:pPr marL="0" indent="0" algn="r" eaLnBrk="1" hangingPunct="1"/>
            <a:r>
              <a:rPr lang="ja-JP" altLang="en-US" dirty="0" smtClean="0"/>
              <a:t>東京大学工学部システム創成学科</a:t>
            </a:r>
          </a:p>
          <a:p>
            <a:pPr marL="0" indent="0" algn="r" eaLnBrk="1" hangingPunct="1"/>
            <a:r>
              <a:rPr lang="ja-JP" altLang="en-US" dirty="0" smtClean="0"/>
              <a:t>知能社会システムコース　松尾研究室</a:t>
            </a:r>
          </a:p>
          <a:p>
            <a:pPr marL="0" indent="0" algn="r" eaLnBrk="1" hangingPunct="1"/>
            <a:r>
              <a:rPr lang="ja-JP" altLang="en-US" sz="1800" dirty="0" smtClean="0"/>
              <a:t>黒滝</a:t>
            </a:r>
            <a:r>
              <a:rPr lang="en-US" altLang="ja-JP" sz="1800" dirty="0" smtClean="0"/>
              <a:t> </a:t>
            </a:r>
            <a:r>
              <a:rPr lang="ja-JP" altLang="en-US" sz="1800" dirty="0" smtClean="0"/>
              <a:t>紘生</a:t>
            </a:r>
            <a:endParaRPr lang="en-US" altLang="ja-JP" sz="1800" dirty="0" smtClean="0"/>
          </a:p>
          <a:p>
            <a:pPr marL="0" indent="0" algn="r" eaLnBrk="1" hangingPunct="1"/>
            <a:r>
              <a:rPr lang="en-US" altLang="ja-JP" sz="1800" dirty="0"/>
              <a:t>kurotaki@weblab.t.u-tokyo.ac.jp</a:t>
            </a:r>
            <a:endParaRPr lang="en-US" altLang="ja-JP" sz="1800" dirty="0" smtClean="0"/>
          </a:p>
        </p:txBody>
      </p:sp>
      <p:sp>
        <p:nvSpPr>
          <p:cNvPr id="16388" name="Rectangle 6"/>
          <p:cNvSpPr>
            <a:spLocks noChangeArrowheads="1"/>
          </p:cNvSpPr>
          <p:nvPr/>
        </p:nvSpPr>
        <p:spPr bwMode="auto">
          <a:xfrm>
            <a:off x="0" y="0"/>
            <a:ext cx="8958263" cy="6721475"/>
          </a:xfrm>
          <a:prstGeom prst="rect">
            <a:avLst/>
          </a:prstGeom>
          <a:noFill/>
          <a:ln w="3175">
            <a:solidFill>
              <a:srgbClr val="000000"/>
            </a:solidFill>
            <a:miter lim="800000"/>
            <a:headEnd/>
            <a:tailEnd/>
          </a:ln>
        </p:spPr>
        <p:txBody>
          <a:bodyPr wrap="none" anchor="ctr"/>
          <a:lstStyle/>
          <a:p>
            <a:endParaRPr lang="ja-JP" altLang="en-US"/>
          </a:p>
        </p:txBody>
      </p:sp>
      <p:sp>
        <p:nvSpPr>
          <p:cNvPr id="16389" name="TitleBottomPlaceholder"/>
          <p:cNvSpPr>
            <a:spLocks noChangeArrowheads="1"/>
          </p:cNvSpPr>
          <p:nvPr/>
        </p:nvSpPr>
        <p:spPr bwMode="auto">
          <a:xfrm>
            <a:off x="0" y="2238375"/>
            <a:ext cx="2193925" cy="4484688"/>
          </a:xfrm>
          <a:prstGeom prst="rect">
            <a:avLst/>
          </a:prstGeom>
          <a:solidFill>
            <a:srgbClr val="0065CC"/>
          </a:solidFill>
          <a:ln w="9525">
            <a:noFill/>
            <a:miter lim="800000"/>
            <a:headEnd/>
            <a:tailEnd/>
          </a:ln>
        </p:spPr>
        <p:txBody>
          <a:bodyPr wrap="none" anchor="ctr"/>
          <a:lstStyle/>
          <a:p>
            <a:endParaRPr lang="ja-JP" altLang="en-US"/>
          </a:p>
        </p:txBody>
      </p:sp>
      <p:sp>
        <p:nvSpPr>
          <p:cNvPr id="16390" name="TitleTopPlaceholder"/>
          <p:cNvSpPr>
            <a:spLocks noChangeArrowheads="1"/>
          </p:cNvSpPr>
          <p:nvPr/>
        </p:nvSpPr>
        <p:spPr bwMode="auto">
          <a:xfrm>
            <a:off x="0" y="0"/>
            <a:ext cx="2193925" cy="2238375"/>
          </a:xfrm>
          <a:prstGeom prst="rect">
            <a:avLst/>
          </a:prstGeom>
          <a:solidFill>
            <a:srgbClr val="91AFFF"/>
          </a:solidFill>
          <a:ln w="9525">
            <a:noFill/>
            <a:miter lim="800000"/>
            <a:headEnd/>
            <a:tailEnd/>
          </a:ln>
        </p:spPr>
        <p:txBody>
          <a:bodyPr wrap="none" anchor="ctr"/>
          <a:lstStyle/>
          <a:p>
            <a:endParaRPr lang="ja-JP" altLang="en-US"/>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19063" y="230188"/>
            <a:ext cx="8618537" cy="292388"/>
          </a:xfrm>
        </p:spPr>
        <p:txBody>
          <a:bodyPr/>
          <a:lstStyle/>
          <a:p>
            <a:r>
              <a:rPr kumimoji="1" lang="ja-JP" altLang="en-US" dirty="0"/>
              <a:t>機械学習の</a:t>
            </a:r>
            <a:r>
              <a:rPr kumimoji="1" lang="ja-JP" altLang="en-US" dirty="0"/>
              <a:t>枠組み</a:t>
            </a:r>
            <a:endParaRPr kumimoji="1" lang="ja-JP" altLang="en-US" dirty="0"/>
          </a:p>
        </p:txBody>
      </p:sp>
      <p:sp>
        <p:nvSpPr>
          <p:cNvPr id="4" name="スライド番号プレースホルダ 3"/>
          <p:cNvSpPr>
            <a:spLocks noGrp="1"/>
          </p:cNvSpPr>
          <p:nvPr>
            <p:ph type="sldNum" sz="quarter" idx="10"/>
          </p:nvPr>
        </p:nvSpPr>
        <p:spPr/>
        <p:txBody>
          <a:bodyPr/>
          <a:lstStyle/>
          <a:p>
            <a:pPr>
              <a:defRPr/>
            </a:pPr>
            <a:fld id="{2D4E70FC-6F47-4B9A-8DC5-CFB6557575ED}" type="slidenum">
              <a:rPr lang="ja-JP" altLang="en-US" smtClean="0"/>
              <a:pPr>
                <a:defRPr/>
              </a:pPr>
              <a:t>9</a:t>
            </a:fld>
            <a:r>
              <a:rPr lang="en-US" altLang="ja-JP" smtClean="0"/>
              <a:t> </a:t>
            </a:r>
            <a:endParaRPr lang="en-US" altLang="ja-JP"/>
          </a:p>
        </p:txBody>
      </p:sp>
      <p:sp>
        <p:nvSpPr>
          <p:cNvPr id="3" name="テキスト ボックス 2"/>
          <p:cNvSpPr txBox="1"/>
          <p:nvPr/>
        </p:nvSpPr>
        <p:spPr>
          <a:xfrm>
            <a:off x="831427" y="1658836"/>
            <a:ext cx="1266693" cy="369332"/>
          </a:xfrm>
          <a:prstGeom prst="rect">
            <a:avLst/>
          </a:prstGeom>
          <a:noFill/>
        </p:spPr>
        <p:txBody>
          <a:bodyPr wrap="none" rtlCol="0">
            <a:spAutoFit/>
          </a:bodyPr>
          <a:lstStyle/>
          <a:p>
            <a:r>
              <a:rPr kumimoji="1" lang="ja-JP" altLang="en-US" sz="1800" baseline="0" dirty="0" err="1" smtClean="0"/>
              <a:t>画像</a:t>
            </a:r>
            <a:r>
              <a:rPr kumimoji="1" lang="ja-JP" altLang="en-US" sz="1800" baseline="0" dirty="0" err="1" smtClean="0"/>
              <a:t>データ</a:t>
            </a:r>
          </a:p>
        </p:txBody>
      </p:sp>
      <p:sp>
        <p:nvSpPr>
          <p:cNvPr id="12" name="正方形/長方形 11"/>
          <p:cNvSpPr/>
          <p:nvPr/>
        </p:nvSpPr>
        <p:spPr bwMode="auto">
          <a:xfrm>
            <a:off x="5520900" y="2781820"/>
            <a:ext cx="1189736" cy="742404"/>
          </a:xfrm>
          <a:prstGeom prst="rect">
            <a:avLst/>
          </a:prstGeom>
          <a:no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ja-JP" sz="2000" baseline="0" dirty="0" err="1">
                <a:latin typeface="Arial" pitchFamily="34" charset="0"/>
                <a:ea typeface="ＭＳ Ｐゴシック" pitchFamily="50" charset="-128"/>
              </a:rPr>
              <a:t>SVM</a:t>
            </a:r>
            <a:endParaRPr kumimoji="0" lang="ja-JP" altLang="en-US" sz="20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pic>
        <p:nvPicPr>
          <p:cNvPr id="14" name="図 13" descr="x_vector.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29536" y="2250392"/>
            <a:ext cx="1255872" cy="1928308"/>
          </a:xfrm>
          <a:prstGeom prst="rect">
            <a:avLst/>
          </a:prstGeom>
        </p:spPr>
      </p:pic>
      <p:cxnSp>
        <p:nvCxnSpPr>
          <p:cNvPr id="16" name="直線矢印コネクタ 15"/>
          <p:cNvCxnSpPr/>
          <p:nvPr/>
        </p:nvCxnSpPr>
        <p:spPr bwMode="auto">
          <a:xfrm>
            <a:off x="2780502" y="3173080"/>
            <a:ext cx="494608"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18" name="テキスト ボックス 17"/>
          <p:cNvSpPr txBox="1"/>
          <p:nvPr/>
        </p:nvSpPr>
        <p:spPr>
          <a:xfrm>
            <a:off x="2767133" y="3373618"/>
            <a:ext cx="518091" cy="492443"/>
          </a:xfrm>
          <a:prstGeom prst="rect">
            <a:avLst/>
          </a:prstGeom>
          <a:noFill/>
        </p:spPr>
        <p:txBody>
          <a:bodyPr wrap="none" rtlCol="0">
            <a:spAutoFit/>
          </a:bodyPr>
          <a:lstStyle/>
          <a:p>
            <a:r>
              <a:rPr kumimoji="1" lang="ja-JP" altLang="en-US" baseline="0" dirty="0" err="1"/>
              <a:t>特徴</a:t>
            </a:r>
            <a:endParaRPr kumimoji="1" lang="ja-JP" altLang="en-US" baseline="0" dirty="0" err="1"/>
          </a:p>
          <a:p>
            <a:r>
              <a:rPr kumimoji="1" lang="ja-JP" altLang="en-US" baseline="0" dirty="0" err="1" smtClean="0"/>
              <a:t>抽出</a:t>
            </a:r>
          </a:p>
        </p:txBody>
      </p:sp>
      <p:cxnSp>
        <p:nvCxnSpPr>
          <p:cNvPr id="22" name="直線コネクタ 21"/>
          <p:cNvCxnSpPr>
            <a:stCxn id="14" idx="2"/>
          </p:cNvCxnSpPr>
          <p:nvPr/>
        </p:nvCxnSpPr>
        <p:spPr bwMode="auto">
          <a:xfrm>
            <a:off x="4157472" y="4178700"/>
            <a:ext cx="268038" cy="158825"/>
          </a:xfrm>
          <a:prstGeom prst="line">
            <a:avLst/>
          </a:prstGeom>
          <a:solidFill>
            <a:schemeClr val="accent1"/>
          </a:solidFill>
          <a:ln w="9525" cap="flat" cmpd="sng" algn="ctr">
            <a:solidFill>
              <a:schemeClr val="tx1"/>
            </a:solidFill>
            <a:prstDash val="sysDot"/>
            <a:round/>
            <a:headEnd type="none" w="med" len="med"/>
            <a:tailEnd type="none" w="med" len="med"/>
          </a:ln>
          <a:effectLst/>
        </p:spPr>
      </p:cxnSp>
      <p:sp>
        <p:nvSpPr>
          <p:cNvPr id="23" name="テキスト ボックス 22"/>
          <p:cNvSpPr txBox="1"/>
          <p:nvPr/>
        </p:nvSpPr>
        <p:spPr>
          <a:xfrm>
            <a:off x="3440193" y="1658836"/>
            <a:ext cx="1430800" cy="369332"/>
          </a:xfrm>
          <a:prstGeom prst="rect">
            <a:avLst/>
          </a:prstGeom>
          <a:noFill/>
        </p:spPr>
        <p:txBody>
          <a:bodyPr wrap="none" rtlCol="0">
            <a:spAutoFit/>
          </a:bodyPr>
          <a:lstStyle/>
          <a:p>
            <a:r>
              <a:rPr kumimoji="1" lang="ja-JP" altLang="en-US" sz="1800" baseline="0" dirty="0" err="1"/>
              <a:t>特徴ベクトル</a:t>
            </a:r>
            <a:endParaRPr kumimoji="1" lang="ja-JP" altLang="en-US" sz="1800" baseline="0" dirty="0" err="1" smtClean="0"/>
          </a:p>
        </p:txBody>
      </p:sp>
      <p:sp>
        <p:nvSpPr>
          <p:cNvPr id="24" name="テキスト ボックス 23"/>
          <p:cNvSpPr txBox="1"/>
          <p:nvPr/>
        </p:nvSpPr>
        <p:spPr>
          <a:xfrm>
            <a:off x="7476534" y="1658836"/>
            <a:ext cx="1107996" cy="369332"/>
          </a:xfrm>
          <a:prstGeom prst="rect">
            <a:avLst/>
          </a:prstGeom>
          <a:noFill/>
        </p:spPr>
        <p:txBody>
          <a:bodyPr wrap="none" rtlCol="0">
            <a:spAutoFit/>
          </a:bodyPr>
          <a:lstStyle/>
          <a:p>
            <a:r>
              <a:rPr kumimoji="1" lang="ja-JP" altLang="en-US" sz="1800" baseline="0" dirty="0" err="1" smtClean="0"/>
              <a:t>分類結果</a:t>
            </a:r>
          </a:p>
        </p:txBody>
      </p:sp>
      <p:cxnSp>
        <p:nvCxnSpPr>
          <p:cNvPr id="25" name="直線矢印コネクタ 24"/>
          <p:cNvCxnSpPr/>
          <p:nvPr/>
        </p:nvCxnSpPr>
        <p:spPr bwMode="auto">
          <a:xfrm>
            <a:off x="4919350" y="3173080"/>
            <a:ext cx="494608"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26" name="テキスト ボックス 25"/>
          <p:cNvSpPr txBox="1"/>
          <p:nvPr/>
        </p:nvSpPr>
        <p:spPr>
          <a:xfrm>
            <a:off x="4905981" y="3373618"/>
            <a:ext cx="518091" cy="292388"/>
          </a:xfrm>
          <a:prstGeom prst="rect">
            <a:avLst/>
          </a:prstGeom>
          <a:noFill/>
        </p:spPr>
        <p:txBody>
          <a:bodyPr wrap="none" rtlCol="0">
            <a:spAutoFit/>
          </a:bodyPr>
          <a:lstStyle/>
          <a:p>
            <a:r>
              <a:rPr kumimoji="1" lang="ja-JP" altLang="en-US" baseline="0" dirty="0" err="1" smtClean="0"/>
              <a:t>入力</a:t>
            </a:r>
          </a:p>
        </p:txBody>
      </p:sp>
      <p:cxnSp>
        <p:nvCxnSpPr>
          <p:cNvPr id="27" name="直線矢印コネクタ 26"/>
          <p:cNvCxnSpPr/>
          <p:nvPr/>
        </p:nvCxnSpPr>
        <p:spPr bwMode="auto">
          <a:xfrm>
            <a:off x="6817577" y="3173080"/>
            <a:ext cx="494608"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28" name="テキスト ボックス 27"/>
          <p:cNvSpPr txBox="1"/>
          <p:nvPr/>
        </p:nvSpPr>
        <p:spPr>
          <a:xfrm>
            <a:off x="6804208" y="3373618"/>
            <a:ext cx="518091" cy="292388"/>
          </a:xfrm>
          <a:prstGeom prst="rect">
            <a:avLst/>
          </a:prstGeom>
          <a:noFill/>
        </p:spPr>
        <p:txBody>
          <a:bodyPr wrap="none" rtlCol="0">
            <a:spAutoFit/>
          </a:bodyPr>
          <a:lstStyle/>
          <a:p>
            <a:r>
              <a:rPr kumimoji="1" lang="ja-JP" altLang="en-US" baseline="0" dirty="0" err="1" smtClean="0"/>
              <a:t>推論</a:t>
            </a:r>
          </a:p>
        </p:txBody>
      </p:sp>
      <p:sp>
        <p:nvSpPr>
          <p:cNvPr id="29" name="テキスト ボックス 28"/>
          <p:cNvSpPr txBox="1"/>
          <p:nvPr/>
        </p:nvSpPr>
        <p:spPr>
          <a:xfrm>
            <a:off x="5694680" y="1658836"/>
            <a:ext cx="844702" cy="369332"/>
          </a:xfrm>
          <a:prstGeom prst="rect">
            <a:avLst/>
          </a:prstGeom>
          <a:noFill/>
        </p:spPr>
        <p:txBody>
          <a:bodyPr wrap="none" rtlCol="0">
            <a:spAutoFit/>
          </a:bodyPr>
          <a:lstStyle/>
          <a:p>
            <a:r>
              <a:rPr kumimoji="1" lang="ja-JP" altLang="en-US" sz="1800" baseline="0" dirty="0" err="1" smtClean="0"/>
              <a:t>モデル</a:t>
            </a:r>
          </a:p>
        </p:txBody>
      </p:sp>
      <p:sp>
        <p:nvSpPr>
          <p:cNvPr id="32" name="角丸四角形 31"/>
          <p:cNvSpPr/>
          <p:nvPr/>
        </p:nvSpPr>
        <p:spPr bwMode="auto">
          <a:xfrm>
            <a:off x="7390514" y="2733456"/>
            <a:ext cx="1307741" cy="882831"/>
          </a:xfrm>
          <a:prstGeom prst="round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ja-JP" altLang="en-US" sz="2000" b="0" i="0" u="none" strike="noStrike" cap="none" normalizeH="0" baseline="0" dirty="0" err="1" smtClean="0">
                <a:ln>
                  <a:noFill/>
                </a:ln>
                <a:solidFill>
                  <a:schemeClr val="tx1"/>
                </a:solidFill>
                <a:effectLst/>
                <a:latin typeface="Arial" pitchFamily="34" charset="0"/>
                <a:ea typeface="ＭＳ Ｐゴシック" pitchFamily="50" charset="-128"/>
              </a:rPr>
              <a:t>数字の「</a:t>
            </a:r>
            <a:r>
              <a:rPr kumimoji="0" lang="en-US" altLang="ja-JP" sz="2000" b="0" i="0" u="none" strike="noStrike" cap="none" normalizeH="0" baseline="0" dirty="0" err="1" smtClean="0">
                <a:ln>
                  <a:noFill/>
                </a:ln>
                <a:solidFill>
                  <a:schemeClr val="tx1"/>
                </a:solidFill>
                <a:effectLst/>
                <a:latin typeface="Arial" pitchFamily="34" charset="0"/>
                <a:ea typeface="ＭＳ Ｐゴシック" pitchFamily="50" charset="-128"/>
              </a:rPr>
              <a:t>2</a:t>
            </a:r>
            <a:r>
              <a:rPr kumimoji="0" lang="ja-JP" altLang="en-US" sz="2000" b="0" i="0" u="none" strike="noStrike" cap="none" normalizeH="0" baseline="0" dirty="0" err="1" smtClean="0">
                <a:ln>
                  <a:noFill/>
                </a:ln>
                <a:solidFill>
                  <a:schemeClr val="tx1"/>
                </a:solidFill>
                <a:effectLst/>
                <a:latin typeface="Arial" pitchFamily="34" charset="0"/>
                <a:ea typeface="ＭＳ Ｐゴシック" pitchFamily="50" charset="-128"/>
              </a:rPr>
              <a:t>」</a:t>
            </a:r>
            <a:endParaRPr kumimoji="0" lang="ja-JP" altLang="en-US" sz="20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35" name="テキスト ボックス 34"/>
          <p:cNvSpPr txBox="1"/>
          <p:nvPr/>
        </p:nvSpPr>
        <p:spPr>
          <a:xfrm>
            <a:off x="2297435" y="5788958"/>
            <a:ext cx="1342291" cy="292388"/>
          </a:xfrm>
          <a:prstGeom prst="rect">
            <a:avLst/>
          </a:prstGeom>
          <a:noFill/>
        </p:spPr>
        <p:txBody>
          <a:bodyPr wrap="none" rtlCol="0">
            <a:spAutoFit/>
          </a:bodyPr>
          <a:lstStyle/>
          <a:p>
            <a:r>
              <a:rPr kumimoji="1" lang="en-US" altLang="ja-JP" baseline="0" dirty="0" err="1" smtClean="0"/>
              <a:t>(</a:t>
            </a:r>
            <a:r>
              <a:rPr kumimoji="1" lang="ja-JP" altLang="en-US" baseline="0" dirty="0" err="1" smtClean="0"/>
              <a:t>例</a:t>
            </a:r>
            <a:r>
              <a:rPr kumimoji="1" lang="en-US" altLang="ja-JP" baseline="0" dirty="0" err="1" smtClean="0"/>
              <a:t>)HOG</a:t>
            </a:r>
            <a:r>
              <a:rPr kumimoji="1" lang="ja-JP" altLang="en-US" baseline="0" dirty="0" err="1" smtClean="0"/>
              <a:t>特徴量</a:t>
            </a:r>
          </a:p>
        </p:txBody>
      </p:sp>
      <p:sp>
        <p:nvSpPr>
          <p:cNvPr id="36" name="テキスト ボックス 35"/>
          <p:cNvSpPr txBox="1"/>
          <p:nvPr/>
        </p:nvSpPr>
        <p:spPr>
          <a:xfrm>
            <a:off x="869741" y="6373867"/>
            <a:ext cx="7782042" cy="292388"/>
          </a:xfrm>
          <a:prstGeom prst="rect">
            <a:avLst/>
          </a:prstGeom>
          <a:noFill/>
        </p:spPr>
        <p:txBody>
          <a:bodyPr wrap="none" rtlCol="0">
            <a:spAutoFit/>
          </a:bodyPr>
          <a:lstStyle/>
          <a:p>
            <a:r>
              <a:rPr kumimoji="1" lang="pl-PL" altLang="ja-JP" baseline="0" dirty="0" err="1"/>
              <a:t>http://www.mathworks.co.jp/jp/help/vision/examples/digit-classification-using-hog-features.html </a:t>
            </a:r>
            <a:r>
              <a:rPr kumimoji="1" lang="ja-JP" altLang="en-US" baseline="0" dirty="0" err="1"/>
              <a:t>より引用</a:t>
            </a:r>
            <a:endParaRPr kumimoji="1" lang="ja-JP" altLang="en-US" baseline="0" dirty="0" err="1" smtClean="0"/>
          </a:p>
        </p:txBody>
      </p:sp>
      <p:sp>
        <p:nvSpPr>
          <p:cNvPr id="37" name="テキスト ボックス 36"/>
          <p:cNvSpPr txBox="1"/>
          <p:nvPr/>
        </p:nvSpPr>
        <p:spPr>
          <a:xfrm>
            <a:off x="5556721" y="4894959"/>
            <a:ext cx="2154606" cy="692497"/>
          </a:xfrm>
          <a:prstGeom prst="rect">
            <a:avLst/>
          </a:prstGeom>
          <a:noFill/>
        </p:spPr>
        <p:txBody>
          <a:bodyPr wrap="none" rtlCol="0">
            <a:spAutoFit/>
          </a:bodyPr>
          <a:lstStyle/>
          <a:p>
            <a:r>
              <a:rPr kumimoji="1" lang="ja-JP" altLang="en-US" baseline="0" dirty="0" err="1" smtClean="0"/>
              <a:t>モデル</a:t>
            </a:r>
            <a:r>
              <a:rPr kumimoji="1" lang="en-US" altLang="ja-JP" baseline="0" dirty="0" err="1" smtClean="0"/>
              <a:t> : </a:t>
            </a:r>
            <a:endParaRPr kumimoji="1" lang="ja-JP" altLang="en-US" baseline="0" dirty="0" err="1" smtClean="0"/>
          </a:p>
          <a:p>
            <a:r>
              <a:rPr kumimoji="1" lang="ja-JP" altLang="en-US" baseline="0" dirty="0" err="1"/>
              <a:t>素性から知識を導くための</a:t>
            </a:r>
            <a:r>
              <a:rPr kumimoji="1" lang="ja-JP" altLang="en-US" baseline="0" dirty="0" err="1"/>
              <a:t>、</a:t>
            </a:r>
          </a:p>
          <a:p>
            <a:r>
              <a:rPr kumimoji="1" lang="ja-JP" altLang="en-US" baseline="0" dirty="0" err="1"/>
              <a:t>数式・アルゴリズムの総称</a:t>
            </a:r>
            <a:endParaRPr kumimoji="1" lang="ja-JP" altLang="en-US" baseline="0" dirty="0" err="1" smtClean="0"/>
          </a:p>
        </p:txBody>
      </p:sp>
      <p:sp>
        <p:nvSpPr>
          <p:cNvPr id="33" name="コンテンツ プレースホルダー 2"/>
          <p:cNvSpPr>
            <a:spLocks noGrp="1"/>
          </p:cNvSpPr>
          <p:nvPr>
            <p:ph idx="1"/>
          </p:nvPr>
        </p:nvSpPr>
        <p:spPr>
          <a:xfrm>
            <a:off x="119063" y="737908"/>
            <a:ext cx="8631237" cy="246221"/>
          </a:xfrm>
        </p:spPr>
        <p:txBody>
          <a:bodyPr/>
          <a:lstStyle/>
          <a:p>
            <a:r>
              <a:rPr kumimoji="1" lang="en-US" altLang="ja-JP" dirty="0" err="1"/>
              <a:t>(</a:t>
            </a:r>
            <a:r>
              <a:rPr kumimoji="1" lang="ja-JP" altLang="en-US" dirty="0" err="1"/>
              <a:t>例</a:t>
            </a:r>
            <a:r>
              <a:rPr kumimoji="1" lang="en-US" altLang="ja-JP" dirty="0" err="1"/>
              <a:t>) </a:t>
            </a:r>
            <a:r>
              <a:rPr kumimoji="1" lang="ja-JP" altLang="en-US" dirty="0" err="1"/>
              <a:t>画像データから、何の数字か読み取る</a:t>
            </a:r>
            <a:r>
              <a:rPr kumimoji="1" lang="en-US" altLang="ja-JP" dirty="0" err="1"/>
              <a:t> (SHOTNOTE</a:t>
            </a:r>
            <a:r>
              <a:rPr kumimoji="1" lang="ja-JP" altLang="en-US" dirty="0" err="1"/>
              <a:t>の日付認識などに使用</a:t>
            </a:r>
            <a:r>
              <a:rPr kumimoji="1" lang="en-US" altLang="ja-JP" dirty="0" err="1"/>
              <a:t>)</a:t>
            </a:r>
            <a:endParaRPr kumimoji="1" lang="ja-JP" altLang="en-US" dirty="0" err="1"/>
          </a:p>
        </p:txBody>
      </p:sp>
      <p:pic>
        <p:nvPicPr>
          <p:cNvPr id="11" name="図 10" descr="hog_digi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7935" y="2043202"/>
            <a:ext cx="2231637" cy="2286067"/>
          </a:xfrm>
          <a:prstGeom prst="rect">
            <a:avLst/>
          </a:prstGeom>
          <a:ln>
            <a:solidFill>
              <a:srgbClr val="000000"/>
            </a:solidFill>
          </a:ln>
        </p:spPr>
      </p:pic>
      <p:pic>
        <p:nvPicPr>
          <p:cNvPr id="15" name="図 14" descr="hog_feature.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71771" y="4403905"/>
            <a:ext cx="1499616" cy="1835737"/>
          </a:xfrm>
          <a:prstGeom prst="rect">
            <a:avLst/>
          </a:prstGeom>
        </p:spPr>
      </p:pic>
    </p:spTree>
    <p:extLst>
      <p:ext uri="{BB962C8B-B14F-4D97-AF65-F5344CB8AC3E}">
        <p14:creationId xmlns:p14="http://schemas.microsoft.com/office/powerpoint/2010/main" val="1497988697"/>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19063" y="248373"/>
            <a:ext cx="8618537" cy="307777"/>
          </a:xfrm>
        </p:spPr>
        <p:txBody>
          <a:bodyPr/>
          <a:lstStyle/>
          <a:p>
            <a:r>
              <a:rPr kumimoji="1" lang="ja-JP" altLang="en-US"/>
              <a:t>機械学習で利用される、代表的な分類器</a:t>
            </a:r>
            <a:r>
              <a:rPr kumimoji="1" lang="en-US" altLang="ja-JP"/>
              <a:t> : </a:t>
            </a:r>
            <a:r>
              <a:rPr kumimoji="1" lang="ja-JP" altLang="en-US" sz="2000" dirty="0" err="1"/>
              <a:t>ニューラルネットワーク</a:t>
            </a:r>
            <a:endParaRPr kumimoji="1" lang="ja-JP" altLang="en-US"/>
          </a:p>
        </p:txBody>
      </p:sp>
      <p:sp>
        <p:nvSpPr>
          <p:cNvPr id="4" name="スライド番号プレースホルダー 3"/>
          <p:cNvSpPr>
            <a:spLocks noGrp="1"/>
          </p:cNvSpPr>
          <p:nvPr>
            <p:ph type="sldNum" sz="quarter" idx="10"/>
          </p:nvPr>
        </p:nvSpPr>
        <p:spPr/>
        <p:txBody>
          <a:bodyPr/>
          <a:lstStyle/>
          <a:p>
            <a:pPr>
              <a:defRPr/>
            </a:pPr>
            <a:fld id="{2D4E70FC-6F47-4B9A-8DC5-CFB6557575ED}" type="slidenum">
              <a:rPr lang="ja-JP" altLang="en-US"/>
              <a:pPr>
                <a:defRPr/>
              </a:pPr>
              <a:t>10</a:t>
            </a:fld>
            <a:r>
              <a:rPr lang="en-US" altLang="ja-JP"/>
              <a:t> </a:t>
            </a:r>
          </a:p>
        </p:txBody>
      </p:sp>
      <p:pic>
        <p:nvPicPr>
          <p:cNvPr id="7" name="図 6" descr="3021.gi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4706" y="1023664"/>
            <a:ext cx="4588012" cy="4071860"/>
          </a:xfrm>
          <a:prstGeom prst="rect">
            <a:avLst/>
          </a:prstGeom>
        </p:spPr>
      </p:pic>
      <p:sp>
        <p:nvSpPr>
          <p:cNvPr id="8" name="テキスト ボックス 7"/>
          <p:cNvSpPr txBox="1"/>
          <p:nvPr/>
        </p:nvSpPr>
        <p:spPr>
          <a:xfrm>
            <a:off x="5301278" y="6373867"/>
            <a:ext cx="2991831" cy="292388"/>
          </a:xfrm>
          <a:prstGeom prst="rect">
            <a:avLst/>
          </a:prstGeom>
          <a:noFill/>
        </p:spPr>
        <p:txBody>
          <a:bodyPr wrap="none" rtlCol="0">
            <a:spAutoFit/>
          </a:bodyPr>
          <a:lstStyle/>
          <a:p>
            <a:r>
              <a:rPr kumimoji="1" lang="pl-PL" altLang="ja-JP" baseline="0" dirty="0" err="1"/>
              <a:t>http://thinkit.co.jp/article/30/2/ </a:t>
            </a:r>
            <a:r>
              <a:rPr kumimoji="1" lang="ja-JP" altLang="en-US" baseline="0" dirty="0" err="1"/>
              <a:t>より引用</a:t>
            </a:r>
            <a:endParaRPr kumimoji="1" lang="ja-JP" altLang="en-US" baseline="0" dirty="0" err="1" smtClean="0"/>
          </a:p>
        </p:txBody>
      </p:sp>
      <p:sp>
        <p:nvSpPr>
          <p:cNvPr id="12" name="テキスト ボックス 11"/>
          <p:cNvSpPr txBox="1"/>
          <p:nvPr/>
        </p:nvSpPr>
        <p:spPr>
          <a:xfrm>
            <a:off x="1391033" y="5334173"/>
            <a:ext cx="5802903" cy="492443"/>
          </a:xfrm>
          <a:prstGeom prst="rect">
            <a:avLst/>
          </a:prstGeom>
          <a:noFill/>
        </p:spPr>
        <p:txBody>
          <a:bodyPr wrap="none" rtlCol="0">
            <a:spAutoFit/>
          </a:bodyPr>
          <a:lstStyle/>
          <a:p>
            <a:r>
              <a:rPr kumimoji="1" lang="ja-JP" altLang="en-US" baseline="0" dirty="0" err="1" smtClean="0"/>
              <a:t>人間の脳の構造を模倣したモデル　</a:t>
            </a:r>
            <a:r>
              <a:rPr kumimoji="1" lang="ja-JP" altLang="en-US" baseline="0" dirty="0" err="1"/>
              <a:t>ただし近年、脳との差異がわかってきている</a:t>
            </a:r>
            <a:endParaRPr kumimoji="1" lang="ja-JP" altLang="en-US" baseline="0" dirty="0" err="1" smtClean="0"/>
          </a:p>
          <a:p>
            <a:r>
              <a:rPr kumimoji="1" lang="ja-JP" altLang="en-US" baseline="0" dirty="0" err="1"/>
              <a:t>中間層</a:t>
            </a:r>
            <a:r>
              <a:rPr kumimoji="1" lang="en-US" altLang="ja-JP" baseline="0" dirty="0" err="1"/>
              <a:t>(</a:t>
            </a:r>
            <a:r>
              <a:rPr kumimoji="1" lang="ja-JP" altLang="en-US" baseline="0" dirty="0" err="1"/>
              <a:t>隠れ層</a:t>
            </a:r>
            <a:r>
              <a:rPr kumimoji="1" lang="en-US" altLang="ja-JP" baseline="0" dirty="0" err="1"/>
              <a:t>)</a:t>
            </a:r>
            <a:r>
              <a:rPr kumimoji="1" lang="ja-JP" altLang="en-US" baseline="0" dirty="0" err="1"/>
              <a:t>を入れたモデルは、任意の非線形関数を近似可能</a:t>
            </a:r>
            <a:endParaRPr kumimoji="1" lang="ja-JP" altLang="en-US" baseline="0" dirty="0" err="1" smtClean="0"/>
          </a:p>
        </p:txBody>
      </p:sp>
    </p:spTree>
    <p:extLst>
      <p:ext uri="{BB962C8B-B14F-4D97-AF65-F5344CB8AC3E}">
        <p14:creationId xmlns:p14="http://schemas.microsoft.com/office/powerpoint/2010/main" val="1910557873"/>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図形グループ 8"/>
          <p:cNvGrpSpPr/>
          <p:nvPr/>
        </p:nvGrpSpPr>
        <p:grpSpPr>
          <a:xfrm>
            <a:off x="524435" y="2403948"/>
            <a:ext cx="7248011" cy="457200"/>
            <a:chOff x="1642640" y="1699893"/>
            <a:chExt cx="7248011" cy="457200"/>
          </a:xfrm>
        </p:grpSpPr>
        <p:sp>
          <p:nvSpPr>
            <p:cNvPr id="7" name="正方形/長方形 8"/>
            <p:cNvSpPr>
              <a:spLocks noChangeArrowheads="1"/>
            </p:cNvSpPr>
            <p:nvPr/>
          </p:nvSpPr>
          <p:spPr bwMode="auto">
            <a:xfrm>
              <a:off x="2150641" y="1750867"/>
              <a:ext cx="6740010" cy="371475"/>
            </a:xfrm>
            <a:prstGeom prst="rect">
              <a:avLst/>
            </a:prstGeom>
            <a:solidFill>
              <a:schemeClr val="accent1"/>
            </a:solidFill>
            <a:ln w="9525" algn="ctr">
              <a:noFill/>
              <a:round/>
              <a:headEnd/>
              <a:tailEnd/>
            </a:ln>
          </p:spPr>
          <p:txBody>
            <a:bodyPr lIns="0" tIns="0" rIns="0" bIns="0"/>
            <a:lstStyle/>
            <a:p>
              <a:endParaRPr lang="ja-JP" altLang="en-US" sz="2000">
                <a:solidFill>
                  <a:srgbClr val="000000"/>
                </a:solidFill>
                <a:latin typeface="Calibri" pitchFamily="34" charset="0"/>
              </a:endParaRPr>
            </a:p>
          </p:txBody>
        </p:sp>
        <p:sp>
          <p:nvSpPr>
            <p:cNvPr id="8" name="右矢印 10"/>
            <p:cNvSpPr>
              <a:spLocks noChangeArrowheads="1"/>
            </p:cNvSpPr>
            <p:nvPr/>
          </p:nvSpPr>
          <p:spPr bwMode="auto">
            <a:xfrm>
              <a:off x="1642640" y="1699893"/>
              <a:ext cx="431800" cy="457200"/>
            </a:xfrm>
            <a:prstGeom prst="rightArrow">
              <a:avLst>
                <a:gd name="adj1" fmla="val 38972"/>
                <a:gd name="adj2" fmla="val 21681"/>
              </a:avLst>
            </a:prstGeom>
            <a:solidFill>
              <a:schemeClr val="tx2"/>
            </a:solidFill>
            <a:ln w="9525" algn="ctr">
              <a:solidFill>
                <a:schemeClr val="tx1"/>
              </a:solidFill>
              <a:round/>
              <a:headEnd/>
              <a:tailEnd/>
            </a:ln>
          </p:spPr>
          <p:txBody>
            <a:bodyPr lIns="0" tIns="0" rIns="0" bIns="0"/>
            <a:lstStyle/>
            <a:p>
              <a:endParaRPr lang="ja-JP" altLang="en-US" sz="2000">
                <a:solidFill>
                  <a:srgbClr val="000000"/>
                </a:solidFill>
                <a:latin typeface="Calibri" pitchFamily="34" charset="0"/>
              </a:endParaRPr>
            </a:p>
          </p:txBody>
        </p:sp>
      </p:grpSp>
      <p:sp>
        <p:nvSpPr>
          <p:cNvPr id="2" name="タイトル 1"/>
          <p:cNvSpPr>
            <a:spLocks noGrp="1"/>
          </p:cNvSpPr>
          <p:nvPr>
            <p:ph type="title"/>
          </p:nvPr>
        </p:nvSpPr>
        <p:spPr>
          <a:xfrm>
            <a:off x="119063" y="230188"/>
            <a:ext cx="8618537" cy="292388"/>
          </a:xfrm>
        </p:spPr>
        <p:txBody>
          <a:bodyPr/>
          <a:lstStyle/>
          <a:p>
            <a:r>
              <a:rPr kumimoji="1" lang="ja-JP" altLang="en-US" dirty="0"/>
              <a:t>発表の流れ</a:t>
            </a:r>
          </a:p>
        </p:txBody>
      </p:sp>
      <p:sp>
        <p:nvSpPr>
          <p:cNvPr id="4" name="スライド番号プレースホルダ 3"/>
          <p:cNvSpPr>
            <a:spLocks noGrp="1"/>
          </p:cNvSpPr>
          <p:nvPr>
            <p:ph type="sldNum" sz="quarter" idx="10"/>
          </p:nvPr>
        </p:nvSpPr>
        <p:spPr/>
        <p:txBody>
          <a:bodyPr/>
          <a:lstStyle/>
          <a:p>
            <a:pPr>
              <a:defRPr/>
            </a:pPr>
            <a:fld id="{2D4E70FC-6F47-4B9A-8DC5-CFB6557575ED}" type="slidenum">
              <a:rPr lang="ja-JP" altLang="en-US" smtClean="0"/>
              <a:pPr>
                <a:defRPr/>
              </a:pPr>
              <a:t>11</a:t>
            </a:fld>
            <a:r>
              <a:rPr lang="en-US" altLang="ja-JP" smtClean="0"/>
              <a:t> </a:t>
            </a:r>
            <a:endParaRPr lang="en-US" altLang="ja-JP"/>
          </a:p>
        </p:txBody>
      </p:sp>
      <p:sp>
        <p:nvSpPr>
          <p:cNvPr id="3" name="コンテンツ プレースホルダ 2"/>
          <p:cNvSpPr>
            <a:spLocks noGrp="1"/>
          </p:cNvSpPr>
          <p:nvPr>
            <p:ph idx="1"/>
          </p:nvPr>
        </p:nvSpPr>
        <p:spPr>
          <a:xfrm>
            <a:off x="1258021" y="960084"/>
            <a:ext cx="6445398" cy="4801314"/>
          </a:xfrm>
        </p:spPr>
        <p:txBody>
          <a:bodyPr anchor="ctr"/>
          <a:lstStyle/>
          <a:p>
            <a:pPr marL="152400" lvl="1" indent="-152400">
              <a:buSzPct val="120000"/>
              <a:buFontTx/>
              <a:buChar char="•"/>
            </a:pPr>
            <a:r>
              <a:rPr kumimoji="1" lang="ja-JP" altLang="en-US" sz="2400" dirty="0">
                <a:solidFill>
                  <a:srgbClr val="000000"/>
                </a:solidFill>
                <a:latin typeface="Calibri" pitchFamily="34" charset="0"/>
              </a:rPr>
              <a:t>はじめに</a:t>
            </a:r>
            <a:endParaRPr kumimoji="1" lang="ja-JP" altLang="en-US" sz="2400" dirty="0" smtClean="0">
              <a:solidFill>
                <a:srgbClr val="000000"/>
              </a:solidFill>
              <a:latin typeface="Calibri" pitchFamily="34" charset="0"/>
            </a:endParaRPr>
          </a:p>
          <a:p>
            <a:pPr marL="152400" lvl="1" indent="-152400">
              <a:buSzPct val="120000"/>
              <a:buFontTx/>
              <a:buChar char="•"/>
            </a:pPr>
            <a:endParaRPr kumimoji="1" lang="en-US" altLang="ja-JP" sz="2400" dirty="0" smtClean="0">
              <a:solidFill>
                <a:srgbClr val="000000"/>
              </a:solidFill>
              <a:latin typeface="Calibri" pitchFamily="34" charset="0"/>
            </a:endParaRPr>
          </a:p>
          <a:p>
            <a:pPr marL="152400" lvl="1" indent="-152400">
              <a:buSzPct val="120000"/>
              <a:buFontTx/>
              <a:buChar char="•"/>
            </a:pPr>
            <a:r>
              <a:rPr kumimoji="1" lang="ja-JP" altLang="en-US" sz="2400" dirty="0">
                <a:solidFill>
                  <a:srgbClr val="000000"/>
                </a:solidFill>
                <a:latin typeface="Calibri" pitchFamily="34" charset="0"/>
              </a:rPr>
              <a:t>関連研究</a:t>
            </a:r>
          </a:p>
          <a:p>
            <a:pPr marL="152400" lvl="1" indent="-152400">
              <a:buSzPct val="120000"/>
              <a:buFontTx/>
              <a:buChar char="•"/>
            </a:pPr>
            <a:endParaRPr kumimoji="1" lang="ja-JP" altLang="en-US" sz="2400" dirty="0">
              <a:solidFill>
                <a:srgbClr val="000000"/>
              </a:solidFill>
              <a:latin typeface="Calibri" pitchFamily="34" charset="0"/>
            </a:endParaRPr>
          </a:p>
          <a:p>
            <a:pPr marL="152400" lvl="1" indent="-152400">
              <a:buSzPct val="120000"/>
              <a:buFontTx/>
              <a:buChar char="•"/>
            </a:pPr>
            <a:r>
              <a:rPr kumimoji="1" lang="ja-JP" altLang="en-US" sz="2400" dirty="0">
                <a:solidFill>
                  <a:srgbClr val="000000"/>
                </a:solidFill>
                <a:latin typeface="Calibri" pitchFamily="34" charset="0"/>
              </a:rPr>
              <a:t>深層学習の成果とアルゴリズム</a:t>
            </a:r>
            <a:endParaRPr kumimoji="1" lang="ja-JP" altLang="en-US" sz="2400" dirty="0">
              <a:solidFill>
                <a:srgbClr val="000000"/>
              </a:solidFill>
              <a:latin typeface="Calibri" pitchFamily="34" charset="0"/>
            </a:endParaRPr>
          </a:p>
          <a:p>
            <a:pPr marL="152400" lvl="1" indent="-152400">
              <a:buSzPct val="120000"/>
              <a:buFontTx/>
              <a:buChar char="•"/>
            </a:pPr>
            <a:endParaRPr kumimoji="1" lang="en-US" altLang="ja-JP" sz="2400" dirty="0" smtClean="0">
              <a:solidFill>
                <a:srgbClr val="000000"/>
              </a:solidFill>
              <a:latin typeface="Calibri" pitchFamily="34" charset="0"/>
            </a:endParaRPr>
          </a:p>
          <a:p>
            <a:pPr marL="152400" lvl="1" indent="-152400">
              <a:buSzPct val="120000"/>
              <a:buFontTx/>
              <a:buChar char="•"/>
            </a:pPr>
            <a:r>
              <a:rPr kumimoji="1" lang="ja-JP" altLang="en-US" sz="2400" dirty="0" smtClean="0">
                <a:solidFill>
                  <a:srgbClr val="000000"/>
                </a:solidFill>
                <a:latin typeface="Calibri" pitchFamily="34" charset="0"/>
              </a:rPr>
              <a:t>深層学習の</a:t>
            </a:r>
            <a:r>
              <a:rPr kumimoji="1" lang="ja-JP" altLang="en-US" sz="2400" dirty="0" smtClean="0">
                <a:solidFill>
                  <a:srgbClr val="000000"/>
                </a:solidFill>
                <a:latin typeface="Calibri" pitchFamily="34" charset="0"/>
              </a:rPr>
              <a:t>実装における課題</a:t>
            </a:r>
            <a:r>
              <a:rPr kumimoji="1" lang="ja-JP" altLang="en-US" sz="2400" dirty="0" smtClean="0">
                <a:solidFill>
                  <a:srgbClr val="000000"/>
                </a:solidFill>
                <a:latin typeface="Calibri" pitchFamily="34" charset="0"/>
              </a:rPr>
              <a:t>とその対策</a:t>
            </a:r>
            <a:r>
              <a:rPr kumimoji="1" lang="ja-JP" altLang="en-US" sz="2400" dirty="0" smtClean="0">
                <a:solidFill>
                  <a:srgbClr val="000000"/>
                </a:solidFill>
                <a:latin typeface="Calibri" pitchFamily="34" charset="0"/>
              </a:rPr>
              <a:t>の提案</a:t>
            </a:r>
          </a:p>
          <a:p>
            <a:pPr marL="152400" lvl="1" indent="-152400">
              <a:buSzPct val="120000"/>
              <a:buFontTx/>
              <a:buChar char="•"/>
            </a:pPr>
            <a:endParaRPr kumimoji="1" lang="ja-JP" altLang="en-US" sz="2400" dirty="0">
              <a:solidFill>
                <a:srgbClr val="000000"/>
              </a:solidFill>
              <a:latin typeface="Calibri" pitchFamily="34" charset="0"/>
            </a:endParaRPr>
          </a:p>
          <a:p>
            <a:pPr marL="152400" lvl="1" indent="-152400">
              <a:buSzPct val="120000"/>
              <a:buFontTx/>
              <a:buChar char="•"/>
            </a:pPr>
            <a:r>
              <a:rPr kumimoji="1" lang="ja-JP" altLang="en-US" sz="2400" dirty="0" smtClean="0">
                <a:solidFill>
                  <a:srgbClr val="000000"/>
                </a:solidFill>
                <a:latin typeface="Calibri" pitchFamily="34" charset="0"/>
              </a:rPr>
              <a:t>深層学習の実装例とその検証</a:t>
            </a:r>
            <a:endParaRPr kumimoji="1" lang="ja-JP" altLang="en-US" sz="2400" dirty="0" smtClean="0">
              <a:solidFill>
                <a:srgbClr val="000000"/>
              </a:solidFill>
              <a:latin typeface="Calibri" pitchFamily="34" charset="0"/>
            </a:endParaRPr>
          </a:p>
          <a:p>
            <a:pPr marL="152400" lvl="1" indent="-152400">
              <a:buSzPct val="120000"/>
              <a:buFontTx/>
              <a:buChar char="•"/>
            </a:pPr>
            <a:endParaRPr kumimoji="1" lang="ja-JP" altLang="en-US" sz="2400" dirty="0">
              <a:solidFill>
                <a:srgbClr val="000000"/>
              </a:solidFill>
              <a:latin typeface="Calibri" pitchFamily="34" charset="0"/>
            </a:endParaRPr>
          </a:p>
          <a:p>
            <a:pPr marL="152400" lvl="1" indent="-152400">
              <a:buSzPct val="120000"/>
              <a:buFontTx/>
              <a:buChar char="•"/>
            </a:pPr>
            <a:r>
              <a:rPr kumimoji="1" lang="ja-JP" altLang="en-US" sz="2400" dirty="0" smtClean="0">
                <a:solidFill>
                  <a:srgbClr val="000000"/>
                </a:solidFill>
                <a:latin typeface="Calibri" pitchFamily="34" charset="0"/>
              </a:rPr>
              <a:t>考察と提言</a:t>
            </a:r>
          </a:p>
          <a:p>
            <a:pPr marL="152400" lvl="1" indent="-152400">
              <a:buSzPct val="120000"/>
              <a:buFontTx/>
              <a:buChar char="•"/>
            </a:pPr>
            <a:endParaRPr kumimoji="1" lang="ja-JP" altLang="en-US" sz="2400" dirty="0" smtClean="0">
              <a:solidFill>
                <a:srgbClr val="000000"/>
              </a:solidFill>
              <a:latin typeface="Calibri" pitchFamily="34" charset="0"/>
            </a:endParaRPr>
          </a:p>
          <a:p>
            <a:pPr marL="152400" lvl="1" indent="-152400">
              <a:buSzPct val="120000"/>
              <a:buFontTx/>
              <a:buChar char="•"/>
            </a:pPr>
            <a:r>
              <a:rPr kumimoji="1" lang="ja-JP" altLang="en-US" sz="2400" dirty="0">
                <a:solidFill>
                  <a:srgbClr val="000000"/>
                </a:solidFill>
                <a:latin typeface="Calibri" pitchFamily="34" charset="0"/>
              </a:rPr>
              <a:t>おわりに</a:t>
            </a:r>
            <a:endParaRPr kumimoji="1" lang="en-US" altLang="ja-JP" sz="2400" dirty="0" smtClean="0">
              <a:solidFill>
                <a:srgbClr val="000000"/>
              </a:solidFill>
              <a:latin typeface="Calibri" pitchFamily="34" charset="0"/>
            </a:endParaRPr>
          </a:p>
        </p:txBody>
      </p:sp>
    </p:spTree>
    <p:extLst>
      <p:ext uri="{BB962C8B-B14F-4D97-AF65-F5344CB8AC3E}">
        <p14:creationId xmlns:p14="http://schemas.microsoft.com/office/powerpoint/2010/main" val="36016319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19063" y="256067"/>
            <a:ext cx="8618537" cy="292388"/>
          </a:xfrm>
        </p:spPr>
        <p:txBody>
          <a:bodyPr/>
          <a:lstStyle/>
          <a:p>
            <a:r>
              <a:rPr kumimoji="1" lang="ja-JP" altLang="en-US"/>
              <a:t>深層学習の成果</a:t>
            </a:r>
            <a:endParaRPr kumimoji="1" lang="ja-JP" altLang="en-US"/>
          </a:p>
        </p:txBody>
      </p:sp>
      <p:sp>
        <p:nvSpPr>
          <p:cNvPr id="4" name="スライド番号プレースホルダー 3"/>
          <p:cNvSpPr>
            <a:spLocks noGrp="1"/>
          </p:cNvSpPr>
          <p:nvPr>
            <p:ph type="sldNum" sz="quarter" idx="10"/>
          </p:nvPr>
        </p:nvSpPr>
        <p:spPr/>
        <p:txBody>
          <a:bodyPr/>
          <a:lstStyle/>
          <a:p>
            <a:pPr>
              <a:defRPr/>
            </a:pPr>
            <a:fld id="{2D4E70FC-6F47-4B9A-8DC5-CFB6557575ED}" type="slidenum">
              <a:rPr lang="ja-JP" altLang="en-US"/>
              <a:pPr>
                <a:defRPr/>
              </a:pPr>
              <a:t>12</a:t>
            </a:fld>
            <a:r>
              <a:rPr lang="en-US" altLang="ja-JP"/>
              <a:t> </a:t>
            </a:r>
          </a:p>
        </p:txBody>
      </p:sp>
      <p:sp>
        <p:nvSpPr>
          <p:cNvPr id="13" name="コンテンツ プレースホルダー 2"/>
          <p:cNvSpPr>
            <a:spLocks noGrp="1"/>
          </p:cNvSpPr>
          <p:nvPr>
            <p:ph idx="1"/>
          </p:nvPr>
        </p:nvSpPr>
        <p:spPr>
          <a:xfrm>
            <a:off x="119063" y="806933"/>
            <a:ext cx="8631237" cy="738664"/>
          </a:xfrm>
        </p:spPr>
        <p:txBody>
          <a:bodyPr/>
          <a:lstStyle/>
          <a:p>
            <a:pPr marL="0" indent="0"/>
            <a:r>
              <a:rPr kumimoji="1" lang="ja-JP" altLang="en-US" dirty="0" err="1"/>
              <a:t>深層学習</a:t>
            </a:r>
            <a:r>
              <a:rPr kumimoji="1" lang="en-US" altLang="ja-JP" dirty="0" err="1"/>
              <a:t>(Deep Learning)</a:t>
            </a:r>
            <a:r>
              <a:rPr kumimoji="1" lang="ja-JP" altLang="en-US" dirty="0" err="1"/>
              <a:t>は、</a:t>
            </a:r>
            <a:r>
              <a:rPr kumimoji="1" lang="ja-JP" altLang="en-US" dirty="0" err="1"/>
              <a:t>ニューラルネットワークを進歩させた、機械学習モデルの一種である。</a:t>
            </a:r>
          </a:p>
          <a:p>
            <a:pPr marL="0" indent="0"/>
            <a:r>
              <a:rPr kumimoji="1" lang="en-US" altLang="ja-JP" dirty="0" err="1"/>
              <a:t>2006</a:t>
            </a:r>
            <a:r>
              <a:rPr kumimoji="1" lang="ja-JP" altLang="en-US" dirty="0" err="1"/>
              <a:t>年以降、画像・音声・化学反応予測など様々なデータに対し、優れた分類精度を発揮している。</a:t>
            </a:r>
          </a:p>
          <a:p>
            <a:pPr marL="0" indent="0"/>
            <a:r>
              <a:rPr kumimoji="1" lang="en-US" altLang="ja-JP" dirty="0" err="1"/>
              <a:t>Web</a:t>
            </a:r>
            <a:r>
              <a:rPr kumimoji="1" lang="ja-JP" altLang="en-US" dirty="0" err="1"/>
              <a:t>工学のデータにも応用が期待できる。</a:t>
            </a:r>
            <a:endParaRPr kumimoji="1" lang="ja-JP" altLang="en-US" dirty="0" err="1"/>
          </a:p>
        </p:txBody>
      </p:sp>
      <p:pic>
        <p:nvPicPr>
          <p:cNvPr id="3" name="図 2" descr="google_face.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3092" y="1847350"/>
            <a:ext cx="2488885" cy="3877242"/>
          </a:xfrm>
          <a:prstGeom prst="rect">
            <a:avLst/>
          </a:prstGeom>
        </p:spPr>
      </p:pic>
      <p:pic>
        <p:nvPicPr>
          <p:cNvPr id="14" name="図 13" descr="cat_detection.jpe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98457" y="3561778"/>
            <a:ext cx="2732571" cy="2373922"/>
          </a:xfrm>
          <a:prstGeom prst="rect">
            <a:avLst/>
          </a:prstGeom>
        </p:spPr>
      </p:pic>
      <p:sp>
        <p:nvSpPr>
          <p:cNvPr id="15" name="コンテンツ プレースホルダー 2"/>
          <p:cNvSpPr txBox="1">
            <a:spLocks/>
          </p:cNvSpPr>
          <p:nvPr/>
        </p:nvSpPr>
        <p:spPr bwMode="auto">
          <a:xfrm>
            <a:off x="533216" y="5970132"/>
            <a:ext cx="7984717" cy="246221"/>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marL="342900" indent="-342900" algn="l" defTabSz="895350" rtl="0" eaLnBrk="0" fontAlgn="base" hangingPunct="0">
              <a:spcBef>
                <a:spcPct val="0"/>
              </a:spcBef>
              <a:spcAft>
                <a:spcPct val="0"/>
              </a:spcAft>
              <a:buClr>
                <a:schemeClr val="tx2"/>
              </a:buClr>
              <a:defRPr sz="1600">
                <a:solidFill>
                  <a:schemeClr val="tx1"/>
                </a:solidFill>
                <a:latin typeface="+mn-lt"/>
                <a:ea typeface="+mn-ea"/>
                <a:cs typeface="+mn-cs"/>
              </a:defRPr>
            </a:lvl1pPr>
            <a:lvl2pPr marL="193675" indent="-192088" algn="l" defTabSz="895350" rtl="0" eaLnBrk="0" fontAlgn="base" hangingPunct="0">
              <a:spcBef>
                <a:spcPct val="0"/>
              </a:spcBef>
              <a:spcAft>
                <a:spcPct val="0"/>
              </a:spcAft>
              <a:buClr>
                <a:schemeClr val="tx2"/>
              </a:buClr>
              <a:buSzPct val="125000"/>
              <a:buFont typeface="Arial" charset="0"/>
              <a:buChar char="▪"/>
              <a:defRPr sz="1600">
                <a:solidFill>
                  <a:schemeClr val="tx1"/>
                </a:solidFill>
                <a:latin typeface="+mn-lt"/>
                <a:ea typeface="+mn-ea"/>
              </a:defRPr>
            </a:lvl2pPr>
            <a:lvl3pPr marL="457200" indent="-261938" algn="l" defTabSz="895350" rtl="0" eaLnBrk="0" fontAlgn="base" hangingPunct="0">
              <a:spcBef>
                <a:spcPct val="0"/>
              </a:spcBef>
              <a:spcAft>
                <a:spcPct val="0"/>
              </a:spcAft>
              <a:buClr>
                <a:schemeClr val="tx2"/>
              </a:buClr>
              <a:buSzPct val="120000"/>
              <a:buFont typeface="Arial" charset="0"/>
              <a:buChar char="–"/>
              <a:defRPr sz="1600">
                <a:solidFill>
                  <a:schemeClr val="tx1"/>
                </a:solidFill>
                <a:latin typeface="+mn-lt"/>
                <a:ea typeface="+mn-ea"/>
              </a:defRPr>
            </a:lvl3pPr>
            <a:lvl4pPr marL="614363" indent="-155575" algn="l" defTabSz="895350" rtl="0" eaLnBrk="0" fontAlgn="base" hangingPunct="0">
              <a:spcBef>
                <a:spcPct val="0"/>
              </a:spcBef>
              <a:spcAft>
                <a:spcPct val="0"/>
              </a:spcAft>
              <a:buClr>
                <a:schemeClr val="tx2"/>
              </a:buClr>
              <a:buSzPct val="120000"/>
              <a:buFont typeface="Arial" charset="0"/>
              <a:buChar char="▫"/>
              <a:defRPr sz="1600">
                <a:solidFill>
                  <a:schemeClr val="tx1"/>
                </a:solidFill>
                <a:latin typeface="+mn-lt"/>
                <a:ea typeface="+mn-ea"/>
              </a:defRPr>
            </a:lvl4pPr>
            <a:lvl5pPr marL="746125" indent="-130175" algn="l" defTabSz="895350" rtl="0" eaLnBrk="0" fontAlgn="base" hangingPunct="0">
              <a:spcBef>
                <a:spcPct val="0"/>
              </a:spcBef>
              <a:spcAft>
                <a:spcPct val="0"/>
              </a:spcAft>
              <a:buClr>
                <a:schemeClr val="tx2"/>
              </a:buClr>
              <a:buSzPct val="89000"/>
              <a:buFont typeface="Arial" charset="0"/>
              <a:buChar char="-"/>
              <a:defRPr sz="1600">
                <a:solidFill>
                  <a:schemeClr val="tx1"/>
                </a:solidFill>
                <a:latin typeface="+mn-lt"/>
                <a:ea typeface="+mn-ea"/>
              </a:defRPr>
            </a:lvl5pPr>
            <a:lvl6pPr marL="1203325" indent="-130175" algn="l" defTabSz="895350" rtl="0" fontAlgn="base">
              <a:spcBef>
                <a:spcPct val="0"/>
              </a:spcBef>
              <a:spcAft>
                <a:spcPct val="0"/>
              </a:spcAft>
              <a:buClr>
                <a:schemeClr val="tx2"/>
              </a:buClr>
              <a:buSzPct val="89000"/>
              <a:buFont typeface="Arial" pitchFamily="34" charset="0"/>
              <a:buChar char="-"/>
              <a:defRPr sz="1600">
                <a:solidFill>
                  <a:schemeClr val="tx1"/>
                </a:solidFill>
                <a:latin typeface="+mn-lt"/>
                <a:ea typeface="+mn-ea"/>
              </a:defRPr>
            </a:lvl6pPr>
            <a:lvl7pPr marL="1660525" indent="-130175" algn="l" defTabSz="895350" rtl="0" fontAlgn="base">
              <a:spcBef>
                <a:spcPct val="0"/>
              </a:spcBef>
              <a:spcAft>
                <a:spcPct val="0"/>
              </a:spcAft>
              <a:buClr>
                <a:schemeClr val="tx2"/>
              </a:buClr>
              <a:buSzPct val="89000"/>
              <a:buFont typeface="Arial" pitchFamily="34" charset="0"/>
              <a:buChar char="-"/>
              <a:defRPr sz="1600">
                <a:solidFill>
                  <a:schemeClr val="tx1"/>
                </a:solidFill>
                <a:latin typeface="+mn-lt"/>
                <a:ea typeface="+mn-ea"/>
              </a:defRPr>
            </a:lvl7pPr>
            <a:lvl8pPr marL="2117725" indent="-130175" algn="l" defTabSz="895350" rtl="0" fontAlgn="base">
              <a:spcBef>
                <a:spcPct val="0"/>
              </a:spcBef>
              <a:spcAft>
                <a:spcPct val="0"/>
              </a:spcAft>
              <a:buClr>
                <a:schemeClr val="tx2"/>
              </a:buClr>
              <a:buSzPct val="89000"/>
              <a:buFont typeface="Arial" pitchFamily="34" charset="0"/>
              <a:buChar char="-"/>
              <a:defRPr sz="1600">
                <a:solidFill>
                  <a:schemeClr val="tx1"/>
                </a:solidFill>
                <a:latin typeface="+mn-lt"/>
                <a:ea typeface="+mn-ea"/>
              </a:defRPr>
            </a:lvl8pPr>
            <a:lvl9pPr marL="2574925" indent="-130175" algn="l" defTabSz="895350" rtl="0" fontAlgn="base">
              <a:spcBef>
                <a:spcPct val="0"/>
              </a:spcBef>
              <a:spcAft>
                <a:spcPct val="0"/>
              </a:spcAft>
              <a:buClr>
                <a:schemeClr val="tx2"/>
              </a:buClr>
              <a:buSzPct val="89000"/>
              <a:buFont typeface="Arial" pitchFamily="34" charset="0"/>
              <a:buChar char="-"/>
              <a:defRPr sz="1600">
                <a:solidFill>
                  <a:schemeClr val="tx1"/>
                </a:solidFill>
                <a:latin typeface="+mn-lt"/>
                <a:ea typeface="+mn-ea"/>
              </a:defRPr>
            </a:lvl9pPr>
          </a:lstStyle>
          <a:p>
            <a:pPr marL="0" indent="0"/>
            <a:r>
              <a:rPr kumimoji="1" lang="en-US" altLang="ja-JP" baseline="0" dirty="0" err="1"/>
              <a:t>Google</a:t>
            </a:r>
            <a:r>
              <a:rPr kumimoji="1" lang="ja-JP" altLang="en-US" baseline="0" dirty="0" err="1"/>
              <a:t>による深層学習</a:t>
            </a:r>
            <a:r>
              <a:rPr kumimoji="1" lang="en-US" altLang="ja-JP" baseline="0" dirty="0" err="1"/>
              <a:t>(Deep Learning)</a:t>
            </a:r>
            <a:r>
              <a:rPr kumimoji="1" lang="ja-JP" altLang="en-US" baseline="0" dirty="0" err="1"/>
              <a:t>の成果。人間やネコの顔を認識できるようになった。</a:t>
            </a:r>
            <a:endParaRPr kumimoji="1" lang="ja-JP" altLang="en-US" baseline="0" dirty="0" err="1"/>
          </a:p>
        </p:txBody>
      </p:sp>
      <p:sp>
        <p:nvSpPr>
          <p:cNvPr id="16" name="テキスト ボックス 15"/>
          <p:cNvSpPr txBox="1"/>
          <p:nvPr/>
        </p:nvSpPr>
        <p:spPr>
          <a:xfrm>
            <a:off x="869741" y="6373867"/>
            <a:ext cx="1481652" cy="292388"/>
          </a:xfrm>
          <a:prstGeom prst="rect">
            <a:avLst/>
          </a:prstGeom>
          <a:noFill/>
        </p:spPr>
        <p:txBody>
          <a:bodyPr wrap="none" rtlCol="0">
            <a:spAutoFit/>
          </a:bodyPr>
          <a:lstStyle/>
          <a:p>
            <a:r>
              <a:rPr kumimoji="1" lang="pl-PL" altLang="ja-JP" baseline="0" dirty="0" err="1"/>
              <a:t>[Le 2012]</a:t>
            </a:r>
            <a:r>
              <a:rPr kumimoji="1" lang="ja-JP" altLang="en-US" baseline="0" dirty="0" err="1"/>
              <a:t>より引用</a:t>
            </a:r>
            <a:endParaRPr kumimoji="1" lang="ja-JP" altLang="en-US" baseline="0" dirty="0" err="1" smtClean="0"/>
          </a:p>
        </p:txBody>
      </p:sp>
      <p:pic>
        <p:nvPicPr>
          <p:cNvPr id="17" name="図 16" descr="cat.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69877" y="1656640"/>
            <a:ext cx="2554390" cy="1917699"/>
          </a:xfrm>
          <a:prstGeom prst="rect">
            <a:avLst/>
          </a:prstGeom>
        </p:spPr>
      </p:pic>
    </p:spTree>
    <p:extLst>
      <p:ext uri="{BB962C8B-B14F-4D97-AF65-F5344CB8AC3E}">
        <p14:creationId xmlns:p14="http://schemas.microsoft.com/office/powerpoint/2010/main" val="2008367284"/>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19063" y="256067"/>
            <a:ext cx="8618537" cy="292388"/>
          </a:xfrm>
        </p:spPr>
        <p:txBody>
          <a:bodyPr/>
          <a:lstStyle/>
          <a:p>
            <a:r>
              <a:rPr kumimoji="1" lang="ja-JP" altLang="en-US"/>
              <a:t>深層学習の特徴</a:t>
            </a:r>
            <a:endParaRPr kumimoji="1" lang="ja-JP" altLang="en-US"/>
          </a:p>
        </p:txBody>
      </p:sp>
      <p:sp>
        <p:nvSpPr>
          <p:cNvPr id="4" name="スライド番号プレースホルダー 3"/>
          <p:cNvSpPr>
            <a:spLocks noGrp="1"/>
          </p:cNvSpPr>
          <p:nvPr>
            <p:ph type="sldNum" sz="quarter" idx="10"/>
          </p:nvPr>
        </p:nvSpPr>
        <p:spPr/>
        <p:txBody>
          <a:bodyPr/>
          <a:lstStyle/>
          <a:p>
            <a:pPr>
              <a:defRPr/>
            </a:pPr>
            <a:fld id="{2D4E70FC-6F47-4B9A-8DC5-CFB6557575ED}" type="slidenum">
              <a:rPr lang="ja-JP" altLang="en-US"/>
              <a:pPr>
                <a:defRPr/>
              </a:pPr>
              <a:t>13</a:t>
            </a:fld>
            <a:r>
              <a:rPr lang="en-US" altLang="ja-JP"/>
              <a:t> </a:t>
            </a:r>
          </a:p>
        </p:txBody>
      </p:sp>
      <p:sp>
        <p:nvSpPr>
          <p:cNvPr id="13" name="コンテンツ プレースホルダー 2"/>
          <p:cNvSpPr>
            <a:spLocks noGrp="1"/>
          </p:cNvSpPr>
          <p:nvPr>
            <p:ph idx="1"/>
          </p:nvPr>
        </p:nvSpPr>
        <p:spPr>
          <a:xfrm>
            <a:off x="119063" y="806933"/>
            <a:ext cx="8631237" cy="492443"/>
          </a:xfrm>
        </p:spPr>
        <p:txBody>
          <a:bodyPr/>
          <a:lstStyle/>
          <a:p>
            <a:pPr marL="0" indent="0"/>
            <a:r>
              <a:rPr kumimoji="1" lang="ja-JP" altLang="en-US" dirty="0" err="1"/>
              <a:t>ニューラルネット</a:t>
            </a:r>
            <a:r>
              <a:rPr kumimoji="1" lang="ja-JP" altLang="en-US" dirty="0" err="1"/>
              <a:t>の一種で、レイヤー数を増加している</a:t>
            </a:r>
            <a:r>
              <a:rPr kumimoji="1" lang="en-US" altLang="ja-JP" dirty="0" err="1"/>
              <a:t> = </a:t>
            </a:r>
            <a:r>
              <a:rPr kumimoji="1" lang="ja-JP" altLang="en-US" dirty="0" err="1"/>
              <a:t>より人間の脳構造に近づいている。</a:t>
            </a:r>
          </a:p>
          <a:p>
            <a:pPr marL="0" indent="0"/>
            <a:r>
              <a:rPr kumimoji="1" lang="ja-JP" altLang="en-US" dirty="0" err="1"/>
              <a:t>手前のレイヤーは低抽象度の概念、奥のレイヤーは高抽象度の概念に反応する。</a:t>
            </a:r>
          </a:p>
        </p:txBody>
      </p:sp>
      <p:sp>
        <p:nvSpPr>
          <p:cNvPr id="16" name="テキスト ボックス 15"/>
          <p:cNvSpPr txBox="1"/>
          <p:nvPr/>
        </p:nvSpPr>
        <p:spPr>
          <a:xfrm>
            <a:off x="869741" y="6373867"/>
            <a:ext cx="3211135" cy="292388"/>
          </a:xfrm>
          <a:prstGeom prst="rect">
            <a:avLst/>
          </a:prstGeom>
          <a:noFill/>
        </p:spPr>
        <p:txBody>
          <a:bodyPr wrap="none" rtlCol="0">
            <a:spAutoFit/>
          </a:bodyPr>
          <a:lstStyle/>
          <a:p>
            <a:r>
              <a:rPr lang="ja-JP" altLang="en-US" baseline="0"/>
              <a:t>日経ビジネス </a:t>
            </a:r>
            <a:r>
              <a:rPr lang="en-US" altLang="ja-JP" baseline="0"/>
              <a:t>2013 </a:t>
            </a:r>
            <a:r>
              <a:rPr lang="ja-JP" altLang="en-US" baseline="0"/>
              <a:t>年 </a:t>
            </a:r>
            <a:r>
              <a:rPr lang="en-US" altLang="ja-JP" baseline="0"/>
              <a:t>4 </a:t>
            </a:r>
            <a:r>
              <a:rPr lang="ja-JP" altLang="en-US" baseline="0"/>
              <a:t>月号より一部抜粋</a:t>
            </a:r>
            <a:endParaRPr kumimoji="1" lang="ja-JP" altLang="en-US" baseline="0" dirty="0" err="1" smtClean="0"/>
          </a:p>
        </p:txBody>
      </p:sp>
      <p:pic>
        <p:nvPicPr>
          <p:cNvPr id="6" name="図 5" descr="nikkei.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8941" y="1529463"/>
            <a:ext cx="4516976" cy="4754710"/>
          </a:xfrm>
          <a:prstGeom prst="rect">
            <a:avLst/>
          </a:prstGeom>
        </p:spPr>
      </p:pic>
      <p:sp>
        <p:nvSpPr>
          <p:cNvPr id="12" name="テキスト ボックス 11"/>
          <p:cNvSpPr txBox="1"/>
          <p:nvPr/>
        </p:nvSpPr>
        <p:spPr>
          <a:xfrm>
            <a:off x="5660202" y="6373867"/>
            <a:ext cx="1620687" cy="292388"/>
          </a:xfrm>
          <a:prstGeom prst="rect">
            <a:avLst/>
          </a:prstGeom>
          <a:noFill/>
        </p:spPr>
        <p:txBody>
          <a:bodyPr wrap="none" rtlCol="0">
            <a:spAutoFit/>
          </a:bodyPr>
          <a:lstStyle/>
          <a:p>
            <a:r>
              <a:rPr lang="en-US" altLang="ja-JP" baseline="0"/>
              <a:t>[Lee, 2009]</a:t>
            </a:r>
            <a:r>
              <a:rPr lang="ja-JP" altLang="en-US" baseline="0"/>
              <a:t>より</a:t>
            </a:r>
            <a:r>
              <a:rPr lang="ja-JP" altLang="en-US" baseline="0"/>
              <a:t>引用</a:t>
            </a:r>
            <a:endParaRPr kumimoji="1" lang="ja-JP" altLang="en-US" baseline="0" dirty="0" err="1" smtClean="0"/>
          </a:p>
        </p:txBody>
      </p:sp>
      <p:sp>
        <p:nvSpPr>
          <p:cNvPr id="7" name="テキスト ボックス 6"/>
          <p:cNvSpPr txBox="1"/>
          <p:nvPr/>
        </p:nvSpPr>
        <p:spPr>
          <a:xfrm>
            <a:off x="8007142" y="2553206"/>
            <a:ext cx="851515" cy="292388"/>
          </a:xfrm>
          <a:prstGeom prst="rect">
            <a:avLst/>
          </a:prstGeom>
          <a:noFill/>
        </p:spPr>
        <p:txBody>
          <a:bodyPr wrap="none" rtlCol="0">
            <a:spAutoFit/>
          </a:bodyPr>
          <a:lstStyle/>
          <a:p>
            <a:r>
              <a:rPr kumimoji="1" lang="ja-JP" altLang="en-US" baseline="0" dirty="0" err="1" smtClean="0"/>
              <a:t>低抽象度</a:t>
            </a:r>
            <a:endParaRPr kumimoji="1" lang="ja-JP" altLang="en-US" baseline="0" dirty="0" err="1" smtClean="0"/>
          </a:p>
        </p:txBody>
      </p:sp>
      <p:sp>
        <p:nvSpPr>
          <p:cNvPr id="18" name="テキスト ボックス 17"/>
          <p:cNvSpPr txBox="1"/>
          <p:nvPr/>
        </p:nvSpPr>
        <p:spPr>
          <a:xfrm>
            <a:off x="8007142" y="4995074"/>
            <a:ext cx="851515" cy="292388"/>
          </a:xfrm>
          <a:prstGeom prst="rect">
            <a:avLst/>
          </a:prstGeom>
          <a:noFill/>
        </p:spPr>
        <p:txBody>
          <a:bodyPr wrap="none" rtlCol="0">
            <a:spAutoFit/>
          </a:bodyPr>
          <a:lstStyle/>
          <a:p>
            <a:r>
              <a:rPr kumimoji="1" lang="ja-JP" altLang="en-US" baseline="0" dirty="0" err="1"/>
              <a:t>高</a:t>
            </a:r>
            <a:r>
              <a:rPr kumimoji="1" lang="ja-JP" altLang="en-US" baseline="0" dirty="0" err="1" smtClean="0"/>
              <a:t>抽象度</a:t>
            </a:r>
            <a:endParaRPr kumimoji="1" lang="ja-JP" altLang="en-US" baseline="0" dirty="0" err="1" smtClean="0"/>
          </a:p>
        </p:txBody>
      </p:sp>
      <p:cxnSp>
        <p:nvCxnSpPr>
          <p:cNvPr id="9" name="直線矢印コネクタ 8"/>
          <p:cNvCxnSpPr>
            <a:stCxn id="7" idx="2"/>
            <a:endCxn id="18" idx="0"/>
          </p:cNvCxnSpPr>
          <p:nvPr/>
        </p:nvCxnSpPr>
        <p:spPr bwMode="auto">
          <a:xfrm>
            <a:off x="8432900" y="2845594"/>
            <a:ext cx="0" cy="214948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19" name="角丸四角形吹き出し 18"/>
          <p:cNvSpPr/>
          <p:nvPr/>
        </p:nvSpPr>
        <p:spPr bwMode="auto">
          <a:xfrm rot="5400000">
            <a:off x="5560264" y="3685779"/>
            <a:ext cx="1914816" cy="2838972"/>
          </a:xfrm>
          <a:prstGeom prst="wedgeRoundRectCallout">
            <a:avLst>
              <a:gd name="adj1" fmla="val -103358"/>
              <a:gd name="adj2" fmla="val 89436"/>
              <a:gd name="adj3" fmla="val 16667"/>
            </a:avLst>
          </a:prstGeom>
          <a:solidFill>
            <a:srgbClr val="FFFFFF">
              <a:alpha val="39000"/>
            </a:srgb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10" name="角丸四角形吹き出し 9"/>
          <p:cNvSpPr/>
          <p:nvPr/>
        </p:nvSpPr>
        <p:spPr bwMode="auto">
          <a:xfrm rot="5400000">
            <a:off x="5557283" y="1247438"/>
            <a:ext cx="1914816" cy="2838972"/>
          </a:xfrm>
          <a:prstGeom prst="wedgeRoundRectCallout">
            <a:avLst>
              <a:gd name="adj1" fmla="val 5881"/>
              <a:gd name="adj2" fmla="val 114699"/>
              <a:gd name="adj3" fmla="val 16667"/>
            </a:avLst>
          </a:prstGeom>
          <a:solidFill>
            <a:srgbClr val="FFFFFF">
              <a:alpha val="39000"/>
            </a:srgb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pic>
        <p:nvPicPr>
          <p:cNvPr id="11" name="図 10" descr="face_parts.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84858" y="1834309"/>
            <a:ext cx="2640991" cy="1676820"/>
          </a:xfrm>
          <a:prstGeom prst="rect">
            <a:avLst/>
          </a:prstGeom>
        </p:spPr>
      </p:pic>
      <p:pic>
        <p:nvPicPr>
          <p:cNvPr id="20" name="図 19" descr="face_whole.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14742" y="4258576"/>
            <a:ext cx="2599004" cy="1732669"/>
          </a:xfrm>
          <a:prstGeom prst="rect">
            <a:avLst/>
          </a:prstGeom>
        </p:spPr>
      </p:pic>
      <p:sp>
        <p:nvSpPr>
          <p:cNvPr id="21" name="テキスト ボックス 20"/>
          <p:cNvSpPr txBox="1"/>
          <p:nvPr/>
        </p:nvSpPr>
        <p:spPr>
          <a:xfrm>
            <a:off x="5305627" y="1420702"/>
            <a:ext cx="2716283" cy="292388"/>
          </a:xfrm>
          <a:prstGeom prst="rect">
            <a:avLst/>
          </a:prstGeom>
          <a:noFill/>
        </p:spPr>
        <p:txBody>
          <a:bodyPr wrap="none" rtlCol="0">
            <a:spAutoFit/>
          </a:bodyPr>
          <a:lstStyle/>
          <a:p>
            <a:r>
              <a:rPr kumimoji="1" lang="ja-JP" altLang="en-US" baseline="0" dirty="0" err="1" smtClean="0"/>
              <a:t>目や耳、鼻を認識</a:t>
            </a:r>
            <a:r>
              <a:rPr kumimoji="1" lang="en-US" altLang="ja-JP" baseline="0" dirty="0" err="1" smtClean="0"/>
              <a:t>(</a:t>
            </a:r>
            <a:r>
              <a:rPr kumimoji="1" lang="ja-JP" altLang="en-US" baseline="0" dirty="0" err="1" smtClean="0"/>
              <a:t>人間の画像の例</a:t>
            </a:r>
            <a:r>
              <a:rPr kumimoji="1" lang="en-US" altLang="ja-JP" baseline="0" dirty="0" err="1" smtClean="0"/>
              <a:t>)</a:t>
            </a:r>
            <a:endParaRPr kumimoji="1" lang="ja-JP" altLang="en-US" baseline="0" dirty="0" err="1" smtClean="0"/>
          </a:p>
        </p:txBody>
      </p:sp>
      <p:sp>
        <p:nvSpPr>
          <p:cNvPr id="22" name="テキスト ボックス 21"/>
          <p:cNvSpPr txBox="1"/>
          <p:nvPr/>
        </p:nvSpPr>
        <p:spPr>
          <a:xfrm>
            <a:off x="6261908" y="3841116"/>
            <a:ext cx="1494269" cy="292388"/>
          </a:xfrm>
          <a:prstGeom prst="rect">
            <a:avLst/>
          </a:prstGeom>
          <a:noFill/>
        </p:spPr>
        <p:txBody>
          <a:bodyPr wrap="none" rtlCol="0">
            <a:spAutoFit/>
          </a:bodyPr>
          <a:lstStyle/>
          <a:p>
            <a:r>
              <a:rPr kumimoji="1" lang="ja-JP" altLang="en-US" baseline="0" dirty="0" err="1" smtClean="0"/>
              <a:t>顔の全体像を認識</a:t>
            </a:r>
            <a:endParaRPr kumimoji="1" lang="ja-JP" altLang="en-US" baseline="0" dirty="0" err="1" smtClean="0"/>
          </a:p>
        </p:txBody>
      </p:sp>
    </p:spTree>
    <p:extLst>
      <p:ext uri="{BB962C8B-B14F-4D97-AF65-F5344CB8AC3E}">
        <p14:creationId xmlns:p14="http://schemas.microsoft.com/office/powerpoint/2010/main" val="1939636884"/>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図形グループ 8"/>
          <p:cNvGrpSpPr/>
          <p:nvPr/>
        </p:nvGrpSpPr>
        <p:grpSpPr>
          <a:xfrm>
            <a:off x="524435" y="3121862"/>
            <a:ext cx="7248011" cy="457200"/>
            <a:chOff x="1642640" y="1699893"/>
            <a:chExt cx="7248011" cy="457200"/>
          </a:xfrm>
        </p:grpSpPr>
        <p:sp>
          <p:nvSpPr>
            <p:cNvPr id="7" name="正方形/長方形 8"/>
            <p:cNvSpPr>
              <a:spLocks noChangeArrowheads="1"/>
            </p:cNvSpPr>
            <p:nvPr/>
          </p:nvSpPr>
          <p:spPr bwMode="auto">
            <a:xfrm>
              <a:off x="2150641" y="1750867"/>
              <a:ext cx="6740010" cy="371475"/>
            </a:xfrm>
            <a:prstGeom prst="rect">
              <a:avLst/>
            </a:prstGeom>
            <a:solidFill>
              <a:schemeClr val="accent1"/>
            </a:solidFill>
            <a:ln w="9525" algn="ctr">
              <a:noFill/>
              <a:round/>
              <a:headEnd/>
              <a:tailEnd/>
            </a:ln>
          </p:spPr>
          <p:txBody>
            <a:bodyPr lIns="0" tIns="0" rIns="0" bIns="0"/>
            <a:lstStyle/>
            <a:p>
              <a:endParaRPr lang="ja-JP" altLang="en-US" sz="2000">
                <a:solidFill>
                  <a:srgbClr val="000000"/>
                </a:solidFill>
                <a:latin typeface="Calibri" pitchFamily="34" charset="0"/>
              </a:endParaRPr>
            </a:p>
          </p:txBody>
        </p:sp>
        <p:sp>
          <p:nvSpPr>
            <p:cNvPr id="8" name="右矢印 10"/>
            <p:cNvSpPr>
              <a:spLocks noChangeArrowheads="1"/>
            </p:cNvSpPr>
            <p:nvPr/>
          </p:nvSpPr>
          <p:spPr bwMode="auto">
            <a:xfrm>
              <a:off x="1642640" y="1699893"/>
              <a:ext cx="431800" cy="457200"/>
            </a:xfrm>
            <a:prstGeom prst="rightArrow">
              <a:avLst>
                <a:gd name="adj1" fmla="val 38972"/>
                <a:gd name="adj2" fmla="val 21681"/>
              </a:avLst>
            </a:prstGeom>
            <a:solidFill>
              <a:schemeClr val="tx2"/>
            </a:solidFill>
            <a:ln w="9525" algn="ctr">
              <a:solidFill>
                <a:schemeClr val="tx1"/>
              </a:solidFill>
              <a:round/>
              <a:headEnd/>
              <a:tailEnd/>
            </a:ln>
          </p:spPr>
          <p:txBody>
            <a:bodyPr lIns="0" tIns="0" rIns="0" bIns="0"/>
            <a:lstStyle/>
            <a:p>
              <a:endParaRPr lang="ja-JP" altLang="en-US" sz="2000">
                <a:solidFill>
                  <a:srgbClr val="000000"/>
                </a:solidFill>
                <a:latin typeface="Calibri" pitchFamily="34" charset="0"/>
              </a:endParaRPr>
            </a:p>
          </p:txBody>
        </p:sp>
      </p:grpSp>
      <p:sp>
        <p:nvSpPr>
          <p:cNvPr id="2" name="タイトル 1"/>
          <p:cNvSpPr>
            <a:spLocks noGrp="1"/>
          </p:cNvSpPr>
          <p:nvPr>
            <p:ph type="title"/>
          </p:nvPr>
        </p:nvSpPr>
        <p:spPr>
          <a:xfrm>
            <a:off x="119063" y="230188"/>
            <a:ext cx="8618537" cy="292388"/>
          </a:xfrm>
        </p:spPr>
        <p:txBody>
          <a:bodyPr/>
          <a:lstStyle/>
          <a:p>
            <a:r>
              <a:rPr kumimoji="1" lang="ja-JP" altLang="en-US" dirty="0"/>
              <a:t>発表の流れ</a:t>
            </a:r>
          </a:p>
        </p:txBody>
      </p:sp>
      <p:sp>
        <p:nvSpPr>
          <p:cNvPr id="4" name="スライド番号プレースホルダ 3"/>
          <p:cNvSpPr>
            <a:spLocks noGrp="1"/>
          </p:cNvSpPr>
          <p:nvPr>
            <p:ph type="sldNum" sz="quarter" idx="10"/>
          </p:nvPr>
        </p:nvSpPr>
        <p:spPr/>
        <p:txBody>
          <a:bodyPr/>
          <a:lstStyle/>
          <a:p>
            <a:pPr>
              <a:defRPr/>
            </a:pPr>
            <a:fld id="{2D4E70FC-6F47-4B9A-8DC5-CFB6557575ED}" type="slidenum">
              <a:rPr lang="ja-JP" altLang="en-US" smtClean="0"/>
              <a:pPr>
                <a:defRPr/>
              </a:pPr>
              <a:t>14</a:t>
            </a:fld>
            <a:r>
              <a:rPr lang="en-US" altLang="ja-JP" smtClean="0"/>
              <a:t> </a:t>
            </a:r>
            <a:endParaRPr lang="en-US" altLang="ja-JP"/>
          </a:p>
        </p:txBody>
      </p:sp>
      <p:sp>
        <p:nvSpPr>
          <p:cNvPr id="3" name="コンテンツ プレースホルダ 2"/>
          <p:cNvSpPr>
            <a:spLocks noGrp="1"/>
          </p:cNvSpPr>
          <p:nvPr>
            <p:ph idx="1"/>
          </p:nvPr>
        </p:nvSpPr>
        <p:spPr>
          <a:xfrm>
            <a:off x="1258021" y="960084"/>
            <a:ext cx="6445398" cy="4801314"/>
          </a:xfrm>
        </p:spPr>
        <p:txBody>
          <a:bodyPr anchor="ctr"/>
          <a:lstStyle/>
          <a:p>
            <a:pPr marL="152400" lvl="1" indent="-152400">
              <a:buSzPct val="120000"/>
              <a:buFontTx/>
              <a:buChar char="•"/>
            </a:pPr>
            <a:r>
              <a:rPr kumimoji="1" lang="ja-JP" altLang="en-US" sz="2400" dirty="0">
                <a:solidFill>
                  <a:srgbClr val="000000"/>
                </a:solidFill>
                <a:latin typeface="Calibri" pitchFamily="34" charset="0"/>
              </a:rPr>
              <a:t>はじめに</a:t>
            </a:r>
            <a:endParaRPr kumimoji="1" lang="ja-JP" altLang="en-US" sz="2400" dirty="0" smtClean="0">
              <a:solidFill>
                <a:srgbClr val="000000"/>
              </a:solidFill>
              <a:latin typeface="Calibri" pitchFamily="34" charset="0"/>
            </a:endParaRPr>
          </a:p>
          <a:p>
            <a:pPr marL="152400" lvl="1" indent="-152400">
              <a:buSzPct val="120000"/>
              <a:buFontTx/>
              <a:buChar char="•"/>
            </a:pPr>
            <a:endParaRPr kumimoji="1" lang="en-US" altLang="ja-JP" sz="2400" dirty="0" smtClean="0">
              <a:solidFill>
                <a:srgbClr val="000000"/>
              </a:solidFill>
              <a:latin typeface="Calibri" pitchFamily="34" charset="0"/>
            </a:endParaRPr>
          </a:p>
          <a:p>
            <a:pPr marL="152400" lvl="1" indent="-152400">
              <a:buSzPct val="120000"/>
              <a:buFontTx/>
              <a:buChar char="•"/>
            </a:pPr>
            <a:r>
              <a:rPr kumimoji="1" lang="ja-JP" altLang="en-US" sz="2400" dirty="0">
                <a:solidFill>
                  <a:srgbClr val="000000"/>
                </a:solidFill>
                <a:latin typeface="Calibri" pitchFamily="34" charset="0"/>
              </a:rPr>
              <a:t>関連研究</a:t>
            </a:r>
          </a:p>
          <a:p>
            <a:pPr marL="152400" lvl="1" indent="-152400">
              <a:buSzPct val="120000"/>
              <a:buFontTx/>
              <a:buChar char="•"/>
            </a:pPr>
            <a:endParaRPr kumimoji="1" lang="ja-JP" altLang="en-US" sz="2400" dirty="0">
              <a:solidFill>
                <a:srgbClr val="000000"/>
              </a:solidFill>
              <a:latin typeface="Calibri" pitchFamily="34" charset="0"/>
            </a:endParaRPr>
          </a:p>
          <a:p>
            <a:pPr marL="152400" lvl="1" indent="-152400">
              <a:buSzPct val="120000"/>
              <a:buFontTx/>
              <a:buChar char="•"/>
            </a:pPr>
            <a:r>
              <a:rPr kumimoji="1" lang="ja-JP" altLang="en-US" sz="2400" dirty="0">
                <a:solidFill>
                  <a:srgbClr val="000000"/>
                </a:solidFill>
                <a:latin typeface="Calibri" pitchFamily="34" charset="0"/>
              </a:rPr>
              <a:t>深層学習の成果とアルゴリズム</a:t>
            </a:r>
            <a:endParaRPr kumimoji="1" lang="ja-JP" altLang="en-US" sz="2400" dirty="0">
              <a:solidFill>
                <a:srgbClr val="000000"/>
              </a:solidFill>
              <a:latin typeface="Calibri" pitchFamily="34" charset="0"/>
            </a:endParaRPr>
          </a:p>
          <a:p>
            <a:pPr marL="152400" lvl="1" indent="-152400">
              <a:buSzPct val="120000"/>
              <a:buFontTx/>
              <a:buChar char="•"/>
            </a:pPr>
            <a:endParaRPr kumimoji="1" lang="en-US" altLang="ja-JP" sz="2400" dirty="0" smtClean="0">
              <a:solidFill>
                <a:srgbClr val="000000"/>
              </a:solidFill>
              <a:latin typeface="Calibri" pitchFamily="34" charset="0"/>
            </a:endParaRPr>
          </a:p>
          <a:p>
            <a:pPr marL="152400" lvl="1" indent="-152400">
              <a:buSzPct val="120000"/>
              <a:buFontTx/>
              <a:buChar char="•"/>
            </a:pPr>
            <a:r>
              <a:rPr kumimoji="1" lang="ja-JP" altLang="en-US" sz="2400" dirty="0" smtClean="0">
                <a:solidFill>
                  <a:srgbClr val="000000"/>
                </a:solidFill>
                <a:latin typeface="Calibri" pitchFamily="34" charset="0"/>
              </a:rPr>
              <a:t>深層学習の</a:t>
            </a:r>
            <a:r>
              <a:rPr kumimoji="1" lang="ja-JP" altLang="en-US" sz="2400" dirty="0" smtClean="0">
                <a:solidFill>
                  <a:srgbClr val="000000"/>
                </a:solidFill>
                <a:latin typeface="Calibri" pitchFamily="34" charset="0"/>
              </a:rPr>
              <a:t>実装における課題</a:t>
            </a:r>
            <a:r>
              <a:rPr kumimoji="1" lang="ja-JP" altLang="en-US" sz="2400" dirty="0" smtClean="0">
                <a:solidFill>
                  <a:srgbClr val="000000"/>
                </a:solidFill>
                <a:latin typeface="Calibri" pitchFamily="34" charset="0"/>
              </a:rPr>
              <a:t>とその対策</a:t>
            </a:r>
            <a:r>
              <a:rPr kumimoji="1" lang="ja-JP" altLang="en-US" sz="2400" dirty="0" smtClean="0">
                <a:solidFill>
                  <a:srgbClr val="000000"/>
                </a:solidFill>
                <a:latin typeface="Calibri" pitchFamily="34" charset="0"/>
              </a:rPr>
              <a:t>の提案</a:t>
            </a:r>
          </a:p>
          <a:p>
            <a:pPr marL="152400" lvl="1" indent="-152400">
              <a:buSzPct val="120000"/>
              <a:buFontTx/>
              <a:buChar char="•"/>
            </a:pPr>
            <a:endParaRPr kumimoji="1" lang="ja-JP" altLang="en-US" sz="2400" dirty="0">
              <a:solidFill>
                <a:srgbClr val="000000"/>
              </a:solidFill>
              <a:latin typeface="Calibri" pitchFamily="34" charset="0"/>
            </a:endParaRPr>
          </a:p>
          <a:p>
            <a:pPr marL="152400" lvl="1" indent="-152400">
              <a:buSzPct val="120000"/>
              <a:buFontTx/>
              <a:buChar char="•"/>
            </a:pPr>
            <a:r>
              <a:rPr kumimoji="1" lang="ja-JP" altLang="en-US" sz="2400" dirty="0" smtClean="0">
                <a:solidFill>
                  <a:srgbClr val="000000"/>
                </a:solidFill>
                <a:latin typeface="Calibri" pitchFamily="34" charset="0"/>
              </a:rPr>
              <a:t>深層学習の実装例とその検証</a:t>
            </a:r>
            <a:endParaRPr kumimoji="1" lang="ja-JP" altLang="en-US" sz="2400" dirty="0" smtClean="0">
              <a:solidFill>
                <a:srgbClr val="000000"/>
              </a:solidFill>
              <a:latin typeface="Calibri" pitchFamily="34" charset="0"/>
            </a:endParaRPr>
          </a:p>
          <a:p>
            <a:pPr marL="152400" lvl="1" indent="-152400">
              <a:buSzPct val="120000"/>
              <a:buFontTx/>
              <a:buChar char="•"/>
            </a:pPr>
            <a:endParaRPr kumimoji="1" lang="ja-JP" altLang="en-US" sz="2400" dirty="0">
              <a:solidFill>
                <a:srgbClr val="000000"/>
              </a:solidFill>
              <a:latin typeface="Calibri" pitchFamily="34" charset="0"/>
            </a:endParaRPr>
          </a:p>
          <a:p>
            <a:pPr marL="152400" lvl="1" indent="-152400">
              <a:buSzPct val="120000"/>
              <a:buFontTx/>
              <a:buChar char="•"/>
            </a:pPr>
            <a:r>
              <a:rPr kumimoji="1" lang="ja-JP" altLang="en-US" sz="2400" dirty="0" smtClean="0">
                <a:solidFill>
                  <a:srgbClr val="000000"/>
                </a:solidFill>
                <a:latin typeface="Calibri" pitchFamily="34" charset="0"/>
              </a:rPr>
              <a:t>考察と提言</a:t>
            </a:r>
          </a:p>
          <a:p>
            <a:pPr marL="152400" lvl="1" indent="-152400">
              <a:buSzPct val="120000"/>
              <a:buFontTx/>
              <a:buChar char="•"/>
            </a:pPr>
            <a:endParaRPr kumimoji="1" lang="ja-JP" altLang="en-US" sz="2400" dirty="0" smtClean="0">
              <a:solidFill>
                <a:srgbClr val="000000"/>
              </a:solidFill>
              <a:latin typeface="Calibri" pitchFamily="34" charset="0"/>
            </a:endParaRPr>
          </a:p>
          <a:p>
            <a:pPr marL="152400" lvl="1" indent="-152400">
              <a:buSzPct val="120000"/>
              <a:buFontTx/>
              <a:buChar char="•"/>
            </a:pPr>
            <a:r>
              <a:rPr kumimoji="1" lang="ja-JP" altLang="en-US" sz="2400" dirty="0">
                <a:solidFill>
                  <a:srgbClr val="000000"/>
                </a:solidFill>
                <a:latin typeface="Calibri" pitchFamily="34" charset="0"/>
              </a:rPr>
              <a:t>おわりに</a:t>
            </a:r>
            <a:endParaRPr kumimoji="1" lang="en-US" altLang="ja-JP" sz="2400" dirty="0" smtClean="0">
              <a:solidFill>
                <a:srgbClr val="000000"/>
              </a:solidFill>
              <a:latin typeface="Calibri" pitchFamily="34" charset="0"/>
            </a:endParaRPr>
          </a:p>
        </p:txBody>
      </p:sp>
    </p:spTree>
    <p:extLst>
      <p:ext uri="{BB962C8B-B14F-4D97-AF65-F5344CB8AC3E}">
        <p14:creationId xmlns:p14="http://schemas.microsoft.com/office/powerpoint/2010/main" val="26510651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19063" y="230188"/>
            <a:ext cx="8618537" cy="292388"/>
          </a:xfrm>
        </p:spPr>
        <p:txBody>
          <a:bodyPr/>
          <a:lstStyle/>
          <a:p>
            <a:r>
              <a:rPr kumimoji="1" lang="ja-JP" altLang="en-US" dirty="0"/>
              <a:t>問題点と</a:t>
            </a:r>
            <a:r>
              <a:rPr kumimoji="1" lang="ja-JP" altLang="en-US" dirty="0"/>
              <a:t>対策</a:t>
            </a:r>
            <a:r>
              <a:rPr kumimoji="1" lang="en-US" altLang="ja-JP" dirty="0"/>
              <a:t>1/3 :</a:t>
            </a:r>
            <a:r>
              <a:rPr kumimoji="1" lang="ja-JP" altLang="en-US" dirty="0"/>
              <a:t>分類精度の再現の問題とその対策</a:t>
            </a:r>
          </a:p>
        </p:txBody>
      </p:sp>
      <p:sp>
        <p:nvSpPr>
          <p:cNvPr id="4" name="スライド番号プレースホルダ 3"/>
          <p:cNvSpPr>
            <a:spLocks noGrp="1"/>
          </p:cNvSpPr>
          <p:nvPr>
            <p:ph type="sldNum" sz="quarter" idx="10"/>
          </p:nvPr>
        </p:nvSpPr>
        <p:spPr/>
        <p:txBody>
          <a:bodyPr/>
          <a:lstStyle/>
          <a:p>
            <a:pPr>
              <a:defRPr/>
            </a:pPr>
            <a:fld id="{2D4E70FC-6F47-4B9A-8DC5-CFB6557575ED}" type="slidenum">
              <a:rPr lang="ja-JP" altLang="en-US" smtClean="0"/>
              <a:pPr>
                <a:defRPr/>
              </a:pPr>
              <a:t>15</a:t>
            </a:fld>
            <a:r>
              <a:rPr lang="en-US" altLang="ja-JP" smtClean="0"/>
              <a:t> </a:t>
            </a:r>
            <a:endParaRPr lang="en-US" altLang="ja-JP"/>
          </a:p>
        </p:txBody>
      </p:sp>
      <p:sp>
        <p:nvSpPr>
          <p:cNvPr id="6" name="正方形/長方形 5"/>
          <p:cNvSpPr/>
          <p:nvPr/>
        </p:nvSpPr>
        <p:spPr bwMode="auto">
          <a:xfrm>
            <a:off x="752073" y="894134"/>
            <a:ext cx="3244901" cy="1017697"/>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ja-JP" altLang="en-US" sz="1800" baseline="0" dirty="0" err="1">
                <a:latin typeface="Arial" pitchFamily="34" charset="0"/>
                <a:ea typeface="ＭＳ Ｐゴシック" pitchFamily="50" charset="-128"/>
              </a:rPr>
              <a:t>深層学習をウェブ工学の</a:t>
            </a:r>
          </a:p>
          <a:p>
            <a:pPr marL="0" marR="0" indent="0" algn="ctr" defTabSz="914400" rtl="0" eaLnBrk="1" fontAlgn="base" latinLnBrk="0" hangingPunct="1">
              <a:lnSpc>
                <a:spcPct val="100000"/>
              </a:lnSpc>
              <a:spcBef>
                <a:spcPct val="0"/>
              </a:spcBef>
              <a:spcAft>
                <a:spcPct val="0"/>
              </a:spcAft>
              <a:buClrTx/>
              <a:buSzTx/>
              <a:buFontTx/>
              <a:buNone/>
              <a:tabLst/>
            </a:pPr>
            <a:r>
              <a:rPr lang="ja-JP" altLang="en-US" sz="1800" baseline="0" dirty="0" err="1">
                <a:latin typeface="Arial" pitchFamily="34" charset="0"/>
                <a:ea typeface="ＭＳ Ｐゴシック" pitchFamily="50" charset="-128"/>
              </a:rPr>
              <a:t>問題に応用したい</a:t>
            </a:r>
            <a:endParaRPr kumimoji="0" lang="ja-JP" altLang="en-US" sz="18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8" name="正方形/長方形 7"/>
          <p:cNvSpPr/>
          <p:nvPr/>
        </p:nvSpPr>
        <p:spPr bwMode="auto">
          <a:xfrm>
            <a:off x="4909458" y="894134"/>
            <a:ext cx="3244901" cy="1017697"/>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ja-JP" altLang="en-US" sz="1800" baseline="0" dirty="0" err="1">
                <a:latin typeface="Arial" pitchFamily="34" charset="0"/>
                <a:ea typeface="ＭＳ Ｐゴシック" pitchFamily="50" charset="-128"/>
              </a:rPr>
              <a:t>深層学習の高い分類精度を</a:t>
            </a:r>
          </a:p>
          <a:p>
            <a:pPr algn="ctr"/>
            <a:r>
              <a:rPr lang="ja-JP" altLang="en-US" sz="1800" baseline="0" dirty="0" err="1">
                <a:latin typeface="Arial" pitchFamily="34" charset="0"/>
                <a:ea typeface="ＭＳ Ｐゴシック" pitchFamily="50" charset="-128"/>
              </a:rPr>
              <a:t>利用したい</a:t>
            </a:r>
          </a:p>
        </p:txBody>
      </p:sp>
      <p:cxnSp>
        <p:nvCxnSpPr>
          <p:cNvPr id="12" name="直線矢印コネクタ 11"/>
          <p:cNvCxnSpPr>
            <a:stCxn id="8" idx="1"/>
            <a:endCxn id="6" idx="3"/>
          </p:cNvCxnSpPr>
          <p:nvPr/>
        </p:nvCxnSpPr>
        <p:spPr bwMode="auto">
          <a:xfrm flipH="1">
            <a:off x="3996974" y="1402983"/>
            <a:ext cx="912484"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13" name="テキスト ボックス 12"/>
          <p:cNvSpPr txBox="1"/>
          <p:nvPr/>
        </p:nvSpPr>
        <p:spPr>
          <a:xfrm>
            <a:off x="4170752" y="1069559"/>
            <a:ext cx="518091" cy="292388"/>
          </a:xfrm>
          <a:prstGeom prst="rect">
            <a:avLst/>
          </a:prstGeom>
          <a:noFill/>
        </p:spPr>
        <p:txBody>
          <a:bodyPr wrap="none" rtlCol="0">
            <a:spAutoFit/>
          </a:bodyPr>
          <a:lstStyle/>
          <a:p>
            <a:r>
              <a:rPr kumimoji="1" lang="ja-JP" altLang="en-US" baseline="0" dirty="0" err="1" smtClean="0"/>
              <a:t>理由</a:t>
            </a:r>
          </a:p>
        </p:txBody>
      </p:sp>
      <p:sp>
        <p:nvSpPr>
          <p:cNvPr id="14" name="下矢印 13"/>
          <p:cNvSpPr/>
          <p:nvPr/>
        </p:nvSpPr>
        <p:spPr bwMode="auto">
          <a:xfrm>
            <a:off x="3919686" y="2034254"/>
            <a:ext cx="1039766" cy="344631"/>
          </a:xfrm>
          <a:prstGeom prst="downArrow">
            <a:avLst/>
          </a:prstGeom>
          <a:solidFill>
            <a:schemeClr val="accent1"/>
          </a:solidFill>
          <a:ln w="9525" cap="flat" cmpd="sng" algn="ctr">
            <a:solidFill>
              <a:schemeClr val="tx1"/>
            </a:solidFill>
            <a:prstDash val="solid"/>
            <a:round/>
            <a:headEnd type="none" w="med" len="med"/>
            <a:tailEnd type="none" w="med" len="med"/>
          </a:ln>
          <a:effectLst/>
        </p:spPr>
        <p:txBody>
          <a:bodyPr/>
          <a:lstStyle/>
          <a:p>
            <a:endParaRPr lang="ja-JP" altLang="en-US"/>
          </a:p>
        </p:txBody>
      </p:sp>
      <p:sp>
        <p:nvSpPr>
          <p:cNvPr id="16" name="正方形/長方形 15"/>
          <p:cNvSpPr/>
          <p:nvPr/>
        </p:nvSpPr>
        <p:spPr bwMode="auto">
          <a:xfrm>
            <a:off x="1928438" y="2469121"/>
            <a:ext cx="5089654" cy="1017697"/>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ja-JP" altLang="en-US" sz="1800" baseline="0" dirty="0" err="1">
                <a:latin typeface="Arial" pitchFamily="34" charset="0"/>
                <a:ea typeface="ＭＳ Ｐゴシック" pitchFamily="50" charset="-128"/>
              </a:rPr>
              <a:t>論文に書いてある高い分類精度を、</a:t>
            </a:r>
          </a:p>
          <a:p>
            <a:pPr algn="ctr"/>
            <a:r>
              <a:rPr lang="ja-JP" altLang="en-US" sz="1800" baseline="0" dirty="0" err="1">
                <a:latin typeface="Arial" pitchFamily="34" charset="0"/>
                <a:ea typeface="ＭＳ Ｐゴシック" pitchFamily="50" charset="-128"/>
              </a:rPr>
              <a:t>自分の実行環境でも再現できることが重要</a:t>
            </a:r>
          </a:p>
        </p:txBody>
      </p:sp>
      <p:sp>
        <p:nvSpPr>
          <p:cNvPr id="18" name="正方形/長方形 17"/>
          <p:cNvSpPr/>
          <p:nvPr/>
        </p:nvSpPr>
        <p:spPr bwMode="auto">
          <a:xfrm>
            <a:off x="591659" y="4126929"/>
            <a:ext cx="3646602" cy="884412"/>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ja-JP" altLang="en-US" sz="1800" baseline="0" dirty="0" err="1">
                <a:latin typeface="Arial" pitchFamily="34" charset="0"/>
                <a:ea typeface="ＭＳ Ｐゴシック" pitchFamily="50" charset="-128"/>
              </a:rPr>
              <a:t>論文の実験に使ったソースコードを、</a:t>
            </a:r>
          </a:p>
          <a:p>
            <a:pPr algn="ctr"/>
            <a:r>
              <a:rPr lang="ja-JP" altLang="en-US" sz="1800" baseline="0" dirty="0" err="1">
                <a:latin typeface="Arial" pitchFamily="34" charset="0"/>
                <a:ea typeface="ＭＳ Ｐゴシック" pitchFamily="50" charset="-128"/>
              </a:rPr>
              <a:t>そのまま使える</a:t>
            </a:r>
          </a:p>
        </p:txBody>
      </p:sp>
      <p:sp>
        <p:nvSpPr>
          <p:cNvPr id="19" name="正方形/長方形 18"/>
          <p:cNvSpPr/>
          <p:nvPr/>
        </p:nvSpPr>
        <p:spPr bwMode="auto">
          <a:xfrm>
            <a:off x="4855986" y="4126929"/>
            <a:ext cx="3244901" cy="884412"/>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ja-JP" altLang="en-US" sz="1800" baseline="0" dirty="0" err="1">
                <a:latin typeface="Arial" pitchFamily="34" charset="0"/>
                <a:ea typeface="ＭＳ Ｐゴシック" pitchFamily="50" charset="-128"/>
              </a:rPr>
              <a:t>アルゴリズムの主要部分しか</a:t>
            </a:r>
          </a:p>
          <a:p>
            <a:pPr algn="ctr"/>
            <a:r>
              <a:rPr lang="ja-JP" altLang="en-US" sz="1800" baseline="0" dirty="0" err="1">
                <a:latin typeface="Arial" pitchFamily="34" charset="0"/>
                <a:ea typeface="ＭＳ Ｐゴシック" pitchFamily="50" charset="-128"/>
              </a:rPr>
              <a:t>提供されていない</a:t>
            </a:r>
          </a:p>
        </p:txBody>
      </p:sp>
      <p:cxnSp>
        <p:nvCxnSpPr>
          <p:cNvPr id="21" name="カギ線コネクタ 20"/>
          <p:cNvCxnSpPr>
            <a:stCxn id="16" idx="2"/>
            <a:endCxn id="18" idx="0"/>
          </p:cNvCxnSpPr>
          <p:nvPr/>
        </p:nvCxnSpPr>
        <p:spPr bwMode="auto">
          <a:xfrm rot="5400000">
            <a:off x="3124058" y="2777721"/>
            <a:ext cx="640111" cy="2058305"/>
          </a:xfrm>
          <a:prstGeom prst="bentConnector3">
            <a:avLst/>
          </a:prstGeom>
          <a:solidFill>
            <a:schemeClr val="accent1"/>
          </a:solidFill>
          <a:ln w="9525" cap="flat" cmpd="sng" algn="ctr">
            <a:solidFill>
              <a:schemeClr val="tx1"/>
            </a:solidFill>
            <a:prstDash val="solid"/>
            <a:round/>
            <a:headEnd type="none" w="med" len="med"/>
            <a:tailEnd type="triangle" w="med" len="med"/>
          </a:ln>
          <a:effectLst/>
        </p:spPr>
      </p:cxnSp>
      <p:cxnSp>
        <p:nvCxnSpPr>
          <p:cNvPr id="23" name="カギ線コネクタ 22"/>
          <p:cNvCxnSpPr>
            <a:stCxn id="16" idx="2"/>
            <a:endCxn id="19" idx="0"/>
          </p:cNvCxnSpPr>
          <p:nvPr/>
        </p:nvCxnSpPr>
        <p:spPr bwMode="auto">
          <a:xfrm rot="16200000" flipH="1">
            <a:off x="5155796" y="2804287"/>
            <a:ext cx="640111" cy="2005172"/>
          </a:xfrm>
          <a:prstGeom prst="bentConnector3">
            <a:avLst/>
          </a:prstGeom>
          <a:solidFill>
            <a:schemeClr val="accent1"/>
          </a:solidFill>
          <a:ln w="9525" cap="flat" cmpd="sng" algn="ctr">
            <a:solidFill>
              <a:schemeClr val="tx1"/>
            </a:solidFill>
            <a:prstDash val="dash"/>
            <a:round/>
            <a:headEnd type="none" w="med" len="med"/>
            <a:tailEnd type="triangle" w="med" len="med"/>
          </a:ln>
          <a:effectLst/>
        </p:spPr>
      </p:cxnSp>
      <p:sp>
        <p:nvSpPr>
          <p:cNvPr id="25" name="円/楕円 24"/>
          <p:cNvSpPr/>
          <p:nvPr/>
        </p:nvSpPr>
        <p:spPr bwMode="auto">
          <a:xfrm>
            <a:off x="3112938" y="3553652"/>
            <a:ext cx="456267" cy="482557"/>
          </a:xfrm>
          <a:prstGeom prst="ellipse">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grpSp>
        <p:nvGrpSpPr>
          <p:cNvPr id="39" name="図形グループ 38"/>
          <p:cNvGrpSpPr/>
          <p:nvPr/>
        </p:nvGrpSpPr>
        <p:grpSpPr>
          <a:xfrm>
            <a:off x="9130090" y="2847689"/>
            <a:ext cx="494728" cy="508038"/>
            <a:chOff x="7699732" y="2647145"/>
            <a:chExt cx="989455" cy="1016076"/>
          </a:xfrm>
        </p:grpSpPr>
        <p:cxnSp>
          <p:nvCxnSpPr>
            <p:cNvPr id="36" name="直線コネクタ 35"/>
            <p:cNvCxnSpPr/>
            <p:nvPr/>
          </p:nvCxnSpPr>
          <p:spPr bwMode="auto">
            <a:xfrm>
              <a:off x="7713219" y="2687253"/>
              <a:ext cx="975968" cy="975968"/>
            </a:xfrm>
            <a:prstGeom prst="line">
              <a:avLst/>
            </a:prstGeom>
            <a:solidFill>
              <a:schemeClr val="accent1"/>
            </a:solidFill>
            <a:ln w="38100" cap="flat" cmpd="sng" algn="ctr">
              <a:solidFill>
                <a:srgbClr val="FF0000"/>
              </a:solidFill>
              <a:prstDash val="solid"/>
              <a:round/>
              <a:headEnd type="none" w="med" len="med"/>
              <a:tailEnd type="none" w="med" len="med"/>
            </a:ln>
            <a:effectLst/>
          </p:spPr>
        </p:cxnSp>
        <p:cxnSp>
          <p:nvCxnSpPr>
            <p:cNvPr id="38" name="直線コネクタ 37"/>
            <p:cNvCxnSpPr/>
            <p:nvPr/>
          </p:nvCxnSpPr>
          <p:spPr bwMode="auto">
            <a:xfrm flipH="1">
              <a:off x="7699732" y="2647145"/>
              <a:ext cx="989337" cy="989337"/>
            </a:xfrm>
            <a:prstGeom prst="line">
              <a:avLst/>
            </a:prstGeom>
            <a:solidFill>
              <a:schemeClr val="accent1"/>
            </a:solidFill>
            <a:ln w="38100" cap="flat" cmpd="sng" algn="ctr">
              <a:solidFill>
                <a:srgbClr val="FF0000"/>
              </a:solidFill>
              <a:prstDash val="solid"/>
              <a:round/>
              <a:headEnd type="none" w="med" len="med"/>
              <a:tailEnd type="none" w="med" len="med"/>
            </a:ln>
            <a:effectLst/>
          </p:spPr>
        </p:cxnSp>
      </p:grpSp>
      <p:sp>
        <p:nvSpPr>
          <p:cNvPr id="40" name="二等辺三角形 39"/>
          <p:cNvSpPr/>
          <p:nvPr/>
        </p:nvSpPr>
        <p:spPr bwMode="auto">
          <a:xfrm>
            <a:off x="5273669" y="3561779"/>
            <a:ext cx="528469" cy="455577"/>
          </a:xfrm>
          <a:prstGeom prst="triangle">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50" name="正方形/長方形 49"/>
          <p:cNvSpPr/>
          <p:nvPr/>
        </p:nvSpPr>
        <p:spPr bwMode="auto">
          <a:xfrm>
            <a:off x="591659" y="5258967"/>
            <a:ext cx="3646602" cy="884412"/>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ja-JP" altLang="en-US" sz="1800" baseline="0" dirty="0" err="1">
                <a:latin typeface="Arial" pitchFamily="34" charset="0"/>
                <a:ea typeface="ＭＳ Ｐゴシック" pitchFamily="50" charset="-128"/>
              </a:rPr>
              <a:t>最終的には、再現実験にて</a:t>
            </a:r>
          </a:p>
          <a:p>
            <a:pPr algn="ctr"/>
            <a:r>
              <a:rPr lang="ja-JP" altLang="en-US" sz="1800" baseline="0" dirty="0" err="1">
                <a:latin typeface="Arial" pitchFamily="34" charset="0"/>
                <a:ea typeface="ＭＳ Ｐゴシック" pitchFamily="50" charset="-128"/>
              </a:rPr>
              <a:t>分類精度を検証する</a:t>
            </a:r>
          </a:p>
        </p:txBody>
      </p:sp>
      <p:cxnSp>
        <p:nvCxnSpPr>
          <p:cNvPr id="52" name="直線矢印コネクタ 51"/>
          <p:cNvCxnSpPr>
            <a:stCxn id="18" idx="2"/>
            <a:endCxn id="50" idx="0"/>
          </p:cNvCxnSpPr>
          <p:nvPr/>
        </p:nvCxnSpPr>
        <p:spPr bwMode="auto">
          <a:xfrm>
            <a:off x="2414960" y="5011341"/>
            <a:ext cx="0" cy="247626"/>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54" name="テキスト ボックス 53"/>
          <p:cNvSpPr txBox="1"/>
          <p:nvPr/>
        </p:nvSpPr>
        <p:spPr>
          <a:xfrm>
            <a:off x="4652439" y="5259833"/>
            <a:ext cx="4314001" cy="692497"/>
          </a:xfrm>
          <a:prstGeom prst="rect">
            <a:avLst/>
          </a:prstGeom>
          <a:noFill/>
        </p:spPr>
        <p:txBody>
          <a:bodyPr wrap="none" rtlCol="0">
            <a:spAutoFit/>
          </a:bodyPr>
          <a:lstStyle/>
          <a:p>
            <a:r>
              <a:rPr kumimoji="1" lang="en-US" altLang="ja-JP" baseline="0" dirty="0" err="1"/>
              <a:t>1.</a:t>
            </a:r>
            <a:r>
              <a:rPr kumimoji="1" lang="ja-JP" altLang="en-US" baseline="0" dirty="0" err="1" smtClean="0"/>
              <a:t> アルゴリズムの細部や</a:t>
            </a:r>
            <a:r>
              <a:rPr kumimoji="1" lang="ja-JP" altLang="en-US" baseline="0" dirty="0" err="1"/>
              <a:t>実装上の</a:t>
            </a:r>
            <a:r>
              <a:rPr kumimoji="1" lang="ja-JP" altLang="en-US" baseline="0" dirty="0" err="1" smtClean="0"/>
              <a:t>ノウハウによる違い</a:t>
            </a:r>
          </a:p>
          <a:p>
            <a:r>
              <a:rPr kumimoji="1" lang="en-US" altLang="ja-JP" baseline="0" dirty="0" err="1"/>
              <a:t>2.</a:t>
            </a:r>
            <a:r>
              <a:rPr kumimoji="1" lang="ja-JP" altLang="en-US" baseline="0" dirty="0" err="1"/>
              <a:t>ハイパーパラメータ</a:t>
            </a:r>
            <a:r>
              <a:rPr kumimoji="1" lang="en-US" altLang="ja-JP" baseline="0" dirty="0" err="1"/>
              <a:t>(</a:t>
            </a:r>
            <a:r>
              <a:rPr kumimoji="1" lang="ja-JP" altLang="en-US" baseline="0" dirty="0" err="1"/>
              <a:t>モデルの細部を決める数値</a:t>
            </a:r>
            <a:r>
              <a:rPr kumimoji="1" lang="en-US" altLang="ja-JP" baseline="0" dirty="0" err="1"/>
              <a:t>)</a:t>
            </a:r>
            <a:r>
              <a:rPr kumimoji="1" lang="ja-JP" altLang="en-US" baseline="0" dirty="0" err="1"/>
              <a:t>の違い</a:t>
            </a:r>
          </a:p>
          <a:p>
            <a:r>
              <a:rPr kumimoji="1" lang="ja-JP" altLang="en-US" baseline="0" dirty="0" err="1" smtClean="0"/>
              <a:t>によって、再現性が落ちる危険性がある</a:t>
            </a:r>
          </a:p>
        </p:txBody>
      </p:sp>
    </p:spTree>
    <p:extLst>
      <p:ext uri="{BB962C8B-B14F-4D97-AF65-F5344CB8AC3E}">
        <p14:creationId xmlns:p14="http://schemas.microsoft.com/office/powerpoint/2010/main" val="874237514"/>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19063" y="230188"/>
            <a:ext cx="8618537" cy="292388"/>
          </a:xfrm>
        </p:spPr>
        <p:txBody>
          <a:bodyPr/>
          <a:lstStyle/>
          <a:p>
            <a:r>
              <a:rPr kumimoji="1" lang="ja-JP" altLang="en-US" dirty="0"/>
              <a:t>問題点と</a:t>
            </a:r>
            <a:r>
              <a:rPr kumimoji="1" lang="ja-JP" altLang="en-US" dirty="0"/>
              <a:t>対策</a:t>
            </a:r>
            <a:r>
              <a:rPr kumimoji="1" lang="en-US" altLang="ja-JP" dirty="0"/>
              <a:t>2/3 :</a:t>
            </a:r>
            <a:r>
              <a:rPr kumimoji="1" lang="ja-JP" altLang="en-US" dirty="0"/>
              <a:t>実装難易度の問題とその対策</a:t>
            </a:r>
          </a:p>
        </p:txBody>
      </p:sp>
      <p:sp>
        <p:nvSpPr>
          <p:cNvPr id="4" name="スライド番号プレースホルダ 3"/>
          <p:cNvSpPr>
            <a:spLocks noGrp="1"/>
          </p:cNvSpPr>
          <p:nvPr>
            <p:ph type="sldNum" sz="quarter" idx="10"/>
          </p:nvPr>
        </p:nvSpPr>
        <p:spPr/>
        <p:txBody>
          <a:bodyPr/>
          <a:lstStyle/>
          <a:p>
            <a:pPr>
              <a:defRPr/>
            </a:pPr>
            <a:fld id="{2D4E70FC-6F47-4B9A-8DC5-CFB6557575ED}" type="slidenum">
              <a:rPr lang="ja-JP" altLang="en-US" smtClean="0"/>
              <a:pPr>
                <a:defRPr/>
              </a:pPr>
              <a:t>16</a:t>
            </a:fld>
            <a:r>
              <a:rPr lang="en-US" altLang="ja-JP" smtClean="0"/>
              <a:t> </a:t>
            </a:r>
            <a:endParaRPr lang="en-US" altLang="ja-JP"/>
          </a:p>
        </p:txBody>
      </p:sp>
      <p:sp>
        <p:nvSpPr>
          <p:cNvPr id="7" name="正方形/長方形 6"/>
          <p:cNvSpPr/>
          <p:nvPr/>
        </p:nvSpPr>
        <p:spPr bwMode="auto">
          <a:xfrm>
            <a:off x="752073" y="894134"/>
            <a:ext cx="3365209" cy="1044432"/>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ja-JP" altLang="en-US" sz="1800" b="0" i="0" u="none" strike="noStrike" cap="none" normalizeH="0" baseline="0" dirty="0" err="1" smtClean="0">
                <a:ln>
                  <a:noFill/>
                </a:ln>
                <a:solidFill>
                  <a:schemeClr val="tx1"/>
                </a:solidFill>
                <a:effectLst/>
                <a:latin typeface="Arial" pitchFamily="34" charset="0"/>
                <a:ea typeface="ＭＳ Ｐゴシック" pitchFamily="50" charset="-128"/>
              </a:rPr>
              <a:t>深層学習</a:t>
            </a:r>
            <a:r>
              <a:rPr kumimoji="0" lang="ja-JP" altLang="en-US" sz="1800" b="0" i="0" u="none" strike="noStrike" cap="none" normalizeH="0" baseline="0" dirty="0" err="1" smtClean="0">
                <a:ln>
                  <a:noFill/>
                </a:ln>
                <a:solidFill>
                  <a:schemeClr val="tx1"/>
                </a:solidFill>
                <a:effectLst/>
                <a:latin typeface="Arial" pitchFamily="34" charset="0"/>
                <a:ea typeface="ＭＳ Ｐゴシック" pitchFamily="50" charset="-128"/>
              </a:rPr>
              <a:t>は発展途上の技術</a:t>
            </a:r>
          </a:p>
          <a:p>
            <a:pPr marL="0" marR="0" indent="0" algn="ctr" defTabSz="914400" rtl="0" eaLnBrk="1" fontAlgn="base" latinLnBrk="0" hangingPunct="1">
              <a:lnSpc>
                <a:spcPct val="100000"/>
              </a:lnSpc>
              <a:spcBef>
                <a:spcPct val="0"/>
              </a:spcBef>
              <a:spcAft>
                <a:spcPct val="0"/>
              </a:spcAft>
              <a:buClrTx/>
              <a:buSzTx/>
              <a:buFontTx/>
              <a:buNone/>
              <a:tabLst/>
            </a:pPr>
            <a:r>
              <a:rPr kumimoji="0" lang="ja-JP" altLang="en-US" sz="1800" b="0" i="0" u="none" strike="noStrike" cap="none" normalizeH="0" baseline="0" dirty="0" err="1" smtClean="0">
                <a:ln>
                  <a:noFill/>
                </a:ln>
                <a:solidFill>
                  <a:schemeClr val="tx1"/>
                </a:solidFill>
                <a:effectLst/>
                <a:latin typeface="Arial" pitchFamily="34" charset="0"/>
                <a:ea typeface="ＭＳ Ｐゴシック" pitchFamily="50" charset="-128"/>
              </a:rPr>
              <a:t>次々と改良される</a:t>
            </a:r>
          </a:p>
        </p:txBody>
      </p:sp>
      <p:sp>
        <p:nvSpPr>
          <p:cNvPr id="8" name="正方形/長方形 7"/>
          <p:cNvSpPr/>
          <p:nvPr/>
        </p:nvSpPr>
        <p:spPr bwMode="auto">
          <a:xfrm>
            <a:off x="5053028" y="894133"/>
            <a:ext cx="3435525" cy="1044432"/>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ja-JP" altLang="en-US" sz="1800" b="0" i="0" u="none" strike="noStrike" cap="none" normalizeH="0" baseline="0" dirty="0" err="1" smtClean="0">
                <a:ln>
                  <a:noFill/>
                </a:ln>
                <a:solidFill>
                  <a:schemeClr val="tx1"/>
                </a:solidFill>
                <a:effectLst/>
                <a:latin typeface="Arial" pitchFamily="34" charset="0"/>
                <a:ea typeface="ＭＳ Ｐゴシック" pitchFamily="50" charset="-128"/>
              </a:rPr>
              <a:t>公開ライブラリも、</a:t>
            </a:r>
          </a:p>
          <a:p>
            <a:pPr marL="0" marR="0" indent="0" algn="ctr" defTabSz="914400" rtl="0" eaLnBrk="1" fontAlgn="base" latinLnBrk="0" hangingPunct="1">
              <a:lnSpc>
                <a:spcPct val="100000"/>
              </a:lnSpc>
              <a:spcBef>
                <a:spcPct val="0"/>
              </a:spcBef>
              <a:spcAft>
                <a:spcPct val="0"/>
              </a:spcAft>
              <a:buClrTx/>
              <a:buSzTx/>
              <a:buFontTx/>
              <a:buNone/>
              <a:tabLst/>
            </a:pPr>
            <a:r>
              <a:rPr kumimoji="0" lang="ja-JP" altLang="en-US" sz="1800" b="0" i="0" u="none" strike="noStrike" cap="none" normalizeH="0" baseline="0" dirty="0" err="1" smtClean="0">
                <a:ln>
                  <a:noFill/>
                </a:ln>
                <a:solidFill>
                  <a:schemeClr val="tx1"/>
                </a:solidFill>
                <a:effectLst/>
                <a:latin typeface="Arial" pitchFamily="34" charset="0"/>
                <a:ea typeface="ＭＳ Ｐゴシック" pitchFamily="50" charset="-128"/>
              </a:rPr>
              <a:t>実験・開発</a:t>
            </a:r>
            <a:r>
              <a:rPr kumimoji="0" lang="ja-JP" altLang="en-US" sz="1800" b="0" i="0" u="none" strike="noStrike" cap="none" normalizeH="0" baseline="0" dirty="0" err="1" smtClean="0">
                <a:ln>
                  <a:noFill/>
                </a:ln>
                <a:solidFill>
                  <a:schemeClr val="tx1"/>
                </a:solidFill>
                <a:effectLst/>
                <a:latin typeface="Arial" pitchFamily="34" charset="0"/>
                <a:ea typeface="ＭＳ Ｐゴシック" pitchFamily="50" charset="-128"/>
              </a:rPr>
              <a:t>者向け</a:t>
            </a:r>
            <a:r>
              <a:rPr kumimoji="0" lang="ja-JP" altLang="en-US" sz="1800" b="0" i="0" u="none" strike="noStrike" cap="none" normalizeH="0" baseline="0" dirty="0" err="1" smtClean="0">
                <a:ln>
                  <a:noFill/>
                </a:ln>
                <a:solidFill>
                  <a:schemeClr val="tx1"/>
                </a:solidFill>
                <a:effectLst/>
                <a:latin typeface="Arial" pitchFamily="34" charset="0"/>
                <a:ea typeface="ＭＳ Ｐゴシック" pitchFamily="50" charset="-128"/>
              </a:rPr>
              <a:t>が多い</a:t>
            </a:r>
          </a:p>
        </p:txBody>
      </p:sp>
      <p:cxnSp>
        <p:nvCxnSpPr>
          <p:cNvPr id="10" name="直線矢印コネクタ 9"/>
          <p:cNvCxnSpPr>
            <a:stCxn id="7" idx="3"/>
            <a:endCxn id="8" idx="1"/>
          </p:cNvCxnSpPr>
          <p:nvPr/>
        </p:nvCxnSpPr>
        <p:spPr bwMode="auto">
          <a:xfrm flipV="1">
            <a:off x="4117282" y="1416349"/>
            <a:ext cx="935746" cy="1"/>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12" name="正方形/長方形 11"/>
          <p:cNvSpPr/>
          <p:nvPr/>
        </p:nvSpPr>
        <p:spPr bwMode="auto">
          <a:xfrm>
            <a:off x="2553250" y="2498468"/>
            <a:ext cx="3930132" cy="1044432"/>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ja-JP" altLang="en-US" sz="1800" baseline="0" dirty="0" err="1">
                <a:latin typeface="Arial" pitchFamily="34" charset="0"/>
                <a:ea typeface="ＭＳ Ｐゴシック" pitchFamily="50" charset="-128"/>
              </a:rPr>
              <a:t>応用</a:t>
            </a:r>
            <a:r>
              <a:rPr lang="ja-JP" altLang="en-US" sz="1800" baseline="0" dirty="0" err="1">
                <a:latin typeface="Arial" pitchFamily="34" charset="0"/>
                <a:ea typeface="ＭＳ Ｐゴシック" pitchFamily="50" charset="-128"/>
              </a:rPr>
              <a:t>開発・最新成果導入</a:t>
            </a:r>
            <a:r>
              <a:rPr lang="ja-JP" altLang="en-US" sz="1800" baseline="0" dirty="0" err="1">
                <a:latin typeface="Arial" pitchFamily="34" charset="0"/>
                <a:ea typeface="ＭＳ Ｐゴシック" pitchFamily="50" charset="-128"/>
              </a:rPr>
              <a:t>のため</a:t>
            </a:r>
            <a:r>
              <a:rPr lang="ja-JP" altLang="en-US" sz="1800" baseline="0" dirty="0" err="1">
                <a:latin typeface="Arial" pitchFamily="34" charset="0"/>
                <a:ea typeface="ＭＳ Ｐゴシック" pitchFamily="50" charset="-128"/>
              </a:rPr>
              <a:t>、</a:t>
            </a:r>
          </a:p>
          <a:p>
            <a:pPr algn="ctr"/>
            <a:r>
              <a:rPr lang="ja-JP" altLang="en-US" sz="1800" baseline="0" dirty="0" err="1">
                <a:latin typeface="Arial" pitchFamily="34" charset="0"/>
                <a:ea typeface="ＭＳ Ｐゴシック" pitchFamily="50" charset="-128"/>
              </a:rPr>
              <a:t>利用者自ら</a:t>
            </a:r>
            <a:r>
              <a:rPr lang="ja-JP" altLang="en-US" sz="1800" baseline="0" dirty="0" err="1">
                <a:latin typeface="Arial" pitchFamily="34" charset="0"/>
                <a:ea typeface="ＭＳ Ｐゴシック" pitchFamily="50" charset="-128"/>
              </a:rPr>
              <a:t>が</a:t>
            </a:r>
            <a:r>
              <a:rPr lang="ja-JP" altLang="en-US" sz="1800" baseline="0" dirty="0" err="1">
                <a:latin typeface="Arial" pitchFamily="34" charset="0"/>
                <a:ea typeface="ＭＳ Ｐゴシック" pitchFamily="50" charset="-128"/>
              </a:rPr>
              <a:t>ライブラリに</a:t>
            </a:r>
            <a:endParaRPr kumimoji="0" lang="ja-JP" altLang="en-US" sz="1800" b="0" i="0" u="none" strike="noStrike" cap="none" normalizeH="0" baseline="0" dirty="0" err="1" smtClean="0">
              <a:ln>
                <a:noFill/>
              </a:ln>
              <a:solidFill>
                <a:schemeClr val="tx1"/>
              </a:solidFill>
              <a:effectLst/>
              <a:latin typeface="Arial" pitchFamily="34" charset="0"/>
              <a:ea typeface="ＭＳ Ｐゴシック" pitchFamily="50" charset="-128"/>
            </a:endParaRPr>
          </a:p>
          <a:p>
            <a:pPr marL="0" marR="0" indent="0" algn="ctr" defTabSz="914400" rtl="0" eaLnBrk="1" fontAlgn="base" latinLnBrk="0" hangingPunct="1">
              <a:lnSpc>
                <a:spcPct val="100000"/>
              </a:lnSpc>
              <a:spcBef>
                <a:spcPct val="0"/>
              </a:spcBef>
              <a:spcAft>
                <a:spcPct val="0"/>
              </a:spcAft>
              <a:buClrTx/>
              <a:buSzTx/>
              <a:buFontTx/>
              <a:buNone/>
              <a:tabLst/>
            </a:pPr>
            <a:r>
              <a:rPr kumimoji="0" lang="ja-JP" altLang="en-US" sz="1800" b="0" i="0" u="none" strike="noStrike" cap="none" normalizeH="0" baseline="0" dirty="0" err="1" smtClean="0">
                <a:ln>
                  <a:noFill/>
                </a:ln>
                <a:solidFill>
                  <a:schemeClr val="tx1"/>
                </a:solidFill>
                <a:effectLst/>
                <a:latin typeface="Arial" pitchFamily="34" charset="0"/>
                <a:ea typeface="ＭＳ Ｐゴシック" pitchFamily="50" charset="-128"/>
              </a:rPr>
              <a:t>修正</a:t>
            </a:r>
            <a:r>
              <a:rPr kumimoji="0" lang="ja-JP" altLang="en-US" sz="1800" b="0" i="0" u="none" strike="noStrike" cap="none" normalizeH="0" baseline="0" dirty="0" err="1" smtClean="0">
                <a:ln>
                  <a:noFill/>
                </a:ln>
                <a:solidFill>
                  <a:schemeClr val="tx1"/>
                </a:solidFill>
                <a:effectLst/>
                <a:latin typeface="Arial" pitchFamily="34" charset="0"/>
                <a:ea typeface="ＭＳ Ｐゴシック" pitchFamily="50" charset="-128"/>
              </a:rPr>
              <a:t>を</a:t>
            </a:r>
            <a:r>
              <a:rPr kumimoji="0" lang="ja-JP" altLang="en-US" sz="1800" b="0" i="0" u="none" strike="noStrike" cap="none" normalizeH="0" baseline="0" dirty="0" err="1" smtClean="0">
                <a:ln>
                  <a:noFill/>
                </a:ln>
                <a:solidFill>
                  <a:schemeClr val="tx1"/>
                </a:solidFill>
                <a:effectLst/>
                <a:latin typeface="Arial" pitchFamily="34" charset="0"/>
                <a:ea typeface="ＭＳ Ｐゴシック" pitchFamily="50" charset="-128"/>
              </a:rPr>
              <a:t>加えなければならない</a:t>
            </a:r>
            <a:endParaRPr kumimoji="0" lang="ja-JP" altLang="en-US" sz="18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cxnSp>
        <p:nvCxnSpPr>
          <p:cNvPr id="14" name="カギ線コネクタ 13"/>
          <p:cNvCxnSpPr>
            <a:stCxn id="7" idx="2"/>
            <a:endCxn id="12" idx="0"/>
          </p:cNvCxnSpPr>
          <p:nvPr/>
        </p:nvCxnSpPr>
        <p:spPr bwMode="auto">
          <a:xfrm rot="16200000" flipH="1">
            <a:off x="3196546" y="1176698"/>
            <a:ext cx="559902" cy="2083638"/>
          </a:xfrm>
          <a:prstGeom prst="bentConnector3">
            <a:avLst/>
          </a:prstGeom>
          <a:solidFill>
            <a:schemeClr val="accent1"/>
          </a:solidFill>
          <a:ln w="9525" cap="flat" cmpd="sng" algn="ctr">
            <a:solidFill>
              <a:schemeClr val="tx1"/>
            </a:solidFill>
            <a:prstDash val="solid"/>
            <a:round/>
            <a:headEnd type="none" w="med" len="med"/>
            <a:tailEnd type="arrow"/>
          </a:ln>
          <a:effectLst/>
        </p:spPr>
      </p:cxnSp>
      <p:cxnSp>
        <p:nvCxnSpPr>
          <p:cNvPr id="16" name="カギ線コネクタ 15"/>
          <p:cNvCxnSpPr>
            <a:stCxn id="8" idx="2"/>
            <a:endCxn id="12" idx="0"/>
          </p:cNvCxnSpPr>
          <p:nvPr/>
        </p:nvCxnSpPr>
        <p:spPr bwMode="auto">
          <a:xfrm rot="5400000">
            <a:off x="5364603" y="1092279"/>
            <a:ext cx="559903" cy="2252475"/>
          </a:xfrm>
          <a:prstGeom prst="bentConnector3">
            <a:avLst/>
          </a:prstGeom>
          <a:solidFill>
            <a:schemeClr val="accent1"/>
          </a:solidFill>
          <a:ln w="9525" cap="flat" cmpd="sng" algn="ctr">
            <a:solidFill>
              <a:schemeClr val="tx1"/>
            </a:solidFill>
            <a:prstDash val="solid"/>
            <a:round/>
            <a:headEnd type="none" w="med" len="med"/>
            <a:tailEnd type="arrow"/>
          </a:ln>
          <a:effectLst/>
        </p:spPr>
      </p:cxnSp>
      <p:sp>
        <p:nvSpPr>
          <p:cNvPr id="32" name="正方形/長方形 31"/>
          <p:cNvSpPr/>
          <p:nvPr/>
        </p:nvSpPr>
        <p:spPr bwMode="auto">
          <a:xfrm>
            <a:off x="975874" y="4878205"/>
            <a:ext cx="2138846" cy="1044432"/>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ja-JP" sz="1800" b="0" i="0" u="none" strike="noStrike" cap="none" normalizeH="0" baseline="0" dirty="0" err="1" smtClean="0">
                <a:ln>
                  <a:noFill/>
                </a:ln>
                <a:solidFill>
                  <a:schemeClr val="tx1"/>
                </a:solidFill>
                <a:effectLst/>
                <a:latin typeface="Arial" pitchFamily="34" charset="0"/>
                <a:ea typeface="ＭＳ Ｐゴシック" pitchFamily="50" charset="-128"/>
              </a:rPr>
              <a:t>1.</a:t>
            </a:r>
            <a:r>
              <a:rPr kumimoji="0" lang="ja-JP" altLang="en-US" sz="1800" b="0" i="0" u="none" strike="noStrike" cap="none" normalizeH="0" baseline="0" dirty="0" err="1" smtClean="0">
                <a:ln>
                  <a:noFill/>
                </a:ln>
                <a:solidFill>
                  <a:schemeClr val="tx1"/>
                </a:solidFill>
                <a:effectLst/>
                <a:latin typeface="Arial" pitchFamily="34" charset="0"/>
                <a:ea typeface="ＭＳ Ｐゴシック" pitchFamily="50" charset="-128"/>
              </a:rPr>
              <a:t>ソースコードの</a:t>
            </a:r>
          </a:p>
          <a:p>
            <a:pPr marL="0" marR="0" indent="0" algn="ctr" defTabSz="914400" rtl="0" eaLnBrk="1" fontAlgn="base" latinLnBrk="0" hangingPunct="1">
              <a:lnSpc>
                <a:spcPct val="100000"/>
              </a:lnSpc>
              <a:spcBef>
                <a:spcPct val="0"/>
              </a:spcBef>
              <a:spcAft>
                <a:spcPct val="0"/>
              </a:spcAft>
              <a:buClrTx/>
              <a:buSzTx/>
              <a:buFontTx/>
              <a:buNone/>
              <a:tabLst/>
            </a:pPr>
            <a:r>
              <a:rPr kumimoji="0" lang="ja-JP" altLang="en-US" sz="1800" b="0" i="0" u="none" strike="noStrike" cap="none" normalizeH="0" baseline="0" dirty="0" err="1" smtClean="0">
                <a:ln>
                  <a:noFill/>
                </a:ln>
                <a:solidFill>
                  <a:schemeClr val="tx1"/>
                </a:solidFill>
                <a:effectLst/>
                <a:latin typeface="Arial" pitchFamily="34" charset="0"/>
                <a:ea typeface="ＭＳ Ｐゴシック" pitchFamily="50" charset="-128"/>
              </a:rPr>
              <a:t>読みやすさ</a:t>
            </a:r>
          </a:p>
        </p:txBody>
      </p:sp>
      <p:sp>
        <p:nvSpPr>
          <p:cNvPr id="33" name="正方形/長方形 32"/>
          <p:cNvSpPr/>
          <p:nvPr/>
        </p:nvSpPr>
        <p:spPr bwMode="auto">
          <a:xfrm>
            <a:off x="3472878" y="4864835"/>
            <a:ext cx="2138846" cy="1044432"/>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ja-JP" sz="1800" b="0" i="0" u="none" strike="noStrike" cap="none" normalizeH="0" baseline="0" dirty="0" err="1" smtClean="0">
                <a:ln>
                  <a:noFill/>
                </a:ln>
                <a:solidFill>
                  <a:schemeClr val="tx1"/>
                </a:solidFill>
                <a:effectLst/>
                <a:latin typeface="Arial" pitchFamily="34" charset="0"/>
                <a:ea typeface="ＭＳ Ｐゴシック" pitchFamily="50" charset="-128"/>
              </a:rPr>
              <a:t>2.</a:t>
            </a:r>
            <a:r>
              <a:rPr kumimoji="0" lang="ja-JP" altLang="en-US" sz="1800" b="0" i="0" u="none" strike="noStrike" cap="none" normalizeH="0" baseline="0" dirty="0" err="1" smtClean="0">
                <a:ln>
                  <a:noFill/>
                </a:ln>
                <a:solidFill>
                  <a:schemeClr val="tx1"/>
                </a:solidFill>
                <a:effectLst/>
                <a:latin typeface="Arial" pitchFamily="34" charset="0"/>
                <a:ea typeface="ＭＳ Ｐゴシック" pitchFamily="50" charset="-128"/>
              </a:rPr>
              <a:t>改造の容易さ</a:t>
            </a:r>
          </a:p>
        </p:txBody>
      </p:sp>
      <p:sp>
        <p:nvSpPr>
          <p:cNvPr id="34" name="正方形/長方形 33"/>
          <p:cNvSpPr/>
          <p:nvPr/>
        </p:nvSpPr>
        <p:spPr bwMode="auto">
          <a:xfrm>
            <a:off x="5969882" y="4864835"/>
            <a:ext cx="2138846" cy="1044432"/>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ja-JP" sz="1800" b="0" i="0" u="none" strike="noStrike" cap="none" normalizeH="0" baseline="0" dirty="0" err="1" smtClean="0">
                <a:ln>
                  <a:noFill/>
                </a:ln>
                <a:solidFill>
                  <a:schemeClr val="tx1"/>
                </a:solidFill>
                <a:effectLst/>
                <a:latin typeface="Arial" pitchFamily="34" charset="0"/>
                <a:ea typeface="ＭＳ Ｐゴシック" pitchFamily="50" charset="-128"/>
              </a:rPr>
              <a:t>3.</a:t>
            </a:r>
            <a:r>
              <a:rPr kumimoji="0" lang="ja-JP" altLang="en-US" sz="1800" b="0" i="0" u="none" strike="noStrike" cap="none" normalizeH="0" baseline="0" dirty="0" err="1" smtClean="0">
                <a:ln>
                  <a:noFill/>
                </a:ln>
                <a:solidFill>
                  <a:schemeClr val="tx1"/>
                </a:solidFill>
                <a:effectLst/>
                <a:latin typeface="Arial" pitchFamily="34" charset="0"/>
                <a:ea typeface="ＭＳ Ｐゴシック" pitchFamily="50" charset="-128"/>
              </a:rPr>
              <a:t>開発コミュニティの</a:t>
            </a:r>
          </a:p>
          <a:p>
            <a:pPr marL="0" marR="0" indent="0" algn="ctr" defTabSz="914400" rtl="0" eaLnBrk="1" fontAlgn="base" latinLnBrk="0" hangingPunct="1">
              <a:lnSpc>
                <a:spcPct val="100000"/>
              </a:lnSpc>
              <a:spcBef>
                <a:spcPct val="0"/>
              </a:spcBef>
              <a:spcAft>
                <a:spcPct val="0"/>
              </a:spcAft>
              <a:buClrTx/>
              <a:buSzTx/>
              <a:buFontTx/>
              <a:buNone/>
              <a:tabLst/>
            </a:pPr>
            <a:r>
              <a:rPr lang="ja-JP" altLang="en-US" sz="1800" baseline="0" dirty="0" err="1">
                <a:latin typeface="Arial" pitchFamily="34" charset="0"/>
                <a:ea typeface="ＭＳ Ｐゴシック" pitchFamily="50" charset="-128"/>
              </a:rPr>
              <a:t>活発さ</a:t>
            </a:r>
          </a:p>
          <a:p>
            <a:pPr marL="0" marR="0" indent="0" algn="ctr" defTabSz="914400" rtl="0" eaLnBrk="1" fontAlgn="base" latinLnBrk="0" hangingPunct="1">
              <a:lnSpc>
                <a:spcPct val="100000"/>
              </a:lnSpc>
              <a:spcBef>
                <a:spcPct val="0"/>
              </a:spcBef>
              <a:spcAft>
                <a:spcPct val="0"/>
              </a:spcAft>
              <a:buClrTx/>
              <a:buSzTx/>
              <a:buFontTx/>
              <a:buNone/>
              <a:tabLst/>
            </a:pPr>
            <a:r>
              <a:rPr kumimoji="0" lang="en-US" altLang="ja-JP" sz="1400" b="0" i="0" u="none" strike="noStrike" cap="none" normalizeH="0" baseline="0" dirty="0" err="1">
                <a:ln>
                  <a:noFill/>
                </a:ln>
                <a:solidFill>
                  <a:schemeClr val="tx1"/>
                </a:solidFill>
                <a:effectLst/>
                <a:latin typeface="Arial" pitchFamily="34" charset="0"/>
                <a:ea typeface="ＭＳ Ｐゴシック" pitchFamily="50" charset="-128"/>
              </a:rPr>
              <a:t>(=</a:t>
            </a:r>
            <a:r>
              <a:rPr kumimoji="0" lang="ja-JP" altLang="en-US" sz="1400" b="0" i="0" u="none" strike="noStrike" cap="none" normalizeH="0" baseline="0" dirty="0" err="1">
                <a:ln>
                  <a:noFill/>
                </a:ln>
                <a:solidFill>
                  <a:schemeClr val="tx1"/>
                </a:solidFill>
                <a:effectLst/>
                <a:latin typeface="Arial" pitchFamily="34" charset="0"/>
                <a:ea typeface="ＭＳ Ｐゴシック" pitchFamily="50" charset="-128"/>
              </a:rPr>
              <a:t>サポートが得やすい</a:t>
            </a:r>
            <a:r>
              <a:rPr kumimoji="0" lang="en-US" altLang="ja-JP" sz="1400" b="0" i="0" u="none" strike="noStrike" cap="none" normalizeH="0" baseline="0" dirty="0" err="1">
                <a:ln>
                  <a:noFill/>
                </a:ln>
                <a:solidFill>
                  <a:schemeClr val="tx1"/>
                </a:solidFill>
                <a:effectLst/>
                <a:latin typeface="Arial" pitchFamily="34" charset="0"/>
                <a:ea typeface="ＭＳ Ｐゴシック" pitchFamily="50" charset="-128"/>
              </a:rPr>
              <a:t>)</a:t>
            </a:r>
            <a:endParaRPr kumimoji="0" lang="ja-JP" altLang="en-US" sz="14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35" name="テキスト ボックス 34"/>
          <p:cNvSpPr txBox="1"/>
          <p:nvPr/>
        </p:nvSpPr>
        <p:spPr>
          <a:xfrm>
            <a:off x="1769830" y="4197994"/>
            <a:ext cx="5688576" cy="523220"/>
          </a:xfrm>
          <a:prstGeom prst="rect">
            <a:avLst/>
          </a:prstGeom>
          <a:noFill/>
        </p:spPr>
        <p:txBody>
          <a:bodyPr wrap="none" rtlCol="0">
            <a:spAutoFit/>
          </a:bodyPr>
          <a:lstStyle/>
          <a:p>
            <a:pPr algn="ctr"/>
            <a:r>
              <a:rPr lang="ja-JP" altLang="en-US" sz="2800" baseline="0" dirty="0" err="1">
                <a:latin typeface="Arial" pitchFamily="34" charset="0"/>
                <a:ea typeface="ＭＳ Ｐゴシック" pitchFamily="50" charset="-128"/>
              </a:rPr>
              <a:t>実装</a:t>
            </a:r>
            <a:r>
              <a:rPr lang="ja-JP" altLang="en-US" sz="2800" baseline="0" dirty="0" err="1">
                <a:latin typeface="Arial" pitchFamily="34" charset="0"/>
                <a:ea typeface="ＭＳ Ｐゴシック" pitchFamily="50" charset="-128"/>
              </a:rPr>
              <a:t>・修正が</a:t>
            </a:r>
            <a:r>
              <a:rPr lang="ja-JP" altLang="en-US" sz="2800" baseline="0" dirty="0" err="1">
                <a:latin typeface="Arial" pitchFamily="34" charset="0"/>
                <a:ea typeface="ＭＳ Ｐゴシック" pitchFamily="50" charset="-128"/>
              </a:rPr>
              <a:t>容易なライブラリ</a:t>
            </a:r>
            <a:r>
              <a:rPr lang="ja-JP" altLang="en-US" sz="2800" baseline="0" dirty="0" err="1">
                <a:latin typeface="Arial" pitchFamily="34" charset="0"/>
                <a:ea typeface="ＭＳ Ｐゴシック" pitchFamily="50" charset="-128"/>
              </a:rPr>
              <a:t>を</a:t>
            </a:r>
            <a:r>
              <a:rPr lang="ja-JP" altLang="en-US" sz="2800" baseline="0" dirty="0" err="1">
                <a:latin typeface="Arial" pitchFamily="34" charset="0"/>
                <a:ea typeface="ＭＳ Ｐゴシック" pitchFamily="50" charset="-128"/>
              </a:rPr>
              <a:t>選択</a:t>
            </a:r>
          </a:p>
        </p:txBody>
      </p:sp>
      <p:sp>
        <p:nvSpPr>
          <p:cNvPr id="36" name="下矢印 35"/>
          <p:cNvSpPr/>
          <p:nvPr/>
        </p:nvSpPr>
        <p:spPr bwMode="auto">
          <a:xfrm>
            <a:off x="3575608" y="3686030"/>
            <a:ext cx="1905147" cy="441770"/>
          </a:xfrm>
          <a:prstGeom prst="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Tree>
    <p:extLst>
      <p:ext uri="{BB962C8B-B14F-4D97-AF65-F5344CB8AC3E}">
        <p14:creationId xmlns:p14="http://schemas.microsoft.com/office/powerpoint/2010/main" val="18221951"/>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19063" y="230188"/>
            <a:ext cx="8618537" cy="292388"/>
          </a:xfrm>
        </p:spPr>
        <p:txBody>
          <a:bodyPr/>
          <a:lstStyle/>
          <a:p>
            <a:r>
              <a:rPr kumimoji="1" lang="ja-JP" altLang="en-US" dirty="0"/>
              <a:t>問題点と</a:t>
            </a:r>
            <a:r>
              <a:rPr kumimoji="1" lang="ja-JP" altLang="en-US" dirty="0"/>
              <a:t>対策</a:t>
            </a:r>
            <a:r>
              <a:rPr kumimoji="1" lang="en-US" altLang="ja-JP" dirty="0"/>
              <a:t>3/3 :</a:t>
            </a:r>
            <a:r>
              <a:rPr kumimoji="1" lang="ja-JP" altLang="en-US" dirty="0"/>
              <a:t>学習時間の問題とその対策</a:t>
            </a:r>
          </a:p>
        </p:txBody>
      </p:sp>
      <p:sp>
        <p:nvSpPr>
          <p:cNvPr id="3" name="コンテンツ プレースホルダ 2"/>
          <p:cNvSpPr>
            <a:spLocks noGrp="1"/>
          </p:cNvSpPr>
          <p:nvPr>
            <p:ph idx="1"/>
          </p:nvPr>
        </p:nvSpPr>
        <p:spPr>
          <a:xfrm>
            <a:off x="119063" y="820738"/>
            <a:ext cx="8631237" cy="492443"/>
          </a:xfrm>
        </p:spPr>
        <p:txBody>
          <a:bodyPr/>
          <a:lstStyle/>
          <a:p>
            <a:r>
              <a:rPr kumimoji="1" lang="ja-JP" altLang="en-US" dirty="0"/>
              <a:t>深層学習は、</a:t>
            </a:r>
            <a:r>
              <a:rPr kumimoji="1" lang="ja-JP" altLang="en-US" dirty="0"/>
              <a:t>非常に</a:t>
            </a:r>
            <a:r>
              <a:rPr kumimoji="1" lang="ja-JP" altLang="en-US" dirty="0"/>
              <a:t>学習に時間がかかる</a:t>
            </a:r>
            <a:r>
              <a:rPr kumimoji="1" lang="ja-JP" altLang="en-US" dirty="0"/>
              <a:t>。出来るだけ演算速度を早めたい。</a:t>
            </a:r>
            <a:endParaRPr kumimoji="1" lang="en-US" altLang="ja-JP" dirty="0"/>
          </a:p>
          <a:p>
            <a:r>
              <a:rPr kumimoji="1" lang="en-US" altLang="ja-JP" dirty="0"/>
              <a:t>(</a:t>
            </a:r>
            <a:r>
              <a:rPr kumimoji="1" lang="ja-JP" altLang="en-US" dirty="0"/>
              <a:t>例</a:t>
            </a:r>
            <a:r>
              <a:rPr kumimoji="1" lang="en-US" altLang="ja-JP" dirty="0"/>
              <a:t>) Google</a:t>
            </a:r>
            <a:r>
              <a:rPr kumimoji="1" lang="ja-JP" altLang="en-US" dirty="0"/>
              <a:t>の猫認識実験で</a:t>
            </a:r>
            <a:r>
              <a:rPr kumimoji="1" lang="ja-JP" altLang="en-US" dirty="0"/>
              <a:t>は、</a:t>
            </a:r>
            <a:r>
              <a:rPr kumimoji="1" lang="en-US" altLang="ja-JP" dirty="0"/>
              <a:t>1000</a:t>
            </a:r>
            <a:r>
              <a:rPr kumimoji="1" lang="ja-JP" altLang="en-US" dirty="0"/>
              <a:t>台のシンによるクラスタで</a:t>
            </a:r>
            <a:r>
              <a:rPr kumimoji="1" lang="en-US" altLang="ja-JP" dirty="0"/>
              <a:t>3</a:t>
            </a:r>
            <a:r>
              <a:rPr kumimoji="1" lang="ja-JP" altLang="en-US" dirty="0"/>
              <a:t>日間の訓練を行った</a:t>
            </a:r>
          </a:p>
        </p:txBody>
      </p:sp>
      <p:sp>
        <p:nvSpPr>
          <p:cNvPr id="4" name="スライド番号プレースホルダ 3"/>
          <p:cNvSpPr>
            <a:spLocks noGrp="1"/>
          </p:cNvSpPr>
          <p:nvPr>
            <p:ph type="sldNum" sz="quarter" idx="10"/>
          </p:nvPr>
        </p:nvSpPr>
        <p:spPr/>
        <p:txBody>
          <a:bodyPr/>
          <a:lstStyle/>
          <a:p>
            <a:pPr>
              <a:defRPr/>
            </a:pPr>
            <a:fld id="{2D4E70FC-6F47-4B9A-8DC5-CFB6557575ED}" type="slidenum">
              <a:rPr lang="ja-JP" altLang="en-US" smtClean="0"/>
              <a:pPr>
                <a:defRPr/>
              </a:pPr>
              <a:t>17</a:t>
            </a:fld>
            <a:r>
              <a:rPr lang="en-US" altLang="ja-JP" dirty="0" smtClean="0"/>
              <a:t> </a:t>
            </a:r>
            <a:endParaRPr lang="en-US" altLang="ja-JP" dirty="0"/>
          </a:p>
        </p:txBody>
      </p:sp>
      <p:sp>
        <p:nvSpPr>
          <p:cNvPr id="6" name="正方形/長方形 5"/>
          <p:cNvSpPr/>
          <p:nvPr/>
        </p:nvSpPr>
        <p:spPr bwMode="auto">
          <a:xfrm>
            <a:off x="752059" y="1915907"/>
            <a:ext cx="3002999" cy="1044432"/>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ja-JP" sz="1800" b="0" i="0" u="none" strike="noStrike" cap="none" normalizeH="0" baseline="0" dirty="0" err="1" smtClean="0">
                <a:ln>
                  <a:noFill/>
                </a:ln>
                <a:solidFill>
                  <a:schemeClr val="tx1"/>
                </a:solidFill>
                <a:effectLst/>
                <a:latin typeface="Arial" pitchFamily="34" charset="0"/>
                <a:ea typeface="ＭＳ Ｐゴシック" pitchFamily="50" charset="-128"/>
              </a:rPr>
              <a:t>GPU</a:t>
            </a:r>
            <a:r>
              <a:rPr lang="ja-JP" altLang="en-US" sz="1800" baseline="0" dirty="0" err="1">
                <a:latin typeface="Arial" pitchFamily="34" charset="0"/>
                <a:ea typeface="ＭＳ Ｐゴシック" pitchFamily="50" charset="-128"/>
              </a:rPr>
              <a:t>による並列演算</a:t>
            </a:r>
          </a:p>
          <a:p>
            <a:pPr marL="0" marR="0" indent="0" algn="ctr" defTabSz="914400" rtl="0" eaLnBrk="1" fontAlgn="base" latinLnBrk="0" hangingPunct="1">
              <a:lnSpc>
                <a:spcPct val="100000"/>
              </a:lnSpc>
              <a:spcBef>
                <a:spcPct val="0"/>
              </a:spcBef>
              <a:spcAft>
                <a:spcPct val="0"/>
              </a:spcAft>
              <a:buClrTx/>
              <a:buSzTx/>
              <a:buFontTx/>
              <a:buNone/>
              <a:tabLst/>
            </a:pPr>
            <a:r>
              <a:rPr kumimoji="0" lang="en-US" altLang="ja-JP" sz="1800" b="0" i="0" u="none" strike="noStrike" cap="none" normalizeH="0" baseline="0" dirty="0" err="1" smtClean="0">
                <a:ln>
                  <a:noFill/>
                </a:ln>
                <a:solidFill>
                  <a:schemeClr val="tx1"/>
                </a:solidFill>
                <a:effectLst/>
                <a:latin typeface="Arial" pitchFamily="34" charset="0"/>
                <a:ea typeface="ＭＳ Ｐゴシック" pitchFamily="50" charset="-128"/>
              </a:rPr>
              <a:t>(</a:t>
            </a:r>
            <a:r>
              <a:rPr kumimoji="0" lang="ja-JP" altLang="en-US" sz="1800" b="0" i="0" u="none" strike="noStrike" cap="none" normalizeH="0" baseline="0" dirty="0" err="1" smtClean="0">
                <a:ln>
                  <a:noFill/>
                </a:ln>
                <a:solidFill>
                  <a:schemeClr val="tx1"/>
                </a:solidFill>
                <a:effectLst/>
                <a:latin typeface="Arial" pitchFamily="34" charset="0"/>
                <a:ea typeface="ＭＳ Ｐゴシック" pitchFamily="50" charset="-128"/>
              </a:rPr>
              <a:t>コア数数百個</a:t>
            </a:r>
            <a:r>
              <a:rPr kumimoji="0" lang="en-US" altLang="ja-JP" sz="1800" b="0" i="0" u="none" strike="noStrike" cap="none" normalizeH="0" baseline="0" dirty="0" err="1" smtClean="0">
                <a:ln>
                  <a:noFill/>
                </a:ln>
                <a:solidFill>
                  <a:schemeClr val="tx1"/>
                </a:solidFill>
                <a:effectLst/>
                <a:latin typeface="Arial" pitchFamily="34" charset="0"/>
                <a:ea typeface="ＭＳ Ｐゴシック" pitchFamily="50" charset="-128"/>
              </a:rPr>
              <a:t>)</a:t>
            </a:r>
            <a:endParaRPr kumimoji="0" lang="ja-JP" altLang="en-US" sz="18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7" name="正方形/長方形 6"/>
          <p:cNvSpPr/>
          <p:nvPr/>
        </p:nvSpPr>
        <p:spPr bwMode="auto">
          <a:xfrm>
            <a:off x="5183595" y="1915907"/>
            <a:ext cx="3002999" cy="1044432"/>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ja-JP" sz="1800" b="0" i="0" u="none" strike="noStrike" cap="none" normalizeH="0" baseline="0" dirty="0" err="1" smtClean="0">
                <a:ln>
                  <a:noFill/>
                </a:ln>
                <a:solidFill>
                  <a:schemeClr val="tx1"/>
                </a:solidFill>
                <a:effectLst/>
                <a:latin typeface="Arial" pitchFamily="34" charset="0"/>
                <a:ea typeface="ＭＳ Ｐゴシック" pitchFamily="50" charset="-128"/>
              </a:rPr>
              <a:t>CPU</a:t>
            </a:r>
            <a:r>
              <a:rPr kumimoji="0" lang="ja-JP" altLang="en-US" sz="1800" b="0" i="0" u="none" strike="noStrike" cap="none" normalizeH="0" baseline="0" dirty="0" err="1" smtClean="0">
                <a:ln>
                  <a:noFill/>
                </a:ln>
                <a:solidFill>
                  <a:schemeClr val="tx1"/>
                </a:solidFill>
                <a:effectLst/>
                <a:latin typeface="Arial" pitchFamily="34" charset="0"/>
                <a:ea typeface="ＭＳ Ｐゴシック" pitchFamily="50" charset="-128"/>
              </a:rPr>
              <a:t>による演算　</a:t>
            </a:r>
            <a:endParaRPr kumimoji="0" lang="en-US" altLang="ja-JP" sz="1800" b="0" i="0" u="none" strike="noStrike" cap="none" normalizeH="0" baseline="0" dirty="0" err="1" smtClean="0">
              <a:ln>
                <a:noFill/>
              </a:ln>
              <a:solidFill>
                <a:schemeClr val="tx1"/>
              </a:solidFill>
              <a:effectLst/>
              <a:latin typeface="Arial" pitchFamily="34" charset="0"/>
              <a:ea typeface="ＭＳ Ｐゴシック" pitchFamily="50" charset="-128"/>
            </a:endParaRPr>
          </a:p>
          <a:p>
            <a:pPr marL="0" marR="0" indent="0" algn="ctr" defTabSz="914400" rtl="0" eaLnBrk="1" fontAlgn="base" latinLnBrk="0" hangingPunct="1">
              <a:lnSpc>
                <a:spcPct val="100000"/>
              </a:lnSpc>
              <a:spcBef>
                <a:spcPct val="0"/>
              </a:spcBef>
              <a:spcAft>
                <a:spcPct val="0"/>
              </a:spcAft>
              <a:buClrTx/>
              <a:buSzTx/>
              <a:buFontTx/>
              <a:buNone/>
              <a:tabLst/>
            </a:pPr>
            <a:r>
              <a:rPr kumimoji="0" lang="en-US" altLang="ja-JP" sz="1800" b="0" i="0" u="none" strike="noStrike" cap="none" normalizeH="0" baseline="0" dirty="0" err="1" smtClean="0">
                <a:ln>
                  <a:noFill/>
                </a:ln>
                <a:solidFill>
                  <a:schemeClr val="tx1"/>
                </a:solidFill>
                <a:effectLst/>
                <a:latin typeface="Arial" pitchFamily="34" charset="0"/>
                <a:ea typeface="ＭＳ Ｐゴシック" pitchFamily="50" charset="-128"/>
              </a:rPr>
              <a:t>(</a:t>
            </a:r>
            <a:r>
              <a:rPr kumimoji="0" lang="ja-JP" altLang="en-US" sz="1800" b="0" i="0" u="none" strike="noStrike" cap="none" normalizeH="0" baseline="0" dirty="0" err="1" smtClean="0">
                <a:ln>
                  <a:noFill/>
                </a:ln>
                <a:solidFill>
                  <a:schemeClr val="tx1"/>
                </a:solidFill>
                <a:effectLst/>
                <a:latin typeface="Arial" pitchFamily="34" charset="0"/>
                <a:ea typeface="ＭＳ Ｐゴシック" pitchFamily="50" charset="-128"/>
              </a:rPr>
              <a:t>コア数数個</a:t>
            </a:r>
            <a:r>
              <a:rPr kumimoji="0" lang="en-US" altLang="ja-JP" sz="1800" b="0" i="0" u="none" strike="noStrike" cap="none" normalizeH="0" baseline="0" dirty="0" err="1" smtClean="0">
                <a:ln>
                  <a:noFill/>
                </a:ln>
                <a:solidFill>
                  <a:schemeClr val="tx1"/>
                </a:solidFill>
                <a:effectLst/>
                <a:latin typeface="Arial" pitchFamily="34" charset="0"/>
                <a:ea typeface="ＭＳ Ｐゴシック" pitchFamily="50" charset="-128"/>
              </a:rPr>
              <a:t>)</a:t>
            </a:r>
            <a:endParaRPr kumimoji="0" lang="ja-JP" altLang="en-US" sz="18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grpSp>
        <p:nvGrpSpPr>
          <p:cNvPr id="11" name="図形グループ 10"/>
          <p:cNvGrpSpPr/>
          <p:nvPr/>
        </p:nvGrpSpPr>
        <p:grpSpPr>
          <a:xfrm>
            <a:off x="4183024" y="2043368"/>
            <a:ext cx="685891" cy="759294"/>
            <a:chOff x="5522164" y="3686026"/>
            <a:chExt cx="897893" cy="1767630"/>
          </a:xfrm>
        </p:grpSpPr>
        <p:cxnSp>
          <p:nvCxnSpPr>
            <p:cNvPr id="9" name="直線コネクタ 8"/>
            <p:cNvCxnSpPr/>
            <p:nvPr/>
          </p:nvCxnSpPr>
          <p:spPr bwMode="auto">
            <a:xfrm>
              <a:off x="5522164" y="3686026"/>
              <a:ext cx="883547" cy="883547"/>
            </a:xfrm>
            <a:prstGeom prst="line">
              <a:avLst/>
            </a:prstGeom>
            <a:solidFill>
              <a:schemeClr val="accent1"/>
            </a:solidFill>
            <a:ln w="76200" cap="flat" cmpd="sng" algn="ctr">
              <a:solidFill>
                <a:schemeClr val="tx1"/>
              </a:solidFill>
              <a:prstDash val="solid"/>
              <a:round/>
              <a:headEnd type="none" w="med" len="med"/>
              <a:tailEnd type="none" w="med" len="med"/>
            </a:ln>
            <a:effectLst/>
          </p:spPr>
        </p:cxnSp>
        <p:cxnSp>
          <p:nvCxnSpPr>
            <p:cNvPr id="10" name="直線コネクタ 9"/>
            <p:cNvCxnSpPr/>
            <p:nvPr/>
          </p:nvCxnSpPr>
          <p:spPr bwMode="auto">
            <a:xfrm flipH="1">
              <a:off x="5536510" y="4570109"/>
              <a:ext cx="883547" cy="883547"/>
            </a:xfrm>
            <a:prstGeom prst="line">
              <a:avLst/>
            </a:prstGeom>
            <a:solidFill>
              <a:schemeClr val="accent1"/>
            </a:solidFill>
            <a:ln w="76200" cap="flat" cmpd="sng" algn="ctr">
              <a:solidFill>
                <a:schemeClr val="tx1"/>
              </a:solidFill>
              <a:prstDash val="solid"/>
              <a:round/>
              <a:headEnd type="none" w="med" len="med"/>
              <a:tailEnd type="none" w="med" len="med"/>
            </a:ln>
            <a:effectLst/>
          </p:spPr>
        </p:cxnSp>
      </p:grpSp>
      <p:sp>
        <p:nvSpPr>
          <p:cNvPr id="12" name="テキスト ボックス 11"/>
          <p:cNvSpPr txBox="1"/>
          <p:nvPr/>
        </p:nvSpPr>
        <p:spPr>
          <a:xfrm>
            <a:off x="4044986" y="1504960"/>
            <a:ext cx="1005403" cy="338554"/>
          </a:xfrm>
          <a:prstGeom prst="rect">
            <a:avLst/>
          </a:prstGeom>
          <a:noFill/>
        </p:spPr>
        <p:txBody>
          <a:bodyPr wrap="none" rtlCol="0">
            <a:spAutoFit/>
          </a:bodyPr>
          <a:lstStyle/>
          <a:p>
            <a:r>
              <a:rPr kumimoji="1" lang="ja-JP" altLang="en-US" sz="1600" baseline="0" dirty="0" err="1" smtClean="0"/>
              <a:t>演算速度</a:t>
            </a:r>
          </a:p>
        </p:txBody>
      </p:sp>
      <p:cxnSp>
        <p:nvCxnSpPr>
          <p:cNvPr id="14" name="直線コネクタ 13"/>
          <p:cNvCxnSpPr>
            <a:stCxn id="6" idx="2"/>
            <a:endCxn id="16" idx="0"/>
          </p:cNvCxnSpPr>
          <p:nvPr/>
        </p:nvCxnSpPr>
        <p:spPr bwMode="auto">
          <a:xfrm>
            <a:off x="2253559" y="2960339"/>
            <a:ext cx="2262953" cy="550961"/>
          </a:xfrm>
          <a:prstGeom prst="line">
            <a:avLst/>
          </a:prstGeom>
          <a:solidFill>
            <a:schemeClr val="accent1"/>
          </a:solidFill>
          <a:ln w="9525" cap="flat" cmpd="sng" algn="ctr">
            <a:solidFill>
              <a:schemeClr val="tx1"/>
            </a:solidFill>
            <a:prstDash val="dash"/>
            <a:round/>
            <a:headEnd type="none" w="med" len="med"/>
            <a:tailEnd type="none" w="med" len="med"/>
          </a:ln>
          <a:effectLst/>
        </p:spPr>
      </p:cxnSp>
      <p:sp>
        <p:nvSpPr>
          <p:cNvPr id="16" name="正方形/長方形 15"/>
          <p:cNvSpPr/>
          <p:nvPr/>
        </p:nvSpPr>
        <p:spPr bwMode="auto">
          <a:xfrm>
            <a:off x="2408010" y="3511300"/>
            <a:ext cx="4217004" cy="1044432"/>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ja-JP" altLang="en-US" sz="1800" b="0" i="0" u="none" strike="noStrike" cap="none" normalizeH="0" baseline="0" dirty="0" err="1" smtClean="0">
                <a:ln>
                  <a:noFill/>
                </a:ln>
                <a:solidFill>
                  <a:schemeClr val="tx1"/>
                </a:solidFill>
                <a:effectLst/>
                <a:latin typeface="Arial" pitchFamily="34" charset="0"/>
                <a:ea typeface="ＭＳ Ｐゴシック" pitchFamily="50" charset="-128"/>
              </a:rPr>
              <a:t>しかし、</a:t>
            </a:r>
            <a:r>
              <a:rPr kumimoji="0" lang="en-US" altLang="ja-JP" sz="1800" b="0" i="0" u="none" strike="noStrike" cap="none" normalizeH="0" baseline="0" dirty="0" err="1" smtClean="0">
                <a:ln>
                  <a:noFill/>
                </a:ln>
                <a:solidFill>
                  <a:schemeClr val="tx1"/>
                </a:solidFill>
                <a:effectLst/>
                <a:latin typeface="Arial" pitchFamily="34" charset="0"/>
                <a:ea typeface="ＭＳ Ｐゴシック" pitchFamily="50" charset="-128"/>
              </a:rPr>
              <a:t>GPU</a:t>
            </a:r>
            <a:r>
              <a:rPr lang="ja-JP" altLang="en-US" sz="1800" baseline="0" dirty="0" err="1" smtClean="0">
                <a:latin typeface="Arial" pitchFamily="34" charset="0"/>
                <a:ea typeface="ＭＳ Ｐゴシック" pitchFamily="50" charset="-128"/>
              </a:rPr>
              <a:t>並列演算</a:t>
            </a:r>
            <a:r>
              <a:rPr kumimoji="0" lang="ja-JP" altLang="en-US" sz="1800" b="0" i="0" u="none" strike="noStrike" cap="none" normalizeH="0" baseline="0" dirty="0" err="1" smtClean="0">
                <a:ln>
                  <a:noFill/>
                </a:ln>
                <a:solidFill>
                  <a:schemeClr val="tx1"/>
                </a:solidFill>
                <a:effectLst/>
                <a:latin typeface="Arial" pitchFamily="34" charset="0"/>
                <a:ea typeface="ＭＳ Ｐゴシック" pitchFamily="50" charset="-128"/>
              </a:rPr>
              <a:t>の</a:t>
            </a:r>
            <a:endParaRPr kumimoji="0" lang="en-US" altLang="ja-JP" sz="1800" b="0" i="0" u="none" strike="noStrike" cap="none" normalizeH="0" baseline="0" dirty="0" err="1" smtClean="0">
              <a:ln>
                <a:noFill/>
              </a:ln>
              <a:solidFill>
                <a:schemeClr val="tx1"/>
              </a:solidFill>
              <a:effectLst/>
              <a:latin typeface="Arial" pitchFamily="34" charset="0"/>
              <a:ea typeface="ＭＳ Ｐゴシック" pitchFamily="50" charset="-128"/>
            </a:endParaRPr>
          </a:p>
          <a:p>
            <a:pPr marL="0" marR="0" indent="0" algn="ctr" defTabSz="914400" rtl="0" eaLnBrk="1" fontAlgn="base" latinLnBrk="0" hangingPunct="1">
              <a:lnSpc>
                <a:spcPct val="100000"/>
              </a:lnSpc>
              <a:spcBef>
                <a:spcPct val="0"/>
              </a:spcBef>
              <a:spcAft>
                <a:spcPct val="0"/>
              </a:spcAft>
              <a:buClrTx/>
              <a:buSzTx/>
              <a:buFontTx/>
              <a:buNone/>
              <a:tabLst/>
            </a:pPr>
            <a:r>
              <a:rPr kumimoji="0" lang="ja-JP" altLang="en-US" sz="1800" b="0" i="0" u="none" strike="noStrike" cap="none" normalizeH="0" baseline="0" dirty="0" err="1" smtClean="0">
                <a:ln>
                  <a:noFill/>
                </a:ln>
                <a:solidFill>
                  <a:schemeClr val="tx1"/>
                </a:solidFill>
                <a:effectLst/>
                <a:latin typeface="Arial" pitchFamily="34" charset="0"/>
                <a:ea typeface="ＭＳ Ｐゴシック" pitchFamily="50" charset="-128"/>
              </a:rPr>
              <a:t>プログラ</a:t>
            </a:r>
            <a:r>
              <a:rPr kumimoji="0" lang="ja-JP" altLang="en-US" sz="1800" b="0" i="0" u="none" strike="noStrike" cap="none" normalizeH="0" baseline="0" dirty="0" err="1" smtClean="0">
                <a:ln>
                  <a:noFill/>
                </a:ln>
                <a:solidFill>
                  <a:schemeClr val="tx1"/>
                </a:solidFill>
                <a:effectLst/>
                <a:latin typeface="Arial" pitchFamily="34" charset="0"/>
                <a:ea typeface="ＭＳ Ｐゴシック" pitchFamily="50" charset="-128"/>
              </a:rPr>
              <a:t>ミング</a:t>
            </a:r>
            <a:r>
              <a:rPr kumimoji="0" lang="ja-JP" altLang="en-US" sz="1800" b="0" i="0" u="none" strike="noStrike" cap="none" normalizeH="0" baseline="0" dirty="0" err="1" smtClean="0">
                <a:ln>
                  <a:noFill/>
                </a:ln>
                <a:solidFill>
                  <a:schemeClr val="tx1"/>
                </a:solidFill>
                <a:effectLst/>
                <a:latin typeface="Arial" pitchFamily="34" charset="0"/>
                <a:ea typeface="ＭＳ Ｐゴシック" pitchFamily="50" charset="-128"/>
              </a:rPr>
              <a:t>は難しい</a:t>
            </a:r>
          </a:p>
        </p:txBody>
      </p:sp>
      <p:sp>
        <p:nvSpPr>
          <p:cNvPr id="20" name="下矢印 19"/>
          <p:cNvSpPr/>
          <p:nvPr/>
        </p:nvSpPr>
        <p:spPr bwMode="auto">
          <a:xfrm>
            <a:off x="3736505" y="4687968"/>
            <a:ext cx="1560012" cy="372744"/>
          </a:xfrm>
          <a:prstGeom prst="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22" name="正方形/長方形 21"/>
          <p:cNvSpPr/>
          <p:nvPr/>
        </p:nvSpPr>
        <p:spPr bwMode="auto">
          <a:xfrm>
            <a:off x="2398794" y="5126525"/>
            <a:ext cx="4235434" cy="1044432"/>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ja-JP" sz="1800" b="0" i="0" u="none" strike="noStrike" cap="none" normalizeH="0" baseline="0" dirty="0" err="1" smtClean="0">
                <a:ln>
                  <a:noFill/>
                </a:ln>
                <a:solidFill>
                  <a:schemeClr val="tx1"/>
                </a:solidFill>
                <a:effectLst/>
                <a:latin typeface="Arial" pitchFamily="34" charset="0"/>
                <a:ea typeface="ＭＳ Ｐゴシック" pitchFamily="50" charset="-128"/>
              </a:rPr>
              <a:t>GPU</a:t>
            </a:r>
            <a:r>
              <a:rPr kumimoji="0" lang="ja-JP" altLang="en-US" sz="1800" b="0" i="0" u="none" strike="noStrike" cap="none" normalizeH="0" baseline="0" dirty="0" err="1" smtClean="0">
                <a:ln>
                  <a:noFill/>
                </a:ln>
                <a:solidFill>
                  <a:schemeClr val="tx1"/>
                </a:solidFill>
                <a:effectLst/>
                <a:latin typeface="Arial" pitchFamily="34" charset="0"/>
                <a:ea typeface="ＭＳ Ｐゴシック" pitchFamily="50" charset="-128"/>
              </a:rPr>
              <a:t>補助ライブラリを利用する。</a:t>
            </a:r>
            <a:endParaRPr kumimoji="0" lang="ja-JP" altLang="en-US" sz="1800" b="0" i="0" u="none" strike="noStrike" cap="none" normalizeH="0" baseline="0" dirty="0" err="1" smtClean="0">
              <a:ln>
                <a:noFill/>
              </a:ln>
              <a:solidFill>
                <a:schemeClr val="tx1"/>
              </a:solidFill>
              <a:effectLst/>
              <a:latin typeface="Arial" pitchFamily="34" charset="0"/>
              <a:ea typeface="ＭＳ Ｐゴシック" pitchFamily="50" charset="-128"/>
            </a:endParaRPr>
          </a:p>
          <a:p>
            <a:pPr marL="0" marR="0" indent="0" algn="ctr" defTabSz="914400" rtl="0" eaLnBrk="1" fontAlgn="base" latinLnBrk="0" hangingPunct="1">
              <a:lnSpc>
                <a:spcPct val="100000"/>
              </a:lnSpc>
              <a:spcBef>
                <a:spcPct val="0"/>
              </a:spcBef>
              <a:spcAft>
                <a:spcPct val="0"/>
              </a:spcAft>
              <a:buClrTx/>
              <a:buSzTx/>
              <a:buFontTx/>
              <a:buNone/>
              <a:tabLst/>
            </a:pPr>
            <a:r>
              <a:rPr kumimoji="0" lang="ja-JP" altLang="en-US" sz="1800" b="0" i="0" u="none" strike="noStrike" cap="none" normalizeH="0" baseline="0" dirty="0" err="1" smtClean="0">
                <a:ln>
                  <a:noFill/>
                </a:ln>
                <a:solidFill>
                  <a:schemeClr val="tx1"/>
                </a:solidFill>
                <a:effectLst/>
                <a:latin typeface="Arial" pitchFamily="34" charset="0"/>
                <a:ea typeface="ＭＳ Ｐゴシック" pitchFamily="50" charset="-128"/>
              </a:rPr>
              <a:t>あるいは、</a:t>
            </a:r>
            <a:r>
              <a:rPr kumimoji="0" lang="en-US" altLang="ja-JP" sz="1800" b="0" i="0" u="none" strike="noStrike" cap="none" normalizeH="0" baseline="0" dirty="0" err="1" smtClean="0">
                <a:ln>
                  <a:noFill/>
                </a:ln>
                <a:solidFill>
                  <a:schemeClr val="tx1"/>
                </a:solidFill>
                <a:effectLst/>
                <a:latin typeface="Arial" pitchFamily="34" charset="0"/>
                <a:ea typeface="ＭＳ Ｐゴシック" pitchFamily="50" charset="-128"/>
              </a:rPr>
              <a:t>GPU</a:t>
            </a:r>
            <a:r>
              <a:rPr kumimoji="0" lang="ja-JP" altLang="en-US" sz="1800" b="0" i="0" u="none" strike="noStrike" cap="none" normalizeH="0" baseline="0" dirty="0" err="1" smtClean="0">
                <a:ln>
                  <a:noFill/>
                </a:ln>
                <a:solidFill>
                  <a:schemeClr val="tx1"/>
                </a:solidFill>
                <a:effectLst/>
                <a:latin typeface="Arial" pitchFamily="34" charset="0"/>
                <a:ea typeface="ＭＳ Ｐゴシック" pitchFamily="50" charset="-128"/>
              </a:rPr>
              <a:t>補助ライブラリと</a:t>
            </a:r>
          </a:p>
          <a:p>
            <a:pPr marL="0" marR="0" indent="0" algn="ctr" defTabSz="914400" rtl="0" eaLnBrk="1" fontAlgn="base" latinLnBrk="0" hangingPunct="1">
              <a:lnSpc>
                <a:spcPct val="100000"/>
              </a:lnSpc>
              <a:spcBef>
                <a:spcPct val="0"/>
              </a:spcBef>
              <a:spcAft>
                <a:spcPct val="0"/>
              </a:spcAft>
              <a:buClrTx/>
              <a:buSzTx/>
              <a:buFontTx/>
              <a:buNone/>
              <a:tabLst/>
            </a:pPr>
            <a:r>
              <a:rPr kumimoji="0" lang="ja-JP" altLang="en-US" sz="1800" b="0" i="0" u="none" strike="noStrike" cap="none" normalizeH="0" baseline="0" dirty="0" err="1" smtClean="0">
                <a:ln>
                  <a:noFill/>
                </a:ln>
                <a:solidFill>
                  <a:schemeClr val="tx1"/>
                </a:solidFill>
                <a:effectLst/>
                <a:latin typeface="Arial" pitchFamily="34" charset="0"/>
                <a:ea typeface="ＭＳ Ｐゴシック" pitchFamily="50" charset="-128"/>
              </a:rPr>
              <a:t>連携している深層学習ライブラリを使う。</a:t>
            </a:r>
            <a:endParaRPr kumimoji="0" lang="ja-JP" altLang="en-US" sz="18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17" name="円/楕円 16"/>
          <p:cNvSpPr/>
          <p:nvPr/>
        </p:nvSpPr>
        <p:spPr bwMode="auto">
          <a:xfrm>
            <a:off x="821807" y="2256055"/>
            <a:ext cx="371627" cy="393040"/>
          </a:xfrm>
          <a:prstGeom prst="ellipse">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18" name="二等辺三角形 17"/>
          <p:cNvSpPr/>
          <p:nvPr/>
        </p:nvSpPr>
        <p:spPr bwMode="auto">
          <a:xfrm>
            <a:off x="5298518" y="2270992"/>
            <a:ext cx="413969" cy="356870"/>
          </a:xfrm>
          <a:prstGeom prst="triangle">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19" name="コンテンツ プレースホルダ 2"/>
          <p:cNvSpPr txBox="1">
            <a:spLocks/>
          </p:cNvSpPr>
          <p:nvPr/>
        </p:nvSpPr>
        <p:spPr bwMode="auto">
          <a:xfrm>
            <a:off x="6499279" y="3046909"/>
            <a:ext cx="2316475" cy="369332"/>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marL="342900" indent="-342900" algn="l" defTabSz="895350" rtl="0" eaLnBrk="0" fontAlgn="base" hangingPunct="0">
              <a:spcBef>
                <a:spcPct val="0"/>
              </a:spcBef>
              <a:spcAft>
                <a:spcPct val="0"/>
              </a:spcAft>
              <a:buClr>
                <a:schemeClr val="tx2"/>
              </a:buClr>
              <a:defRPr sz="1600">
                <a:solidFill>
                  <a:schemeClr val="tx1"/>
                </a:solidFill>
                <a:latin typeface="+mn-lt"/>
                <a:ea typeface="+mn-ea"/>
                <a:cs typeface="+mn-cs"/>
              </a:defRPr>
            </a:lvl1pPr>
            <a:lvl2pPr marL="193675" indent="-192088" algn="l" defTabSz="895350" rtl="0" eaLnBrk="0" fontAlgn="base" hangingPunct="0">
              <a:spcBef>
                <a:spcPct val="0"/>
              </a:spcBef>
              <a:spcAft>
                <a:spcPct val="0"/>
              </a:spcAft>
              <a:buClr>
                <a:schemeClr val="tx2"/>
              </a:buClr>
              <a:buSzPct val="125000"/>
              <a:buFont typeface="Arial" charset="0"/>
              <a:buChar char="▪"/>
              <a:defRPr sz="1600">
                <a:solidFill>
                  <a:schemeClr val="tx1"/>
                </a:solidFill>
                <a:latin typeface="+mn-lt"/>
                <a:ea typeface="+mn-ea"/>
              </a:defRPr>
            </a:lvl2pPr>
            <a:lvl3pPr marL="457200" indent="-261938" algn="l" defTabSz="895350" rtl="0" eaLnBrk="0" fontAlgn="base" hangingPunct="0">
              <a:spcBef>
                <a:spcPct val="0"/>
              </a:spcBef>
              <a:spcAft>
                <a:spcPct val="0"/>
              </a:spcAft>
              <a:buClr>
                <a:schemeClr val="tx2"/>
              </a:buClr>
              <a:buSzPct val="120000"/>
              <a:buFont typeface="Arial" charset="0"/>
              <a:buChar char="–"/>
              <a:defRPr sz="1600">
                <a:solidFill>
                  <a:schemeClr val="tx1"/>
                </a:solidFill>
                <a:latin typeface="+mn-lt"/>
                <a:ea typeface="+mn-ea"/>
              </a:defRPr>
            </a:lvl3pPr>
            <a:lvl4pPr marL="614363" indent="-155575" algn="l" defTabSz="895350" rtl="0" eaLnBrk="0" fontAlgn="base" hangingPunct="0">
              <a:spcBef>
                <a:spcPct val="0"/>
              </a:spcBef>
              <a:spcAft>
                <a:spcPct val="0"/>
              </a:spcAft>
              <a:buClr>
                <a:schemeClr val="tx2"/>
              </a:buClr>
              <a:buSzPct val="120000"/>
              <a:buFont typeface="Arial" charset="0"/>
              <a:buChar char="▫"/>
              <a:defRPr sz="1600">
                <a:solidFill>
                  <a:schemeClr val="tx1"/>
                </a:solidFill>
                <a:latin typeface="+mn-lt"/>
                <a:ea typeface="+mn-ea"/>
              </a:defRPr>
            </a:lvl4pPr>
            <a:lvl5pPr marL="746125" indent="-130175" algn="l" defTabSz="895350" rtl="0" eaLnBrk="0" fontAlgn="base" hangingPunct="0">
              <a:spcBef>
                <a:spcPct val="0"/>
              </a:spcBef>
              <a:spcAft>
                <a:spcPct val="0"/>
              </a:spcAft>
              <a:buClr>
                <a:schemeClr val="tx2"/>
              </a:buClr>
              <a:buSzPct val="89000"/>
              <a:buFont typeface="Arial" charset="0"/>
              <a:buChar char="-"/>
              <a:defRPr sz="1600">
                <a:solidFill>
                  <a:schemeClr val="tx1"/>
                </a:solidFill>
                <a:latin typeface="+mn-lt"/>
                <a:ea typeface="+mn-ea"/>
              </a:defRPr>
            </a:lvl5pPr>
            <a:lvl6pPr marL="1203325" indent="-130175" algn="l" defTabSz="895350" rtl="0" fontAlgn="base">
              <a:spcBef>
                <a:spcPct val="0"/>
              </a:spcBef>
              <a:spcAft>
                <a:spcPct val="0"/>
              </a:spcAft>
              <a:buClr>
                <a:schemeClr val="tx2"/>
              </a:buClr>
              <a:buSzPct val="89000"/>
              <a:buFont typeface="Arial" pitchFamily="34" charset="0"/>
              <a:buChar char="-"/>
              <a:defRPr sz="1600">
                <a:solidFill>
                  <a:schemeClr val="tx1"/>
                </a:solidFill>
                <a:latin typeface="+mn-lt"/>
                <a:ea typeface="+mn-ea"/>
              </a:defRPr>
            </a:lvl6pPr>
            <a:lvl7pPr marL="1660525" indent="-130175" algn="l" defTabSz="895350" rtl="0" fontAlgn="base">
              <a:spcBef>
                <a:spcPct val="0"/>
              </a:spcBef>
              <a:spcAft>
                <a:spcPct val="0"/>
              </a:spcAft>
              <a:buClr>
                <a:schemeClr val="tx2"/>
              </a:buClr>
              <a:buSzPct val="89000"/>
              <a:buFont typeface="Arial" pitchFamily="34" charset="0"/>
              <a:buChar char="-"/>
              <a:defRPr sz="1600">
                <a:solidFill>
                  <a:schemeClr val="tx1"/>
                </a:solidFill>
                <a:latin typeface="+mn-lt"/>
                <a:ea typeface="+mn-ea"/>
              </a:defRPr>
            </a:lvl7pPr>
            <a:lvl8pPr marL="2117725" indent="-130175" algn="l" defTabSz="895350" rtl="0" fontAlgn="base">
              <a:spcBef>
                <a:spcPct val="0"/>
              </a:spcBef>
              <a:spcAft>
                <a:spcPct val="0"/>
              </a:spcAft>
              <a:buClr>
                <a:schemeClr val="tx2"/>
              </a:buClr>
              <a:buSzPct val="89000"/>
              <a:buFont typeface="Arial" pitchFamily="34" charset="0"/>
              <a:buChar char="-"/>
              <a:defRPr sz="1600">
                <a:solidFill>
                  <a:schemeClr val="tx1"/>
                </a:solidFill>
                <a:latin typeface="+mn-lt"/>
                <a:ea typeface="+mn-ea"/>
              </a:defRPr>
            </a:lvl8pPr>
            <a:lvl9pPr marL="2574925" indent="-130175" algn="l" defTabSz="895350" rtl="0" fontAlgn="base">
              <a:spcBef>
                <a:spcPct val="0"/>
              </a:spcBef>
              <a:spcAft>
                <a:spcPct val="0"/>
              </a:spcAft>
              <a:buClr>
                <a:schemeClr val="tx2"/>
              </a:buClr>
              <a:buSzPct val="89000"/>
              <a:buFont typeface="Arial" pitchFamily="34" charset="0"/>
              <a:buChar char="-"/>
              <a:defRPr sz="1600">
                <a:solidFill>
                  <a:schemeClr val="tx1"/>
                </a:solidFill>
                <a:latin typeface="+mn-lt"/>
                <a:ea typeface="+mn-ea"/>
              </a:defRPr>
            </a:lvl9pPr>
          </a:lstStyle>
          <a:p>
            <a:r>
              <a:rPr kumimoji="1" lang="en-US" altLang="ja-JP" sz="1200" baseline="0" dirty="0"/>
              <a:t>GPU = Graphics Processing Unit</a:t>
            </a:r>
          </a:p>
          <a:p>
            <a:r>
              <a:rPr kumimoji="1" lang="en-US" altLang="ja-JP" sz="1200" baseline="0" dirty="0"/>
              <a:t>CPU = Central Processing Unit</a:t>
            </a:r>
            <a:endParaRPr kumimoji="1" lang="ja-JP" altLang="en-US" sz="1200" baseline="0" dirty="0"/>
          </a:p>
        </p:txBody>
      </p:sp>
    </p:spTree>
    <p:extLst>
      <p:ext uri="{BB962C8B-B14F-4D97-AF65-F5344CB8AC3E}">
        <p14:creationId xmlns:p14="http://schemas.microsoft.com/office/powerpoint/2010/main" val="4123035466"/>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19063" y="230188"/>
            <a:ext cx="8618537" cy="292388"/>
          </a:xfrm>
        </p:spPr>
        <p:txBody>
          <a:bodyPr/>
          <a:lstStyle/>
          <a:p>
            <a:r>
              <a:rPr kumimoji="1" lang="ja-JP" altLang="en-US" dirty="0"/>
              <a:t>問題点と</a:t>
            </a:r>
            <a:r>
              <a:rPr kumimoji="1" lang="ja-JP" altLang="en-US" dirty="0"/>
              <a:t>対策</a:t>
            </a:r>
            <a:r>
              <a:rPr kumimoji="1" lang="en-US" altLang="ja-JP" dirty="0"/>
              <a:t> :</a:t>
            </a:r>
            <a:r>
              <a:rPr kumimoji="1" lang="ja-JP" altLang="en-US" dirty="0"/>
              <a:t>ライブラリの絞り込み</a:t>
            </a:r>
          </a:p>
        </p:txBody>
      </p:sp>
      <p:sp>
        <p:nvSpPr>
          <p:cNvPr id="4" name="スライド番号プレースホルダ 3"/>
          <p:cNvSpPr>
            <a:spLocks noGrp="1"/>
          </p:cNvSpPr>
          <p:nvPr>
            <p:ph type="sldNum" sz="quarter" idx="10"/>
          </p:nvPr>
        </p:nvSpPr>
        <p:spPr/>
        <p:txBody>
          <a:bodyPr/>
          <a:lstStyle/>
          <a:p>
            <a:pPr>
              <a:defRPr/>
            </a:pPr>
            <a:fld id="{2D4E70FC-6F47-4B9A-8DC5-CFB6557575ED}" type="slidenum">
              <a:rPr lang="ja-JP" altLang="en-US" smtClean="0"/>
              <a:pPr>
                <a:defRPr/>
              </a:pPr>
              <a:t>18</a:t>
            </a:fld>
            <a:r>
              <a:rPr lang="en-US" altLang="ja-JP" smtClean="0"/>
              <a:t> </a:t>
            </a:r>
            <a:endParaRPr lang="en-US" altLang="ja-JP"/>
          </a:p>
        </p:txBody>
      </p:sp>
      <p:sp>
        <p:nvSpPr>
          <p:cNvPr id="12" name="正方形/長方形 11"/>
          <p:cNvSpPr/>
          <p:nvPr/>
        </p:nvSpPr>
        <p:spPr bwMode="auto">
          <a:xfrm>
            <a:off x="471346" y="1842295"/>
            <a:ext cx="2563143" cy="803787"/>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rPr>
              <a:t>分類精度の再現の問題</a:t>
            </a:r>
          </a:p>
        </p:txBody>
      </p:sp>
      <p:sp>
        <p:nvSpPr>
          <p:cNvPr id="13" name="正方形/長方形 12"/>
          <p:cNvSpPr/>
          <p:nvPr/>
        </p:nvSpPr>
        <p:spPr bwMode="auto">
          <a:xfrm>
            <a:off x="3182675" y="1842283"/>
            <a:ext cx="2563143" cy="803787"/>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rPr>
              <a:t>実装難易度の問題</a:t>
            </a:r>
          </a:p>
        </p:txBody>
      </p:sp>
      <p:sp>
        <p:nvSpPr>
          <p:cNvPr id="14" name="正方形/長方形 13"/>
          <p:cNvSpPr/>
          <p:nvPr/>
        </p:nvSpPr>
        <p:spPr bwMode="auto">
          <a:xfrm>
            <a:off x="5910293" y="1842284"/>
            <a:ext cx="2563143" cy="803787"/>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ja-JP" altLang="en-US" baseline="0" dirty="0" err="1">
                <a:latin typeface="Arial" pitchFamily="34" charset="0"/>
                <a:ea typeface="ＭＳ Ｐゴシック" pitchFamily="50" charset="-128"/>
              </a:rPr>
              <a:t>学習時間の問題</a:t>
            </a:r>
            <a:endPar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15" name="正方形/長方形 14"/>
          <p:cNvSpPr/>
          <p:nvPr/>
        </p:nvSpPr>
        <p:spPr bwMode="auto">
          <a:xfrm>
            <a:off x="3202726" y="2913030"/>
            <a:ext cx="2523041" cy="1510332"/>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ja-JP" altLang="en-US" baseline="0" dirty="0" err="1">
                <a:latin typeface="Arial" pitchFamily="34" charset="0"/>
                <a:ea typeface="ＭＳ Ｐゴシック" pitchFamily="50" charset="-128"/>
              </a:rPr>
              <a:t>実装容易</a:t>
            </a:r>
            <a:r>
              <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rPr>
              <a:t>なライブラリ</a:t>
            </a:r>
          </a:p>
          <a:p>
            <a:pPr marL="0" marR="0" indent="0" algn="ctr" defTabSz="914400" rtl="0" eaLnBrk="1" fontAlgn="base" latinLnBrk="0" hangingPunct="1">
              <a:lnSpc>
                <a:spcPct val="100000"/>
              </a:lnSpc>
              <a:spcBef>
                <a:spcPct val="0"/>
              </a:spcBef>
              <a:spcAft>
                <a:spcPct val="0"/>
              </a:spcAft>
              <a:buClrTx/>
              <a:buSzTx/>
              <a:buFontTx/>
              <a:buNone/>
              <a:tabLst/>
            </a:pPr>
            <a:endParaRPr kumimoji="0" lang="en-US" altLang="ja-JP" sz="1300" b="0" i="0" u="none" strike="noStrike" cap="none" normalizeH="0" baseline="0" dirty="0" err="1" smtClean="0">
              <a:ln>
                <a:noFill/>
              </a:ln>
              <a:solidFill>
                <a:schemeClr val="tx1"/>
              </a:solidFill>
              <a:effectLst/>
              <a:latin typeface="Arial" pitchFamily="34" charset="0"/>
              <a:ea typeface="ＭＳ Ｐゴシック" pitchFamily="50" charset="-128"/>
            </a:endParaRPr>
          </a:p>
          <a:p>
            <a:pPr marL="0" marR="0" indent="0" defTabSz="914400" rtl="0" eaLnBrk="1" fontAlgn="base" latinLnBrk="0" hangingPunct="1">
              <a:lnSpc>
                <a:spcPct val="100000"/>
              </a:lnSpc>
              <a:spcBef>
                <a:spcPct val="0"/>
              </a:spcBef>
              <a:spcAft>
                <a:spcPct val="0"/>
              </a:spcAft>
              <a:buClrTx/>
              <a:buSzTx/>
              <a:buFontTx/>
              <a:buNone/>
              <a:tabLst/>
            </a:pPr>
            <a:r>
              <a:rPr lang="en-US" altLang="ja-JP" baseline="0" dirty="0" err="1">
                <a:latin typeface="Arial" pitchFamily="34" charset="0"/>
                <a:ea typeface="ＭＳ Ｐゴシック" pitchFamily="50" charset="-128"/>
              </a:rPr>
              <a:t>1.</a:t>
            </a:r>
            <a:r>
              <a:rPr lang="ja-JP" altLang="en-US" baseline="0" dirty="0" err="1">
                <a:latin typeface="Arial" pitchFamily="34" charset="0"/>
                <a:ea typeface="ＭＳ Ｐゴシック" pitchFamily="50" charset="-128"/>
              </a:rPr>
              <a:t>ソースコードの</a:t>
            </a:r>
            <a:r>
              <a:rPr lang="ja-JP" altLang="en-US" baseline="0" dirty="0" err="1">
                <a:latin typeface="Arial" pitchFamily="34" charset="0"/>
                <a:ea typeface="ＭＳ Ｐゴシック" pitchFamily="50" charset="-128"/>
              </a:rPr>
              <a:t>読みやすさ</a:t>
            </a:r>
          </a:p>
          <a:p>
            <a:pPr marL="0" marR="0" indent="0" defTabSz="914400" rtl="0" eaLnBrk="1" fontAlgn="base" latinLnBrk="0" hangingPunct="1">
              <a:lnSpc>
                <a:spcPct val="100000"/>
              </a:lnSpc>
              <a:spcBef>
                <a:spcPct val="0"/>
              </a:spcBef>
              <a:spcAft>
                <a:spcPct val="0"/>
              </a:spcAft>
              <a:buClrTx/>
              <a:buSzTx/>
              <a:buFontTx/>
              <a:buNone/>
              <a:tabLst/>
            </a:pPr>
            <a:r>
              <a:rPr kumimoji="0" lang="en-US" altLang="ja-JP" sz="1300" b="0" i="0" u="none" strike="noStrike" cap="none" normalizeH="0" baseline="0" dirty="0" err="1" smtClean="0">
                <a:ln>
                  <a:noFill/>
                </a:ln>
                <a:solidFill>
                  <a:schemeClr val="tx1"/>
                </a:solidFill>
                <a:effectLst/>
                <a:latin typeface="Arial" pitchFamily="34" charset="0"/>
                <a:ea typeface="ＭＳ Ｐゴシック" pitchFamily="50" charset="-128"/>
              </a:rPr>
              <a:t>2.</a:t>
            </a:r>
            <a:r>
              <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rPr>
              <a:t>改造の容易さ</a:t>
            </a:r>
          </a:p>
          <a:p>
            <a:pPr marL="0" marR="0" indent="0" defTabSz="914400" rtl="0" eaLnBrk="1" fontAlgn="base" latinLnBrk="0" hangingPunct="1">
              <a:lnSpc>
                <a:spcPct val="100000"/>
              </a:lnSpc>
              <a:spcBef>
                <a:spcPct val="0"/>
              </a:spcBef>
              <a:spcAft>
                <a:spcPct val="0"/>
              </a:spcAft>
              <a:buClrTx/>
              <a:buSzTx/>
              <a:buFontTx/>
              <a:buNone/>
              <a:tabLst/>
            </a:pPr>
            <a:r>
              <a:rPr lang="en-US" altLang="ja-JP" baseline="0" dirty="0" err="1">
                <a:latin typeface="Arial" pitchFamily="34" charset="0"/>
                <a:ea typeface="ＭＳ Ｐゴシック" pitchFamily="50" charset="-128"/>
              </a:rPr>
              <a:t>3.</a:t>
            </a:r>
            <a:r>
              <a:rPr lang="ja-JP" altLang="en-US" baseline="0" dirty="0" err="1">
                <a:latin typeface="Arial" pitchFamily="34" charset="0"/>
                <a:ea typeface="ＭＳ Ｐゴシック" pitchFamily="50" charset="-128"/>
              </a:rPr>
              <a:t>開発コミュニティ</a:t>
            </a:r>
            <a:r>
              <a:rPr lang="ja-JP" altLang="en-US" baseline="0" dirty="0" err="1">
                <a:latin typeface="Arial" pitchFamily="34" charset="0"/>
                <a:ea typeface="ＭＳ Ｐゴシック" pitchFamily="50" charset="-128"/>
              </a:rPr>
              <a:t>の活発さ</a:t>
            </a:r>
            <a:endParaRPr kumimoji="0" lang="en-US" altLang="ja-JP" sz="1300" b="0" i="0" u="none" strike="noStrike" cap="none" normalizeH="0" baseline="0" dirty="0" err="1" smtClean="0">
              <a:ln>
                <a:noFill/>
              </a:ln>
              <a:solidFill>
                <a:schemeClr val="tx1"/>
              </a:solidFill>
              <a:effectLst/>
              <a:latin typeface="Arial" pitchFamily="34" charset="0"/>
              <a:ea typeface="ＭＳ Ｐゴシック" pitchFamily="50" charset="-128"/>
            </a:endParaRPr>
          </a:p>
          <a:p>
            <a:pPr marL="0" marR="0" indent="0" defTabSz="914400" rtl="0" eaLnBrk="1" fontAlgn="base" latinLnBrk="0" hangingPunct="1">
              <a:lnSpc>
                <a:spcPct val="100000"/>
              </a:lnSpc>
              <a:spcBef>
                <a:spcPct val="0"/>
              </a:spcBef>
              <a:spcAft>
                <a:spcPct val="0"/>
              </a:spcAft>
              <a:buClrTx/>
              <a:buSzTx/>
              <a:buFontTx/>
              <a:buNone/>
              <a:tabLst/>
            </a:pPr>
            <a:endPar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16" name="正方形/長方形 15"/>
          <p:cNvSpPr/>
          <p:nvPr/>
        </p:nvSpPr>
        <p:spPr bwMode="auto">
          <a:xfrm>
            <a:off x="5915229" y="2913062"/>
            <a:ext cx="2553270" cy="543926"/>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ja-JP" baseline="0" dirty="0" err="1">
                <a:latin typeface="Arial" pitchFamily="34" charset="0"/>
                <a:ea typeface="ＭＳ Ｐゴシック" pitchFamily="50" charset="-128"/>
              </a:rPr>
              <a:t>GPU</a:t>
            </a:r>
            <a:r>
              <a:rPr lang="ja-JP" altLang="en-US" baseline="0" dirty="0" err="1">
                <a:latin typeface="Arial" pitchFamily="34" charset="0"/>
                <a:ea typeface="ＭＳ Ｐゴシック" pitchFamily="50" charset="-128"/>
              </a:rPr>
              <a:t>の利用</a:t>
            </a:r>
            <a:endPar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17" name="正方形/長方形 16"/>
          <p:cNvSpPr/>
          <p:nvPr/>
        </p:nvSpPr>
        <p:spPr bwMode="auto">
          <a:xfrm>
            <a:off x="5923660" y="3774512"/>
            <a:ext cx="2536408" cy="638116"/>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ja-JP" sz="1300" b="0" i="0" u="none" strike="noStrike" cap="none" normalizeH="0" baseline="0" dirty="0" err="1" smtClean="0">
                <a:ln>
                  <a:noFill/>
                </a:ln>
                <a:solidFill>
                  <a:schemeClr val="tx1"/>
                </a:solidFill>
                <a:effectLst/>
                <a:latin typeface="Arial" pitchFamily="34" charset="0"/>
                <a:ea typeface="ＭＳ Ｐゴシック" pitchFamily="50" charset="-128"/>
              </a:rPr>
              <a:t>GPU</a:t>
            </a:r>
            <a:r>
              <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rPr>
              <a:t>補助ライブラリの選択と利用</a:t>
            </a:r>
          </a:p>
        </p:txBody>
      </p:sp>
      <p:cxnSp>
        <p:nvCxnSpPr>
          <p:cNvPr id="18" name="直線矢印コネクタ 17"/>
          <p:cNvCxnSpPr>
            <a:stCxn id="14" idx="2"/>
            <a:endCxn id="16" idx="0"/>
          </p:cNvCxnSpPr>
          <p:nvPr/>
        </p:nvCxnSpPr>
        <p:spPr bwMode="auto">
          <a:xfrm flipH="1">
            <a:off x="7191864" y="2646071"/>
            <a:ext cx="1" cy="266991"/>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9" name="直線矢印コネクタ 18"/>
          <p:cNvCxnSpPr>
            <a:stCxn id="13" idx="2"/>
            <a:endCxn id="15" idx="0"/>
          </p:cNvCxnSpPr>
          <p:nvPr/>
        </p:nvCxnSpPr>
        <p:spPr bwMode="auto">
          <a:xfrm>
            <a:off x="4464247" y="2646070"/>
            <a:ext cx="0" cy="26696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20" name="直線矢印コネクタ 19"/>
          <p:cNvCxnSpPr>
            <a:stCxn id="16" idx="2"/>
            <a:endCxn id="17" idx="0"/>
          </p:cNvCxnSpPr>
          <p:nvPr/>
        </p:nvCxnSpPr>
        <p:spPr bwMode="auto">
          <a:xfrm>
            <a:off x="7191864" y="3456988"/>
            <a:ext cx="0" cy="317524"/>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21" name="正方形/長方形 20"/>
          <p:cNvSpPr/>
          <p:nvPr/>
        </p:nvSpPr>
        <p:spPr bwMode="auto">
          <a:xfrm>
            <a:off x="491397" y="2913030"/>
            <a:ext cx="2523041" cy="1496527"/>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ja-JP" altLang="en-US" baseline="0" dirty="0" err="1">
                <a:latin typeface="Arial" pitchFamily="34" charset="0"/>
                <a:ea typeface="ＭＳ Ｐゴシック" pitchFamily="50" charset="-128"/>
              </a:rPr>
              <a:t>論文の実験に用いた無変更の</a:t>
            </a:r>
          </a:p>
          <a:p>
            <a:pPr marL="0" marR="0" indent="0" algn="ctr" defTabSz="914400" rtl="0" eaLnBrk="1" fontAlgn="base" latinLnBrk="0" hangingPunct="1">
              <a:lnSpc>
                <a:spcPct val="100000"/>
              </a:lnSpc>
              <a:spcBef>
                <a:spcPct val="0"/>
              </a:spcBef>
              <a:spcAft>
                <a:spcPct val="0"/>
              </a:spcAft>
              <a:buClrTx/>
              <a:buSzTx/>
              <a:buFontTx/>
              <a:buNone/>
              <a:tabLst/>
            </a:pPr>
            <a:r>
              <a:rPr lang="ja-JP" altLang="en-US" baseline="0" dirty="0" err="1">
                <a:latin typeface="Arial" pitchFamily="34" charset="0"/>
                <a:ea typeface="ＭＳ Ｐゴシック" pitchFamily="50" charset="-128"/>
              </a:rPr>
              <a:t>ソースコードを利用</a:t>
            </a:r>
          </a:p>
        </p:txBody>
      </p:sp>
      <p:cxnSp>
        <p:nvCxnSpPr>
          <p:cNvPr id="22" name="直線矢印コネクタ 21"/>
          <p:cNvCxnSpPr>
            <a:stCxn id="12" idx="2"/>
            <a:endCxn id="21" idx="0"/>
          </p:cNvCxnSpPr>
          <p:nvPr/>
        </p:nvCxnSpPr>
        <p:spPr bwMode="auto">
          <a:xfrm>
            <a:off x="1752918" y="2646082"/>
            <a:ext cx="0" cy="26694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23" name="コンテンツ プレースホルダ 2"/>
          <p:cNvSpPr txBox="1">
            <a:spLocks/>
          </p:cNvSpPr>
          <p:nvPr/>
        </p:nvSpPr>
        <p:spPr bwMode="auto">
          <a:xfrm>
            <a:off x="560837" y="747682"/>
            <a:ext cx="7888075" cy="492443"/>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marL="342900" indent="-342900" algn="l" defTabSz="895350" rtl="0" eaLnBrk="0" fontAlgn="base" hangingPunct="0">
              <a:spcBef>
                <a:spcPct val="0"/>
              </a:spcBef>
              <a:spcAft>
                <a:spcPct val="0"/>
              </a:spcAft>
              <a:buClr>
                <a:schemeClr val="tx2"/>
              </a:buClr>
              <a:defRPr sz="1600">
                <a:solidFill>
                  <a:schemeClr val="tx1"/>
                </a:solidFill>
                <a:latin typeface="+mn-lt"/>
                <a:ea typeface="+mn-ea"/>
                <a:cs typeface="+mn-cs"/>
              </a:defRPr>
            </a:lvl1pPr>
            <a:lvl2pPr marL="193675" indent="-192088" algn="l" defTabSz="895350" rtl="0" eaLnBrk="0" fontAlgn="base" hangingPunct="0">
              <a:spcBef>
                <a:spcPct val="0"/>
              </a:spcBef>
              <a:spcAft>
                <a:spcPct val="0"/>
              </a:spcAft>
              <a:buClr>
                <a:schemeClr val="tx2"/>
              </a:buClr>
              <a:buSzPct val="125000"/>
              <a:buFont typeface="Arial" charset="0"/>
              <a:buChar char="▪"/>
              <a:defRPr sz="1600">
                <a:solidFill>
                  <a:schemeClr val="tx1"/>
                </a:solidFill>
                <a:latin typeface="+mn-lt"/>
                <a:ea typeface="+mn-ea"/>
              </a:defRPr>
            </a:lvl2pPr>
            <a:lvl3pPr marL="457200" indent="-261938" algn="l" defTabSz="895350" rtl="0" eaLnBrk="0" fontAlgn="base" hangingPunct="0">
              <a:spcBef>
                <a:spcPct val="0"/>
              </a:spcBef>
              <a:spcAft>
                <a:spcPct val="0"/>
              </a:spcAft>
              <a:buClr>
                <a:schemeClr val="tx2"/>
              </a:buClr>
              <a:buSzPct val="120000"/>
              <a:buFont typeface="Arial" charset="0"/>
              <a:buChar char="–"/>
              <a:defRPr sz="1600">
                <a:solidFill>
                  <a:schemeClr val="tx1"/>
                </a:solidFill>
                <a:latin typeface="+mn-lt"/>
                <a:ea typeface="+mn-ea"/>
              </a:defRPr>
            </a:lvl3pPr>
            <a:lvl4pPr marL="614363" indent="-155575" algn="l" defTabSz="895350" rtl="0" eaLnBrk="0" fontAlgn="base" hangingPunct="0">
              <a:spcBef>
                <a:spcPct val="0"/>
              </a:spcBef>
              <a:spcAft>
                <a:spcPct val="0"/>
              </a:spcAft>
              <a:buClr>
                <a:schemeClr val="tx2"/>
              </a:buClr>
              <a:buSzPct val="120000"/>
              <a:buFont typeface="Arial" charset="0"/>
              <a:buChar char="▫"/>
              <a:defRPr sz="1600">
                <a:solidFill>
                  <a:schemeClr val="tx1"/>
                </a:solidFill>
                <a:latin typeface="+mn-lt"/>
                <a:ea typeface="+mn-ea"/>
              </a:defRPr>
            </a:lvl4pPr>
            <a:lvl5pPr marL="746125" indent="-130175" algn="l" defTabSz="895350" rtl="0" eaLnBrk="0" fontAlgn="base" hangingPunct="0">
              <a:spcBef>
                <a:spcPct val="0"/>
              </a:spcBef>
              <a:spcAft>
                <a:spcPct val="0"/>
              </a:spcAft>
              <a:buClr>
                <a:schemeClr val="tx2"/>
              </a:buClr>
              <a:buSzPct val="89000"/>
              <a:buFont typeface="Arial" charset="0"/>
              <a:buChar char="-"/>
              <a:defRPr sz="1600">
                <a:solidFill>
                  <a:schemeClr val="tx1"/>
                </a:solidFill>
                <a:latin typeface="+mn-lt"/>
                <a:ea typeface="+mn-ea"/>
              </a:defRPr>
            </a:lvl5pPr>
            <a:lvl6pPr marL="1203325" indent="-130175" algn="l" defTabSz="895350" rtl="0" fontAlgn="base">
              <a:spcBef>
                <a:spcPct val="0"/>
              </a:spcBef>
              <a:spcAft>
                <a:spcPct val="0"/>
              </a:spcAft>
              <a:buClr>
                <a:schemeClr val="tx2"/>
              </a:buClr>
              <a:buSzPct val="89000"/>
              <a:buFont typeface="Arial" pitchFamily="34" charset="0"/>
              <a:buChar char="-"/>
              <a:defRPr sz="1600">
                <a:solidFill>
                  <a:schemeClr val="tx1"/>
                </a:solidFill>
                <a:latin typeface="+mn-lt"/>
                <a:ea typeface="+mn-ea"/>
              </a:defRPr>
            </a:lvl6pPr>
            <a:lvl7pPr marL="1660525" indent="-130175" algn="l" defTabSz="895350" rtl="0" fontAlgn="base">
              <a:spcBef>
                <a:spcPct val="0"/>
              </a:spcBef>
              <a:spcAft>
                <a:spcPct val="0"/>
              </a:spcAft>
              <a:buClr>
                <a:schemeClr val="tx2"/>
              </a:buClr>
              <a:buSzPct val="89000"/>
              <a:buFont typeface="Arial" pitchFamily="34" charset="0"/>
              <a:buChar char="-"/>
              <a:defRPr sz="1600">
                <a:solidFill>
                  <a:schemeClr val="tx1"/>
                </a:solidFill>
                <a:latin typeface="+mn-lt"/>
                <a:ea typeface="+mn-ea"/>
              </a:defRPr>
            </a:lvl7pPr>
            <a:lvl8pPr marL="2117725" indent="-130175" algn="l" defTabSz="895350" rtl="0" fontAlgn="base">
              <a:spcBef>
                <a:spcPct val="0"/>
              </a:spcBef>
              <a:spcAft>
                <a:spcPct val="0"/>
              </a:spcAft>
              <a:buClr>
                <a:schemeClr val="tx2"/>
              </a:buClr>
              <a:buSzPct val="89000"/>
              <a:buFont typeface="Arial" pitchFamily="34" charset="0"/>
              <a:buChar char="-"/>
              <a:defRPr sz="1600">
                <a:solidFill>
                  <a:schemeClr val="tx1"/>
                </a:solidFill>
                <a:latin typeface="+mn-lt"/>
                <a:ea typeface="+mn-ea"/>
              </a:defRPr>
            </a:lvl8pPr>
            <a:lvl9pPr marL="2574925" indent="-130175" algn="l" defTabSz="895350" rtl="0" fontAlgn="base">
              <a:spcBef>
                <a:spcPct val="0"/>
              </a:spcBef>
              <a:spcAft>
                <a:spcPct val="0"/>
              </a:spcAft>
              <a:buClr>
                <a:schemeClr val="tx2"/>
              </a:buClr>
              <a:buSzPct val="89000"/>
              <a:buFont typeface="Arial" pitchFamily="34" charset="0"/>
              <a:buChar char="-"/>
              <a:defRPr sz="1600">
                <a:solidFill>
                  <a:schemeClr val="tx1"/>
                </a:solidFill>
                <a:latin typeface="+mn-lt"/>
                <a:ea typeface="+mn-ea"/>
              </a:defRPr>
            </a:lvl9pPr>
          </a:lstStyle>
          <a:p>
            <a:pPr marL="0" indent="0"/>
            <a:r>
              <a:rPr kumimoji="1" lang="en-US" altLang="ja-JP" baseline="0" dirty="0"/>
              <a:t>3</a:t>
            </a:r>
            <a:r>
              <a:rPr kumimoji="1" lang="ja-JP" altLang="en-US" baseline="0" dirty="0"/>
              <a:t>つの問題点およびその対策</a:t>
            </a:r>
            <a:r>
              <a:rPr kumimoji="1" lang="ja-JP" altLang="en-US" baseline="0" dirty="0"/>
              <a:t>を考え合わせ、</a:t>
            </a:r>
            <a:r>
              <a:rPr kumimoji="1" lang="en-US" altLang="ja-JP" baseline="0" dirty="0"/>
              <a:t>17</a:t>
            </a:r>
            <a:r>
              <a:rPr kumimoji="1" lang="ja-JP" altLang="en-US" baseline="0" dirty="0"/>
              <a:t>のライブラリを比較検討した結果、</a:t>
            </a:r>
            <a:r>
              <a:rPr kumimoji="1" lang="ja-JP" altLang="en-US" baseline="0" dirty="0"/>
              <a:t>「</a:t>
            </a:r>
            <a:r>
              <a:rPr kumimoji="1" lang="en-US" altLang="ja-JP" baseline="0" dirty="0"/>
              <a:t>Pylearn2</a:t>
            </a:r>
            <a:r>
              <a:rPr kumimoji="1" lang="ja-JP" altLang="en-US" baseline="0" dirty="0"/>
              <a:t>」「</a:t>
            </a:r>
            <a:r>
              <a:rPr kumimoji="1" lang="en-US" altLang="ja-JP" baseline="0" dirty="0"/>
              <a:t>Deep Learning Tutorial</a:t>
            </a:r>
            <a:r>
              <a:rPr kumimoji="1" lang="ja-JP" altLang="en-US" baseline="0" dirty="0"/>
              <a:t>」という</a:t>
            </a:r>
            <a:r>
              <a:rPr kumimoji="1" lang="en-US" altLang="ja-JP" baseline="0" dirty="0"/>
              <a:t>2</a:t>
            </a:r>
            <a:r>
              <a:rPr kumimoji="1" lang="ja-JP" altLang="en-US" baseline="0" dirty="0"/>
              <a:t>つのライブラリ</a:t>
            </a:r>
            <a:r>
              <a:rPr kumimoji="1" lang="ja-JP" altLang="en-US" baseline="0" dirty="0"/>
              <a:t>を選定した</a:t>
            </a:r>
            <a:r>
              <a:rPr kumimoji="1" lang="ja-JP" altLang="en-US" baseline="0" dirty="0"/>
              <a:t>。</a:t>
            </a:r>
            <a:endParaRPr kumimoji="1" lang="ja-JP" altLang="en-US" baseline="0" dirty="0"/>
          </a:p>
        </p:txBody>
      </p:sp>
      <p:sp>
        <p:nvSpPr>
          <p:cNvPr id="24" name="正方形/長方形 23"/>
          <p:cNvSpPr/>
          <p:nvPr/>
        </p:nvSpPr>
        <p:spPr bwMode="auto">
          <a:xfrm>
            <a:off x="471346" y="4695982"/>
            <a:ext cx="7985801" cy="803787"/>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rPr>
              <a:t>ライブラリの選定</a:t>
            </a:r>
            <a:r>
              <a:rPr kumimoji="0" lang="en-US" altLang="ja-JP" sz="1300" b="0" i="0" u="none" strike="noStrike" cap="none" normalizeH="0" baseline="0" dirty="0" err="1" smtClean="0">
                <a:ln>
                  <a:noFill/>
                </a:ln>
                <a:solidFill>
                  <a:schemeClr val="tx1"/>
                </a:solidFill>
                <a:effectLst/>
                <a:latin typeface="Arial" pitchFamily="34" charset="0"/>
                <a:ea typeface="ＭＳ Ｐゴシック" pitchFamily="50" charset="-128"/>
              </a:rPr>
              <a:t> “Pylearn2”, “Deep Learning Tutorial”</a:t>
            </a:r>
            <a:endPar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cxnSp>
        <p:nvCxnSpPr>
          <p:cNvPr id="6" name="直線矢印コネクタ 5"/>
          <p:cNvCxnSpPr>
            <a:stCxn id="15" idx="2"/>
            <a:endCxn id="24" idx="0"/>
          </p:cNvCxnSpPr>
          <p:nvPr/>
        </p:nvCxnSpPr>
        <p:spPr bwMode="auto">
          <a:xfrm>
            <a:off x="4464247" y="4423362"/>
            <a:ext cx="0" cy="27262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25" name="直線矢印コネクタ 24"/>
          <p:cNvCxnSpPr>
            <a:stCxn id="17" idx="2"/>
          </p:cNvCxnSpPr>
          <p:nvPr/>
        </p:nvCxnSpPr>
        <p:spPr bwMode="auto">
          <a:xfrm>
            <a:off x="7191864" y="4412628"/>
            <a:ext cx="0" cy="288211"/>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26" name="直線矢印コネクタ 25"/>
          <p:cNvCxnSpPr>
            <a:stCxn id="21" idx="2"/>
          </p:cNvCxnSpPr>
          <p:nvPr/>
        </p:nvCxnSpPr>
        <p:spPr bwMode="auto">
          <a:xfrm>
            <a:off x="1752918" y="4409557"/>
            <a:ext cx="0" cy="296364"/>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Tree>
    <p:extLst>
      <p:ext uri="{BB962C8B-B14F-4D97-AF65-F5344CB8AC3E}">
        <p14:creationId xmlns:p14="http://schemas.microsoft.com/office/powerpoint/2010/main" val="3903024997"/>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19063" y="230188"/>
            <a:ext cx="8618537" cy="292388"/>
          </a:xfrm>
        </p:spPr>
        <p:txBody>
          <a:bodyPr/>
          <a:lstStyle/>
          <a:p>
            <a:r>
              <a:rPr kumimoji="1" lang="ja-JP" altLang="en-US" dirty="0"/>
              <a:t>発表の流れ</a:t>
            </a:r>
          </a:p>
        </p:txBody>
      </p:sp>
      <p:sp>
        <p:nvSpPr>
          <p:cNvPr id="4" name="スライド番号プレースホルダ 3"/>
          <p:cNvSpPr>
            <a:spLocks noGrp="1"/>
          </p:cNvSpPr>
          <p:nvPr>
            <p:ph type="sldNum" sz="quarter" idx="10"/>
          </p:nvPr>
        </p:nvSpPr>
        <p:spPr/>
        <p:txBody>
          <a:bodyPr/>
          <a:lstStyle/>
          <a:p>
            <a:pPr>
              <a:defRPr/>
            </a:pPr>
            <a:fld id="{2D4E70FC-6F47-4B9A-8DC5-CFB6557575ED}" type="slidenum">
              <a:rPr lang="ja-JP" altLang="en-US" smtClean="0"/>
              <a:pPr>
                <a:defRPr/>
              </a:pPr>
              <a:t>1</a:t>
            </a:fld>
            <a:r>
              <a:rPr lang="en-US" altLang="ja-JP" smtClean="0"/>
              <a:t> </a:t>
            </a:r>
            <a:endParaRPr lang="en-US" altLang="ja-JP"/>
          </a:p>
        </p:txBody>
      </p:sp>
      <p:sp>
        <p:nvSpPr>
          <p:cNvPr id="3" name="コンテンツ プレースホルダ 2"/>
          <p:cNvSpPr>
            <a:spLocks noGrp="1"/>
          </p:cNvSpPr>
          <p:nvPr>
            <p:ph idx="1"/>
          </p:nvPr>
        </p:nvSpPr>
        <p:spPr>
          <a:xfrm>
            <a:off x="1258021" y="960084"/>
            <a:ext cx="6445398" cy="4801314"/>
          </a:xfrm>
        </p:spPr>
        <p:txBody>
          <a:bodyPr anchor="ctr"/>
          <a:lstStyle/>
          <a:p>
            <a:pPr marL="152400" lvl="1" indent="-152400">
              <a:buSzPct val="120000"/>
              <a:buFontTx/>
              <a:buChar char="•"/>
            </a:pPr>
            <a:r>
              <a:rPr kumimoji="1" lang="ja-JP" altLang="en-US" sz="2400" dirty="0">
                <a:solidFill>
                  <a:srgbClr val="000000"/>
                </a:solidFill>
                <a:latin typeface="Calibri" pitchFamily="34" charset="0"/>
              </a:rPr>
              <a:t>はじめに</a:t>
            </a:r>
            <a:endParaRPr kumimoji="1" lang="ja-JP" altLang="en-US" sz="2400" dirty="0" smtClean="0">
              <a:solidFill>
                <a:srgbClr val="000000"/>
              </a:solidFill>
              <a:latin typeface="Calibri" pitchFamily="34" charset="0"/>
            </a:endParaRPr>
          </a:p>
          <a:p>
            <a:pPr marL="152400" lvl="1" indent="-152400">
              <a:buSzPct val="120000"/>
              <a:buFontTx/>
              <a:buChar char="•"/>
            </a:pPr>
            <a:endParaRPr kumimoji="1" lang="en-US" altLang="ja-JP" sz="2400" dirty="0" smtClean="0">
              <a:solidFill>
                <a:srgbClr val="000000"/>
              </a:solidFill>
              <a:latin typeface="Calibri" pitchFamily="34" charset="0"/>
            </a:endParaRPr>
          </a:p>
          <a:p>
            <a:pPr marL="152400" lvl="1" indent="-152400">
              <a:buSzPct val="120000"/>
              <a:buFontTx/>
              <a:buChar char="•"/>
            </a:pPr>
            <a:r>
              <a:rPr kumimoji="1" lang="ja-JP" altLang="en-US" sz="2400" dirty="0">
                <a:solidFill>
                  <a:srgbClr val="000000"/>
                </a:solidFill>
                <a:latin typeface="Calibri" pitchFamily="34" charset="0"/>
              </a:rPr>
              <a:t>関連研究</a:t>
            </a:r>
          </a:p>
          <a:p>
            <a:pPr marL="152400" lvl="1" indent="-152400">
              <a:buSzPct val="120000"/>
              <a:buFontTx/>
              <a:buChar char="•"/>
            </a:pPr>
            <a:endParaRPr kumimoji="1" lang="ja-JP" altLang="en-US" sz="2400" dirty="0">
              <a:solidFill>
                <a:srgbClr val="000000"/>
              </a:solidFill>
              <a:latin typeface="Calibri" pitchFamily="34" charset="0"/>
            </a:endParaRPr>
          </a:p>
          <a:p>
            <a:pPr marL="152400" lvl="1" indent="-152400">
              <a:buSzPct val="120000"/>
              <a:buFontTx/>
              <a:buChar char="•"/>
            </a:pPr>
            <a:r>
              <a:rPr kumimoji="1" lang="ja-JP" altLang="en-US" sz="2400" dirty="0">
                <a:solidFill>
                  <a:srgbClr val="000000"/>
                </a:solidFill>
                <a:latin typeface="Calibri" pitchFamily="34" charset="0"/>
              </a:rPr>
              <a:t>深層学習の成果とアルゴリズム</a:t>
            </a:r>
            <a:endParaRPr kumimoji="1" lang="ja-JP" altLang="en-US" sz="2400" dirty="0">
              <a:solidFill>
                <a:srgbClr val="000000"/>
              </a:solidFill>
              <a:latin typeface="Calibri" pitchFamily="34" charset="0"/>
            </a:endParaRPr>
          </a:p>
          <a:p>
            <a:pPr marL="152400" lvl="1" indent="-152400">
              <a:buSzPct val="120000"/>
              <a:buFontTx/>
              <a:buChar char="•"/>
            </a:pPr>
            <a:endParaRPr kumimoji="1" lang="en-US" altLang="ja-JP" sz="2400" dirty="0" smtClean="0">
              <a:solidFill>
                <a:srgbClr val="000000"/>
              </a:solidFill>
              <a:latin typeface="Calibri" pitchFamily="34" charset="0"/>
            </a:endParaRPr>
          </a:p>
          <a:p>
            <a:pPr marL="152400" lvl="1" indent="-152400">
              <a:buSzPct val="120000"/>
              <a:buFontTx/>
              <a:buChar char="•"/>
            </a:pPr>
            <a:r>
              <a:rPr kumimoji="1" lang="ja-JP" altLang="en-US" sz="2400" dirty="0" smtClean="0">
                <a:solidFill>
                  <a:srgbClr val="000000"/>
                </a:solidFill>
                <a:latin typeface="Calibri" pitchFamily="34" charset="0"/>
              </a:rPr>
              <a:t>深層学習の</a:t>
            </a:r>
            <a:r>
              <a:rPr kumimoji="1" lang="ja-JP" altLang="en-US" sz="2400" dirty="0" smtClean="0">
                <a:solidFill>
                  <a:srgbClr val="000000"/>
                </a:solidFill>
                <a:latin typeface="Calibri" pitchFamily="34" charset="0"/>
              </a:rPr>
              <a:t>実装における課題</a:t>
            </a:r>
            <a:r>
              <a:rPr kumimoji="1" lang="ja-JP" altLang="en-US" sz="2400" dirty="0" smtClean="0">
                <a:solidFill>
                  <a:srgbClr val="000000"/>
                </a:solidFill>
                <a:latin typeface="Calibri" pitchFamily="34" charset="0"/>
              </a:rPr>
              <a:t>とその対策</a:t>
            </a:r>
            <a:r>
              <a:rPr kumimoji="1" lang="ja-JP" altLang="en-US" sz="2400" dirty="0" smtClean="0">
                <a:solidFill>
                  <a:srgbClr val="000000"/>
                </a:solidFill>
                <a:latin typeface="Calibri" pitchFamily="34" charset="0"/>
              </a:rPr>
              <a:t>の提案</a:t>
            </a:r>
          </a:p>
          <a:p>
            <a:pPr marL="152400" lvl="1" indent="-152400">
              <a:buSzPct val="120000"/>
              <a:buFontTx/>
              <a:buChar char="•"/>
            </a:pPr>
            <a:endParaRPr kumimoji="1" lang="ja-JP" altLang="en-US" sz="2400" dirty="0">
              <a:solidFill>
                <a:srgbClr val="000000"/>
              </a:solidFill>
              <a:latin typeface="Calibri" pitchFamily="34" charset="0"/>
            </a:endParaRPr>
          </a:p>
          <a:p>
            <a:pPr marL="152400" lvl="1" indent="-152400">
              <a:buSzPct val="120000"/>
              <a:buFontTx/>
              <a:buChar char="•"/>
            </a:pPr>
            <a:r>
              <a:rPr kumimoji="1" lang="ja-JP" altLang="en-US" sz="2400" dirty="0" smtClean="0">
                <a:solidFill>
                  <a:srgbClr val="000000"/>
                </a:solidFill>
                <a:latin typeface="Calibri" pitchFamily="34" charset="0"/>
              </a:rPr>
              <a:t>深層学習の実装例とその検証</a:t>
            </a:r>
            <a:endParaRPr kumimoji="1" lang="ja-JP" altLang="en-US" sz="2400" dirty="0" smtClean="0">
              <a:solidFill>
                <a:srgbClr val="000000"/>
              </a:solidFill>
              <a:latin typeface="Calibri" pitchFamily="34" charset="0"/>
            </a:endParaRPr>
          </a:p>
          <a:p>
            <a:pPr marL="152400" lvl="1" indent="-152400">
              <a:buSzPct val="120000"/>
              <a:buFontTx/>
              <a:buChar char="•"/>
            </a:pPr>
            <a:endParaRPr kumimoji="1" lang="ja-JP" altLang="en-US" sz="2400" dirty="0">
              <a:solidFill>
                <a:srgbClr val="000000"/>
              </a:solidFill>
              <a:latin typeface="Calibri" pitchFamily="34" charset="0"/>
            </a:endParaRPr>
          </a:p>
          <a:p>
            <a:pPr marL="152400" lvl="1" indent="-152400">
              <a:buSzPct val="120000"/>
              <a:buFontTx/>
              <a:buChar char="•"/>
            </a:pPr>
            <a:r>
              <a:rPr kumimoji="1" lang="ja-JP" altLang="en-US" sz="2400" dirty="0" smtClean="0">
                <a:solidFill>
                  <a:srgbClr val="000000"/>
                </a:solidFill>
                <a:latin typeface="Calibri" pitchFamily="34" charset="0"/>
              </a:rPr>
              <a:t>考察と提言</a:t>
            </a:r>
          </a:p>
          <a:p>
            <a:pPr marL="152400" lvl="1" indent="-152400">
              <a:buSzPct val="120000"/>
              <a:buFontTx/>
              <a:buChar char="•"/>
            </a:pPr>
            <a:endParaRPr kumimoji="1" lang="ja-JP" altLang="en-US" sz="2400" dirty="0" smtClean="0">
              <a:solidFill>
                <a:srgbClr val="000000"/>
              </a:solidFill>
              <a:latin typeface="Calibri" pitchFamily="34" charset="0"/>
            </a:endParaRPr>
          </a:p>
          <a:p>
            <a:pPr marL="152400" lvl="1" indent="-152400">
              <a:buSzPct val="120000"/>
              <a:buFontTx/>
              <a:buChar char="•"/>
            </a:pPr>
            <a:r>
              <a:rPr kumimoji="1" lang="ja-JP" altLang="en-US" sz="2400" dirty="0">
                <a:solidFill>
                  <a:srgbClr val="000000"/>
                </a:solidFill>
                <a:latin typeface="Calibri" pitchFamily="34" charset="0"/>
              </a:rPr>
              <a:t>おわりに</a:t>
            </a:r>
            <a:endParaRPr kumimoji="1" lang="en-US" altLang="ja-JP" sz="2400" dirty="0" smtClean="0">
              <a:solidFill>
                <a:srgbClr val="000000"/>
              </a:solidFill>
              <a:latin typeface="Calibri" pitchFamily="34" charset="0"/>
            </a:endParaRPr>
          </a:p>
        </p:txBody>
      </p:sp>
    </p:spTree>
    <p:extLst>
      <p:ext uri="{BB962C8B-B14F-4D97-AF65-F5344CB8AC3E}">
        <p14:creationId xmlns:p14="http://schemas.microsoft.com/office/powerpoint/2010/main" val="23482845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図形グループ 8"/>
          <p:cNvGrpSpPr/>
          <p:nvPr/>
        </p:nvGrpSpPr>
        <p:grpSpPr>
          <a:xfrm>
            <a:off x="524435" y="3867350"/>
            <a:ext cx="7248011" cy="457200"/>
            <a:chOff x="1642640" y="1699893"/>
            <a:chExt cx="7248011" cy="457200"/>
          </a:xfrm>
        </p:grpSpPr>
        <p:sp>
          <p:nvSpPr>
            <p:cNvPr id="7" name="正方形/長方形 8"/>
            <p:cNvSpPr>
              <a:spLocks noChangeArrowheads="1"/>
            </p:cNvSpPr>
            <p:nvPr/>
          </p:nvSpPr>
          <p:spPr bwMode="auto">
            <a:xfrm>
              <a:off x="2150641" y="1750867"/>
              <a:ext cx="6740010" cy="371475"/>
            </a:xfrm>
            <a:prstGeom prst="rect">
              <a:avLst/>
            </a:prstGeom>
            <a:solidFill>
              <a:schemeClr val="accent1"/>
            </a:solidFill>
            <a:ln w="9525" algn="ctr">
              <a:noFill/>
              <a:round/>
              <a:headEnd/>
              <a:tailEnd/>
            </a:ln>
          </p:spPr>
          <p:txBody>
            <a:bodyPr lIns="0" tIns="0" rIns="0" bIns="0"/>
            <a:lstStyle/>
            <a:p>
              <a:endParaRPr lang="ja-JP" altLang="en-US" sz="2000">
                <a:solidFill>
                  <a:srgbClr val="000000"/>
                </a:solidFill>
                <a:latin typeface="Calibri" pitchFamily="34" charset="0"/>
              </a:endParaRPr>
            </a:p>
          </p:txBody>
        </p:sp>
        <p:sp>
          <p:nvSpPr>
            <p:cNvPr id="8" name="右矢印 10"/>
            <p:cNvSpPr>
              <a:spLocks noChangeArrowheads="1"/>
            </p:cNvSpPr>
            <p:nvPr/>
          </p:nvSpPr>
          <p:spPr bwMode="auto">
            <a:xfrm>
              <a:off x="1642640" y="1699893"/>
              <a:ext cx="431800" cy="457200"/>
            </a:xfrm>
            <a:prstGeom prst="rightArrow">
              <a:avLst>
                <a:gd name="adj1" fmla="val 38972"/>
                <a:gd name="adj2" fmla="val 21681"/>
              </a:avLst>
            </a:prstGeom>
            <a:solidFill>
              <a:schemeClr val="tx2"/>
            </a:solidFill>
            <a:ln w="9525" algn="ctr">
              <a:solidFill>
                <a:schemeClr val="tx1"/>
              </a:solidFill>
              <a:round/>
              <a:headEnd/>
              <a:tailEnd/>
            </a:ln>
          </p:spPr>
          <p:txBody>
            <a:bodyPr lIns="0" tIns="0" rIns="0" bIns="0"/>
            <a:lstStyle/>
            <a:p>
              <a:endParaRPr lang="ja-JP" altLang="en-US" sz="2000">
                <a:solidFill>
                  <a:srgbClr val="000000"/>
                </a:solidFill>
                <a:latin typeface="Calibri" pitchFamily="34" charset="0"/>
              </a:endParaRPr>
            </a:p>
          </p:txBody>
        </p:sp>
      </p:grpSp>
      <p:sp>
        <p:nvSpPr>
          <p:cNvPr id="2" name="タイトル 1"/>
          <p:cNvSpPr>
            <a:spLocks noGrp="1"/>
          </p:cNvSpPr>
          <p:nvPr>
            <p:ph type="title"/>
          </p:nvPr>
        </p:nvSpPr>
        <p:spPr>
          <a:xfrm>
            <a:off x="119063" y="230188"/>
            <a:ext cx="8618537" cy="292388"/>
          </a:xfrm>
        </p:spPr>
        <p:txBody>
          <a:bodyPr/>
          <a:lstStyle/>
          <a:p>
            <a:r>
              <a:rPr kumimoji="1" lang="ja-JP" altLang="en-US" dirty="0"/>
              <a:t>発表の流れ</a:t>
            </a:r>
          </a:p>
        </p:txBody>
      </p:sp>
      <p:sp>
        <p:nvSpPr>
          <p:cNvPr id="4" name="スライド番号プレースホルダ 3"/>
          <p:cNvSpPr>
            <a:spLocks noGrp="1"/>
          </p:cNvSpPr>
          <p:nvPr>
            <p:ph type="sldNum" sz="quarter" idx="10"/>
          </p:nvPr>
        </p:nvSpPr>
        <p:spPr/>
        <p:txBody>
          <a:bodyPr/>
          <a:lstStyle/>
          <a:p>
            <a:pPr>
              <a:defRPr/>
            </a:pPr>
            <a:fld id="{2D4E70FC-6F47-4B9A-8DC5-CFB6557575ED}" type="slidenum">
              <a:rPr lang="ja-JP" altLang="en-US" smtClean="0"/>
              <a:pPr>
                <a:defRPr/>
              </a:pPr>
              <a:t>19</a:t>
            </a:fld>
            <a:r>
              <a:rPr lang="en-US" altLang="ja-JP" smtClean="0"/>
              <a:t> </a:t>
            </a:r>
            <a:endParaRPr lang="en-US" altLang="ja-JP"/>
          </a:p>
        </p:txBody>
      </p:sp>
      <p:sp>
        <p:nvSpPr>
          <p:cNvPr id="3" name="コンテンツ プレースホルダ 2"/>
          <p:cNvSpPr>
            <a:spLocks noGrp="1"/>
          </p:cNvSpPr>
          <p:nvPr>
            <p:ph idx="1"/>
          </p:nvPr>
        </p:nvSpPr>
        <p:spPr>
          <a:xfrm>
            <a:off x="1258021" y="960084"/>
            <a:ext cx="6445398" cy="4801314"/>
          </a:xfrm>
        </p:spPr>
        <p:txBody>
          <a:bodyPr anchor="ctr"/>
          <a:lstStyle/>
          <a:p>
            <a:pPr marL="152400" lvl="1" indent="-152400">
              <a:buSzPct val="120000"/>
              <a:buFontTx/>
              <a:buChar char="•"/>
            </a:pPr>
            <a:r>
              <a:rPr kumimoji="1" lang="ja-JP" altLang="en-US" sz="2400" dirty="0">
                <a:solidFill>
                  <a:srgbClr val="000000"/>
                </a:solidFill>
                <a:latin typeface="Calibri" pitchFamily="34" charset="0"/>
              </a:rPr>
              <a:t>はじめに</a:t>
            </a:r>
            <a:endParaRPr kumimoji="1" lang="ja-JP" altLang="en-US" sz="2400" dirty="0" smtClean="0">
              <a:solidFill>
                <a:srgbClr val="000000"/>
              </a:solidFill>
              <a:latin typeface="Calibri" pitchFamily="34" charset="0"/>
            </a:endParaRPr>
          </a:p>
          <a:p>
            <a:pPr marL="152400" lvl="1" indent="-152400">
              <a:buSzPct val="120000"/>
              <a:buFontTx/>
              <a:buChar char="•"/>
            </a:pPr>
            <a:endParaRPr kumimoji="1" lang="en-US" altLang="ja-JP" sz="2400" dirty="0" smtClean="0">
              <a:solidFill>
                <a:srgbClr val="000000"/>
              </a:solidFill>
              <a:latin typeface="Calibri" pitchFamily="34" charset="0"/>
            </a:endParaRPr>
          </a:p>
          <a:p>
            <a:pPr marL="152400" lvl="1" indent="-152400">
              <a:buSzPct val="120000"/>
              <a:buFontTx/>
              <a:buChar char="•"/>
            </a:pPr>
            <a:r>
              <a:rPr kumimoji="1" lang="ja-JP" altLang="en-US" sz="2400" dirty="0">
                <a:solidFill>
                  <a:srgbClr val="000000"/>
                </a:solidFill>
                <a:latin typeface="Calibri" pitchFamily="34" charset="0"/>
              </a:rPr>
              <a:t>関連研究</a:t>
            </a:r>
          </a:p>
          <a:p>
            <a:pPr marL="152400" lvl="1" indent="-152400">
              <a:buSzPct val="120000"/>
              <a:buFontTx/>
              <a:buChar char="•"/>
            </a:pPr>
            <a:endParaRPr kumimoji="1" lang="ja-JP" altLang="en-US" sz="2400" dirty="0">
              <a:solidFill>
                <a:srgbClr val="000000"/>
              </a:solidFill>
              <a:latin typeface="Calibri" pitchFamily="34" charset="0"/>
            </a:endParaRPr>
          </a:p>
          <a:p>
            <a:pPr marL="152400" lvl="1" indent="-152400">
              <a:buSzPct val="120000"/>
              <a:buFontTx/>
              <a:buChar char="•"/>
            </a:pPr>
            <a:r>
              <a:rPr kumimoji="1" lang="ja-JP" altLang="en-US" sz="2400" dirty="0">
                <a:solidFill>
                  <a:srgbClr val="000000"/>
                </a:solidFill>
                <a:latin typeface="Calibri" pitchFamily="34" charset="0"/>
              </a:rPr>
              <a:t>深層学習の成果とアルゴリズム</a:t>
            </a:r>
            <a:endParaRPr kumimoji="1" lang="ja-JP" altLang="en-US" sz="2400" dirty="0">
              <a:solidFill>
                <a:srgbClr val="000000"/>
              </a:solidFill>
              <a:latin typeface="Calibri" pitchFamily="34" charset="0"/>
            </a:endParaRPr>
          </a:p>
          <a:p>
            <a:pPr marL="152400" lvl="1" indent="-152400">
              <a:buSzPct val="120000"/>
              <a:buFontTx/>
              <a:buChar char="•"/>
            </a:pPr>
            <a:endParaRPr kumimoji="1" lang="en-US" altLang="ja-JP" sz="2400" dirty="0" smtClean="0">
              <a:solidFill>
                <a:srgbClr val="000000"/>
              </a:solidFill>
              <a:latin typeface="Calibri" pitchFamily="34" charset="0"/>
            </a:endParaRPr>
          </a:p>
          <a:p>
            <a:pPr marL="152400" lvl="1" indent="-152400">
              <a:buSzPct val="120000"/>
              <a:buFontTx/>
              <a:buChar char="•"/>
            </a:pPr>
            <a:r>
              <a:rPr kumimoji="1" lang="ja-JP" altLang="en-US" sz="2400" dirty="0" smtClean="0">
                <a:solidFill>
                  <a:srgbClr val="000000"/>
                </a:solidFill>
                <a:latin typeface="Calibri" pitchFamily="34" charset="0"/>
              </a:rPr>
              <a:t>深層学習の</a:t>
            </a:r>
            <a:r>
              <a:rPr kumimoji="1" lang="ja-JP" altLang="en-US" sz="2400" dirty="0" smtClean="0">
                <a:solidFill>
                  <a:srgbClr val="000000"/>
                </a:solidFill>
                <a:latin typeface="Calibri" pitchFamily="34" charset="0"/>
              </a:rPr>
              <a:t>実装における課題</a:t>
            </a:r>
            <a:r>
              <a:rPr kumimoji="1" lang="ja-JP" altLang="en-US" sz="2400" dirty="0" smtClean="0">
                <a:solidFill>
                  <a:srgbClr val="000000"/>
                </a:solidFill>
                <a:latin typeface="Calibri" pitchFamily="34" charset="0"/>
              </a:rPr>
              <a:t>とその対策</a:t>
            </a:r>
            <a:r>
              <a:rPr kumimoji="1" lang="ja-JP" altLang="en-US" sz="2400" dirty="0" smtClean="0">
                <a:solidFill>
                  <a:srgbClr val="000000"/>
                </a:solidFill>
                <a:latin typeface="Calibri" pitchFamily="34" charset="0"/>
              </a:rPr>
              <a:t>の提案</a:t>
            </a:r>
          </a:p>
          <a:p>
            <a:pPr marL="152400" lvl="1" indent="-152400">
              <a:buSzPct val="120000"/>
              <a:buFontTx/>
              <a:buChar char="•"/>
            </a:pPr>
            <a:endParaRPr kumimoji="1" lang="ja-JP" altLang="en-US" sz="2400" dirty="0">
              <a:solidFill>
                <a:srgbClr val="000000"/>
              </a:solidFill>
              <a:latin typeface="Calibri" pitchFamily="34" charset="0"/>
            </a:endParaRPr>
          </a:p>
          <a:p>
            <a:pPr marL="152400" lvl="1" indent="-152400">
              <a:buSzPct val="120000"/>
              <a:buFontTx/>
              <a:buChar char="•"/>
            </a:pPr>
            <a:r>
              <a:rPr kumimoji="1" lang="ja-JP" altLang="en-US" sz="2400" dirty="0" smtClean="0">
                <a:solidFill>
                  <a:srgbClr val="000000"/>
                </a:solidFill>
                <a:latin typeface="Calibri" pitchFamily="34" charset="0"/>
              </a:rPr>
              <a:t>深層学習の実装例とその検証</a:t>
            </a:r>
            <a:endParaRPr kumimoji="1" lang="ja-JP" altLang="en-US" sz="2400" dirty="0" smtClean="0">
              <a:solidFill>
                <a:srgbClr val="000000"/>
              </a:solidFill>
              <a:latin typeface="Calibri" pitchFamily="34" charset="0"/>
            </a:endParaRPr>
          </a:p>
          <a:p>
            <a:pPr marL="152400" lvl="1" indent="-152400">
              <a:buSzPct val="120000"/>
              <a:buFontTx/>
              <a:buChar char="•"/>
            </a:pPr>
            <a:endParaRPr kumimoji="1" lang="ja-JP" altLang="en-US" sz="2400" dirty="0">
              <a:solidFill>
                <a:srgbClr val="000000"/>
              </a:solidFill>
              <a:latin typeface="Calibri" pitchFamily="34" charset="0"/>
            </a:endParaRPr>
          </a:p>
          <a:p>
            <a:pPr marL="152400" lvl="1" indent="-152400">
              <a:buSzPct val="120000"/>
              <a:buFontTx/>
              <a:buChar char="•"/>
            </a:pPr>
            <a:r>
              <a:rPr kumimoji="1" lang="ja-JP" altLang="en-US" sz="2400" dirty="0" smtClean="0">
                <a:solidFill>
                  <a:srgbClr val="000000"/>
                </a:solidFill>
                <a:latin typeface="Calibri" pitchFamily="34" charset="0"/>
              </a:rPr>
              <a:t>考察と提言</a:t>
            </a:r>
          </a:p>
          <a:p>
            <a:pPr marL="152400" lvl="1" indent="-152400">
              <a:buSzPct val="120000"/>
              <a:buFontTx/>
              <a:buChar char="•"/>
            </a:pPr>
            <a:endParaRPr kumimoji="1" lang="ja-JP" altLang="en-US" sz="2400" dirty="0" smtClean="0">
              <a:solidFill>
                <a:srgbClr val="000000"/>
              </a:solidFill>
              <a:latin typeface="Calibri" pitchFamily="34" charset="0"/>
            </a:endParaRPr>
          </a:p>
          <a:p>
            <a:pPr marL="152400" lvl="1" indent="-152400">
              <a:buSzPct val="120000"/>
              <a:buFontTx/>
              <a:buChar char="•"/>
            </a:pPr>
            <a:r>
              <a:rPr kumimoji="1" lang="ja-JP" altLang="en-US" sz="2400" dirty="0">
                <a:solidFill>
                  <a:srgbClr val="000000"/>
                </a:solidFill>
                <a:latin typeface="Calibri" pitchFamily="34" charset="0"/>
              </a:rPr>
              <a:t>おわりに</a:t>
            </a:r>
            <a:endParaRPr kumimoji="1" lang="en-US" altLang="ja-JP" sz="2400" dirty="0" smtClean="0">
              <a:solidFill>
                <a:srgbClr val="000000"/>
              </a:solidFill>
              <a:latin typeface="Calibri" pitchFamily="34" charset="0"/>
            </a:endParaRPr>
          </a:p>
        </p:txBody>
      </p:sp>
    </p:spTree>
    <p:extLst>
      <p:ext uri="{BB962C8B-B14F-4D97-AF65-F5344CB8AC3E}">
        <p14:creationId xmlns:p14="http://schemas.microsoft.com/office/powerpoint/2010/main" val="26510651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19063" y="230188"/>
            <a:ext cx="8618537" cy="292388"/>
          </a:xfrm>
        </p:spPr>
        <p:txBody>
          <a:bodyPr/>
          <a:lstStyle/>
          <a:p>
            <a:r>
              <a:rPr kumimoji="1" lang="ja-JP" altLang="en-US" dirty="0"/>
              <a:t>再現実験の概要</a:t>
            </a:r>
          </a:p>
        </p:txBody>
      </p:sp>
      <p:sp>
        <p:nvSpPr>
          <p:cNvPr id="4" name="スライド番号プレースホルダ 3"/>
          <p:cNvSpPr>
            <a:spLocks noGrp="1"/>
          </p:cNvSpPr>
          <p:nvPr>
            <p:ph type="sldNum" sz="quarter" idx="10"/>
          </p:nvPr>
        </p:nvSpPr>
        <p:spPr/>
        <p:txBody>
          <a:bodyPr/>
          <a:lstStyle/>
          <a:p>
            <a:pPr>
              <a:defRPr/>
            </a:pPr>
            <a:fld id="{2D4E70FC-6F47-4B9A-8DC5-CFB6557575ED}" type="slidenum">
              <a:rPr lang="ja-JP" altLang="en-US" smtClean="0"/>
              <a:pPr>
                <a:defRPr/>
              </a:pPr>
              <a:t>20</a:t>
            </a:fld>
            <a:r>
              <a:rPr lang="en-US" altLang="ja-JP" smtClean="0"/>
              <a:t> </a:t>
            </a:r>
            <a:endParaRPr lang="en-US" altLang="ja-JP"/>
          </a:p>
        </p:txBody>
      </p:sp>
      <p:sp>
        <p:nvSpPr>
          <p:cNvPr id="8" name="コンテンツ プレースホルダ 2"/>
          <p:cNvSpPr txBox="1">
            <a:spLocks/>
          </p:cNvSpPr>
          <p:nvPr/>
        </p:nvSpPr>
        <p:spPr bwMode="auto">
          <a:xfrm>
            <a:off x="519420" y="793127"/>
            <a:ext cx="8631237" cy="738664"/>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marL="342900" indent="-342900" algn="l" defTabSz="895350" rtl="0" eaLnBrk="0" fontAlgn="base" hangingPunct="0">
              <a:spcBef>
                <a:spcPct val="0"/>
              </a:spcBef>
              <a:spcAft>
                <a:spcPct val="0"/>
              </a:spcAft>
              <a:buClr>
                <a:schemeClr val="tx2"/>
              </a:buClr>
              <a:defRPr sz="1600">
                <a:solidFill>
                  <a:schemeClr val="tx1"/>
                </a:solidFill>
                <a:latin typeface="+mn-lt"/>
                <a:ea typeface="+mn-ea"/>
                <a:cs typeface="+mn-cs"/>
              </a:defRPr>
            </a:lvl1pPr>
            <a:lvl2pPr marL="193675" indent="-192088" algn="l" defTabSz="895350" rtl="0" eaLnBrk="0" fontAlgn="base" hangingPunct="0">
              <a:spcBef>
                <a:spcPct val="0"/>
              </a:spcBef>
              <a:spcAft>
                <a:spcPct val="0"/>
              </a:spcAft>
              <a:buClr>
                <a:schemeClr val="tx2"/>
              </a:buClr>
              <a:buSzPct val="125000"/>
              <a:buFont typeface="Arial" charset="0"/>
              <a:buChar char="▪"/>
              <a:defRPr sz="1600">
                <a:solidFill>
                  <a:schemeClr val="tx1"/>
                </a:solidFill>
                <a:latin typeface="+mn-lt"/>
                <a:ea typeface="+mn-ea"/>
              </a:defRPr>
            </a:lvl2pPr>
            <a:lvl3pPr marL="457200" indent="-261938" algn="l" defTabSz="895350" rtl="0" eaLnBrk="0" fontAlgn="base" hangingPunct="0">
              <a:spcBef>
                <a:spcPct val="0"/>
              </a:spcBef>
              <a:spcAft>
                <a:spcPct val="0"/>
              </a:spcAft>
              <a:buClr>
                <a:schemeClr val="tx2"/>
              </a:buClr>
              <a:buSzPct val="120000"/>
              <a:buFont typeface="Arial" charset="0"/>
              <a:buChar char="–"/>
              <a:defRPr sz="1600">
                <a:solidFill>
                  <a:schemeClr val="tx1"/>
                </a:solidFill>
                <a:latin typeface="+mn-lt"/>
                <a:ea typeface="+mn-ea"/>
              </a:defRPr>
            </a:lvl3pPr>
            <a:lvl4pPr marL="614363" indent="-155575" algn="l" defTabSz="895350" rtl="0" eaLnBrk="0" fontAlgn="base" hangingPunct="0">
              <a:spcBef>
                <a:spcPct val="0"/>
              </a:spcBef>
              <a:spcAft>
                <a:spcPct val="0"/>
              </a:spcAft>
              <a:buClr>
                <a:schemeClr val="tx2"/>
              </a:buClr>
              <a:buSzPct val="120000"/>
              <a:buFont typeface="Arial" charset="0"/>
              <a:buChar char="▫"/>
              <a:defRPr sz="1600">
                <a:solidFill>
                  <a:schemeClr val="tx1"/>
                </a:solidFill>
                <a:latin typeface="+mn-lt"/>
                <a:ea typeface="+mn-ea"/>
              </a:defRPr>
            </a:lvl4pPr>
            <a:lvl5pPr marL="746125" indent="-130175" algn="l" defTabSz="895350" rtl="0" eaLnBrk="0" fontAlgn="base" hangingPunct="0">
              <a:spcBef>
                <a:spcPct val="0"/>
              </a:spcBef>
              <a:spcAft>
                <a:spcPct val="0"/>
              </a:spcAft>
              <a:buClr>
                <a:schemeClr val="tx2"/>
              </a:buClr>
              <a:buSzPct val="89000"/>
              <a:buFont typeface="Arial" charset="0"/>
              <a:buChar char="-"/>
              <a:defRPr sz="1600">
                <a:solidFill>
                  <a:schemeClr val="tx1"/>
                </a:solidFill>
                <a:latin typeface="+mn-lt"/>
                <a:ea typeface="+mn-ea"/>
              </a:defRPr>
            </a:lvl5pPr>
            <a:lvl6pPr marL="1203325" indent="-130175" algn="l" defTabSz="895350" rtl="0" fontAlgn="base">
              <a:spcBef>
                <a:spcPct val="0"/>
              </a:spcBef>
              <a:spcAft>
                <a:spcPct val="0"/>
              </a:spcAft>
              <a:buClr>
                <a:schemeClr val="tx2"/>
              </a:buClr>
              <a:buSzPct val="89000"/>
              <a:buFont typeface="Arial" pitchFamily="34" charset="0"/>
              <a:buChar char="-"/>
              <a:defRPr sz="1600">
                <a:solidFill>
                  <a:schemeClr val="tx1"/>
                </a:solidFill>
                <a:latin typeface="+mn-lt"/>
                <a:ea typeface="+mn-ea"/>
              </a:defRPr>
            </a:lvl6pPr>
            <a:lvl7pPr marL="1660525" indent="-130175" algn="l" defTabSz="895350" rtl="0" fontAlgn="base">
              <a:spcBef>
                <a:spcPct val="0"/>
              </a:spcBef>
              <a:spcAft>
                <a:spcPct val="0"/>
              </a:spcAft>
              <a:buClr>
                <a:schemeClr val="tx2"/>
              </a:buClr>
              <a:buSzPct val="89000"/>
              <a:buFont typeface="Arial" pitchFamily="34" charset="0"/>
              <a:buChar char="-"/>
              <a:defRPr sz="1600">
                <a:solidFill>
                  <a:schemeClr val="tx1"/>
                </a:solidFill>
                <a:latin typeface="+mn-lt"/>
                <a:ea typeface="+mn-ea"/>
              </a:defRPr>
            </a:lvl7pPr>
            <a:lvl8pPr marL="2117725" indent="-130175" algn="l" defTabSz="895350" rtl="0" fontAlgn="base">
              <a:spcBef>
                <a:spcPct val="0"/>
              </a:spcBef>
              <a:spcAft>
                <a:spcPct val="0"/>
              </a:spcAft>
              <a:buClr>
                <a:schemeClr val="tx2"/>
              </a:buClr>
              <a:buSzPct val="89000"/>
              <a:buFont typeface="Arial" pitchFamily="34" charset="0"/>
              <a:buChar char="-"/>
              <a:defRPr sz="1600">
                <a:solidFill>
                  <a:schemeClr val="tx1"/>
                </a:solidFill>
                <a:latin typeface="+mn-lt"/>
                <a:ea typeface="+mn-ea"/>
              </a:defRPr>
            </a:lvl8pPr>
            <a:lvl9pPr marL="2574925" indent="-130175" algn="l" defTabSz="895350" rtl="0" fontAlgn="base">
              <a:spcBef>
                <a:spcPct val="0"/>
              </a:spcBef>
              <a:spcAft>
                <a:spcPct val="0"/>
              </a:spcAft>
              <a:buClr>
                <a:schemeClr val="tx2"/>
              </a:buClr>
              <a:buSzPct val="89000"/>
              <a:buFont typeface="Arial" pitchFamily="34" charset="0"/>
              <a:buChar char="-"/>
              <a:defRPr sz="1600">
                <a:solidFill>
                  <a:schemeClr val="tx1"/>
                </a:solidFill>
                <a:latin typeface="+mn-lt"/>
                <a:ea typeface="+mn-ea"/>
              </a:defRPr>
            </a:lvl9pPr>
          </a:lstStyle>
          <a:p>
            <a:r>
              <a:rPr kumimoji="1" lang="ja-JP" altLang="en-US" baseline="0" dirty="0">
                <a:latin typeface="+mn-ea"/>
              </a:rPr>
              <a:t>・「分類</a:t>
            </a:r>
            <a:r>
              <a:rPr kumimoji="1" lang="ja-JP" altLang="en-US" baseline="0" dirty="0">
                <a:latin typeface="+mn-ea"/>
              </a:rPr>
              <a:t>精度</a:t>
            </a:r>
            <a:r>
              <a:rPr kumimoji="1" lang="ja-JP" altLang="en-US" baseline="0" dirty="0">
                <a:latin typeface="+mn-ea"/>
              </a:rPr>
              <a:t>の再現性の問題」は解消できているか</a:t>
            </a:r>
          </a:p>
          <a:p>
            <a:r>
              <a:rPr kumimoji="1" lang="ja-JP" altLang="en-US" baseline="0" dirty="0">
                <a:latin typeface="+mn-ea"/>
              </a:rPr>
              <a:t>・「学習時間の問題」は</a:t>
            </a:r>
            <a:r>
              <a:rPr kumimoji="1" lang="en-US" altLang="ja-JP" baseline="0" dirty="0">
                <a:latin typeface="+mn-ea"/>
              </a:rPr>
              <a:t>GPU</a:t>
            </a:r>
            <a:r>
              <a:rPr kumimoji="1" lang="ja-JP" altLang="en-US" baseline="0" dirty="0">
                <a:latin typeface="+mn-ea"/>
              </a:rPr>
              <a:t>利用により、どの程度解消できているか</a:t>
            </a:r>
          </a:p>
          <a:p>
            <a:r>
              <a:rPr kumimoji="1" lang="ja-JP" altLang="en-US" baseline="0" dirty="0"/>
              <a:t>の</a:t>
            </a:r>
            <a:r>
              <a:rPr kumimoji="1" lang="en-US" altLang="ja-JP" baseline="0" dirty="0"/>
              <a:t>2</a:t>
            </a:r>
            <a:r>
              <a:rPr kumimoji="1" lang="ja-JP" altLang="en-US" baseline="0" dirty="0"/>
              <a:t>点を検証するため、論文の分類精度の再現実験を行った。</a:t>
            </a:r>
          </a:p>
        </p:txBody>
      </p:sp>
      <p:pic>
        <p:nvPicPr>
          <p:cNvPr id="10" name="図 9" descr="mnist_ex.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42453" y="2017300"/>
            <a:ext cx="1397513" cy="1384492"/>
          </a:xfrm>
          <a:prstGeom prst="rect">
            <a:avLst/>
          </a:prstGeom>
          <a:ln>
            <a:solidFill>
              <a:srgbClr val="000000"/>
            </a:solidFill>
          </a:ln>
        </p:spPr>
      </p:pic>
      <p:pic>
        <p:nvPicPr>
          <p:cNvPr id="11" name="図 10" descr="cifar_ex.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7683" y="3911698"/>
            <a:ext cx="2734967" cy="2093628"/>
          </a:xfrm>
          <a:prstGeom prst="rect">
            <a:avLst/>
          </a:prstGeom>
          <a:ln>
            <a:solidFill>
              <a:srgbClr val="000000"/>
            </a:solidFill>
          </a:ln>
        </p:spPr>
      </p:pic>
      <p:sp>
        <p:nvSpPr>
          <p:cNvPr id="12" name="フローチャート: 代替処理 11"/>
          <p:cNvSpPr/>
          <p:nvPr/>
        </p:nvSpPr>
        <p:spPr bwMode="auto">
          <a:xfrm>
            <a:off x="4416761" y="2222660"/>
            <a:ext cx="2319309" cy="952568"/>
          </a:xfrm>
          <a:prstGeom prst="flowChartAlternateProcess">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latinLnBrk="0" hangingPunct="1">
              <a:lnSpc>
                <a:spcPct val="100000"/>
              </a:lnSpc>
              <a:spcBef>
                <a:spcPct val="0"/>
              </a:spcBef>
              <a:spcAft>
                <a:spcPct val="0"/>
              </a:spcAft>
              <a:buClrTx/>
              <a:buSzTx/>
              <a:buFontTx/>
              <a:buNone/>
              <a:tabLst/>
            </a:pPr>
            <a:r>
              <a:rPr kumimoji="0" lang="en-US" altLang="ja-JP" sz="1300" b="1" i="0" u="none" strike="noStrike" cap="none" normalizeH="0" baseline="0" dirty="0" err="1" smtClean="0">
                <a:ln>
                  <a:noFill/>
                </a:ln>
                <a:effectLst/>
                <a:latin typeface="Arial" pitchFamily="34" charset="0"/>
                <a:ea typeface="ＭＳ Ｐゴシック" pitchFamily="50" charset="-128"/>
              </a:rPr>
              <a:t>Deep Learning Tutorial</a:t>
            </a:r>
          </a:p>
          <a:p>
            <a:pPr marL="0" marR="0" indent="0" algn="l" defTabSz="914400" rtl="0" eaLnBrk="1" latinLnBrk="0" hangingPunct="1">
              <a:lnSpc>
                <a:spcPct val="100000"/>
              </a:lnSpc>
              <a:spcBef>
                <a:spcPct val="0"/>
              </a:spcBef>
              <a:spcAft>
                <a:spcPct val="0"/>
              </a:spcAft>
              <a:buClrTx/>
              <a:buSzTx/>
              <a:buFontTx/>
              <a:buNone/>
              <a:tabLst/>
            </a:pPr>
            <a:endParaRPr kumimoji="0" lang="en-US" altLang="ja-JP" sz="1300" b="0" i="0" u="none" strike="noStrike" cap="none" normalizeH="0" baseline="0" dirty="0" err="1" smtClean="0">
              <a:ln>
                <a:noFill/>
              </a:ln>
              <a:effectLst/>
              <a:latin typeface="Arial" pitchFamily="34" charset="0"/>
              <a:ea typeface="ＭＳ Ｐゴシック" pitchFamily="50" charset="-128"/>
            </a:endParaRPr>
          </a:p>
          <a:p>
            <a:pPr marL="0" marR="0" indent="0" algn="l" defTabSz="914400" rtl="0" eaLnBrk="1" latinLnBrk="0" hangingPunct="1">
              <a:lnSpc>
                <a:spcPct val="100000"/>
              </a:lnSpc>
              <a:spcBef>
                <a:spcPct val="0"/>
              </a:spcBef>
              <a:spcAft>
                <a:spcPct val="0"/>
              </a:spcAft>
              <a:buClrTx/>
              <a:buSzTx/>
              <a:buFontTx/>
              <a:buNone/>
              <a:tabLst/>
            </a:pPr>
            <a:r>
              <a:rPr lang="ja-JP" altLang="en-US" baseline="0" dirty="0" err="1">
                <a:latin typeface="Arial" pitchFamily="34" charset="0"/>
                <a:ea typeface="ＭＳ Ｐゴシック" pitchFamily="50" charset="-128"/>
              </a:rPr>
              <a:t>・</a:t>
            </a:r>
            <a:r>
              <a:rPr lang="en-US" altLang="ja-JP" baseline="0" dirty="0" err="1">
                <a:latin typeface="Arial" pitchFamily="34" charset="0"/>
                <a:ea typeface="ＭＳ Ｐゴシック" pitchFamily="50" charset="-128"/>
              </a:rPr>
              <a:t>CNN</a:t>
            </a:r>
            <a:r>
              <a:rPr lang="ja-JP" altLang="en-US" baseline="0" dirty="0" err="1">
                <a:latin typeface="Arial" pitchFamily="34" charset="0"/>
                <a:ea typeface="ＭＳ Ｐゴシック" pitchFamily="50" charset="-128"/>
              </a:rPr>
              <a:t>　・</a:t>
            </a:r>
            <a:r>
              <a:rPr lang="en-US" altLang="ja-JP" baseline="0" dirty="0" err="1">
                <a:latin typeface="Arial" pitchFamily="34" charset="0"/>
                <a:ea typeface="ＭＳ Ｐゴシック" pitchFamily="50" charset="-128"/>
              </a:rPr>
              <a:t>DBN</a:t>
            </a:r>
            <a:r>
              <a:rPr lang="ja-JP" altLang="en-US" baseline="0" dirty="0" err="1">
                <a:latin typeface="Arial" pitchFamily="34" charset="0"/>
                <a:ea typeface="ＭＳ Ｐゴシック" pitchFamily="50" charset="-128"/>
              </a:rPr>
              <a:t>　・</a:t>
            </a:r>
            <a:r>
              <a:rPr lang="en-US" altLang="ja-JP" baseline="0" dirty="0" err="1">
                <a:latin typeface="Arial" pitchFamily="34" charset="0"/>
                <a:ea typeface="ＭＳ Ｐゴシック" pitchFamily="50" charset="-128"/>
              </a:rPr>
              <a:t>SDA</a:t>
            </a:r>
            <a:endParaRPr lang="ja-JP" altLang="en-US" baseline="0" dirty="0" err="1">
              <a:latin typeface="Arial" pitchFamily="34" charset="0"/>
              <a:ea typeface="ＭＳ Ｐゴシック" pitchFamily="50" charset="-128"/>
            </a:endParaRPr>
          </a:p>
        </p:txBody>
      </p:sp>
      <p:sp>
        <p:nvSpPr>
          <p:cNvPr id="13" name="テキスト ボックス 12"/>
          <p:cNvSpPr txBox="1"/>
          <p:nvPr/>
        </p:nvSpPr>
        <p:spPr>
          <a:xfrm>
            <a:off x="1519898" y="1642658"/>
            <a:ext cx="1015623" cy="292388"/>
          </a:xfrm>
          <a:prstGeom prst="rect">
            <a:avLst/>
          </a:prstGeom>
          <a:noFill/>
        </p:spPr>
        <p:txBody>
          <a:bodyPr wrap="none" rtlCol="0">
            <a:spAutoFit/>
          </a:bodyPr>
          <a:lstStyle/>
          <a:p>
            <a:r>
              <a:rPr kumimoji="1" lang="ja-JP" altLang="en-US" baseline="0" dirty="0" err="1" smtClean="0"/>
              <a:t>データセット</a:t>
            </a:r>
            <a:endParaRPr kumimoji="1" lang="ja-JP" altLang="en-US" baseline="0" dirty="0" err="1" smtClean="0"/>
          </a:p>
        </p:txBody>
      </p:sp>
      <p:sp>
        <p:nvSpPr>
          <p:cNvPr id="14" name="テキスト ボックス 13"/>
          <p:cNvSpPr txBox="1"/>
          <p:nvPr/>
        </p:nvSpPr>
        <p:spPr>
          <a:xfrm>
            <a:off x="4694810" y="1627717"/>
            <a:ext cx="1867825" cy="292388"/>
          </a:xfrm>
          <a:prstGeom prst="rect">
            <a:avLst/>
          </a:prstGeom>
          <a:noFill/>
        </p:spPr>
        <p:txBody>
          <a:bodyPr wrap="none" rtlCol="0">
            <a:spAutoFit/>
          </a:bodyPr>
          <a:lstStyle/>
          <a:p>
            <a:r>
              <a:rPr kumimoji="1" lang="ja-JP" altLang="en-US" baseline="0" dirty="0" err="1" smtClean="0"/>
              <a:t>ライブラリ</a:t>
            </a:r>
            <a:r>
              <a:rPr kumimoji="1" lang="en-US" altLang="ja-JP" baseline="0" dirty="0" err="1" smtClean="0"/>
              <a:t> + </a:t>
            </a:r>
            <a:r>
              <a:rPr kumimoji="1" lang="ja-JP" altLang="en-US" baseline="0" dirty="0" err="1" smtClean="0"/>
              <a:t>分類モデル</a:t>
            </a:r>
          </a:p>
        </p:txBody>
      </p:sp>
      <p:sp>
        <p:nvSpPr>
          <p:cNvPr id="15" name="フローチャート: 代替処理 14"/>
          <p:cNvSpPr/>
          <p:nvPr/>
        </p:nvSpPr>
        <p:spPr bwMode="auto">
          <a:xfrm>
            <a:off x="4430562" y="4348683"/>
            <a:ext cx="2319308" cy="952568"/>
          </a:xfrm>
          <a:prstGeom prst="flowChartAlternateProcess">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latinLnBrk="0" hangingPunct="1">
              <a:lnSpc>
                <a:spcPct val="100000"/>
              </a:lnSpc>
              <a:spcBef>
                <a:spcPct val="0"/>
              </a:spcBef>
              <a:spcAft>
                <a:spcPct val="0"/>
              </a:spcAft>
              <a:buClrTx/>
              <a:buSzTx/>
              <a:buFontTx/>
              <a:buNone/>
              <a:tabLst/>
            </a:pPr>
            <a:r>
              <a:rPr kumimoji="0" lang="en-US" altLang="ja-JP" sz="1300" b="1" i="0" u="none" strike="noStrike" cap="none" normalizeH="0" baseline="0" dirty="0" err="1" smtClean="0">
                <a:ln>
                  <a:noFill/>
                </a:ln>
                <a:effectLst/>
                <a:latin typeface="Arial" pitchFamily="34" charset="0"/>
                <a:ea typeface="ＭＳ Ｐゴシック" pitchFamily="50" charset="-128"/>
              </a:rPr>
              <a:t>Pylearn2</a:t>
            </a:r>
          </a:p>
          <a:p>
            <a:pPr marL="0" marR="0" indent="0" algn="l" defTabSz="914400" rtl="0" eaLnBrk="1" latinLnBrk="0" hangingPunct="1">
              <a:lnSpc>
                <a:spcPct val="100000"/>
              </a:lnSpc>
              <a:spcBef>
                <a:spcPct val="0"/>
              </a:spcBef>
              <a:spcAft>
                <a:spcPct val="0"/>
              </a:spcAft>
              <a:buClrTx/>
              <a:buSzTx/>
              <a:buFontTx/>
              <a:buNone/>
              <a:tabLst/>
            </a:pPr>
            <a:endParaRPr kumimoji="0" lang="en-US" altLang="ja-JP" sz="1300" b="0" i="0" u="none" strike="noStrike" cap="none" normalizeH="0" baseline="0" dirty="0" err="1" smtClean="0">
              <a:ln>
                <a:noFill/>
              </a:ln>
              <a:effectLst/>
              <a:latin typeface="Arial" pitchFamily="34" charset="0"/>
              <a:ea typeface="ＭＳ Ｐゴシック" pitchFamily="50" charset="-128"/>
            </a:endParaRPr>
          </a:p>
          <a:p>
            <a:pPr marL="0" marR="0" indent="0" algn="l" defTabSz="914400" rtl="0" eaLnBrk="1" latinLnBrk="0" hangingPunct="1">
              <a:lnSpc>
                <a:spcPct val="100000"/>
              </a:lnSpc>
              <a:spcBef>
                <a:spcPct val="0"/>
              </a:spcBef>
              <a:spcAft>
                <a:spcPct val="0"/>
              </a:spcAft>
              <a:buClrTx/>
              <a:buSzTx/>
              <a:buFontTx/>
              <a:buNone/>
              <a:tabLst/>
            </a:pPr>
            <a:r>
              <a:rPr lang="ja-JP" altLang="en-US" baseline="0" dirty="0" err="1">
                <a:latin typeface="Arial" pitchFamily="34" charset="0"/>
                <a:ea typeface="ＭＳ Ｐゴシック" pitchFamily="50" charset="-128"/>
              </a:rPr>
              <a:t>・</a:t>
            </a:r>
            <a:r>
              <a:rPr lang="en-US" altLang="ja-JP" baseline="0" dirty="0" err="1">
                <a:latin typeface="Arial" pitchFamily="34" charset="0"/>
                <a:ea typeface="ＭＳ Ｐゴシック" pitchFamily="50" charset="-128"/>
              </a:rPr>
              <a:t>CNN</a:t>
            </a:r>
            <a:r>
              <a:rPr lang="ja-JP" altLang="en-US" baseline="0" dirty="0" err="1">
                <a:latin typeface="Arial" pitchFamily="34" charset="0"/>
                <a:ea typeface="ＭＳ Ｐゴシック" pitchFamily="50" charset="-128"/>
              </a:rPr>
              <a:t>　・</a:t>
            </a:r>
            <a:r>
              <a:rPr lang="en-US" altLang="ja-JP" baseline="0" dirty="0" err="1">
                <a:latin typeface="Arial" pitchFamily="34" charset="0"/>
                <a:ea typeface="ＭＳ Ｐゴシック" pitchFamily="50" charset="-128"/>
              </a:rPr>
              <a:t>SDA</a:t>
            </a:r>
          </a:p>
          <a:p>
            <a:pPr marL="0" marR="0" indent="0" algn="l" defTabSz="914400" rtl="0" eaLnBrk="1" latinLnBrk="0" hangingPunct="1">
              <a:lnSpc>
                <a:spcPct val="100000"/>
              </a:lnSpc>
              <a:spcBef>
                <a:spcPct val="0"/>
              </a:spcBef>
              <a:spcAft>
                <a:spcPct val="0"/>
              </a:spcAft>
              <a:buClrTx/>
              <a:buSzTx/>
              <a:buFontTx/>
              <a:buNone/>
              <a:tabLst/>
            </a:pPr>
            <a:r>
              <a:rPr lang="ja-JP" altLang="en-US" baseline="0" dirty="0" err="1">
                <a:latin typeface="Arial" pitchFamily="34" charset="0"/>
                <a:ea typeface="ＭＳ Ｐゴシック" pitchFamily="50" charset="-128"/>
              </a:rPr>
              <a:t>・</a:t>
            </a:r>
            <a:r>
              <a:rPr lang="en-US" altLang="ja-JP" baseline="0" dirty="0" err="1">
                <a:latin typeface="Arial" pitchFamily="34" charset="0"/>
                <a:ea typeface="ＭＳ Ｐゴシック" pitchFamily="50" charset="-128"/>
              </a:rPr>
              <a:t>Maxout (</a:t>
            </a:r>
            <a:r>
              <a:rPr lang="ja-JP" altLang="en-US" baseline="0" dirty="0" err="1">
                <a:latin typeface="Arial" pitchFamily="34" charset="0"/>
                <a:ea typeface="ＭＳ Ｐゴシック" pitchFamily="50" charset="-128"/>
              </a:rPr>
              <a:t>畳み込み有・無</a:t>
            </a:r>
            <a:r>
              <a:rPr lang="en-US" altLang="ja-JP" baseline="0" dirty="0" err="1">
                <a:latin typeface="Arial" pitchFamily="34" charset="0"/>
                <a:ea typeface="ＭＳ Ｐゴシック" pitchFamily="50" charset="-128"/>
              </a:rPr>
              <a:t>)</a:t>
            </a:r>
          </a:p>
        </p:txBody>
      </p:sp>
      <p:sp>
        <p:nvSpPr>
          <p:cNvPr id="16" name="テキスト ボックス 15"/>
          <p:cNvSpPr txBox="1"/>
          <p:nvPr/>
        </p:nvSpPr>
        <p:spPr>
          <a:xfrm>
            <a:off x="1434297" y="3430544"/>
            <a:ext cx="1998558" cy="292388"/>
          </a:xfrm>
          <a:prstGeom prst="rect">
            <a:avLst/>
          </a:prstGeom>
          <a:noFill/>
        </p:spPr>
        <p:txBody>
          <a:bodyPr wrap="none" rtlCol="0">
            <a:spAutoFit/>
          </a:bodyPr>
          <a:lstStyle/>
          <a:p>
            <a:r>
              <a:rPr kumimoji="1" lang="en-US" altLang="ja-JP" baseline="0" dirty="0" err="1" smtClean="0"/>
              <a:t>MNIST (</a:t>
            </a:r>
            <a:r>
              <a:rPr kumimoji="1" lang="ja-JP" altLang="en-US" baseline="0" dirty="0" err="1" smtClean="0"/>
              <a:t>手書き文字認識</a:t>
            </a:r>
            <a:r>
              <a:rPr kumimoji="1" lang="en-US" altLang="ja-JP" baseline="0" dirty="0" err="1" smtClean="0"/>
              <a:t>)</a:t>
            </a:r>
            <a:endParaRPr kumimoji="1" lang="ja-JP" altLang="en-US" baseline="0" dirty="0" err="1" smtClean="0"/>
          </a:p>
        </p:txBody>
      </p:sp>
      <p:sp>
        <p:nvSpPr>
          <p:cNvPr id="17" name="テキスト ボックス 16"/>
          <p:cNvSpPr txBox="1"/>
          <p:nvPr/>
        </p:nvSpPr>
        <p:spPr>
          <a:xfrm>
            <a:off x="1281463" y="6019135"/>
            <a:ext cx="2117650" cy="292388"/>
          </a:xfrm>
          <a:prstGeom prst="rect">
            <a:avLst/>
          </a:prstGeom>
          <a:noFill/>
        </p:spPr>
        <p:txBody>
          <a:bodyPr wrap="none" rtlCol="0">
            <a:spAutoFit/>
          </a:bodyPr>
          <a:lstStyle/>
          <a:p>
            <a:r>
              <a:rPr kumimoji="1" lang="en-US" altLang="ja-JP" baseline="0" dirty="0" err="1" smtClean="0"/>
              <a:t>CIFAR10 (</a:t>
            </a:r>
            <a:r>
              <a:rPr kumimoji="1" lang="ja-JP" altLang="en-US" baseline="0" dirty="0" err="1" smtClean="0"/>
              <a:t>カラー画像認識</a:t>
            </a:r>
            <a:r>
              <a:rPr kumimoji="1" lang="en-US" altLang="ja-JP" baseline="0" dirty="0" err="1" smtClean="0"/>
              <a:t>)</a:t>
            </a:r>
            <a:endParaRPr kumimoji="1" lang="ja-JP" altLang="en-US" baseline="0" dirty="0" err="1" smtClean="0"/>
          </a:p>
        </p:txBody>
      </p:sp>
      <p:cxnSp>
        <p:nvCxnSpPr>
          <p:cNvPr id="19" name="直線矢印コネクタ 18"/>
          <p:cNvCxnSpPr>
            <a:endCxn id="15" idx="1"/>
          </p:cNvCxnSpPr>
          <p:nvPr/>
        </p:nvCxnSpPr>
        <p:spPr bwMode="auto">
          <a:xfrm>
            <a:off x="3422772" y="2623015"/>
            <a:ext cx="1007790" cy="2201952"/>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21" name="直線矢印コネクタ 20"/>
          <p:cNvCxnSpPr>
            <a:endCxn id="12" idx="1"/>
          </p:cNvCxnSpPr>
          <p:nvPr/>
        </p:nvCxnSpPr>
        <p:spPr bwMode="auto">
          <a:xfrm flipV="1">
            <a:off x="3464188" y="2698944"/>
            <a:ext cx="952573" cy="214673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23" name="直線矢印コネクタ 22"/>
          <p:cNvCxnSpPr>
            <a:endCxn id="12" idx="1"/>
          </p:cNvCxnSpPr>
          <p:nvPr/>
        </p:nvCxnSpPr>
        <p:spPr bwMode="auto">
          <a:xfrm>
            <a:off x="3408966" y="2609209"/>
            <a:ext cx="1007795" cy="89735"/>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25" name="直線矢印コネクタ 24"/>
          <p:cNvCxnSpPr>
            <a:endCxn id="15" idx="1"/>
          </p:cNvCxnSpPr>
          <p:nvPr/>
        </p:nvCxnSpPr>
        <p:spPr bwMode="auto">
          <a:xfrm flipV="1">
            <a:off x="3464188" y="4824967"/>
            <a:ext cx="966374" cy="6902"/>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27" name="直線矢印コネクタ 26"/>
          <p:cNvCxnSpPr>
            <a:stCxn id="12" idx="3"/>
            <a:endCxn id="30" idx="0"/>
          </p:cNvCxnSpPr>
          <p:nvPr/>
        </p:nvCxnSpPr>
        <p:spPr bwMode="auto">
          <a:xfrm>
            <a:off x="6736070" y="2698944"/>
            <a:ext cx="1043276" cy="876635"/>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29" name="直線矢印コネクタ 28"/>
          <p:cNvCxnSpPr>
            <a:stCxn id="15" idx="3"/>
            <a:endCxn id="30" idx="4"/>
          </p:cNvCxnSpPr>
          <p:nvPr/>
        </p:nvCxnSpPr>
        <p:spPr bwMode="auto">
          <a:xfrm flipV="1">
            <a:off x="6749870" y="4017350"/>
            <a:ext cx="1029476" cy="807617"/>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30" name="フローチャート: 結合子 29"/>
          <p:cNvSpPr/>
          <p:nvPr/>
        </p:nvSpPr>
        <p:spPr bwMode="auto">
          <a:xfrm>
            <a:off x="7123593" y="3575579"/>
            <a:ext cx="1311506" cy="441771"/>
          </a:xfrm>
          <a:prstGeom prst="flowChartConnector">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rPr>
              <a:t>分類</a:t>
            </a:r>
            <a:r>
              <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rPr>
              <a:t>精度</a:t>
            </a:r>
            <a:endPar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34" name="テキスト ボックス 33"/>
          <p:cNvSpPr txBox="1"/>
          <p:nvPr/>
        </p:nvSpPr>
        <p:spPr>
          <a:xfrm>
            <a:off x="869741" y="6373867"/>
            <a:ext cx="4098823" cy="292388"/>
          </a:xfrm>
          <a:prstGeom prst="rect">
            <a:avLst/>
          </a:prstGeom>
          <a:noFill/>
        </p:spPr>
        <p:txBody>
          <a:bodyPr wrap="none" rtlCol="0">
            <a:spAutoFit/>
          </a:bodyPr>
          <a:lstStyle/>
          <a:p>
            <a:r>
              <a:rPr kumimoji="1" lang="pl-PL" altLang="ja-JP" baseline="0" dirty="0" err="1"/>
              <a:t>http://www.cs.toronto.edu/~kriz/cifar.html , [1]</a:t>
            </a:r>
            <a:r>
              <a:rPr kumimoji="1" lang="ja-JP" altLang="en-US" baseline="0" dirty="0" err="1"/>
              <a:t>より引用</a:t>
            </a:r>
            <a:endParaRPr kumimoji="1" lang="ja-JP" altLang="en-US" baseline="0" dirty="0" err="1" smtClean="0"/>
          </a:p>
        </p:txBody>
      </p:sp>
      <p:sp>
        <p:nvSpPr>
          <p:cNvPr id="22" name="正方形/長方形 21"/>
          <p:cNvSpPr/>
          <p:nvPr/>
        </p:nvSpPr>
        <p:spPr bwMode="auto">
          <a:xfrm>
            <a:off x="6962950" y="5438438"/>
            <a:ext cx="1659905" cy="629068"/>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rPr>
              <a:t>論文の分類精度</a:t>
            </a:r>
            <a:endPar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cxnSp>
        <p:nvCxnSpPr>
          <p:cNvPr id="5" name="直線矢印コネクタ 4"/>
          <p:cNvCxnSpPr>
            <a:stCxn id="30" idx="5"/>
            <a:endCxn id="22" idx="0"/>
          </p:cNvCxnSpPr>
          <p:nvPr/>
        </p:nvCxnSpPr>
        <p:spPr bwMode="auto">
          <a:xfrm flipH="1">
            <a:off x="7792903" y="3952654"/>
            <a:ext cx="450130" cy="1485784"/>
          </a:xfrm>
          <a:prstGeom prst="straightConnector1">
            <a:avLst/>
          </a:prstGeom>
          <a:solidFill>
            <a:schemeClr val="accent1"/>
          </a:solidFill>
          <a:ln w="9525" cap="flat" cmpd="sng" algn="ctr">
            <a:solidFill>
              <a:schemeClr val="tx1"/>
            </a:solidFill>
            <a:prstDash val="dash"/>
            <a:round/>
            <a:headEnd type="arrow"/>
            <a:tailEnd type="arrow"/>
          </a:ln>
          <a:effectLst/>
        </p:spPr>
      </p:cxnSp>
      <p:sp>
        <p:nvSpPr>
          <p:cNvPr id="24" name="テキスト ボックス 23"/>
          <p:cNvSpPr txBox="1"/>
          <p:nvPr/>
        </p:nvSpPr>
        <p:spPr>
          <a:xfrm>
            <a:off x="7548723" y="4585986"/>
            <a:ext cx="1160845" cy="292388"/>
          </a:xfrm>
          <a:prstGeom prst="rect">
            <a:avLst/>
          </a:prstGeom>
          <a:solidFill>
            <a:srgbClr val="FFFFFF"/>
          </a:solidFill>
        </p:spPr>
        <p:txBody>
          <a:bodyPr wrap="none" rtlCol="0">
            <a:spAutoFit/>
          </a:bodyPr>
          <a:lstStyle/>
          <a:p>
            <a:r>
              <a:rPr kumimoji="1" lang="ja-JP" altLang="en-US" baseline="0" dirty="0" err="1" smtClean="0"/>
              <a:t>再現性を検証</a:t>
            </a:r>
            <a:endParaRPr kumimoji="1" lang="ja-JP" altLang="en-US" baseline="0" dirty="0" err="1" smtClean="0"/>
          </a:p>
        </p:txBody>
      </p:sp>
    </p:spTree>
    <p:extLst>
      <p:ext uri="{BB962C8B-B14F-4D97-AF65-F5344CB8AC3E}">
        <p14:creationId xmlns:p14="http://schemas.microsoft.com/office/powerpoint/2010/main" val="231132185"/>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19063" y="230188"/>
            <a:ext cx="8618537" cy="292388"/>
          </a:xfrm>
        </p:spPr>
        <p:txBody>
          <a:bodyPr/>
          <a:lstStyle/>
          <a:p>
            <a:r>
              <a:rPr kumimoji="1" lang="ja-JP" altLang="en-US" dirty="0"/>
              <a:t>再現実験の結果</a:t>
            </a:r>
          </a:p>
        </p:txBody>
      </p:sp>
      <p:sp>
        <p:nvSpPr>
          <p:cNvPr id="4" name="スライド番号プレースホルダ 3"/>
          <p:cNvSpPr>
            <a:spLocks noGrp="1"/>
          </p:cNvSpPr>
          <p:nvPr>
            <p:ph type="sldNum" sz="quarter" idx="10"/>
          </p:nvPr>
        </p:nvSpPr>
        <p:spPr/>
        <p:txBody>
          <a:bodyPr/>
          <a:lstStyle/>
          <a:p>
            <a:pPr>
              <a:defRPr/>
            </a:pPr>
            <a:fld id="{2D4E70FC-6F47-4B9A-8DC5-CFB6557575ED}" type="slidenum">
              <a:rPr lang="ja-JP" altLang="en-US" smtClean="0"/>
              <a:pPr>
                <a:defRPr/>
              </a:pPr>
              <a:t>21</a:t>
            </a:fld>
            <a:r>
              <a:rPr lang="en-US" altLang="ja-JP" smtClean="0"/>
              <a:t> </a:t>
            </a:r>
            <a:endParaRPr lang="en-US" altLang="ja-JP"/>
          </a:p>
        </p:txBody>
      </p:sp>
      <p:graphicFrame>
        <p:nvGraphicFramePr>
          <p:cNvPr id="9" name="表 8"/>
          <p:cNvGraphicFramePr>
            <a:graphicFrameLocks noGrp="1"/>
          </p:cNvGraphicFramePr>
          <p:nvPr>
            <p:extLst>
              <p:ext uri="{D42A27DB-BD31-4B8C-83A1-F6EECF244321}">
                <p14:modId xmlns:p14="http://schemas.microsoft.com/office/powerpoint/2010/main" val="643369674"/>
              </p:ext>
            </p:extLst>
          </p:nvPr>
        </p:nvGraphicFramePr>
        <p:xfrm>
          <a:off x="513418" y="1452137"/>
          <a:ext cx="4652696" cy="1651000"/>
        </p:xfrm>
        <a:graphic>
          <a:graphicData uri="http://schemas.openxmlformats.org/drawingml/2006/table">
            <a:tbl>
              <a:tblPr firstRow="1" bandRow="1">
                <a:tableStyleId>{5C22544A-7EE6-4342-B048-85BDC9FD1C3A}</a:tableStyleId>
              </a:tblPr>
              <a:tblGrid>
                <a:gridCol w="1493573"/>
                <a:gridCol w="1097280"/>
                <a:gridCol w="1097280"/>
                <a:gridCol w="964563"/>
              </a:tblGrid>
              <a:tr h="370840">
                <a:tc>
                  <a:txBody>
                    <a:bodyPr/>
                    <a:lstStyle/>
                    <a:p>
                      <a:r>
                        <a:rPr kumimoji="1" lang="ja-JP" altLang="en-US">
                          <a:solidFill>
                            <a:srgbClr val="000000"/>
                          </a:solidFill>
                        </a:rPr>
                        <a:t>手法</a:t>
                      </a:r>
                    </a:p>
                  </a:txBody>
                  <a:tcPr/>
                </a:tc>
                <a:tc>
                  <a:txBody>
                    <a:bodyPr/>
                    <a:lstStyle/>
                    <a:p>
                      <a:r>
                        <a:rPr kumimoji="1" lang="ja-JP" altLang="en-US">
                          <a:solidFill>
                            <a:srgbClr val="000000"/>
                          </a:solidFill>
                        </a:rPr>
                        <a:t>論文誤差</a:t>
                      </a:r>
                    </a:p>
                  </a:txBody>
                  <a:tcPr/>
                </a:tc>
                <a:tc>
                  <a:txBody>
                    <a:bodyPr/>
                    <a:lstStyle/>
                    <a:p>
                      <a:r>
                        <a:rPr kumimoji="1" lang="ja-JP" altLang="en-US">
                          <a:solidFill>
                            <a:srgbClr val="000000"/>
                          </a:solidFill>
                        </a:rPr>
                        <a:t>実験誤差</a:t>
                      </a:r>
                    </a:p>
                  </a:txBody>
                  <a:tcPr/>
                </a:tc>
                <a:tc>
                  <a:txBody>
                    <a:bodyPr/>
                    <a:lstStyle/>
                    <a:p>
                      <a:r>
                        <a:rPr kumimoji="1" lang="ja-JP" altLang="en-US">
                          <a:solidFill>
                            <a:srgbClr val="000000"/>
                          </a:solidFill>
                        </a:rPr>
                        <a:t>増加分</a:t>
                      </a:r>
                    </a:p>
                  </a:txBody>
                  <a:tcPr/>
                </a:tc>
              </a:tr>
              <a:tr h="370840">
                <a:tc>
                  <a:txBody>
                    <a:bodyPr/>
                    <a:lstStyle/>
                    <a:p>
                      <a:r>
                        <a:rPr kumimoji="1" lang="en-US" altLang="ja-JP"/>
                        <a:t>Maxout</a:t>
                      </a:r>
                      <a:r>
                        <a:rPr kumimoji="1" lang="en-US" altLang="ja-JP" baseline="0"/>
                        <a:t> + </a:t>
                      </a:r>
                      <a:endParaRPr kumimoji="1" lang="ja-JP" altLang="en-US" baseline="0"/>
                    </a:p>
                    <a:p>
                      <a:r>
                        <a:rPr kumimoji="1" lang="ja-JP" altLang="en-US" baseline="0"/>
                        <a:t>畳み込み</a:t>
                      </a:r>
                      <a:endParaRPr kumimoji="1" lang="ja-JP" altLang="en-US"/>
                    </a:p>
                  </a:txBody>
                  <a:tcPr/>
                </a:tc>
                <a:tc>
                  <a:txBody>
                    <a:bodyPr/>
                    <a:lstStyle/>
                    <a:p>
                      <a:r>
                        <a:rPr kumimoji="1" lang="en-US" altLang="ja-JP"/>
                        <a:t>0.45%</a:t>
                      </a:r>
                      <a:endParaRPr kumimoji="1" lang="ja-JP" altLang="en-US"/>
                    </a:p>
                  </a:txBody>
                  <a:tcPr anchor="ctr"/>
                </a:tc>
                <a:tc>
                  <a:txBody>
                    <a:bodyPr/>
                    <a:lstStyle/>
                    <a:p>
                      <a:r>
                        <a:rPr kumimoji="1" lang="en-US" altLang="ja-JP"/>
                        <a:t>0.51%</a:t>
                      </a:r>
                      <a:endParaRPr kumimoji="1" lang="ja-JP" altLang="en-US"/>
                    </a:p>
                  </a:txBody>
                  <a:tcPr anchor="ctr"/>
                </a:tc>
                <a:tc>
                  <a:txBody>
                    <a:bodyPr/>
                    <a:lstStyle/>
                    <a:p>
                      <a:r>
                        <a:rPr kumimoji="1" lang="en-US" altLang="ja-JP"/>
                        <a:t>+0.06%</a:t>
                      </a:r>
                      <a:endParaRPr kumimoji="1" lang="ja-JP" altLang="en-US"/>
                    </a:p>
                  </a:txBody>
                  <a:tcPr anchor="ctr"/>
                </a:tc>
              </a:tr>
              <a:tr h="370840">
                <a:tc>
                  <a:txBody>
                    <a:bodyPr/>
                    <a:lstStyle/>
                    <a:p>
                      <a:r>
                        <a:rPr kumimoji="1" lang="en-US" altLang="ja-JP"/>
                        <a:t>Maxout</a:t>
                      </a:r>
                    </a:p>
                    <a:p>
                      <a:r>
                        <a:rPr kumimoji="1" lang="en-US" altLang="ja-JP"/>
                        <a:t>(</a:t>
                      </a:r>
                      <a:r>
                        <a:rPr kumimoji="1" lang="ja-JP" altLang="en-US"/>
                        <a:t>順序不変</a:t>
                      </a:r>
                      <a:r>
                        <a:rPr kumimoji="1" lang="en-US" altLang="ja-JP"/>
                        <a:t>)</a:t>
                      </a:r>
                      <a:endParaRPr kumimoji="1" lang="ja-JP" altLang="en-US"/>
                    </a:p>
                  </a:txBody>
                  <a:tcPr/>
                </a:tc>
                <a:tc>
                  <a:txBody>
                    <a:bodyPr/>
                    <a:lstStyle/>
                    <a:p>
                      <a:r>
                        <a:rPr kumimoji="1" lang="en-US" altLang="ja-JP"/>
                        <a:t>0.94%</a:t>
                      </a:r>
                      <a:endParaRPr kumimoji="1" lang="ja-JP" altLang="en-US"/>
                    </a:p>
                  </a:txBody>
                  <a:tcPr anchor="ctr"/>
                </a:tc>
                <a:tc>
                  <a:txBody>
                    <a:bodyPr/>
                    <a:lstStyle/>
                    <a:p>
                      <a:r>
                        <a:rPr kumimoji="1" lang="en-US" altLang="ja-JP"/>
                        <a:t>1.16%</a:t>
                      </a:r>
                      <a:endParaRPr kumimoji="1" lang="ja-JP" altLang="en-US"/>
                    </a:p>
                  </a:txBody>
                  <a:tcPr anchor="ctr"/>
                </a:tc>
                <a:tc>
                  <a:txBody>
                    <a:bodyPr/>
                    <a:lstStyle/>
                    <a:p>
                      <a:r>
                        <a:rPr kumimoji="1" lang="en-US" altLang="ja-JP"/>
                        <a:t>+0.12%</a:t>
                      </a:r>
                      <a:endParaRPr kumimoji="1" lang="ja-JP" altLang="en-US"/>
                    </a:p>
                  </a:txBody>
                  <a:tcPr anchor="ctr"/>
                </a:tc>
              </a:tr>
            </a:tbl>
          </a:graphicData>
        </a:graphic>
      </p:graphicFrame>
      <p:graphicFrame>
        <p:nvGraphicFramePr>
          <p:cNvPr id="10" name="表 9"/>
          <p:cNvGraphicFramePr>
            <a:graphicFrameLocks noGrp="1"/>
          </p:cNvGraphicFramePr>
          <p:nvPr>
            <p:extLst>
              <p:ext uri="{D42A27DB-BD31-4B8C-83A1-F6EECF244321}">
                <p14:modId xmlns:p14="http://schemas.microsoft.com/office/powerpoint/2010/main" val="35058009"/>
              </p:ext>
            </p:extLst>
          </p:nvPr>
        </p:nvGraphicFramePr>
        <p:xfrm>
          <a:off x="428004" y="4254613"/>
          <a:ext cx="5756857" cy="1483360"/>
        </p:xfrm>
        <a:graphic>
          <a:graphicData uri="http://schemas.openxmlformats.org/drawingml/2006/table">
            <a:tbl>
              <a:tblPr firstRow="1" bandRow="1">
                <a:tableStyleId>{5C22544A-7EE6-4342-B048-85BDC9FD1C3A}</a:tableStyleId>
              </a:tblPr>
              <a:tblGrid>
                <a:gridCol w="797320"/>
                <a:gridCol w="721276"/>
                <a:gridCol w="1587622"/>
                <a:gridCol w="842130"/>
                <a:gridCol w="924962"/>
                <a:gridCol w="883547"/>
              </a:tblGrid>
              <a:tr h="370840">
                <a:tc>
                  <a:txBody>
                    <a:bodyPr/>
                    <a:lstStyle/>
                    <a:p>
                      <a:r>
                        <a:rPr kumimoji="1" lang="ja-JP" altLang="en-US">
                          <a:solidFill>
                            <a:srgbClr val="000000"/>
                          </a:solidFill>
                        </a:rPr>
                        <a:t>マシン</a:t>
                      </a:r>
                    </a:p>
                  </a:txBody>
                  <a:tcPr/>
                </a:tc>
                <a:tc>
                  <a:txBody>
                    <a:bodyPr/>
                    <a:lstStyle/>
                    <a:p>
                      <a:r>
                        <a:rPr kumimoji="1" lang="en-US" altLang="ja-JP">
                          <a:solidFill>
                            <a:srgbClr val="000000"/>
                          </a:solidFill>
                        </a:rPr>
                        <a:t>GPU</a:t>
                      </a:r>
                      <a:endParaRPr kumimoji="1" lang="ja-JP" altLang="en-US">
                        <a:solidFill>
                          <a:srgbClr val="000000"/>
                        </a:solidFill>
                      </a:endParaRPr>
                    </a:p>
                  </a:txBody>
                  <a:tcPr/>
                </a:tc>
                <a:tc>
                  <a:txBody>
                    <a:bodyPr/>
                    <a:lstStyle/>
                    <a:p>
                      <a:r>
                        <a:rPr kumimoji="1" lang="en-US" altLang="ja-JP">
                          <a:solidFill>
                            <a:srgbClr val="000000"/>
                          </a:solidFill>
                        </a:rPr>
                        <a:t>CPU</a:t>
                      </a:r>
                      <a:r>
                        <a:rPr kumimoji="1" lang="ja-JP" altLang="en-US">
                          <a:solidFill>
                            <a:srgbClr val="000000"/>
                          </a:solidFill>
                        </a:rPr>
                        <a:t>クロック</a:t>
                      </a:r>
                    </a:p>
                  </a:txBody>
                  <a:tcPr/>
                </a:tc>
                <a:tc>
                  <a:txBody>
                    <a:bodyPr/>
                    <a:lstStyle/>
                    <a:p>
                      <a:r>
                        <a:rPr kumimoji="1" lang="en-US" altLang="ja-JP">
                          <a:solidFill>
                            <a:srgbClr val="000000"/>
                          </a:solidFill>
                        </a:rPr>
                        <a:t>DBN</a:t>
                      </a:r>
                      <a:endParaRPr kumimoji="1" lang="ja-JP" altLang="en-US">
                        <a:solidFill>
                          <a:srgbClr val="000000"/>
                        </a:solidFill>
                      </a:endParaRPr>
                    </a:p>
                  </a:txBody>
                  <a:tcPr/>
                </a:tc>
                <a:tc>
                  <a:txBody>
                    <a:bodyPr/>
                    <a:lstStyle/>
                    <a:p>
                      <a:r>
                        <a:rPr kumimoji="1" lang="en-US" altLang="ja-JP">
                          <a:solidFill>
                            <a:srgbClr val="000000"/>
                          </a:solidFill>
                        </a:rPr>
                        <a:t>SDA</a:t>
                      </a:r>
                      <a:endParaRPr kumimoji="1" lang="ja-JP" altLang="en-US">
                        <a:solidFill>
                          <a:srgbClr val="000000"/>
                        </a:solidFill>
                      </a:endParaRPr>
                    </a:p>
                  </a:txBody>
                  <a:tcPr/>
                </a:tc>
                <a:tc>
                  <a:txBody>
                    <a:bodyPr/>
                    <a:lstStyle/>
                    <a:p>
                      <a:r>
                        <a:rPr kumimoji="1" lang="en-US" altLang="ja-JP">
                          <a:solidFill>
                            <a:srgbClr val="000000"/>
                          </a:solidFill>
                        </a:rPr>
                        <a:t>CNN</a:t>
                      </a:r>
                      <a:endParaRPr kumimoji="1" lang="ja-JP" altLang="en-US">
                        <a:solidFill>
                          <a:srgbClr val="000000"/>
                        </a:solidFill>
                      </a:endParaRPr>
                    </a:p>
                  </a:txBody>
                  <a:tcPr/>
                </a:tc>
              </a:tr>
              <a:tr h="370840">
                <a:tc>
                  <a:txBody>
                    <a:bodyPr/>
                    <a:lstStyle/>
                    <a:p>
                      <a:r>
                        <a:rPr kumimoji="1" lang="en-US" altLang="ja-JP"/>
                        <a:t>1</a:t>
                      </a:r>
                      <a:endParaRPr kumimoji="1" lang="ja-JP" altLang="en-US"/>
                    </a:p>
                  </a:txBody>
                  <a:tcPr/>
                </a:tc>
                <a:tc>
                  <a:txBody>
                    <a:bodyPr/>
                    <a:lstStyle/>
                    <a:p>
                      <a:r>
                        <a:rPr kumimoji="1" lang="ja-JP" altLang="en-US"/>
                        <a:t>有</a:t>
                      </a:r>
                    </a:p>
                  </a:txBody>
                  <a:tcPr/>
                </a:tc>
                <a:tc>
                  <a:txBody>
                    <a:bodyPr/>
                    <a:lstStyle/>
                    <a:p>
                      <a:r>
                        <a:rPr kumimoji="1" lang="en-US" altLang="ja-JP"/>
                        <a:t>3.1GHz x 8</a:t>
                      </a:r>
                      <a:endParaRPr kumimoji="1" lang="ja-JP" altLang="en-US"/>
                    </a:p>
                  </a:txBody>
                  <a:tcPr/>
                </a:tc>
                <a:tc>
                  <a:txBody>
                    <a:bodyPr/>
                    <a:lstStyle/>
                    <a:p>
                      <a:pPr algn="r"/>
                      <a:r>
                        <a:rPr kumimoji="1" lang="en-US" altLang="ja-JP"/>
                        <a:t>115</a:t>
                      </a:r>
                      <a:r>
                        <a:rPr kumimoji="1" lang="ja-JP" altLang="en-US"/>
                        <a:t>分</a:t>
                      </a:r>
                    </a:p>
                  </a:txBody>
                  <a:tcPr/>
                </a:tc>
                <a:tc>
                  <a:txBody>
                    <a:bodyPr/>
                    <a:lstStyle/>
                    <a:p>
                      <a:pPr algn="r"/>
                      <a:r>
                        <a:rPr kumimoji="1" lang="en-US" altLang="ja-JP"/>
                        <a:t>92</a:t>
                      </a:r>
                      <a:r>
                        <a:rPr kumimoji="1" lang="ja-JP" altLang="en-US"/>
                        <a:t>分</a:t>
                      </a:r>
                    </a:p>
                  </a:txBody>
                  <a:tcPr/>
                </a:tc>
                <a:tc>
                  <a:txBody>
                    <a:bodyPr/>
                    <a:lstStyle/>
                    <a:p>
                      <a:pPr algn="r"/>
                      <a:r>
                        <a:rPr kumimoji="1" lang="en-US" altLang="ja-JP"/>
                        <a:t>28</a:t>
                      </a:r>
                      <a:r>
                        <a:rPr kumimoji="1" lang="ja-JP" altLang="en-US"/>
                        <a:t>分</a:t>
                      </a:r>
                    </a:p>
                  </a:txBody>
                  <a:tcPr/>
                </a:tc>
              </a:tr>
              <a:tr h="370840">
                <a:tc>
                  <a:txBody>
                    <a:bodyPr/>
                    <a:lstStyle/>
                    <a:p>
                      <a:r>
                        <a:rPr kumimoji="1" lang="en-US" altLang="ja-JP"/>
                        <a:t>2</a:t>
                      </a:r>
                      <a:endParaRPr kumimoji="1" lang="ja-JP" altLang="en-US"/>
                    </a:p>
                  </a:txBody>
                  <a:tcPr/>
                </a:tc>
                <a:tc>
                  <a:txBody>
                    <a:bodyPr/>
                    <a:lstStyle/>
                    <a:p>
                      <a:r>
                        <a:rPr kumimoji="1" lang="ja-JP" altLang="en-US"/>
                        <a:t>無</a:t>
                      </a:r>
                    </a:p>
                  </a:txBody>
                  <a:tcPr/>
                </a:tc>
                <a:tc>
                  <a:txBody>
                    <a:bodyPr/>
                    <a:lstStyle/>
                    <a:p>
                      <a:r>
                        <a:rPr kumimoji="1" lang="en-US" altLang="ja-JP"/>
                        <a:t>2.5GHz</a:t>
                      </a:r>
                      <a:r>
                        <a:rPr kumimoji="1" lang="en-US" altLang="ja-JP" baseline="0"/>
                        <a:t> x 4</a:t>
                      </a:r>
                      <a:endParaRPr kumimoji="1" lang="ja-JP" altLang="en-US"/>
                    </a:p>
                  </a:txBody>
                  <a:tcPr/>
                </a:tc>
                <a:tc>
                  <a:txBody>
                    <a:bodyPr/>
                    <a:lstStyle/>
                    <a:p>
                      <a:pPr algn="r"/>
                      <a:r>
                        <a:rPr kumimoji="1" lang="en-US" altLang="ja-JP"/>
                        <a:t>236</a:t>
                      </a:r>
                      <a:r>
                        <a:rPr kumimoji="1" lang="ja-JP" altLang="en-US"/>
                        <a:t>分</a:t>
                      </a:r>
                    </a:p>
                  </a:txBody>
                  <a:tcPr/>
                </a:tc>
                <a:tc>
                  <a:txBody>
                    <a:bodyPr/>
                    <a:lstStyle/>
                    <a:p>
                      <a:pPr algn="r"/>
                      <a:r>
                        <a:rPr kumimoji="1" lang="en-US" altLang="ja-JP"/>
                        <a:t>1335</a:t>
                      </a:r>
                      <a:r>
                        <a:rPr kumimoji="1" lang="ja-JP" altLang="en-US"/>
                        <a:t>分</a:t>
                      </a:r>
                    </a:p>
                  </a:txBody>
                  <a:tcPr/>
                </a:tc>
                <a:tc>
                  <a:txBody>
                    <a:bodyPr/>
                    <a:lstStyle/>
                    <a:p>
                      <a:pPr algn="r"/>
                      <a:r>
                        <a:rPr kumimoji="1" lang="en-US" altLang="ja-JP"/>
                        <a:t>766</a:t>
                      </a:r>
                      <a:r>
                        <a:rPr kumimoji="1" lang="ja-JP" altLang="en-US"/>
                        <a:t>分</a:t>
                      </a:r>
                    </a:p>
                  </a:txBody>
                  <a:tcPr/>
                </a:tc>
              </a:tr>
              <a:tr h="370840">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pPr algn="r"/>
                      <a:r>
                        <a:rPr kumimoji="1" lang="en-US" altLang="ja-JP"/>
                        <a:t>x2.05</a:t>
                      </a:r>
                      <a:endParaRPr kumimoji="1" lang="ja-JP" altLang="en-US"/>
                    </a:p>
                  </a:txBody>
                  <a:tcPr/>
                </a:tc>
                <a:tc>
                  <a:txBody>
                    <a:bodyPr/>
                    <a:lstStyle/>
                    <a:p>
                      <a:pPr algn="r"/>
                      <a:r>
                        <a:rPr kumimoji="1" lang="en-US" altLang="ja-JP"/>
                        <a:t>x14.50</a:t>
                      </a:r>
                      <a:endParaRPr kumimoji="1" lang="ja-JP" altLang="en-US"/>
                    </a:p>
                  </a:txBody>
                  <a:tcPr/>
                </a:tc>
                <a:tc>
                  <a:txBody>
                    <a:bodyPr/>
                    <a:lstStyle/>
                    <a:p>
                      <a:pPr algn="r"/>
                      <a:r>
                        <a:rPr kumimoji="1" lang="en-US" altLang="ja-JP"/>
                        <a:t>x27.35</a:t>
                      </a:r>
                      <a:endParaRPr kumimoji="1" lang="ja-JP" altLang="en-US"/>
                    </a:p>
                  </a:txBody>
                  <a:tcPr/>
                </a:tc>
              </a:tr>
            </a:tbl>
          </a:graphicData>
        </a:graphic>
      </p:graphicFrame>
      <p:sp>
        <p:nvSpPr>
          <p:cNvPr id="11" name="テキスト ボックス 10"/>
          <p:cNvSpPr txBox="1"/>
          <p:nvPr/>
        </p:nvSpPr>
        <p:spPr>
          <a:xfrm>
            <a:off x="745551" y="1049204"/>
            <a:ext cx="4326826" cy="292388"/>
          </a:xfrm>
          <a:prstGeom prst="rect">
            <a:avLst/>
          </a:prstGeom>
          <a:noFill/>
        </p:spPr>
        <p:txBody>
          <a:bodyPr wrap="none" rtlCol="0">
            <a:spAutoFit/>
          </a:bodyPr>
          <a:lstStyle/>
          <a:p>
            <a:r>
              <a:rPr kumimoji="1" lang="en-US" altLang="ja-JP" baseline="0" dirty="0" err="1"/>
              <a:t>Pylearn2 + </a:t>
            </a:r>
            <a:r>
              <a:rPr kumimoji="1" lang="en-US" altLang="ja-JP" baseline="0" dirty="0" err="1" smtClean="0"/>
              <a:t>Maxout Network</a:t>
            </a:r>
            <a:r>
              <a:rPr kumimoji="1" lang="ja-JP" altLang="en-US" baseline="0" dirty="0" err="1" smtClean="0"/>
              <a:t>による</a:t>
            </a:r>
            <a:r>
              <a:rPr kumimoji="1" lang="en-US" altLang="ja-JP" baseline="0" dirty="0" err="1" smtClean="0"/>
              <a:t>MNIST</a:t>
            </a:r>
            <a:r>
              <a:rPr kumimoji="1" lang="ja-JP" altLang="en-US" baseline="0" dirty="0" err="1" smtClean="0"/>
              <a:t>分類再現の結果</a:t>
            </a:r>
          </a:p>
        </p:txBody>
      </p:sp>
      <p:sp>
        <p:nvSpPr>
          <p:cNvPr id="12" name="テキスト ボックス 11"/>
          <p:cNvSpPr txBox="1"/>
          <p:nvPr/>
        </p:nvSpPr>
        <p:spPr>
          <a:xfrm>
            <a:off x="1159622" y="3630794"/>
            <a:ext cx="4607263" cy="492443"/>
          </a:xfrm>
          <a:prstGeom prst="rect">
            <a:avLst/>
          </a:prstGeom>
          <a:noFill/>
        </p:spPr>
        <p:txBody>
          <a:bodyPr wrap="none" rtlCol="0">
            <a:spAutoFit/>
          </a:bodyPr>
          <a:lstStyle/>
          <a:p>
            <a:r>
              <a:rPr kumimoji="1" lang="en-US" altLang="ja-JP" baseline="0" dirty="0" err="1" smtClean="0"/>
              <a:t>2</a:t>
            </a:r>
            <a:r>
              <a:rPr kumimoji="1" lang="ja-JP" altLang="en-US" baseline="0" dirty="0" err="1" smtClean="0"/>
              <a:t>種類のマシンと各モデルによる、</a:t>
            </a:r>
          </a:p>
          <a:p>
            <a:r>
              <a:rPr kumimoji="1" lang="en-US" altLang="ja-JP" baseline="0" dirty="0" err="1" smtClean="0"/>
              <a:t>Deep Learning Tutorial+CIFAR10</a:t>
            </a:r>
            <a:r>
              <a:rPr kumimoji="1" lang="ja-JP" altLang="en-US" baseline="0" dirty="0" err="1" smtClean="0"/>
              <a:t>の分類誤差および実行時間</a:t>
            </a:r>
          </a:p>
        </p:txBody>
      </p:sp>
      <p:sp>
        <p:nvSpPr>
          <p:cNvPr id="14" name="角丸四角形 13"/>
          <p:cNvSpPr/>
          <p:nvPr/>
        </p:nvSpPr>
        <p:spPr bwMode="auto">
          <a:xfrm>
            <a:off x="4169246" y="1447097"/>
            <a:ext cx="966378" cy="1755742"/>
          </a:xfrm>
          <a:prstGeom prst="round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17" name="テキスト ボックス 16"/>
          <p:cNvSpPr txBox="1"/>
          <p:nvPr/>
        </p:nvSpPr>
        <p:spPr>
          <a:xfrm>
            <a:off x="5879531" y="2388314"/>
            <a:ext cx="2921293" cy="646331"/>
          </a:xfrm>
          <a:prstGeom prst="rect">
            <a:avLst/>
          </a:prstGeom>
          <a:noFill/>
        </p:spPr>
        <p:txBody>
          <a:bodyPr wrap="none" rtlCol="0">
            <a:spAutoFit/>
          </a:bodyPr>
          <a:lstStyle/>
          <a:p>
            <a:pPr algn="ctr"/>
            <a:r>
              <a:rPr lang="ja-JP" altLang="en-US" sz="1800" baseline="0" dirty="0" err="1">
                <a:latin typeface="Arial" pitchFamily="34" charset="0"/>
                <a:ea typeface="ＭＳ Ｐゴシック" pitchFamily="50" charset="-128"/>
              </a:rPr>
              <a:t>「分類誤差の再現の問題」を</a:t>
            </a:r>
          </a:p>
          <a:p>
            <a:pPr algn="ctr"/>
            <a:r>
              <a:rPr lang="ja-JP" altLang="en-US" sz="1800" baseline="0" dirty="0" err="1">
                <a:latin typeface="Arial" pitchFamily="34" charset="0"/>
                <a:ea typeface="ＭＳ Ｐゴシック" pitchFamily="50" charset="-128"/>
              </a:rPr>
              <a:t>ほぼ解決できた</a:t>
            </a:r>
          </a:p>
        </p:txBody>
      </p:sp>
      <p:cxnSp>
        <p:nvCxnSpPr>
          <p:cNvPr id="19" name="直線コネクタ 18"/>
          <p:cNvCxnSpPr>
            <a:stCxn id="14" idx="3"/>
            <a:endCxn id="17" idx="1"/>
          </p:cNvCxnSpPr>
          <p:nvPr/>
        </p:nvCxnSpPr>
        <p:spPr bwMode="auto">
          <a:xfrm>
            <a:off x="5135624" y="2324968"/>
            <a:ext cx="743907" cy="386512"/>
          </a:xfrm>
          <a:prstGeom prst="line">
            <a:avLst/>
          </a:prstGeom>
          <a:solidFill>
            <a:schemeClr val="accent1"/>
          </a:solidFill>
          <a:ln w="9525" cap="flat" cmpd="sng" algn="ctr">
            <a:solidFill>
              <a:srgbClr val="FF0000"/>
            </a:solidFill>
            <a:prstDash val="sysDash"/>
            <a:round/>
            <a:headEnd type="none" w="med" len="med"/>
            <a:tailEnd type="none" w="med" len="med"/>
          </a:ln>
          <a:effectLst/>
        </p:spPr>
      </p:cxnSp>
      <p:sp>
        <p:nvSpPr>
          <p:cNvPr id="26" name="角丸四角形 25"/>
          <p:cNvSpPr/>
          <p:nvPr/>
        </p:nvSpPr>
        <p:spPr bwMode="auto">
          <a:xfrm>
            <a:off x="3589418" y="5354008"/>
            <a:ext cx="2595415" cy="430430"/>
          </a:xfrm>
          <a:prstGeom prst="round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cxnSp>
        <p:nvCxnSpPr>
          <p:cNvPr id="27" name="直線コネクタ 26"/>
          <p:cNvCxnSpPr>
            <a:stCxn id="26" idx="3"/>
            <a:endCxn id="30" idx="1"/>
          </p:cNvCxnSpPr>
          <p:nvPr/>
        </p:nvCxnSpPr>
        <p:spPr bwMode="auto">
          <a:xfrm flipV="1">
            <a:off x="6184833" y="5500152"/>
            <a:ext cx="285514" cy="69071"/>
          </a:xfrm>
          <a:prstGeom prst="line">
            <a:avLst/>
          </a:prstGeom>
          <a:solidFill>
            <a:schemeClr val="accent1"/>
          </a:solidFill>
          <a:ln w="9525" cap="flat" cmpd="sng" algn="ctr">
            <a:solidFill>
              <a:srgbClr val="FF0000"/>
            </a:solidFill>
            <a:prstDash val="sysDash"/>
            <a:round/>
            <a:headEnd type="none" w="med" len="med"/>
            <a:tailEnd type="none" w="med" len="med"/>
          </a:ln>
          <a:effectLst/>
        </p:spPr>
      </p:cxnSp>
      <p:sp>
        <p:nvSpPr>
          <p:cNvPr id="30" name="テキスト ボックス 29"/>
          <p:cNvSpPr txBox="1"/>
          <p:nvPr/>
        </p:nvSpPr>
        <p:spPr>
          <a:xfrm>
            <a:off x="6470347" y="5176986"/>
            <a:ext cx="2228795" cy="646331"/>
          </a:xfrm>
          <a:prstGeom prst="rect">
            <a:avLst/>
          </a:prstGeom>
          <a:noFill/>
        </p:spPr>
        <p:txBody>
          <a:bodyPr wrap="none" rtlCol="0">
            <a:spAutoFit/>
          </a:bodyPr>
          <a:lstStyle/>
          <a:p>
            <a:pPr algn="ctr"/>
            <a:r>
              <a:rPr lang="ja-JP" altLang="en-US" sz="1800" baseline="0" dirty="0" err="1">
                <a:latin typeface="Arial" pitchFamily="34" charset="0"/>
                <a:ea typeface="ＭＳ Ｐゴシック" pitchFamily="50" charset="-128"/>
              </a:rPr>
              <a:t>「学習時間の問題」を</a:t>
            </a:r>
          </a:p>
          <a:p>
            <a:pPr algn="ctr"/>
            <a:r>
              <a:rPr lang="ja-JP" altLang="en-US" sz="1800" baseline="0" dirty="0" err="1">
                <a:latin typeface="Arial" pitchFamily="34" charset="0"/>
                <a:ea typeface="ＭＳ Ｐゴシック" pitchFamily="50" charset="-128"/>
              </a:rPr>
              <a:t>大幅に緩和できた</a:t>
            </a:r>
          </a:p>
        </p:txBody>
      </p:sp>
      <p:sp>
        <p:nvSpPr>
          <p:cNvPr id="34" name="テキスト ボックス 33"/>
          <p:cNvSpPr txBox="1"/>
          <p:nvPr/>
        </p:nvSpPr>
        <p:spPr>
          <a:xfrm>
            <a:off x="455585" y="5908691"/>
            <a:ext cx="4235742" cy="292388"/>
          </a:xfrm>
          <a:prstGeom prst="rect">
            <a:avLst/>
          </a:prstGeom>
          <a:noFill/>
        </p:spPr>
        <p:txBody>
          <a:bodyPr wrap="none" rtlCol="0">
            <a:spAutoFit/>
          </a:bodyPr>
          <a:lstStyle/>
          <a:p>
            <a:r>
              <a:rPr kumimoji="1" lang="en-US" altLang="ja-JP" baseline="0" dirty="0" err="1" smtClean="0"/>
              <a:t>Maxout</a:t>
            </a:r>
            <a:r>
              <a:rPr kumimoji="1" lang="ja-JP" altLang="en-US" baseline="0" dirty="0" err="1" smtClean="0"/>
              <a:t>、</a:t>
            </a:r>
            <a:r>
              <a:rPr kumimoji="1" lang="en-US" altLang="ja-JP" baseline="0" dirty="0" err="1" smtClean="0"/>
              <a:t>DBN</a:t>
            </a:r>
            <a:r>
              <a:rPr kumimoji="1" lang="ja-JP" altLang="en-US" baseline="0" dirty="0" err="1" smtClean="0"/>
              <a:t>、</a:t>
            </a:r>
            <a:r>
              <a:rPr kumimoji="1" lang="en-US" altLang="ja-JP" baseline="0" dirty="0" err="1" smtClean="0"/>
              <a:t>SDA</a:t>
            </a:r>
            <a:r>
              <a:rPr kumimoji="1" lang="ja-JP" altLang="en-US" baseline="0" dirty="0" err="1" smtClean="0"/>
              <a:t>、</a:t>
            </a:r>
            <a:r>
              <a:rPr kumimoji="1" lang="en-US" altLang="ja-JP" baseline="0" dirty="0" err="1" smtClean="0"/>
              <a:t>CNN = </a:t>
            </a:r>
            <a:r>
              <a:rPr kumimoji="1" lang="ja-JP" altLang="en-US" baseline="0" dirty="0" err="1" smtClean="0"/>
              <a:t>深層学習のモデルの名前</a:t>
            </a:r>
          </a:p>
        </p:txBody>
      </p:sp>
    </p:spTree>
    <p:extLst>
      <p:ext uri="{BB962C8B-B14F-4D97-AF65-F5344CB8AC3E}">
        <p14:creationId xmlns:p14="http://schemas.microsoft.com/office/powerpoint/2010/main" val="183308158"/>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図形グループ 8"/>
          <p:cNvGrpSpPr/>
          <p:nvPr/>
        </p:nvGrpSpPr>
        <p:grpSpPr>
          <a:xfrm>
            <a:off x="524435" y="4571422"/>
            <a:ext cx="7248011" cy="457200"/>
            <a:chOff x="1642640" y="1699893"/>
            <a:chExt cx="7248011" cy="457200"/>
          </a:xfrm>
        </p:grpSpPr>
        <p:sp>
          <p:nvSpPr>
            <p:cNvPr id="7" name="正方形/長方形 8"/>
            <p:cNvSpPr>
              <a:spLocks noChangeArrowheads="1"/>
            </p:cNvSpPr>
            <p:nvPr/>
          </p:nvSpPr>
          <p:spPr bwMode="auto">
            <a:xfrm>
              <a:off x="2150641" y="1750867"/>
              <a:ext cx="6740010" cy="371475"/>
            </a:xfrm>
            <a:prstGeom prst="rect">
              <a:avLst/>
            </a:prstGeom>
            <a:solidFill>
              <a:schemeClr val="accent1"/>
            </a:solidFill>
            <a:ln w="9525" algn="ctr">
              <a:noFill/>
              <a:round/>
              <a:headEnd/>
              <a:tailEnd/>
            </a:ln>
          </p:spPr>
          <p:txBody>
            <a:bodyPr lIns="0" tIns="0" rIns="0" bIns="0"/>
            <a:lstStyle/>
            <a:p>
              <a:endParaRPr lang="ja-JP" altLang="en-US" sz="2000">
                <a:solidFill>
                  <a:srgbClr val="000000"/>
                </a:solidFill>
                <a:latin typeface="Calibri" pitchFamily="34" charset="0"/>
              </a:endParaRPr>
            </a:p>
          </p:txBody>
        </p:sp>
        <p:sp>
          <p:nvSpPr>
            <p:cNvPr id="8" name="右矢印 10"/>
            <p:cNvSpPr>
              <a:spLocks noChangeArrowheads="1"/>
            </p:cNvSpPr>
            <p:nvPr/>
          </p:nvSpPr>
          <p:spPr bwMode="auto">
            <a:xfrm>
              <a:off x="1642640" y="1699893"/>
              <a:ext cx="431800" cy="457200"/>
            </a:xfrm>
            <a:prstGeom prst="rightArrow">
              <a:avLst>
                <a:gd name="adj1" fmla="val 38972"/>
                <a:gd name="adj2" fmla="val 21681"/>
              </a:avLst>
            </a:prstGeom>
            <a:solidFill>
              <a:schemeClr val="tx2"/>
            </a:solidFill>
            <a:ln w="9525" algn="ctr">
              <a:solidFill>
                <a:schemeClr val="tx1"/>
              </a:solidFill>
              <a:round/>
              <a:headEnd/>
              <a:tailEnd/>
            </a:ln>
          </p:spPr>
          <p:txBody>
            <a:bodyPr lIns="0" tIns="0" rIns="0" bIns="0"/>
            <a:lstStyle/>
            <a:p>
              <a:endParaRPr lang="ja-JP" altLang="en-US" sz="2000">
                <a:solidFill>
                  <a:srgbClr val="000000"/>
                </a:solidFill>
                <a:latin typeface="Calibri" pitchFamily="34" charset="0"/>
              </a:endParaRPr>
            </a:p>
          </p:txBody>
        </p:sp>
      </p:grpSp>
      <p:sp>
        <p:nvSpPr>
          <p:cNvPr id="2" name="タイトル 1"/>
          <p:cNvSpPr>
            <a:spLocks noGrp="1"/>
          </p:cNvSpPr>
          <p:nvPr>
            <p:ph type="title"/>
          </p:nvPr>
        </p:nvSpPr>
        <p:spPr>
          <a:xfrm>
            <a:off x="119063" y="230188"/>
            <a:ext cx="8618537" cy="292388"/>
          </a:xfrm>
        </p:spPr>
        <p:txBody>
          <a:bodyPr/>
          <a:lstStyle/>
          <a:p>
            <a:r>
              <a:rPr kumimoji="1" lang="ja-JP" altLang="en-US" dirty="0"/>
              <a:t>発表の流れ</a:t>
            </a:r>
          </a:p>
        </p:txBody>
      </p:sp>
      <p:sp>
        <p:nvSpPr>
          <p:cNvPr id="4" name="スライド番号プレースホルダ 3"/>
          <p:cNvSpPr>
            <a:spLocks noGrp="1"/>
          </p:cNvSpPr>
          <p:nvPr>
            <p:ph type="sldNum" sz="quarter" idx="10"/>
          </p:nvPr>
        </p:nvSpPr>
        <p:spPr/>
        <p:txBody>
          <a:bodyPr/>
          <a:lstStyle/>
          <a:p>
            <a:pPr>
              <a:defRPr/>
            </a:pPr>
            <a:fld id="{2D4E70FC-6F47-4B9A-8DC5-CFB6557575ED}" type="slidenum">
              <a:rPr lang="ja-JP" altLang="en-US" smtClean="0"/>
              <a:pPr>
                <a:defRPr/>
              </a:pPr>
              <a:t>22</a:t>
            </a:fld>
            <a:r>
              <a:rPr lang="en-US" altLang="ja-JP" smtClean="0"/>
              <a:t> </a:t>
            </a:r>
            <a:endParaRPr lang="en-US" altLang="ja-JP"/>
          </a:p>
        </p:txBody>
      </p:sp>
      <p:sp>
        <p:nvSpPr>
          <p:cNvPr id="3" name="コンテンツ プレースホルダ 2"/>
          <p:cNvSpPr>
            <a:spLocks noGrp="1"/>
          </p:cNvSpPr>
          <p:nvPr>
            <p:ph idx="1"/>
          </p:nvPr>
        </p:nvSpPr>
        <p:spPr>
          <a:xfrm>
            <a:off x="1258021" y="960084"/>
            <a:ext cx="6445398" cy="4801314"/>
          </a:xfrm>
        </p:spPr>
        <p:txBody>
          <a:bodyPr anchor="ctr"/>
          <a:lstStyle/>
          <a:p>
            <a:pPr marL="152400" lvl="1" indent="-152400">
              <a:buSzPct val="120000"/>
              <a:buFontTx/>
              <a:buChar char="•"/>
            </a:pPr>
            <a:r>
              <a:rPr kumimoji="1" lang="ja-JP" altLang="en-US" sz="2400" dirty="0">
                <a:solidFill>
                  <a:srgbClr val="000000"/>
                </a:solidFill>
                <a:latin typeface="Calibri" pitchFamily="34" charset="0"/>
              </a:rPr>
              <a:t>はじめに</a:t>
            </a:r>
            <a:endParaRPr kumimoji="1" lang="ja-JP" altLang="en-US" sz="2400" dirty="0" smtClean="0">
              <a:solidFill>
                <a:srgbClr val="000000"/>
              </a:solidFill>
              <a:latin typeface="Calibri" pitchFamily="34" charset="0"/>
            </a:endParaRPr>
          </a:p>
          <a:p>
            <a:pPr marL="152400" lvl="1" indent="-152400">
              <a:buSzPct val="120000"/>
              <a:buFontTx/>
              <a:buChar char="•"/>
            </a:pPr>
            <a:endParaRPr kumimoji="1" lang="en-US" altLang="ja-JP" sz="2400" dirty="0" smtClean="0">
              <a:solidFill>
                <a:srgbClr val="000000"/>
              </a:solidFill>
              <a:latin typeface="Calibri" pitchFamily="34" charset="0"/>
            </a:endParaRPr>
          </a:p>
          <a:p>
            <a:pPr marL="152400" lvl="1" indent="-152400">
              <a:buSzPct val="120000"/>
              <a:buFontTx/>
              <a:buChar char="•"/>
            </a:pPr>
            <a:r>
              <a:rPr kumimoji="1" lang="ja-JP" altLang="en-US" sz="2400" dirty="0">
                <a:solidFill>
                  <a:srgbClr val="000000"/>
                </a:solidFill>
                <a:latin typeface="Calibri" pitchFamily="34" charset="0"/>
              </a:rPr>
              <a:t>関連研究</a:t>
            </a:r>
          </a:p>
          <a:p>
            <a:pPr marL="152400" lvl="1" indent="-152400">
              <a:buSzPct val="120000"/>
              <a:buFontTx/>
              <a:buChar char="•"/>
            </a:pPr>
            <a:endParaRPr kumimoji="1" lang="ja-JP" altLang="en-US" sz="2400" dirty="0">
              <a:solidFill>
                <a:srgbClr val="000000"/>
              </a:solidFill>
              <a:latin typeface="Calibri" pitchFamily="34" charset="0"/>
            </a:endParaRPr>
          </a:p>
          <a:p>
            <a:pPr marL="152400" lvl="1" indent="-152400">
              <a:buSzPct val="120000"/>
              <a:buFontTx/>
              <a:buChar char="•"/>
            </a:pPr>
            <a:r>
              <a:rPr kumimoji="1" lang="ja-JP" altLang="en-US" sz="2400" dirty="0">
                <a:solidFill>
                  <a:srgbClr val="000000"/>
                </a:solidFill>
                <a:latin typeface="Calibri" pitchFamily="34" charset="0"/>
              </a:rPr>
              <a:t>深層学習の成果とアルゴリズム</a:t>
            </a:r>
            <a:endParaRPr kumimoji="1" lang="ja-JP" altLang="en-US" sz="2400" dirty="0">
              <a:solidFill>
                <a:srgbClr val="000000"/>
              </a:solidFill>
              <a:latin typeface="Calibri" pitchFamily="34" charset="0"/>
            </a:endParaRPr>
          </a:p>
          <a:p>
            <a:pPr marL="152400" lvl="1" indent="-152400">
              <a:buSzPct val="120000"/>
              <a:buFontTx/>
              <a:buChar char="•"/>
            </a:pPr>
            <a:endParaRPr kumimoji="1" lang="en-US" altLang="ja-JP" sz="2400" dirty="0" smtClean="0">
              <a:solidFill>
                <a:srgbClr val="000000"/>
              </a:solidFill>
              <a:latin typeface="Calibri" pitchFamily="34" charset="0"/>
            </a:endParaRPr>
          </a:p>
          <a:p>
            <a:pPr marL="152400" lvl="1" indent="-152400">
              <a:buSzPct val="120000"/>
              <a:buFontTx/>
              <a:buChar char="•"/>
            </a:pPr>
            <a:r>
              <a:rPr kumimoji="1" lang="ja-JP" altLang="en-US" sz="2400" dirty="0" smtClean="0">
                <a:solidFill>
                  <a:srgbClr val="000000"/>
                </a:solidFill>
                <a:latin typeface="Calibri" pitchFamily="34" charset="0"/>
              </a:rPr>
              <a:t>深層学習の</a:t>
            </a:r>
            <a:r>
              <a:rPr kumimoji="1" lang="ja-JP" altLang="en-US" sz="2400" dirty="0" smtClean="0">
                <a:solidFill>
                  <a:srgbClr val="000000"/>
                </a:solidFill>
                <a:latin typeface="Calibri" pitchFamily="34" charset="0"/>
              </a:rPr>
              <a:t>実装における課題</a:t>
            </a:r>
            <a:r>
              <a:rPr kumimoji="1" lang="ja-JP" altLang="en-US" sz="2400" dirty="0" smtClean="0">
                <a:solidFill>
                  <a:srgbClr val="000000"/>
                </a:solidFill>
                <a:latin typeface="Calibri" pitchFamily="34" charset="0"/>
              </a:rPr>
              <a:t>とその対策</a:t>
            </a:r>
            <a:r>
              <a:rPr kumimoji="1" lang="ja-JP" altLang="en-US" sz="2400" dirty="0" smtClean="0">
                <a:solidFill>
                  <a:srgbClr val="000000"/>
                </a:solidFill>
                <a:latin typeface="Calibri" pitchFamily="34" charset="0"/>
              </a:rPr>
              <a:t>の提案</a:t>
            </a:r>
          </a:p>
          <a:p>
            <a:pPr marL="152400" lvl="1" indent="-152400">
              <a:buSzPct val="120000"/>
              <a:buFontTx/>
              <a:buChar char="•"/>
            </a:pPr>
            <a:endParaRPr kumimoji="1" lang="ja-JP" altLang="en-US" sz="2400" dirty="0">
              <a:solidFill>
                <a:srgbClr val="000000"/>
              </a:solidFill>
              <a:latin typeface="Calibri" pitchFamily="34" charset="0"/>
            </a:endParaRPr>
          </a:p>
          <a:p>
            <a:pPr marL="152400" lvl="1" indent="-152400">
              <a:buSzPct val="120000"/>
              <a:buFontTx/>
              <a:buChar char="•"/>
            </a:pPr>
            <a:r>
              <a:rPr kumimoji="1" lang="ja-JP" altLang="en-US" sz="2400" dirty="0" smtClean="0">
                <a:solidFill>
                  <a:srgbClr val="000000"/>
                </a:solidFill>
                <a:latin typeface="Calibri" pitchFamily="34" charset="0"/>
              </a:rPr>
              <a:t>深層学習の実装例とその検証</a:t>
            </a:r>
            <a:endParaRPr kumimoji="1" lang="ja-JP" altLang="en-US" sz="2400" dirty="0" smtClean="0">
              <a:solidFill>
                <a:srgbClr val="000000"/>
              </a:solidFill>
              <a:latin typeface="Calibri" pitchFamily="34" charset="0"/>
            </a:endParaRPr>
          </a:p>
          <a:p>
            <a:pPr marL="152400" lvl="1" indent="-152400">
              <a:buSzPct val="120000"/>
              <a:buFontTx/>
              <a:buChar char="•"/>
            </a:pPr>
            <a:endParaRPr kumimoji="1" lang="ja-JP" altLang="en-US" sz="2400" dirty="0">
              <a:solidFill>
                <a:srgbClr val="000000"/>
              </a:solidFill>
              <a:latin typeface="Calibri" pitchFamily="34" charset="0"/>
            </a:endParaRPr>
          </a:p>
          <a:p>
            <a:pPr marL="152400" lvl="1" indent="-152400">
              <a:buSzPct val="120000"/>
              <a:buFontTx/>
              <a:buChar char="•"/>
            </a:pPr>
            <a:r>
              <a:rPr kumimoji="1" lang="ja-JP" altLang="en-US" sz="2400" dirty="0" smtClean="0">
                <a:solidFill>
                  <a:srgbClr val="000000"/>
                </a:solidFill>
                <a:latin typeface="Calibri" pitchFamily="34" charset="0"/>
              </a:rPr>
              <a:t>考察と提言</a:t>
            </a:r>
          </a:p>
          <a:p>
            <a:pPr marL="152400" lvl="1" indent="-152400">
              <a:buSzPct val="120000"/>
              <a:buFontTx/>
              <a:buChar char="•"/>
            </a:pPr>
            <a:endParaRPr kumimoji="1" lang="ja-JP" altLang="en-US" sz="2400" dirty="0" smtClean="0">
              <a:solidFill>
                <a:srgbClr val="000000"/>
              </a:solidFill>
              <a:latin typeface="Calibri" pitchFamily="34" charset="0"/>
            </a:endParaRPr>
          </a:p>
          <a:p>
            <a:pPr marL="152400" lvl="1" indent="-152400">
              <a:buSzPct val="120000"/>
              <a:buFontTx/>
              <a:buChar char="•"/>
            </a:pPr>
            <a:r>
              <a:rPr kumimoji="1" lang="ja-JP" altLang="en-US" sz="2400" dirty="0">
                <a:solidFill>
                  <a:srgbClr val="000000"/>
                </a:solidFill>
                <a:latin typeface="Calibri" pitchFamily="34" charset="0"/>
              </a:rPr>
              <a:t>おわりに</a:t>
            </a:r>
            <a:endParaRPr kumimoji="1" lang="en-US" altLang="ja-JP" sz="2400" dirty="0" smtClean="0">
              <a:solidFill>
                <a:srgbClr val="000000"/>
              </a:solidFill>
              <a:latin typeface="Calibri" pitchFamily="34" charset="0"/>
            </a:endParaRPr>
          </a:p>
        </p:txBody>
      </p:sp>
    </p:spTree>
    <p:extLst>
      <p:ext uri="{BB962C8B-B14F-4D97-AF65-F5344CB8AC3E}">
        <p14:creationId xmlns:p14="http://schemas.microsoft.com/office/powerpoint/2010/main" val="26510651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19063" y="230188"/>
            <a:ext cx="8618537" cy="292388"/>
          </a:xfrm>
        </p:spPr>
        <p:txBody>
          <a:bodyPr/>
          <a:lstStyle/>
          <a:p>
            <a:r>
              <a:rPr kumimoji="1" lang="ja-JP" altLang="en-US" dirty="0"/>
              <a:t>考察と提言</a:t>
            </a:r>
            <a:endParaRPr kumimoji="1" lang="ja-JP" altLang="en-US" dirty="0"/>
          </a:p>
        </p:txBody>
      </p:sp>
      <p:sp>
        <p:nvSpPr>
          <p:cNvPr id="4" name="スライド番号プレースホルダ 3"/>
          <p:cNvSpPr>
            <a:spLocks noGrp="1"/>
          </p:cNvSpPr>
          <p:nvPr>
            <p:ph type="sldNum" sz="quarter" idx="10"/>
          </p:nvPr>
        </p:nvSpPr>
        <p:spPr/>
        <p:txBody>
          <a:bodyPr/>
          <a:lstStyle/>
          <a:p>
            <a:pPr>
              <a:defRPr/>
            </a:pPr>
            <a:fld id="{2D4E70FC-6F47-4B9A-8DC5-CFB6557575ED}" type="slidenum">
              <a:rPr lang="ja-JP" altLang="en-US" smtClean="0"/>
              <a:pPr>
                <a:defRPr/>
              </a:pPr>
              <a:t>23</a:t>
            </a:fld>
            <a:r>
              <a:rPr lang="en-US" altLang="ja-JP" smtClean="0"/>
              <a:t> </a:t>
            </a:r>
            <a:endParaRPr lang="en-US" altLang="ja-JP"/>
          </a:p>
        </p:txBody>
      </p:sp>
      <p:sp>
        <p:nvSpPr>
          <p:cNvPr id="24" name="コンテンツ プレースホルダ 2"/>
          <p:cNvSpPr>
            <a:spLocks noGrp="1"/>
          </p:cNvSpPr>
          <p:nvPr>
            <p:ph idx="1"/>
          </p:nvPr>
        </p:nvSpPr>
        <p:spPr>
          <a:xfrm>
            <a:off x="602238" y="847385"/>
            <a:ext cx="7765257" cy="2954655"/>
          </a:xfrm>
        </p:spPr>
        <p:txBody>
          <a:bodyPr/>
          <a:lstStyle/>
          <a:p>
            <a:pPr marL="285750" indent="-285750">
              <a:buFont typeface="Arial"/>
              <a:buChar char="•"/>
            </a:pPr>
            <a:r>
              <a:rPr kumimoji="1" lang="en-US" altLang="ja-JP" dirty="0"/>
              <a:t>Pylearn2</a:t>
            </a:r>
            <a:r>
              <a:rPr kumimoji="1" lang="ja-JP" altLang="en-US" dirty="0"/>
              <a:t>と</a:t>
            </a:r>
            <a:r>
              <a:rPr kumimoji="1" lang="en-US" altLang="ja-JP" dirty="0"/>
              <a:t>Maxout Network</a:t>
            </a:r>
            <a:r>
              <a:rPr kumimoji="1" lang="ja-JP" altLang="en-US" dirty="0"/>
              <a:t>の組み合わせが、論文誤差の再現性の面で優れていた。</a:t>
            </a:r>
            <a:r>
              <a:rPr kumimoji="1" lang="en-US" altLang="ja-JP" dirty="0"/>
              <a:t>Maxout Network</a:t>
            </a:r>
            <a:r>
              <a:rPr kumimoji="1" lang="ja-JP" altLang="en-US" dirty="0"/>
              <a:t>は分類精度面でも最先端の性能を持っており、学習性能アップという当初の目的のためにも相応しい。特に、</a:t>
            </a:r>
            <a:r>
              <a:rPr kumimoji="1" lang="en-US" altLang="ja-JP" dirty="0"/>
              <a:t>Maxout Network</a:t>
            </a:r>
            <a:r>
              <a:rPr kumimoji="1" lang="ja-JP" altLang="en-US" dirty="0"/>
              <a:t>の順序不変</a:t>
            </a:r>
            <a:r>
              <a:rPr kumimoji="1" lang="en-US" altLang="ja-JP" dirty="0"/>
              <a:t>(</a:t>
            </a:r>
            <a:r>
              <a:rPr kumimoji="1" lang="ja-JP" altLang="en-US" dirty="0"/>
              <a:t>畳み込み無し</a:t>
            </a:r>
            <a:r>
              <a:rPr kumimoji="1" lang="en-US" altLang="ja-JP" dirty="0"/>
              <a:t>)</a:t>
            </a:r>
            <a:r>
              <a:rPr kumimoji="1" lang="ja-JP" altLang="en-US" dirty="0"/>
              <a:t>版は、</a:t>
            </a:r>
            <a:r>
              <a:rPr kumimoji="1" lang="en-US" altLang="ja-JP" dirty="0"/>
              <a:t>Web</a:t>
            </a:r>
            <a:r>
              <a:rPr kumimoji="1" lang="ja-JP" altLang="en-US" dirty="0"/>
              <a:t>工学のデータなど、画像データ以外への応用も期待できる。</a:t>
            </a:r>
            <a:endParaRPr kumimoji="1" lang="en-US" altLang="ja-JP" dirty="0"/>
          </a:p>
          <a:p>
            <a:pPr marL="285750" indent="-285750">
              <a:buFont typeface="Arial"/>
              <a:buChar char="•"/>
            </a:pPr>
            <a:endParaRPr kumimoji="1" lang="en-US" altLang="ja-JP" dirty="0"/>
          </a:p>
          <a:p>
            <a:pPr marL="285750" indent="-285750">
              <a:buFont typeface="Arial"/>
              <a:buChar char="•"/>
            </a:pPr>
            <a:r>
              <a:rPr kumimoji="1" lang="ja-JP" altLang="en-US" dirty="0"/>
              <a:t>分類性能の再現は完全ではなく、僅かではあるが誤差が大きくなった。これは、主にソースコードのバージョンの違いによるもので、次にハードウェアの影響もあると考えられる。</a:t>
            </a:r>
          </a:p>
          <a:p>
            <a:pPr marL="285750" indent="-285750">
              <a:buFont typeface="Arial"/>
              <a:buChar char="•"/>
            </a:pPr>
            <a:endParaRPr kumimoji="1" lang="ja-JP" altLang="en-US" dirty="0"/>
          </a:p>
          <a:p>
            <a:pPr marL="285750" indent="-285750">
              <a:buFont typeface="Arial"/>
              <a:buChar char="•"/>
            </a:pPr>
            <a:r>
              <a:rPr kumimoji="1" lang="en-US" altLang="ja-JP" dirty="0"/>
              <a:t>Maxout Network</a:t>
            </a:r>
            <a:r>
              <a:rPr kumimoji="1" lang="ja-JP" altLang="en-US" dirty="0"/>
              <a:t>以外では、良い結果が出なかった。論文の実験に用いた全てのハイパーパラメータが、ソースコードと共に提供されていることが重要だと考えられる。</a:t>
            </a:r>
            <a:endParaRPr kumimoji="1" lang="en-US" altLang="ja-JP" dirty="0"/>
          </a:p>
          <a:p>
            <a:pPr marL="285750" indent="-285750">
              <a:buFont typeface="Arial"/>
              <a:buChar char="•"/>
            </a:pPr>
            <a:endParaRPr kumimoji="1" lang="ja-JP" altLang="en-US" dirty="0"/>
          </a:p>
        </p:txBody>
      </p:sp>
      <p:grpSp>
        <p:nvGrpSpPr>
          <p:cNvPr id="3" name="図形グループ 2"/>
          <p:cNvGrpSpPr/>
          <p:nvPr/>
        </p:nvGrpSpPr>
        <p:grpSpPr>
          <a:xfrm>
            <a:off x="1880684" y="3910861"/>
            <a:ext cx="2239206" cy="2238617"/>
            <a:chOff x="1880684" y="3821215"/>
            <a:chExt cx="2239206" cy="2238617"/>
          </a:xfrm>
        </p:grpSpPr>
        <p:sp>
          <p:nvSpPr>
            <p:cNvPr id="15" name="正方形/長方形 14"/>
            <p:cNvSpPr/>
            <p:nvPr/>
          </p:nvSpPr>
          <p:spPr bwMode="auto">
            <a:xfrm>
              <a:off x="1880684" y="3821215"/>
              <a:ext cx="2239206" cy="1120815"/>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ja-JP" altLang="en-US" sz="1600" baseline="0" dirty="0" err="1">
                  <a:latin typeface="Arial" pitchFamily="34" charset="0"/>
                  <a:ea typeface="ＭＳ Ｐゴシック" pitchFamily="50" charset="-128"/>
                </a:rPr>
                <a:t>ライブラリ</a:t>
              </a:r>
              <a:r>
                <a:rPr lang="en-US" altLang="ja-JP" sz="1600" baseline="0" dirty="0" err="1">
                  <a:latin typeface="Arial" pitchFamily="34" charset="0"/>
                  <a:ea typeface="ＭＳ Ｐゴシック" pitchFamily="50" charset="-128"/>
                </a:rPr>
                <a:t> : </a:t>
              </a:r>
            </a:p>
            <a:p>
              <a:pPr marL="0" marR="0" indent="0" algn="ctr" defTabSz="914400" rtl="0" eaLnBrk="1" fontAlgn="base" latinLnBrk="0" hangingPunct="1">
                <a:lnSpc>
                  <a:spcPct val="100000"/>
                </a:lnSpc>
                <a:spcBef>
                  <a:spcPct val="0"/>
                </a:spcBef>
                <a:spcAft>
                  <a:spcPct val="0"/>
                </a:spcAft>
                <a:buClrTx/>
                <a:buSzTx/>
                <a:buFontTx/>
                <a:buNone/>
                <a:tabLst/>
              </a:pPr>
              <a:r>
                <a:rPr kumimoji="0" lang="en-US" altLang="ja-JP" sz="1600" b="0" i="0" u="none" strike="noStrike" cap="none" normalizeH="0" baseline="0" dirty="0" err="1" smtClean="0">
                  <a:ln>
                    <a:noFill/>
                  </a:ln>
                  <a:solidFill>
                    <a:schemeClr val="tx1"/>
                  </a:solidFill>
                  <a:effectLst/>
                  <a:latin typeface="Arial" pitchFamily="34" charset="0"/>
                  <a:ea typeface="ＭＳ Ｐゴシック" pitchFamily="50" charset="-128"/>
                </a:rPr>
                <a:t>Pylearn2</a:t>
              </a:r>
              <a:endParaRPr kumimoji="0" lang="ja-JP" altLang="en-US" sz="16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16" name="正方形/長方形 15"/>
            <p:cNvSpPr/>
            <p:nvPr/>
          </p:nvSpPr>
          <p:spPr bwMode="auto">
            <a:xfrm>
              <a:off x="1880684" y="4939017"/>
              <a:ext cx="2239206" cy="1120815"/>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ja-JP" altLang="en-US" sz="1600" b="0" i="0" u="none" strike="noStrike" cap="none" normalizeH="0" baseline="0" dirty="0" err="1" smtClean="0">
                  <a:ln>
                    <a:noFill/>
                  </a:ln>
                  <a:solidFill>
                    <a:schemeClr val="tx1"/>
                  </a:solidFill>
                  <a:effectLst/>
                  <a:latin typeface="Arial" pitchFamily="34" charset="0"/>
                  <a:ea typeface="ＭＳ Ｐゴシック" pitchFamily="50" charset="-128"/>
                </a:rPr>
                <a:t>モデル</a:t>
              </a:r>
              <a:r>
                <a:rPr kumimoji="0" lang="en-US" altLang="ja-JP" sz="1600" b="0" i="0" u="none" strike="noStrike" cap="none" normalizeH="0" baseline="0" dirty="0" err="1" smtClean="0">
                  <a:ln>
                    <a:noFill/>
                  </a:ln>
                  <a:solidFill>
                    <a:schemeClr val="tx1"/>
                  </a:solidFill>
                  <a:effectLst/>
                  <a:latin typeface="Arial" pitchFamily="34" charset="0"/>
                  <a:ea typeface="ＭＳ Ｐゴシック" pitchFamily="50" charset="-128"/>
                </a:rPr>
                <a:t> : </a:t>
              </a:r>
            </a:p>
            <a:p>
              <a:pPr marL="0" marR="0" indent="0" algn="ctr" defTabSz="914400" rtl="0" eaLnBrk="1" fontAlgn="base" latinLnBrk="0" hangingPunct="1">
                <a:lnSpc>
                  <a:spcPct val="100000"/>
                </a:lnSpc>
                <a:spcBef>
                  <a:spcPct val="0"/>
                </a:spcBef>
                <a:spcAft>
                  <a:spcPct val="0"/>
                </a:spcAft>
                <a:buClrTx/>
                <a:buSzTx/>
                <a:buFontTx/>
                <a:buNone/>
                <a:tabLst/>
              </a:pPr>
              <a:r>
                <a:rPr kumimoji="0" lang="en-US" altLang="ja-JP" sz="1600" b="0" i="0" u="none" strike="noStrike" cap="none" normalizeH="0" baseline="0" dirty="0" err="1" smtClean="0">
                  <a:ln>
                    <a:noFill/>
                  </a:ln>
                  <a:solidFill>
                    <a:schemeClr val="tx1"/>
                  </a:solidFill>
                  <a:effectLst/>
                  <a:latin typeface="Arial" pitchFamily="34" charset="0"/>
                  <a:ea typeface="ＭＳ Ｐゴシック" pitchFamily="50" charset="-128"/>
                </a:rPr>
                <a:t>Maxout Network</a:t>
              </a:r>
              <a:endParaRPr kumimoji="0" lang="ja-JP" altLang="en-US" sz="16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grpSp>
      <p:sp>
        <p:nvSpPr>
          <p:cNvPr id="17" name="正方形/長方形 16"/>
          <p:cNvSpPr/>
          <p:nvPr/>
        </p:nvSpPr>
        <p:spPr bwMode="auto">
          <a:xfrm>
            <a:off x="4834460" y="4427681"/>
            <a:ext cx="2239208" cy="987423"/>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ja-JP" sz="1600" b="0" i="0" u="none" strike="noStrike" cap="none" normalizeH="0" baseline="0" dirty="0" err="1" smtClean="0">
                <a:ln>
                  <a:noFill/>
                </a:ln>
                <a:solidFill>
                  <a:schemeClr val="tx1"/>
                </a:solidFill>
                <a:effectLst/>
                <a:latin typeface="Arial" pitchFamily="34" charset="0"/>
                <a:ea typeface="ＭＳ Ｐゴシック" pitchFamily="50" charset="-128"/>
              </a:rPr>
              <a:t>Graphics Processing</a:t>
            </a:r>
          </a:p>
          <a:p>
            <a:pPr marL="0" marR="0" indent="0" algn="ctr" defTabSz="914400" rtl="0" eaLnBrk="1" fontAlgn="base" latinLnBrk="0" hangingPunct="1">
              <a:lnSpc>
                <a:spcPct val="100000"/>
              </a:lnSpc>
              <a:spcBef>
                <a:spcPct val="0"/>
              </a:spcBef>
              <a:spcAft>
                <a:spcPct val="0"/>
              </a:spcAft>
              <a:buClrTx/>
              <a:buSzTx/>
              <a:buFontTx/>
              <a:buNone/>
              <a:tabLst/>
            </a:pPr>
            <a:r>
              <a:rPr kumimoji="0" lang="en-US" altLang="ja-JP" sz="1600" b="0" i="0" u="none" strike="noStrike" cap="none" normalizeH="0" baseline="0" dirty="0" err="1" smtClean="0">
                <a:ln>
                  <a:noFill/>
                </a:ln>
                <a:solidFill>
                  <a:schemeClr val="tx1"/>
                </a:solidFill>
                <a:effectLst/>
                <a:latin typeface="Arial" pitchFamily="34" charset="0"/>
                <a:ea typeface="ＭＳ Ｐゴシック" pitchFamily="50" charset="-128"/>
              </a:rPr>
              <a:t> Unit (GPU)</a:t>
            </a:r>
            <a:r>
              <a:rPr kumimoji="0" lang="ja-JP" altLang="en-US" sz="1600" b="0" i="0" u="none" strike="noStrike" cap="none" normalizeH="0" baseline="0" dirty="0" err="1" smtClean="0">
                <a:ln>
                  <a:noFill/>
                </a:ln>
                <a:solidFill>
                  <a:schemeClr val="tx1"/>
                </a:solidFill>
                <a:effectLst/>
                <a:latin typeface="Arial" pitchFamily="34" charset="0"/>
                <a:ea typeface="ＭＳ Ｐゴシック" pitchFamily="50" charset="-128"/>
              </a:rPr>
              <a:t>の利用</a:t>
            </a:r>
            <a:endParaRPr kumimoji="0" lang="en-US" altLang="ja-JP" sz="16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18" name="加算記号 17"/>
          <p:cNvSpPr/>
          <p:nvPr/>
        </p:nvSpPr>
        <p:spPr bwMode="auto">
          <a:xfrm>
            <a:off x="4312183" y="4885642"/>
            <a:ext cx="304832" cy="304830"/>
          </a:xfrm>
          <a:prstGeom prst="mathPlus">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ja-JP" altLang="en-US" sz="16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Tree>
    <p:extLst>
      <p:ext uri="{BB962C8B-B14F-4D97-AF65-F5344CB8AC3E}">
        <p14:creationId xmlns:p14="http://schemas.microsoft.com/office/powerpoint/2010/main" val="1999032167"/>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図形グループ 8"/>
          <p:cNvGrpSpPr/>
          <p:nvPr/>
        </p:nvGrpSpPr>
        <p:grpSpPr>
          <a:xfrm>
            <a:off x="524435" y="5318460"/>
            <a:ext cx="7248011" cy="457200"/>
            <a:chOff x="1642640" y="1699893"/>
            <a:chExt cx="7248011" cy="457200"/>
          </a:xfrm>
        </p:grpSpPr>
        <p:sp>
          <p:nvSpPr>
            <p:cNvPr id="7" name="正方形/長方形 8"/>
            <p:cNvSpPr>
              <a:spLocks noChangeArrowheads="1"/>
            </p:cNvSpPr>
            <p:nvPr/>
          </p:nvSpPr>
          <p:spPr bwMode="auto">
            <a:xfrm>
              <a:off x="2150641" y="1750867"/>
              <a:ext cx="6740010" cy="371475"/>
            </a:xfrm>
            <a:prstGeom prst="rect">
              <a:avLst/>
            </a:prstGeom>
            <a:solidFill>
              <a:schemeClr val="accent1"/>
            </a:solidFill>
            <a:ln w="9525" algn="ctr">
              <a:noFill/>
              <a:round/>
              <a:headEnd/>
              <a:tailEnd/>
            </a:ln>
          </p:spPr>
          <p:txBody>
            <a:bodyPr lIns="0" tIns="0" rIns="0" bIns="0"/>
            <a:lstStyle/>
            <a:p>
              <a:endParaRPr lang="ja-JP" altLang="en-US" sz="2000">
                <a:solidFill>
                  <a:srgbClr val="000000"/>
                </a:solidFill>
                <a:latin typeface="Calibri" pitchFamily="34" charset="0"/>
              </a:endParaRPr>
            </a:p>
          </p:txBody>
        </p:sp>
        <p:sp>
          <p:nvSpPr>
            <p:cNvPr id="8" name="右矢印 10"/>
            <p:cNvSpPr>
              <a:spLocks noChangeArrowheads="1"/>
            </p:cNvSpPr>
            <p:nvPr/>
          </p:nvSpPr>
          <p:spPr bwMode="auto">
            <a:xfrm>
              <a:off x="1642640" y="1699893"/>
              <a:ext cx="431800" cy="457200"/>
            </a:xfrm>
            <a:prstGeom prst="rightArrow">
              <a:avLst>
                <a:gd name="adj1" fmla="val 38972"/>
                <a:gd name="adj2" fmla="val 21681"/>
              </a:avLst>
            </a:prstGeom>
            <a:solidFill>
              <a:schemeClr val="tx2"/>
            </a:solidFill>
            <a:ln w="9525" algn="ctr">
              <a:solidFill>
                <a:schemeClr val="tx1"/>
              </a:solidFill>
              <a:round/>
              <a:headEnd/>
              <a:tailEnd/>
            </a:ln>
          </p:spPr>
          <p:txBody>
            <a:bodyPr lIns="0" tIns="0" rIns="0" bIns="0"/>
            <a:lstStyle/>
            <a:p>
              <a:endParaRPr lang="ja-JP" altLang="en-US" sz="2000">
                <a:solidFill>
                  <a:srgbClr val="000000"/>
                </a:solidFill>
                <a:latin typeface="Calibri" pitchFamily="34" charset="0"/>
              </a:endParaRPr>
            </a:p>
          </p:txBody>
        </p:sp>
      </p:grpSp>
      <p:sp>
        <p:nvSpPr>
          <p:cNvPr id="2" name="タイトル 1"/>
          <p:cNvSpPr>
            <a:spLocks noGrp="1"/>
          </p:cNvSpPr>
          <p:nvPr>
            <p:ph type="title"/>
          </p:nvPr>
        </p:nvSpPr>
        <p:spPr>
          <a:xfrm>
            <a:off x="119063" y="230188"/>
            <a:ext cx="8618537" cy="292388"/>
          </a:xfrm>
        </p:spPr>
        <p:txBody>
          <a:bodyPr/>
          <a:lstStyle/>
          <a:p>
            <a:r>
              <a:rPr kumimoji="1" lang="ja-JP" altLang="en-US" dirty="0"/>
              <a:t>発表の流れ</a:t>
            </a:r>
          </a:p>
        </p:txBody>
      </p:sp>
      <p:sp>
        <p:nvSpPr>
          <p:cNvPr id="4" name="スライド番号プレースホルダ 3"/>
          <p:cNvSpPr>
            <a:spLocks noGrp="1"/>
          </p:cNvSpPr>
          <p:nvPr>
            <p:ph type="sldNum" sz="quarter" idx="10"/>
          </p:nvPr>
        </p:nvSpPr>
        <p:spPr/>
        <p:txBody>
          <a:bodyPr/>
          <a:lstStyle/>
          <a:p>
            <a:pPr>
              <a:defRPr/>
            </a:pPr>
            <a:fld id="{2D4E70FC-6F47-4B9A-8DC5-CFB6557575ED}" type="slidenum">
              <a:rPr lang="ja-JP" altLang="en-US" smtClean="0"/>
              <a:pPr>
                <a:defRPr/>
              </a:pPr>
              <a:t>24</a:t>
            </a:fld>
            <a:r>
              <a:rPr lang="en-US" altLang="ja-JP" smtClean="0"/>
              <a:t> </a:t>
            </a:r>
            <a:endParaRPr lang="en-US" altLang="ja-JP"/>
          </a:p>
        </p:txBody>
      </p:sp>
      <p:sp>
        <p:nvSpPr>
          <p:cNvPr id="3" name="コンテンツ プレースホルダ 2"/>
          <p:cNvSpPr>
            <a:spLocks noGrp="1"/>
          </p:cNvSpPr>
          <p:nvPr>
            <p:ph idx="1"/>
          </p:nvPr>
        </p:nvSpPr>
        <p:spPr>
          <a:xfrm>
            <a:off x="1258021" y="960084"/>
            <a:ext cx="6445398" cy="4801314"/>
          </a:xfrm>
        </p:spPr>
        <p:txBody>
          <a:bodyPr anchor="ctr"/>
          <a:lstStyle/>
          <a:p>
            <a:pPr marL="152400" lvl="1" indent="-152400">
              <a:buSzPct val="120000"/>
              <a:buFontTx/>
              <a:buChar char="•"/>
            </a:pPr>
            <a:r>
              <a:rPr kumimoji="1" lang="ja-JP" altLang="en-US" sz="2400" dirty="0">
                <a:solidFill>
                  <a:srgbClr val="000000"/>
                </a:solidFill>
                <a:latin typeface="Calibri" pitchFamily="34" charset="0"/>
              </a:rPr>
              <a:t>はじめに</a:t>
            </a:r>
            <a:endParaRPr kumimoji="1" lang="ja-JP" altLang="en-US" sz="2400" dirty="0" smtClean="0">
              <a:solidFill>
                <a:srgbClr val="000000"/>
              </a:solidFill>
              <a:latin typeface="Calibri" pitchFamily="34" charset="0"/>
            </a:endParaRPr>
          </a:p>
          <a:p>
            <a:pPr marL="152400" lvl="1" indent="-152400">
              <a:buSzPct val="120000"/>
              <a:buFontTx/>
              <a:buChar char="•"/>
            </a:pPr>
            <a:endParaRPr kumimoji="1" lang="en-US" altLang="ja-JP" sz="2400" dirty="0" smtClean="0">
              <a:solidFill>
                <a:srgbClr val="000000"/>
              </a:solidFill>
              <a:latin typeface="Calibri" pitchFamily="34" charset="0"/>
            </a:endParaRPr>
          </a:p>
          <a:p>
            <a:pPr marL="152400" lvl="1" indent="-152400">
              <a:buSzPct val="120000"/>
              <a:buFontTx/>
              <a:buChar char="•"/>
            </a:pPr>
            <a:r>
              <a:rPr kumimoji="1" lang="ja-JP" altLang="en-US" sz="2400" dirty="0">
                <a:solidFill>
                  <a:srgbClr val="000000"/>
                </a:solidFill>
                <a:latin typeface="Calibri" pitchFamily="34" charset="0"/>
              </a:rPr>
              <a:t>関連研究</a:t>
            </a:r>
          </a:p>
          <a:p>
            <a:pPr marL="152400" lvl="1" indent="-152400">
              <a:buSzPct val="120000"/>
              <a:buFontTx/>
              <a:buChar char="•"/>
            </a:pPr>
            <a:endParaRPr kumimoji="1" lang="ja-JP" altLang="en-US" sz="2400" dirty="0">
              <a:solidFill>
                <a:srgbClr val="000000"/>
              </a:solidFill>
              <a:latin typeface="Calibri" pitchFamily="34" charset="0"/>
            </a:endParaRPr>
          </a:p>
          <a:p>
            <a:pPr marL="152400" lvl="1" indent="-152400">
              <a:buSzPct val="120000"/>
              <a:buFontTx/>
              <a:buChar char="•"/>
            </a:pPr>
            <a:r>
              <a:rPr kumimoji="1" lang="ja-JP" altLang="en-US" sz="2400" dirty="0">
                <a:solidFill>
                  <a:srgbClr val="000000"/>
                </a:solidFill>
                <a:latin typeface="Calibri" pitchFamily="34" charset="0"/>
              </a:rPr>
              <a:t>深層学習の成果とアルゴリズム</a:t>
            </a:r>
            <a:endParaRPr kumimoji="1" lang="ja-JP" altLang="en-US" sz="2400" dirty="0">
              <a:solidFill>
                <a:srgbClr val="000000"/>
              </a:solidFill>
              <a:latin typeface="Calibri" pitchFamily="34" charset="0"/>
            </a:endParaRPr>
          </a:p>
          <a:p>
            <a:pPr marL="152400" lvl="1" indent="-152400">
              <a:buSzPct val="120000"/>
              <a:buFontTx/>
              <a:buChar char="•"/>
            </a:pPr>
            <a:endParaRPr kumimoji="1" lang="en-US" altLang="ja-JP" sz="2400" dirty="0" smtClean="0">
              <a:solidFill>
                <a:srgbClr val="000000"/>
              </a:solidFill>
              <a:latin typeface="Calibri" pitchFamily="34" charset="0"/>
            </a:endParaRPr>
          </a:p>
          <a:p>
            <a:pPr marL="152400" lvl="1" indent="-152400">
              <a:buSzPct val="120000"/>
              <a:buFontTx/>
              <a:buChar char="•"/>
            </a:pPr>
            <a:r>
              <a:rPr kumimoji="1" lang="ja-JP" altLang="en-US" sz="2400" dirty="0" smtClean="0">
                <a:solidFill>
                  <a:srgbClr val="000000"/>
                </a:solidFill>
                <a:latin typeface="Calibri" pitchFamily="34" charset="0"/>
              </a:rPr>
              <a:t>深層学習の</a:t>
            </a:r>
            <a:r>
              <a:rPr kumimoji="1" lang="ja-JP" altLang="en-US" sz="2400" dirty="0" smtClean="0">
                <a:solidFill>
                  <a:srgbClr val="000000"/>
                </a:solidFill>
                <a:latin typeface="Calibri" pitchFamily="34" charset="0"/>
              </a:rPr>
              <a:t>実装における課題</a:t>
            </a:r>
            <a:r>
              <a:rPr kumimoji="1" lang="ja-JP" altLang="en-US" sz="2400" dirty="0" smtClean="0">
                <a:solidFill>
                  <a:srgbClr val="000000"/>
                </a:solidFill>
                <a:latin typeface="Calibri" pitchFamily="34" charset="0"/>
              </a:rPr>
              <a:t>とその対策</a:t>
            </a:r>
            <a:r>
              <a:rPr kumimoji="1" lang="ja-JP" altLang="en-US" sz="2400" dirty="0" smtClean="0">
                <a:solidFill>
                  <a:srgbClr val="000000"/>
                </a:solidFill>
                <a:latin typeface="Calibri" pitchFamily="34" charset="0"/>
              </a:rPr>
              <a:t>の提案</a:t>
            </a:r>
          </a:p>
          <a:p>
            <a:pPr marL="152400" lvl="1" indent="-152400">
              <a:buSzPct val="120000"/>
              <a:buFontTx/>
              <a:buChar char="•"/>
            </a:pPr>
            <a:endParaRPr kumimoji="1" lang="ja-JP" altLang="en-US" sz="2400" dirty="0">
              <a:solidFill>
                <a:srgbClr val="000000"/>
              </a:solidFill>
              <a:latin typeface="Calibri" pitchFamily="34" charset="0"/>
            </a:endParaRPr>
          </a:p>
          <a:p>
            <a:pPr marL="152400" lvl="1" indent="-152400">
              <a:buSzPct val="120000"/>
              <a:buFontTx/>
              <a:buChar char="•"/>
            </a:pPr>
            <a:r>
              <a:rPr kumimoji="1" lang="ja-JP" altLang="en-US" sz="2400" dirty="0" smtClean="0">
                <a:solidFill>
                  <a:srgbClr val="000000"/>
                </a:solidFill>
                <a:latin typeface="Calibri" pitchFamily="34" charset="0"/>
              </a:rPr>
              <a:t>深層学習の実装例とその検証</a:t>
            </a:r>
            <a:endParaRPr kumimoji="1" lang="ja-JP" altLang="en-US" sz="2400" dirty="0" smtClean="0">
              <a:solidFill>
                <a:srgbClr val="000000"/>
              </a:solidFill>
              <a:latin typeface="Calibri" pitchFamily="34" charset="0"/>
            </a:endParaRPr>
          </a:p>
          <a:p>
            <a:pPr marL="152400" lvl="1" indent="-152400">
              <a:buSzPct val="120000"/>
              <a:buFontTx/>
              <a:buChar char="•"/>
            </a:pPr>
            <a:endParaRPr kumimoji="1" lang="ja-JP" altLang="en-US" sz="2400" dirty="0">
              <a:solidFill>
                <a:srgbClr val="000000"/>
              </a:solidFill>
              <a:latin typeface="Calibri" pitchFamily="34" charset="0"/>
            </a:endParaRPr>
          </a:p>
          <a:p>
            <a:pPr marL="152400" lvl="1" indent="-152400">
              <a:buSzPct val="120000"/>
              <a:buFontTx/>
              <a:buChar char="•"/>
            </a:pPr>
            <a:r>
              <a:rPr kumimoji="1" lang="ja-JP" altLang="en-US" sz="2400" dirty="0" smtClean="0">
                <a:solidFill>
                  <a:srgbClr val="000000"/>
                </a:solidFill>
                <a:latin typeface="Calibri" pitchFamily="34" charset="0"/>
              </a:rPr>
              <a:t>考察と提言</a:t>
            </a:r>
          </a:p>
          <a:p>
            <a:pPr marL="152400" lvl="1" indent="-152400">
              <a:buSzPct val="120000"/>
              <a:buFontTx/>
              <a:buChar char="•"/>
            </a:pPr>
            <a:endParaRPr kumimoji="1" lang="ja-JP" altLang="en-US" sz="2400" dirty="0" smtClean="0">
              <a:solidFill>
                <a:srgbClr val="000000"/>
              </a:solidFill>
              <a:latin typeface="Calibri" pitchFamily="34" charset="0"/>
            </a:endParaRPr>
          </a:p>
          <a:p>
            <a:pPr marL="152400" lvl="1" indent="-152400">
              <a:buSzPct val="120000"/>
              <a:buFontTx/>
              <a:buChar char="•"/>
            </a:pPr>
            <a:r>
              <a:rPr kumimoji="1" lang="ja-JP" altLang="en-US" sz="2400" dirty="0">
                <a:solidFill>
                  <a:srgbClr val="000000"/>
                </a:solidFill>
                <a:latin typeface="Calibri" pitchFamily="34" charset="0"/>
              </a:rPr>
              <a:t>おわりに</a:t>
            </a:r>
            <a:endParaRPr kumimoji="1" lang="en-US" altLang="ja-JP" sz="2400" dirty="0" smtClean="0">
              <a:solidFill>
                <a:srgbClr val="000000"/>
              </a:solidFill>
              <a:latin typeface="Calibri" pitchFamily="34" charset="0"/>
            </a:endParaRPr>
          </a:p>
        </p:txBody>
      </p:sp>
    </p:spTree>
    <p:extLst>
      <p:ext uri="{BB962C8B-B14F-4D97-AF65-F5344CB8AC3E}">
        <p14:creationId xmlns:p14="http://schemas.microsoft.com/office/powerpoint/2010/main" val="17583333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19063" y="230188"/>
            <a:ext cx="8618537" cy="292388"/>
          </a:xfrm>
        </p:spPr>
        <p:txBody>
          <a:bodyPr/>
          <a:lstStyle/>
          <a:p>
            <a:r>
              <a:rPr kumimoji="1" lang="ja-JP" altLang="en-US" dirty="0"/>
              <a:t>まとめ</a:t>
            </a:r>
            <a:endParaRPr kumimoji="1" lang="ja-JP" altLang="en-US" dirty="0"/>
          </a:p>
        </p:txBody>
      </p:sp>
      <p:sp>
        <p:nvSpPr>
          <p:cNvPr id="4" name="スライド番号プレースホルダ 3"/>
          <p:cNvSpPr>
            <a:spLocks noGrp="1"/>
          </p:cNvSpPr>
          <p:nvPr>
            <p:ph type="sldNum" sz="quarter" idx="10"/>
          </p:nvPr>
        </p:nvSpPr>
        <p:spPr/>
        <p:txBody>
          <a:bodyPr/>
          <a:lstStyle/>
          <a:p>
            <a:pPr>
              <a:defRPr/>
            </a:pPr>
            <a:fld id="{2D4E70FC-6F47-4B9A-8DC5-CFB6557575ED}" type="slidenum">
              <a:rPr lang="ja-JP" altLang="en-US" smtClean="0"/>
              <a:pPr>
                <a:defRPr/>
              </a:pPr>
              <a:t>25</a:t>
            </a:fld>
            <a:r>
              <a:rPr lang="en-US" altLang="ja-JP" smtClean="0"/>
              <a:t> </a:t>
            </a:r>
            <a:endParaRPr lang="en-US" altLang="ja-JP"/>
          </a:p>
        </p:txBody>
      </p:sp>
      <p:sp>
        <p:nvSpPr>
          <p:cNvPr id="7" name="正方形/長方形 6"/>
          <p:cNvSpPr/>
          <p:nvPr/>
        </p:nvSpPr>
        <p:spPr bwMode="auto">
          <a:xfrm>
            <a:off x="442237" y="1067932"/>
            <a:ext cx="1832693" cy="808164"/>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ja-JP" altLang="en-US" baseline="0" dirty="0" err="1">
                <a:latin typeface="Arial" pitchFamily="34" charset="0"/>
                <a:ea typeface="ＭＳ Ｐゴシック" pitchFamily="50" charset="-128"/>
              </a:rPr>
              <a:t>ウェブ工学のデータ</a:t>
            </a:r>
            <a:endPar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8" name="正方形/長方形 7"/>
          <p:cNvSpPr/>
          <p:nvPr/>
        </p:nvSpPr>
        <p:spPr bwMode="auto">
          <a:xfrm>
            <a:off x="2582707" y="1067932"/>
            <a:ext cx="1832693" cy="808164"/>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rPr>
              <a:t>深層学習</a:t>
            </a:r>
          </a:p>
          <a:p>
            <a:pPr marL="0" marR="0" indent="0" algn="ctr" defTabSz="914400" rtl="0" eaLnBrk="1" fontAlgn="base" latinLnBrk="0" hangingPunct="1">
              <a:lnSpc>
                <a:spcPct val="100000"/>
              </a:lnSpc>
              <a:spcBef>
                <a:spcPct val="0"/>
              </a:spcBef>
              <a:spcAft>
                <a:spcPct val="0"/>
              </a:spcAft>
              <a:buClrTx/>
              <a:buSzTx/>
              <a:buFontTx/>
              <a:buNone/>
              <a:tabLst/>
            </a:pPr>
            <a:r>
              <a:rPr lang="en-US" altLang="ja-JP" baseline="0" dirty="0" err="1">
                <a:latin typeface="Arial" pitchFamily="34" charset="0"/>
                <a:ea typeface="ＭＳ Ｐゴシック" pitchFamily="50" charset="-128"/>
              </a:rPr>
              <a:t>(</a:t>
            </a:r>
            <a:r>
              <a:rPr kumimoji="0" lang="en-US" altLang="ja-JP" sz="1300" b="0" i="0" u="none" strike="noStrike" cap="none" normalizeH="0" baseline="0" dirty="0" err="1" smtClean="0">
                <a:ln>
                  <a:noFill/>
                </a:ln>
                <a:solidFill>
                  <a:schemeClr val="tx1"/>
                </a:solidFill>
                <a:effectLst/>
                <a:latin typeface="Arial" pitchFamily="34" charset="0"/>
                <a:ea typeface="ＭＳ Ｐゴシック" pitchFamily="50" charset="-128"/>
              </a:rPr>
              <a:t>Deep Learning)</a:t>
            </a:r>
            <a:endPar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9" name="正方形/長方形 8"/>
          <p:cNvSpPr/>
          <p:nvPr/>
        </p:nvSpPr>
        <p:spPr bwMode="auto">
          <a:xfrm>
            <a:off x="4723177" y="1067932"/>
            <a:ext cx="1832693" cy="808164"/>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ja-JP" altLang="en-US" baseline="0" dirty="0" err="1" smtClean="0">
                <a:latin typeface="Arial" pitchFamily="34" charset="0"/>
                <a:ea typeface="ＭＳ Ｐゴシック" pitchFamily="50" charset="-128"/>
              </a:rPr>
              <a:t>有益な情報</a:t>
            </a:r>
            <a:endParaRPr lang="en-US" altLang="ja-JP" baseline="0" dirty="0" err="1" smtClean="0">
              <a:latin typeface="Arial" pitchFamily="34" charset="0"/>
              <a:ea typeface="ＭＳ Ｐゴシック" pitchFamily="50" charset="-128"/>
            </a:endParaRPr>
          </a:p>
          <a:p>
            <a:pPr marL="0" marR="0" indent="0" algn="ctr" defTabSz="914400" rtl="0" eaLnBrk="1" fontAlgn="base" latinLnBrk="0" hangingPunct="1">
              <a:lnSpc>
                <a:spcPct val="100000"/>
              </a:lnSpc>
              <a:spcBef>
                <a:spcPct val="0"/>
              </a:spcBef>
              <a:spcAft>
                <a:spcPct val="0"/>
              </a:spcAft>
              <a:buClrTx/>
              <a:buSzTx/>
              <a:buFontTx/>
              <a:buNone/>
              <a:tabLst/>
            </a:pPr>
            <a:r>
              <a:rPr kumimoji="0" lang="en-US" altLang="ja-JP" sz="1300" b="0" i="0" u="none" strike="noStrike" cap="none" normalizeH="0" baseline="0" dirty="0" err="1">
                <a:ln>
                  <a:noFill/>
                </a:ln>
                <a:solidFill>
                  <a:schemeClr val="tx1"/>
                </a:solidFill>
                <a:effectLst/>
                <a:latin typeface="Arial" pitchFamily="34" charset="0"/>
                <a:ea typeface="ＭＳ Ｐゴシック" pitchFamily="50" charset="-128"/>
              </a:rPr>
              <a:t>(</a:t>
            </a:r>
            <a:r>
              <a:rPr lang="ja-JP" altLang="en-US" baseline="0" dirty="0" err="1">
                <a:latin typeface="Arial" pitchFamily="34" charset="0"/>
                <a:ea typeface="ＭＳ Ｐゴシック" pitchFamily="50" charset="-128"/>
              </a:rPr>
              <a:t>推薦システム、</a:t>
            </a:r>
          </a:p>
          <a:p>
            <a:pPr marL="0" marR="0" indent="0" algn="ctr" defTabSz="914400" rtl="0" eaLnBrk="1" fontAlgn="base" latinLnBrk="0" hangingPunct="1">
              <a:lnSpc>
                <a:spcPct val="100000"/>
              </a:lnSpc>
              <a:spcBef>
                <a:spcPct val="0"/>
              </a:spcBef>
              <a:spcAft>
                <a:spcPct val="0"/>
              </a:spcAft>
              <a:buClrTx/>
              <a:buSzTx/>
              <a:buFontTx/>
              <a:buNone/>
              <a:tabLst/>
            </a:pPr>
            <a:r>
              <a:rPr lang="ja-JP" altLang="en-US" baseline="0" dirty="0" err="1">
                <a:latin typeface="Arial" pitchFamily="34" charset="0"/>
                <a:ea typeface="ＭＳ Ｐゴシック" pitchFamily="50" charset="-128"/>
              </a:rPr>
              <a:t>日付認識など</a:t>
            </a:r>
            <a:r>
              <a:rPr kumimoji="0" lang="en-US" altLang="ja-JP" sz="1300" b="0" i="0" u="none" strike="noStrike" cap="none" normalizeH="0" baseline="0" dirty="0" err="1">
                <a:ln>
                  <a:noFill/>
                </a:ln>
                <a:solidFill>
                  <a:schemeClr val="tx1"/>
                </a:solidFill>
                <a:effectLst/>
                <a:latin typeface="Arial" pitchFamily="34" charset="0"/>
                <a:ea typeface="ＭＳ Ｐゴシック" pitchFamily="50" charset="-128"/>
              </a:rPr>
              <a:t>)</a:t>
            </a:r>
            <a:endPar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cxnSp>
        <p:nvCxnSpPr>
          <p:cNvPr id="5" name="直線矢印コネクタ 4"/>
          <p:cNvCxnSpPr>
            <a:stCxn id="7" idx="3"/>
            <a:endCxn id="8" idx="1"/>
          </p:cNvCxnSpPr>
          <p:nvPr/>
        </p:nvCxnSpPr>
        <p:spPr bwMode="auto">
          <a:xfrm>
            <a:off x="2274930" y="1472014"/>
            <a:ext cx="307777"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5" name="直線矢印コネクタ 14"/>
          <p:cNvCxnSpPr>
            <a:stCxn id="9" idx="3"/>
            <a:endCxn id="24" idx="1"/>
          </p:cNvCxnSpPr>
          <p:nvPr/>
        </p:nvCxnSpPr>
        <p:spPr bwMode="auto">
          <a:xfrm>
            <a:off x="6555870" y="1472014"/>
            <a:ext cx="307777"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25" name="星 24 24"/>
          <p:cNvSpPr/>
          <p:nvPr/>
        </p:nvSpPr>
        <p:spPr bwMode="auto">
          <a:xfrm>
            <a:off x="2137098" y="2015762"/>
            <a:ext cx="2747277" cy="717877"/>
          </a:xfrm>
          <a:prstGeom prst="star24">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rPr>
              <a:t>実装上の問題点</a:t>
            </a:r>
          </a:p>
        </p:txBody>
      </p:sp>
      <p:cxnSp>
        <p:nvCxnSpPr>
          <p:cNvPr id="31" name="直線コネクタ 30"/>
          <p:cNvCxnSpPr>
            <a:stCxn id="8" idx="2"/>
            <a:endCxn id="25" idx="0"/>
          </p:cNvCxnSpPr>
          <p:nvPr/>
        </p:nvCxnSpPr>
        <p:spPr bwMode="auto">
          <a:xfrm>
            <a:off x="3499054" y="1876096"/>
            <a:ext cx="11683" cy="13966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4" name="直線矢印コネクタ 43"/>
          <p:cNvCxnSpPr>
            <a:stCxn id="26" idx="0"/>
            <a:endCxn id="25" idx="2"/>
          </p:cNvCxnSpPr>
          <p:nvPr/>
        </p:nvCxnSpPr>
        <p:spPr bwMode="auto">
          <a:xfrm flipH="1" flipV="1">
            <a:off x="3510737" y="2733639"/>
            <a:ext cx="1031618" cy="493565"/>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24" name="正方形/長方形 23"/>
          <p:cNvSpPr/>
          <p:nvPr/>
        </p:nvSpPr>
        <p:spPr bwMode="auto">
          <a:xfrm>
            <a:off x="6863647" y="1067932"/>
            <a:ext cx="1832693" cy="808164"/>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rPr>
              <a:t>企業の業績改善</a:t>
            </a:r>
            <a:endPar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cxnSp>
        <p:nvCxnSpPr>
          <p:cNvPr id="27" name="直線矢印コネクタ 26"/>
          <p:cNvCxnSpPr>
            <a:stCxn id="8" idx="3"/>
            <a:endCxn id="9" idx="1"/>
          </p:cNvCxnSpPr>
          <p:nvPr/>
        </p:nvCxnSpPr>
        <p:spPr bwMode="auto">
          <a:xfrm>
            <a:off x="4415400" y="1472014"/>
            <a:ext cx="307777"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grpSp>
        <p:nvGrpSpPr>
          <p:cNvPr id="38" name="図形グループ 37"/>
          <p:cNvGrpSpPr/>
          <p:nvPr/>
        </p:nvGrpSpPr>
        <p:grpSpPr>
          <a:xfrm>
            <a:off x="1718325" y="3077797"/>
            <a:ext cx="5648059" cy="3077797"/>
            <a:chOff x="1524079" y="3077797"/>
            <a:chExt cx="5648059" cy="3077797"/>
          </a:xfrm>
        </p:grpSpPr>
        <p:sp>
          <p:nvSpPr>
            <p:cNvPr id="26" name="角丸四角形 25"/>
            <p:cNvSpPr/>
            <p:nvPr/>
          </p:nvSpPr>
          <p:spPr bwMode="auto">
            <a:xfrm>
              <a:off x="1524079" y="3227204"/>
              <a:ext cx="5648059" cy="2928390"/>
            </a:xfrm>
            <a:prstGeom prst="roundRect">
              <a:avLst/>
            </a:prstGeom>
            <a:solidFill>
              <a:srgbClr val="FF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grpSp>
          <p:nvGrpSpPr>
            <p:cNvPr id="32" name="図形グループ 31"/>
            <p:cNvGrpSpPr/>
            <p:nvPr/>
          </p:nvGrpSpPr>
          <p:grpSpPr>
            <a:xfrm>
              <a:off x="1731264" y="3612041"/>
              <a:ext cx="2239206" cy="2238617"/>
              <a:chOff x="1880684" y="3821215"/>
              <a:chExt cx="2239206" cy="2238617"/>
            </a:xfrm>
          </p:grpSpPr>
          <p:sp>
            <p:nvSpPr>
              <p:cNvPr id="33" name="正方形/長方形 32"/>
              <p:cNvSpPr/>
              <p:nvPr/>
            </p:nvSpPr>
            <p:spPr bwMode="auto">
              <a:xfrm>
                <a:off x="1880684" y="3821215"/>
                <a:ext cx="2239206" cy="1120815"/>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ja-JP" altLang="en-US" sz="1600" baseline="0" dirty="0" err="1">
                    <a:latin typeface="Arial" pitchFamily="34" charset="0"/>
                    <a:ea typeface="ＭＳ Ｐゴシック" pitchFamily="50" charset="-128"/>
                  </a:rPr>
                  <a:t>ライブラリ</a:t>
                </a:r>
                <a:r>
                  <a:rPr lang="en-US" altLang="ja-JP" sz="1600" baseline="0" dirty="0" err="1">
                    <a:latin typeface="Arial" pitchFamily="34" charset="0"/>
                    <a:ea typeface="ＭＳ Ｐゴシック" pitchFamily="50" charset="-128"/>
                  </a:rPr>
                  <a:t> : </a:t>
                </a:r>
              </a:p>
              <a:p>
                <a:pPr marL="0" marR="0" indent="0" algn="ctr" defTabSz="914400" rtl="0" eaLnBrk="1" fontAlgn="base" latinLnBrk="0" hangingPunct="1">
                  <a:lnSpc>
                    <a:spcPct val="100000"/>
                  </a:lnSpc>
                  <a:spcBef>
                    <a:spcPct val="0"/>
                  </a:spcBef>
                  <a:spcAft>
                    <a:spcPct val="0"/>
                  </a:spcAft>
                  <a:buClrTx/>
                  <a:buSzTx/>
                  <a:buFontTx/>
                  <a:buNone/>
                  <a:tabLst/>
                </a:pPr>
                <a:r>
                  <a:rPr kumimoji="0" lang="en-US" altLang="ja-JP" sz="1600" b="0" i="0" u="none" strike="noStrike" cap="none" normalizeH="0" baseline="0" dirty="0" err="1" smtClean="0">
                    <a:ln>
                      <a:noFill/>
                    </a:ln>
                    <a:solidFill>
                      <a:schemeClr val="tx1"/>
                    </a:solidFill>
                    <a:effectLst/>
                    <a:latin typeface="Arial" pitchFamily="34" charset="0"/>
                    <a:ea typeface="ＭＳ Ｐゴシック" pitchFamily="50" charset="-128"/>
                  </a:rPr>
                  <a:t>Pylearn2</a:t>
                </a:r>
                <a:endParaRPr kumimoji="0" lang="ja-JP" altLang="en-US" sz="16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35" name="正方形/長方形 34"/>
              <p:cNvSpPr/>
              <p:nvPr/>
            </p:nvSpPr>
            <p:spPr bwMode="auto">
              <a:xfrm>
                <a:off x="1880684" y="4939017"/>
                <a:ext cx="2239206" cy="1120815"/>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ja-JP" altLang="en-US" sz="1600" b="0" i="0" u="none" strike="noStrike" cap="none" normalizeH="0" baseline="0" dirty="0" err="1" smtClean="0">
                    <a:ln>
                      <a:noFill/>
                    </a:ln>
                    <a:solidFill>
                      <a:schemeClr val="tx1"/>
                    </a:solidFill>
                    <a:effectLst/>
                    <a:latin typeface="Arial" pitchFamily="34" charset="0"/>
                    <a:ea typeface="ＭＳ Ｐゴシック" pitchFamily="50" charset="-128"/>
                  </a:rPr>
                  <a:t>モデル</a:t>
                </a:r>
                <a:r>
                  <a:rPr kumimoji="0" lang="en-US" altLang="ja-JP" sz="1600" b="0" i="0" u="none" strike="noStrike" cap="none" normalizeH="0" baseline="0" dirty="0" err="1" smtClean="0">
                    <a:ln>
                      <a:noFill/>
                    </a:ln>
                    <a:solidFill>
                      <a:schemeClr val="tx1"/>
                    </a:solidFill>
                    <a:effectLst/>
                    <a:latin typeface="Arial" pitchFamily="34" charset="0"/>
                    <a:ea typeface="ＭＳ Ｐゴシック" pitchFamily="50" charset="-128"/>
                  </a:rPr>
                  <a:t> : </a:t>
                </a:r>
              </a:p>
              <a:p>
                <a:pPr marL="0" marR="0" indent="0" algn="ctr" defTabSz="914400" rtl="0" eaLnBrk="1" fontAlgn="base" latinLnBrk="0" hangingPunct="1">
                  <a:lnSpc>
                    <a:spcPct val="100000"/>
                  </a:lnSpc>
                  <a:spcBef>
                    <a:spcPct val="0"/>
                  </a:spcBef>
                  <a:spcAft>
                    <a:spcPct val="0"/>
                  </a:spcAft>
                  <a:buClrTx/>
                  <a:buSzTx/>
                  <a:buFontTx/>
                  <a:buNone/>
                  <a:tabLst/>
                </a:pPr>
                <a:r>
                  <a:rPr kumimoji="0" lang="en-US" altLang="ja-JP" sz="1600" b="0" i="0" u="none" strike="noStrike" cap="none" normalizeH="0" baseline="0" dirty="0" err="1" smtClean="0">
                    <a:ln>
                      <a:noFill/>
                    </a:ln>
                    <a:solidFill>
                      <a:schemeClr val="tx1"/>
                    </a:solidFill>
                    <a:effectLst/>
                    <a:latin typeface="Arial" pitchFamily="34" charset="0"/>
                    <a:ea typeface="ＭＳ Ｐゴシック" pitchFamily="50" charset="-128"/>
                  </a:rPr>
                  <a:t>Maxout Network</a:t>
                </a:r>
                <a:endParaRPr kumimoji="0" lang="ja-JP" altLang="en-US" sz="16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grpSp>
        <p:sp>
          <p:nvSpPr>
            <p:cNvPr id="36" name="正方形/長方形 35"/>
            <p:cNvSpPr/>
            <p:nvPr/>
          </p:nvSpPr>
          <p:spPr bwMode="auto">
            <a:xfrm>
              <a:off x="4685040" y="4128861"/>
              <a:ext cx="2239208" cy="987423"/>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ja-JP" sz="1600" b="0" i="0" u="none" strike="noStrike" cap="none" normalizeH="0" baseline="0" dirty="0" err="1" smtClean="0">
                  <a:ln>
                    <a:noFill/>
                  </a:ln>
                  <a:solidFill>
                    <a:schemeClr val="tx1"/>
                  </a:solidFill>
                  <a:effectLst/>
                  <a:latin typeface="Arial" pitchFamily="34" charset="0"/>
                  <a:ea typeface="ＭＳ Ｐゴシック" pitchFamily="50" charset="-128"/>
                </a:rPr>
                <a:t>Graphics Processing</a:t>
              </a:r>
            </a:p>
            <a:p>
              <a:pPr marL="0" marR="0" indent="0" algn="ctr" defTabSz="914400" rtl="0" eaLnBrk="1" fontAlgn="base" latinLnBrk="0" hangingPunct="1">
                <a:lnSpc>
                  <a:spcPct val="100000"/>
                </a:lnSpc>
                <a:spcBef>
                  <a:spcPct val="0"/>
                </a:spcBef>
                <a:spcAft>
                  <a:spcPct val="0"/>
                </a:spcAft>
                <a:buClrTx/>
                <a:buSzTx/>
                <a:buFontTx/>
                <a:buNone/>
                <a:tabLst/>
              </a:pPr>
              <a:r>
                <a:rPr kumimoji="0" lang="en-US" altLang="ja-JP" sz="1600" b="0" i="0" u="none" strike="noStrike" cap="none" normalizeH="0" baseline="0" dirty="0" err="1" smtClean="0">
                  <a:ln>
                    <a:noFill/>
                  </a:ln>
                  <a:solidFill>
                    <a:schemeClr val="tx1"/>
                  </a:solidFill>
                  <a:effectLst/>
                  <a:latin typeface="Arial" pitchFamily="34" charset="0"/>
                  <a:ea typeface="ＭＳ Ｐゴシック" pitchFamily="50" charset="-128"/>
                </a:rPr>
                <a:t> Unit (GPU)</a:t>
              </a:r>
              <a:r>
                <a:rPr kumimoji="0" lang="ja-JP" altLang="en-US" sz="1600" b="0" i="0" u="none" strike="noStrike" cap="none" normalizeH="0" baseline="0" dirty="0" err="1" smtClean="0">
                  <a:ln>
                    <a:noFill/>
                  </a:ln>
                  <a:solidFill>
                    <a:schemeClr val="tx1"/>
                  </a:solidFill>
                  <a:effectLst/>
                  <a:latin typeface="Arial" pitchFamily="34" charset="0"/>
                  <a:ea typeface="ＭＳ Ｐゴシック" pitchFamily="50" charset="-128"/>
                </a:rPr>
                <a:t>の利用</a:t>
              </a:r>
              <a:endParaRPr kumimoji="0" lang="en-US" altLang="ja-JP" sz="16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37" name="加算記号 36"/>
            <p:cNvSpPr/>
            <p:nvPr/>
          </p:nvSpPr>
          <p:spPr bwMode="auto">
            <a:xfrm>
              <a:off x="4162763" y="4586822"/>
              <a:ext cx="304832" cy="304830"/>
            </a:xfrm>
            <a:prstGeom prst="mathPlus">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ja-JP" altLang="en-US" sz="16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29" name="テキスト ボックス 28"/>
            <p:cNvSpPr txBox="1"/>
            <p:nvPr/>
          </p:nvSpPr>
          <p:spPr>
            <a:xfrm>
              <a:off x="1807977" y="3077797"/>
              <a:ext cx="2082621" cy="292388"/>
            </a:xfrm>
            <a:prstGeom prst="rect">
              <a:avLst/>
            </a:prstGeom>
            <a:solidFill>
              <a:srgbClr val="FFFFFF"/>
            </a:solidFill>
            <a:ln>
              <a:solidFill>
                <a:srgbClr val="000000"/>
              </a:solidFill>
            </a:ln>
          </p:spPr>
          <p:txBody>
            <a:bodyPr wrap="none" rtlCol="0">
              <a:spAutoFit/>
            </a:bodyPr>
            <a:lstStyle/>
            <a:p>
              <a:r>
                <a:rPr kumimoji="1" lang="ja-JP" altLang="en-US" baseline="0" dirty="0" err="1" smtClean="0"/>
                <a:t>対策の提案と検証を行った</a:t>
              </a:r>
              <a:endParaRPr kumimoji="1" lang="ja-JP" altLang="en-US" baseline="0" dirty="0" err="1" smtClean="0"/>
            </a:p>
          </p:txBody>
        </p:sp>
      </p:grpSp>
    </p:spTree>
    <p:extLst>
      <p:ext uri="{BB962C8B-B14F-4D97-AF65-F5344CB8AC3E}">
        <p14:creationId xmlns:p14="http://schemas.microsoft.com/office/powerpoint/2010/main" val="2498998697"/>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19063" y="230188"/>
            <a:ext cx="8618537" cy="292388"/>
          </a:xfrm>
        </p:spPr>
        <p:txBody>
          <a:bodyPr/>
          <a:lstStyle/>
          <a:p>
            <a:r>
              <a:rPr kumimoji="1" lang="ja-JP" altLang="en-US" dirty="0"/>
              <a:t>今後の展望</a:t>
            </a:r>
            <a:endParaRPr kumimoji="1" lang="ja-JP" altLang="en-US" dirty="0"/>
          </a:p>
        </p:txBody>
      </p:sp>
      <p:sp>
        <p:nvSpPr>
          <p:cNvPr id="4" name="スライド番号プレースホルダ 3"/>
          <p:cNvSpPr>
            <a:spLocks noGrp="1"/>
          </p:cNvSpPr>
          <p:nvPr>
            <p:ph type="sldNum" sz="quarter" idx="10"/>
          </p:nvPr>
        </p:nvSpPr>
        <p:spPr/>
        <p:txBody>
          <a:bodyPr/>
          <a:lstStyle/>
          <a:p>
            <a:pPr>
              <a:defRPr/>
            </a:pPr>
            <a:fld id="{2D4E70FC-6F47-4B9A-8DC5-CFB6557575ED}" type="slidenum">
              <a:rPr lang="ja-JP" altLang="en-US" smtClean="0"/>
              <a:pPr>
                <a:defRPr/>
              </a:pPr>
              <a:t>26</a:t>
            </a:fld>
            <a:r>
              <a:rPr lang="en-US" altLang="ja-JP" smtClean="0"/>
              <a:t> </a:t>
            </a:r>
            <a:endParaRPr lang="en-US" altLang="ja-JP"/>
          </a:p>
        </p:txBody>
      </p:sp>
      <p:sp>
        <p:nvSpPr>
          <p:cNvPr id="24" name="コンテンツ プレースホルダ 2"/>
          <p:cNvSpPr>
            <a:spLocks noGrp="1"/>
          </p:cNvSpPr>
          <p:nvPr>
            <p:ph idx="1"/>
          </p:nvPr>
        </p:nvSpPr>
        <p:spPr>
          <a:xfrm>
            <a:off x="427985" y="1041618"/>
            <a:ext cx="8239485" cy="2462212"/>
          </a:xfrm>
        </p:spPr>
        <p:txBody>
          <a:bodyPr/>
          <a:lstStyle/>
          <a:p>
            <a:pPr marL="285750" indent="-285750">
              <a:buFont typeface="Arial"/>
              <a:buChar char="•"/>
            </a:pPr>
            <a:r>
              <a:rPr kumimoji="1" lang="en-US" altLang="ja-JP" dirty="0"/>
              <a:t>Web</a:t>
            </a:r>
            <a:r>
              <a:rPr kumimoji="1" lang="ja-JP" altLang="en-US" dirty="0"/>
              <a:t>工学をはじめとする、より様々なデータに対し、今回の研究成果を基に深層学習を応用していくことで、高い学習性能を実現する。</a:t>
            </a:r>
          </a:p>
          <a:p>
            <a:pPr marL="285750" indent="-285750">
              <a:buFont typeface="Arial"/>
              <a:buChar char="•"/>
            </a:pPr>
            <a:endParaRPr kumimoji="1" lang="ja-JP" altLang="en-US" dirty="0"/>
          </a:p>
          <a:p>
            <a:pPr marL="285750" indent="-285750">
              <a:buFont typeface="Arial"/>
              <a:buChar char="•"/>
            </a:pPr>
            <a:r>
              <a:rPr kumimoji="1" lang="ja-JP" altLang="en-US" dirty="0"/>
              <a:t>ハイパーパラメータが提供されていなくとも、論文の誤差を再現できるような、ハイパーパラメータの探索方法が必要である。さらに、精度の再現性を出来るだけ維持したまま、学習時間を短縮できるようなハイパーパラメータの設定方法も、</a:t>
            </a:r>
            <a:r>
              <a:rPr kumimoji="1" lang="en-US" altLang="ja-JP" dirty="0"/>
              <a:t>Web</a:t>
            </a:r>
            <a:r>
              <a:rPr kumimoji="1" lang="ja-JP" altLang="en-US" dirty="0"/>
              <a:t>サービスなどに実用する上では重要である。</a:t>
            </a:r>
          </a:p>
          <a:p>
            <a:pPr marL="285750" indent="-285750">
              <a:buFont typeface="Arial"/>
              <a:buChar char="•"/>
            </a:pPr>
            <a:endParaRPr kumimoji="1" lang="ja-JP" altLang="en-US" dirty="0"/>
          </a:p>
          <a:p>
            <a:pPr marL="285750" indent="-285750">
              <a:buFont typeface="Arial"/>
              <a:buChar char="•"/>
            </a:pPr>
            <a:r>
              <a:rPr kumimoji="1" lang="ja-JP" altLang="en-US" dirty="0"/>
              <a:t>深層学習がなぜ良い性能を出しているのか、完全には解明されていないため、理由を探っていきたい。</a:t>
            </a:r>
          </a:p>
        </p:txBody>
      </p:sp>
    </p:spTree>
    <p:extLst>
      <p:ext uri="{BB962C8B-B14F-4D97-AF65-F5344CB8AC3E}">
        <p14:creationId xmlns:p14="http://schemas.microsoft.com/office/powerpoint/2010/main" val="378559777"/>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19063" y="230188"/>
            <a:ext cx="8618537" cy="292388"/>
          </a:xfrm>
        </p:spPr>
        <p:txBody>
          <a:bodyPr/>
          <a:lstStyle/>
          <a:p>
            <a:r>
              <a:rPr kumimoji="1" lang="ja-JP" altLang="en-US" dirty="0"/>
              <a:t>参考文献</a:t>
            </a:r>
          </a:p>
        </p:txBody>
      </p:sp>
      <p:sp>
        <p:nvSpPr>
          <p:cNvPr id="3" name="コンテンツ プレースホルダ 2"/>
          <p:cNvSpPr>
            <a:spLocks noGrp="1"/>
          </p:cNvSpPr>
          <p:nvPr>
            <p:ph idx="1"/>
          </p:nvPr>
        </p:nvSpPr>
        <p:spPr>
          <a:xfrm>
            <a:off x="119063" y="820738"/>
            <a:ext cx="8631237" cy="5355311"/>
          </a:xfrm>
        </p:spPr>
        <p:txBody>
          <a:bodyPr/>
          <a:lstStyle/>
          <a:p>
            <a:r>
              <a:rPr lang="en-US" altLang="ja-JP" sz="1200">
                <a:ea typeface="ヒラギノ明朝 Pro W3"/>
                <a:cs typeface="ヒラギノ明朝 Pro W3"/>
              </a:rPr>
              <a:t>Y. LeCun, L. Bottou, Y. Bengio, and P. Haffner. Gradient-based learning applied to document recognition. Proceedings of the IEEE, Vol. 86, No. 11, pp. 2278–2324, 1998. </a:t>
            </a:r>
            <a:endParaRPr lang="ja-JP" altLang="en-US" sz="1200">
              <a:ea typeface="ヒラギノ明朝 Pro W3"/>
              <a:cs typeface="ヒラギノ明朝 Pro W3"/>
            </a:endParaRPr>
          </a:p>
          <a:p>
            <a:endParaRPr lang="ja-JP" altLang="en-US" sz="1200">
              <a:effectLst/>
              <a:ea typeface="ヒラギノ明朝 Pro W3"/>
              <a:cs typeface="ヒラギノ明朝 Pro W3"/>
            </a:endParaRPr>
          </a:p>
          <a:p>
            <a:r>
              <a:rPr lang="en-US" altLang="ja-JP" sz="1200">
                <a:ea typeface="ヒラギノ明朝 Pro W3"/>
                <a:cs typeface="ヒラギノ明朝 Pro W3"/>
              </a:rPr>
              <a:t>xI. J. Goodfellow, D. Warde-Farley, M. Mirza, A. Courville, and Y. Bengio. Maxout networks. Proceedings of The 30th International Conference on Machine Learning, Vol. 28, 2013 </a:t>
            </a:r>
            <a:endParaRPr lang="ja-JP" altLang="en-US" sz="1200">
              <a:ea typeface="ヒラギノ明朝 Pro W3"/>
              <a:cs typeface="ヒラギノ明朝 Pro W3"/>
            </a:endParaRPr>
          </a:p>
          <a:p>
            <a:endParaRPr lang="ja-JP" altLang="en-US" sz="1200">
              <a:effectLst/>
              <a:ea typeface="ヒラギノ明朝 Pro W3"/>
              <a:cs typeface="ヒラギノ明朝 Pro W3"/>
            </a:endParaRPr>
          </a:p>
          <a:p>
            <a:r>
              <a:rPr lang="en-US" altLang="ja-JP" sz="1200">
                <a:ea typeface="ヒラギノ明朝 Pro W3"/>
                <a:cs typeface="ヒラギノ明朝 Pro W3"/>
              </a:rPr>
              <a:t>David G. Lowe. Distinctive Image Features from Scale-Invariant Keypoints. International Journal of Computer Vision, Vol. 60, 2004</a:t>
            </a:r>
          </a:p>
          <a:p>
            <a:endParaRPr lang="en-US" altLang="ja-JP" sz="1200">
              <a:ea typeface="ヒラギノ明朝 Pro W3"/>
              <a:cs typeface="ヒラギノ明朝 Pro W3"/>
            </a:endParaRPr>
          </a:p>
          <a:p>
            <a:r>
              <a:rPr lang="en-US" altLang="ja-JP" sz="1200">
                <a:ea typeface="ヒラギノ明朝 Pro W3"/>
                <a:cs typeface="ヒラギノ明朝 Pro W3"/>
              </a:rPr>
              <a:t> A. Clauset, M. E. Newman, and C. Moore. Finding community structure in very large networks. Physical review E, Vol. 70, No. 6, pp. 066–111, 2004. </a:t>
            </a:r>
          </a:p>
          <a:p>
            <a:endParaRPr lang="en-US" altLang="ja-JP" sz="1200">
              <a:effectLst/>
              <a:ea typeface="ヒラギノ明朝 Pro W3"/>
              <a:cs typeface="ヒラギノ明朝 Pro W3"/>
            </a:endParaRPr>
          </a:p>
          <a:p>
            <a:r>
              <a:rPr lang="en-US" altLang="ja-JP" sz="1200"/>
              <a:t>R. Socher, A. Perelygin, J. Y. Wu, J. Chuang, C. D. Manning, A. Y. Ng, and C. Potts. Re- cursive deep models for semantic compositionality over a sentiment treebank. In Proceed- ings of the Conference on Empirical Methods in Natural Language Processing (EMNLP), 2013. </a:t>
            </a:r>
          </a:p>
          <a:p>
            <a:endParaRPr lang="en-US" altLang="ja-JP" sz="1200">
              <a:effectLst/>
            </a:endParaRPr>
          </a:p>
          <a:p>
            <a:r>
              <a:rPr lang="en-US" altLang="ja-JP" sz="1200"/>
              <a:t>B. Pang and L. Lee. Opinion mining and sentiment analysis. Foundations and Trends in Information Retrieval, Vol. 2, No. 1-2, pp. 1–135, 2008. </a:t>
            </a:r>
            <a:endParaRPr lang="en-US" altLang="ja-JP" sz="1200">
              <a:effectLst/>
            </a:endParaRPr>
          </a:p>
          <a:p>
            <a:endParaRPr lang="en-US" altLang="ja-JP" sz="1200">
              <a:effectLst/>
            </a:endParaRPr>
          </a:p>
          <a:p>
            <a:r>
              <a:rPr lang="en-US" altLang="ja-JP" sz="1200"/>
              <a:t>Q. Le, M. Ranzato, R. Monga, M. Devin, K. Chen, G. Corrado, J. Dean, and A. Ng. Building high-level features using large scale unsupervised learning. In J. Langford and J. Pineau, editors, Proceedings of the 29th International Conference on Machine Learning (ICML-12), ICML ’12, pp. 81–88, New York, NY, USA, July 2012. Omnipress. </a:t>
            </a:r>
          </a:p>
          <a:p>
            <a:endParaRPr lang="en-US" altLang="ja-JP" sz="1200">
              <a:effectLst/>
            </a:endParaRPr>
          </a:p>
          <a:p>
            <a:r>
              <a:rPr lang="en-US" altLang="ja-JP" sz="1200"/>
              <a:t>H. Lee, R. Grosse, R. Ranganath, and A. Y. Ng. Convolutional deep belief networks for scalable unsupervised learning of hierarchical representations. In Proceedings of the 26th Annual International Conference on Machine Learning, ICML ’09, pp. 609–616, New York, NY, USA, 2009. ACM. </a:t>
            </a:r>
            <a:endParaRPr lang="en-US" altLang="ja-JP" sz="1200">
              <a:effectLst/>
            </a:endParaRPr>
          </a:p>
          <a:p>
            <a:endParaRPr lang="en-US" altLang="ja-JP" sz="1200">
              <a:effectLst/>
            </a:endParaRPr>
          </a:p>
          <a:p>
            <a:endParaRPr lang="en-US" altLang="ja-JP" sz="1200">
              <a:effectLst/>
              <a:latin typeface="ヒラギノ明朝 Pro W3"/>
              <a:ea typeface="ヒラギノ明朝 Pro W3"/>
              <a:cs typeface="ヒラギノ明朝 Pro W3"/>
            </a:endParaRPr>
          </a:p>
          <a:p>
            <a:endParaRPr lang="en-US" altLang="ja-JP" sz="1200">
              <a:effectLst/>
              <a:latin typeface="ヒラギノ明朝 Pro W3"/>
              <a:ea typeface="ヒラギノ明朝 Pro W3"/>
              <a:cs typeface="ヒラギノ明朝 Pro W3"/>
            </a:endParaRPr>
          </a:p>
        </p:txBody>
      </p:sp>
      <p:sp>
        <p:nvSpPr>
          <p:cNvPr id="4" name="スライド番号プレースホルダ 3"/>
          <p:cNvSpPr>
            <a:spLocks noGrp="1"/>
          </p:cNvSpPr>
          <p:nvPr>
            <p:ph type="sldNum" sz="quarter" idx="10"/>
          </p:nvPr>
        </p:nvSpPr>
        <p:spPr/>
        <p:txBody>
          <a:bodyPr/>
          <a:lstStyle/>
          <a:p>
            <a:pPr>
              <a:defRPr/>
            </a:pPr>
            <a:fld id="{2D4E70FC-6F47-4B9A-8DC5-CFB6557575ED}" type="slidenum">
              <a:rPr lang="ja-JP" altLang="en-US" smtClean="0"/>
              <a:pPr>
                <a:defRPr/>
              </a:pPr>
              <a:t>27</a:t>
            </a:fld>
            <a:r>
              <a:rPr lang="en-US" altLang="ja-JP" smtClean="0"/>
              <a:t> </a:t>
            </a:r>
            <a:endParaRPr lang="en-US" altLang="ja-JP"/>
          </a:p>
        </p:txBody>
      </p:sp>
    </p:spTree>
    <p:extLst>
      <p:ext uri="{BB962C8B-B14F-4D97-AF65-F5344CB8AC3E}">
        <p14:creationId xmlns:p14="http://schemas.microsoft.com/office/powerpoint/2010/main" val="29902618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　</a:t>
            </a:r>
            <a:endParaRPr kumimoji="1" lang="ja-JP" altLang="en-US"/>
          </a:p>
        </p:txBody>
      </p:sp>
      <p:sp>
        <p:nvSpPr>
          <p:cNvPr id="3" name="コンテンツ プレースホルダー 2"/>
          <p:cNvSpPr>
            <a:spLocks noGrp="1"/>
          </p:cNvSpPr>
          <p:nvPr>
            <p:ph idx="1"/>
          </p:nvPr>
        </p:nvSpPr>
        <p:spPr>
          <a:xfrm>
            <a:off x="119063" y="820738"/>
            <a:ext cx="8631237" cy="246221"/>
          </a:xfrm>
        </p:spPr>
        <p:txBody>
          <a:bodyPr/>
          <a:lstStyle/>
          <a:p>
            <a:r>
              <a:rPr kumimoji="1" lang="ja-JP" altLang="en-US"/>
              <a:t>　</a:t>
            </a:r>
            <a:endParaRPr kumimoji="1" lang="ja-JP" altLang="en-US"/>
          </a:p>
        </p:txBody>
      </p:sp>
      <p:sp>
        <p:nvSpPr>
          <p:cNvPr id="4" name="スライド番号プレースホルダー 3"/>
          <p:cNvSpPr>
            <a:spLocks noGrp="1"/>
          </p:cNvSpPr>
          <p:nvPr>
            <p:ph type="sldNum" sz="quarter" idx="10"/>
          </p:nvPr>
        </p:nvSpPr>
        <p:spPr/>
        <p:txBody>
          <a:bodyPr/>
          <a:lstStyle/>
          <a:p>
            <a:pPr>
              <a:defRPr/>
            </a:pPr>
            <a:fld id="{2D4E70FC-6F47-4B9A-8DC5-CFB6557575ED}" type="slidenum">
              <a:rPr lang="ja-JP" altLang="en-US"/>
              <a:pPr>
                <a:defRPr/>
              </a:pPr>
              <a:t>28</a:t>
            </a:fld>
            <a:r>
              <a:rPr lang="en-US" altLang="ja-JP"/>
              <a:t> </a:t>
            </a:r>
          </a:p>
        </p:txBody>
      </p:sp>
    </p:spTree>
    <p:extLst>
      <p:ext uri="{BB962C8B-B14F-4D97-AF65-F5344CB8AC3E}">
        <p14:creationId xmlns:p14="http://schemas.microsoft.com/office/powerpoint/2010/main" val="875424816"/>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図形グループ 8"/>
          <p:cNvGrpSpPr/>
          <p:nvPr/>
        </p:nvGrpSpPr>
        <p:grpSpPr>
          <a:xfrm>
            <a:off x="524435" y="940618"/>
            <a:ext cx="7248011" cy="457200"/>
            <a:chOff x="1642640" y="1699893"/>
            <a:chExt cx="7248011" cy="457200"/>
          </a:xfrm>
        </p:grpSpPr>
        <p:sp>
          <p:nvSpPr>
            <p:cNvPr id="7" name="正方形/長方形 8"/>
            <p:cNvSpPr>
              <a:spLocks noChangeArrowheads="1"/>
            </p:cNvSpPr>
            <p:nvPr/>
          </p:nvSpPr>
          <p:spPr bwMode="auto">
            <a:xfrm>
              <a:off x="2150641" y="1750867"/>
              <a:ext cx="6740010" cy="371475"/>
            </a:xfrm>
            <a:prstGeom prst="rect">
              <a:avLst/>
            </a:prstGeom>
            <a:solidFill>
              <a:schemeClr val="accent1"/>
            </a:solidFill>
            <a:ln w="9525" algn="ctr">
              <a:noFill/>
              <a:round/>
              <a:headEnd/>
              <a:tailEnd/>
            </a:ln>
          </p:spPr>
          <p:txBody>
            <a:bodyPr lIns="0" tIns="0" rIns="0" bIns="0"/>
            <a:lstStyle/>
            <a:p>
              <a:endParaRPr lang="ja-JP" altLang="en-US" sz="2000">
                <a:solidFill>
                  <a:srgbClr val="000000"/>
                </a:solidFill>
                <a:latin typeface="Calibri" pitchFamily="34" charset="0"/>
              </a:endParaRPr>
            </a:p>
          </p:txBody>
        </p:sp>
        <p:sp>
          <p:nvSpPr>
            <p:cNvPr id="8" name="右矢印 10"/>
            <p:cNvSpPr>
              <a:spLocks noChangeArrowheads="1"/>
            </p:cNvSpPr>
            <p:nvPr/>
          </p:nvSpPr>
          <p:spPr bwMode="auto">
            <a:xfrm>
              <a:off x="1642640" y="1699893"/>
              <a:ext cx="431800" cy="457200"/>
            </a:xfrm>
            <a:prstGeom prst="rightArrow">
              <a:avLst>
                <a:gd name="adj1" fmla="val 38972"/>
                <a:gd name="adj2" fmla="val 21681"/>
              </a:avLst>
            </a:prstGeom>
            <a:solidFill>
              <a:schemeClr val="tx2"/>
            </a:solidFill>
            <a:ln w="9525" algn="ctr">
              <a:solidFill>
                <a:schemeClr val="tx1"/>
              </a:solidFill>
              <a:round/>
              <a:headEnd/>
              <a:tailEnd/>
            </a:ln>
          </p:spPr>
          <p:txBody>
            <a:bodyPr lIns="0" tIns="0" rIns="0" bIns="0"/>
            <a:lstStyle/>
            <a:p>
              <a:endParaRPr lang="ja-JP" altLang="en-US" sz="2000">
                <a:solidFill>
                  <a:srgbClr val="000000"/>
                </a:solidFill>
                <a:latin typeface="Calibri" pitchFamily="34" charset="0"/>
              </a:endParaRPr>
            </a:p>
          </p:txBody>
        </p:sp>
      </p:grpSp>
      <p:sp>
        <p:nvSpPr>
          <p:cNvPr id="2" name="タイトル 1"/>
          <p:cNvSpPr>
            <a:spLocks noGrp="1"/>
          </p:cNvSpPr>
          <p:nvPr>
            <p:ph type="title"/>
          </p:nvPr>
        </p:nvSpPr>
        <p:spPr>
          <a:xfrm>
            <a:off x="119063" y="230188"/>
            <a:ext cx="8618537" cy="292388"/>
          </a:xfrm>
        </p:spPr>
        <p:txBody>
          <a:bodyPr/>
          <a:lstStyle/>
          <a:p>
            <a:r>
              <a:rPr kumimoji="1" lang="ja-JP" altLang="en-US" dirty="0"/>
              <a:t>発表の流れ</a:t>
            </a:r>
          </a:p>
        </p:txBody>
      </p:sp>
      <p:sp>
        <p:nvSpPr>
          <p:cNvPr id="4" name="スライド番号プレースホルダ 3"/>
          <p:cNvSpPr>
            <a:spLocks noGrp="1"/>
          </p:cNvSpPr>
          <p:nvPr>
            <p:ph type="sldNum" sz="quarter" idx="10"/>
          </p:nvPr>
        </p:nvSpPr>
        <p:spPr/>
        <p:txBody>
          <a:bodyPr/>
          <a:lstStyle/>
          <a:p>
            <a:pPr>
              <a:defRPr/>
            </a:pPr>
            <a:fld id="{2D4E70FC-6F47-4B9A-8DC5-CFB6557575ED}" type="slidenum">
              <a:rPr lang="ja-JP" altLang="en-US" smtClean="0"/>
              <a:pPr>
                <a:defRPr/>
              </a:pPr>
              <a:t>2</a:t>
            </a:fld>
            <a:r>
              <a:rPr lang="en-US" altLang="ja-JP" smtClean="0"/>
              <a:t> </a:t>
            </a:r>
            <a:endParaRPr lang="en-US" altLang="ja-JP"/>
          </a:p>
        </p:txBody>
      </p:sp>
      <p:sp>
        <p:nvSpPr>
          <p:cNvPr id="3" name="コンテンツ プレースホルダ 2"/>
          <p:cNvSpPr>
            <a:spLocks noGrp="1"/>
          </p:cNvSpPr>
          <p:nvPr>
            <p:ph idx="1"/>
          </p:nvPr>
        </p:nvSpPr>
        <p:spPr>
          <a:xfrm>
            <a:off x="1258021" y="960084"/>
            <a:ext cx="6445398" cy="4801314"/>
          </a:xfrm>
        </p:spPr>
        <p:txBody>
          <a:bodyPr anchor="ctr"/>
          <a:lstStyle/>
          <a:p>
            <a:pPr marL="152400" lvl="1" indent="-152400">
              <a:buSzPct val="120000"/>
              <a:buFontTx/>
              <a:buChar char="•"/>
            </a:pPr>
            <a:r>
              <a:rPr kumimoji="1" lang="ja-JP" altLang="en-US" sz="2400" dirty="0">
                <a:solidFill>
                  <a:srgbClr val="000000"/>
                </a:solidFill>
                <a:latin typeface="Calibri" pitchFamily="34" charset="0"/>
              </a:rPr>
              <a:t>はじめに</a:t>
            </a:r>
            <a:endParaRPr kumimoji="1" lang="ja-JP" altLang="en-US" sz="2400" dirty="0" smtClean="0">
              <a:solidFill>
                <a:srgbClr val="000000"/>
              </a:solidFill>
              <a:latin typeface="Calibri" pitchFamily="34" charset="0"/>
            </a:endParaRPr>
          </a:p>
          <a:p>
            <a:pPr marL="152400" lvl="1" indent="-152400">
              <a:buSzPct val="120000"/>
              <a:buFontTx/>
              <a:buChar char="•"/>
            </a:pPr>
            <a:endParaRPr kumimoji="1" lang="en-US" altLang="ja-JP" sz="2400" dirty="0" smtClean="0">
              <a:solidFill>
                <a:srgbClr val="000000"/>
              </a:solidFill>
              <a:latin typeface="Calibri" pitchFamily="34" charset="0"/>
            </a:endParaRPr>
          </a:p>
          <a:p>
            <a:pPr marL="152400" lvl="1" indent="-152400">
              <a:buSzPct val="120000"/>
              <a:buFontTx/>
              <a:buChar char="•"/>
            </a:pPr>
            <a:r>
              <a:rPr kumimoji="1" lang="ja-JP" altLang="en-US" sz="2400" dirty="0">
                <a:solidFill>
                  <a:srgbClr val="000000"/>
                </a:solidFill>
                <a:latin typeface="Calibri" pitchFamily="34" charset="0"/>
              </a:rPr>
              <a:t>関連研究</a:t>
            </a:r>
          </a:p>
          <a:p>
            <a:pPr marL="152400" lvl="1" indent="-152400">
              <a:buSzPct val="120000"/>
              <a:buFontTx/>
              <a:buChar char="•"/>
            </a:pPr>
            <a:endParaRPr kumimoji="1" lang="ja-JP" altLang="en-US" sz="2400" dirty="0">
              <a:solidFill>
                <a:srgbClr val="000000"/>
              </a:solidFill>
              <a:latin typeface="Calibri" pitchFamily="34" charset="0"/>
            </a:endParaRPr>
          </a:p>
          <a:p>
            <a:pPr marL="152400" lvl="1" indent="-152400">
              <a:buSzPct val="120000"/>
              <a:buFontTx/>
              <a:buChar char="•"/>
            </a:pPr>
            <a:r>
              <a:rPr kumimoji="1" lang="ja-JP" altLang="en-US" sz="2400" dirty="0">
                <a:solidFill>
                  <a:srgbClr val="000000"/>
                </a:solidFill>
                <a:latin typeface="Calibri" pitchFamily="34" charset="0"/>
              </a:rPr>
              <a:t>深層学習の成果とアルゴリズム</a:t>
            </a:r>
            <a:endParaRPr kumimoji="1" lang="ja-JP" altLang="en-US" sz="2400" dirty="0">
              <a:solidFill>
                <a:srgbClr val="000000"/>
              </a:solidFill>
              <a:latin typeface="Calibri" pitchFamily="34" charset="0"/>
            </a:endParaRPr>
          </a:p>
          <a:p>
            <a:pPr marL="152400" lvl="1" indent="-152400">
              <a:buSzPct val="120000"/>
              <a:buFontTx/>
              <a:buChar char="•"/>
            </a:pPr>
            <a:endParaRPr kumimoji="1" lang="en-US" altLang="ja-JP" sz="2400" dirty="0" smtClean="0">
              <a:solidFill>
                <a:srgbClr val="000000"/>
              </a:solidFill>
              <a:latin typeface="Calibri" pitchFamily="34" charset="0"/>
            </a:endParaRPr>
          </a:p>
          <a:p>
            <a:pPr marL="152400" lvl="1" indent="-152400">
              <a:buSzPct val="120000"/>
              <a:buFontTx/>
              <a:buChar char="•"/>
            </a:pPr>
            <a:r>
              <a:rPr kumimoji="1" lang="ja-JP" altLang="en-US" sz="2400" dirty="0" smtClean="0">
                <a:solidFill>
                  <a:srgbClr val="000000"/>
                </a:solidFill>
                <a:latin typeface="Calibri" pitchFamily="34" charset="0"/>
              </a:rPr>
              <a:t>深層学習の</a:t>
            </a:r>
            <a:r>
              <a:rPr kumimoji="1" lang="ja-JP" altLang="en-US" sz="2400" dirty="0" smtClean="0">
                <a:solidFill>
                  <a:srgbClr val="000000"/>
                </a:solidFill>
                <a:latin typeface="Calibri" pitchFamily="34" charset="0"/>
              </a:rPr>
              <a:t>実装における課題</a:t>
            </a:r>
            <a:r>
              <a:rPr kumimoji="1" lang="ja-JP" altLang="en-US" sz="2400" dirty="0" smtClean="0">
                <a:solidFill>
                  <a:srgbClr val="000000"/>
                </a:solidFill>
                <a:latin typeface="Calibri" pitchFamily="34" charset="0"/>
              </a:rPr>
              <a:t>とその対策</a:t>
            </a:r>
            <a:r>
              <a:rPr kumimoji="1" lang="ja-JP" altLang="en-US" sz="2400" dirty="0" smtClean="0">
                <a:solidFill>
                  <a:srgbClr val="000000"/>
                </a:solidFill>
                <a:latin typeface="Calibri" pitchFamily="34" charset="0"/>
              </a:rPr>
              <a:t>の提案</a:t>
            </a:r>
          </a:p>
          <a:p>
            <a:pPr marL="152400" lvl="1" indent="-152400">
              <a:buSzPct val="120000"/>
              <a:buFontTx/>
              <a:buChar char="•"/>
            </a:pPr>
            <a:endParaRPr kumimoji="1" lang="ja-JP" altLang="en-US" sz="2400" dirty="0">
              <a:solidFill>
                <a:srgbClr val="000000"/>
              </a:solidFill>
              <a:latin typeface="Calibri" pitchFamily="34" charset="0"/>
            </a:endParaRPr>
          </a:p>
          <a:p>
            <a:pPr marL="152400" lvl="1" indent="-152400">
              <a:buSzPct val="120000"/>
              <a:buFontTx/>
              <a:buChar char="•"/>
            </a:pPr>
            <a:r>
              <a:rPr kumimoji="1" lang="ja-JP" altLang="en-US" sz="2400" dirty="0" smtClean="0">
                <a:solidFill>
                  <a:srgbClr val="000000"/>
                </a:solidFill>
                <a:latin typeface="Calibri" pitchFamily="34" charset="0"/>
              </a:rPr>
              <a:t>深層学習の実装例とその検証</a:t>
            </a:r>
            <a:endParaRPr kumimoji="1" lang="ja-JP" altLang="en-US" sz="2400" dirty="0" smtClean="0">
              <a:solidFill>
                <a:srgbClr val="000000"/>
              </a:solidFill>
              <a:latin typeface="Calibri" pitchFamily="34" charset="0"/>
            </a:endParaRPr>
          </a:p>
          <a:p>
            <a:pPr marL="152400" lvl="1" indent="-152400">
              <a:buSzPct val="120000"/>
              <a:buFontTx/>
              <a:buChar char="•"/>
            </a:pPr>
            <a:endParaRPr kumimoji="1" lang="ja-JP" altLang="en-US" sz="2400" dirty="0">
              <a:solidFill>
                <a:srgbClr val="000000"/>
              </a:solidFill>
              <a:latin typeface="Calibri" pitchFamily="34" charset="0"/>
            </a:endParaRPr>
          </a:p>
          <a:p>
            <a:pPr marL="152400" lvl="1" indent="-152400">
              <a:buSzPct val="120000"/>
              <a:buFontTx/>
              <a:buChar char="•"/>
            </a:pPr>
            <a:r>
              <a:rPr kumimoji="1" lang="ja-JP" altLang="en-US" sz="2400" dirty="0" smtClean="0">
                <a:solidFill>
                  <a:srgbClr val="000000"/>
                </a:solidFill>
                <a:latin typeface="Calibri" pitchFamily="34" charset="0"/>
              </a:rPr>
              <a:t>考察と提言</a:t>
            </a:r>
          </a:p>
          <a:p>
            <a:pPr marL="152400" lvl="1" indent="-152400">
              <a:buSzPct val="120000"/>
              <a:buFontTx/>
              <a:buChar char="•"/>
            </a:pPr>
            <a:endParaRPr kumimoji="1" lang="ja-JP" altLang="en-US" sz="2400" dirty="0" smtClean="0">
              <a:solidFill>
                <a:srgbClr val="000000"/>
              </a:solidFill>
              <a:latin typeface="Calibri" pitchFamily="34" charset="0"/>
            </a:endParaRPr>
          </a:p>
          <a:p>
            <a:pPr marL="152400" lvl="1" indent="-152400">
              <a:buSzPct val="120000"/>
              <a:buFontTx/>
              <a:buChar char="•"/>
            </a:pPr>
            <a:r>
              <a:rPr kumimoji="1" lang="ja-JP" altLang="en-US" sz="2400" dirty="0">
                <a:solidFill>
                  <a:srgbClr val="000000"/>
                </a:solidFill>
                <a:latin typeface="Calibri" pitchFamily="34" charset="0"/>
              </a:rPr>
              <a:t>おわりに</a:t>
            </a:r>
            <a:endParaRPr kumimoji="1" lang="en-US" altLang="ja-JP" sz="2400" dirty="0" smtClean="0">
              <a:solidFill>
                <a:srgbClr val="000000"/>
              </a:solidFill>
              <a:latin typeface="Calibri" pitchFamily="34" charset="0"/>
            </a:endParaRPr>
          </a:p>
        </p:txBody>
      </p:sp>
    </p:spTree>
    <p:extLst>
      <p:ext uri="{BB962C8B-B14F-4D97-AF65-F5344CB8AC3E}">
        <p14:creationId xmlns:p14="http://schemas.microsoft.com/office/powerpoint/2010/main" val="21024649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　</a:t>
            </a:r>
            <a:endParaRPr kumimoji="1" lang="ja-JP" altLang="en-US"/>
          </a:p>
        </p:txBody>
      </p:sp>
      <p:sp>
        <p:nvSpPr>
          <p:cNvPr id="3" name="コンテンツ プレースホルダー 2"/>
          <p:cNvSpPr>
            <a:spLocks noGrp="1"/>
          </p:cNvSpPr>
          <p:nvPr>
            <p:ph idx="1"/>
          </p:nvPr>
        </p:nvSpPr>
        <p:spPr>
          <a:xfrm>
            <a:off x="119063" y="820738"/>
            <a:ext cx="8631237" cy="246221"/>
          </a:xfrm>
        </p:spPr>
        <p:txBody>
          <a:bodyPr/>
          <a:lstStyle/>
          <a:p>
            <a:r>
              <a:rPr kumimoji="1" lang="ja-JP" altLang="en-US"/>
              <a:t>　</a:t>
            </a:r>
            <a:endParaRPr kumimoji="1" lang="ja-JP" altLang="en-US"/>
          </a:p>
        </p:txBody>
      </p:sp>
      <p:sp>
        <p:nvSpPr>
          <p:cNvPr id="4" name="スライド番号プレースホルダー 3"/>
          <p:cNvSpPr>
            <a:spLocks noGrp="1"/>
          </p:cNvSpPr>
          <p:nvPr>
            <p:ph type="sldNum" sz="quarter" idx="10"/>
          </p:nvPr>
        </p:nvSpPr>
        <p:spPr/>
        <p:txBody>
          <a:bodyPr/>
          <a:lstStyle/>
          <a:p>
            <a:pPr>
              <a:defRPr/>
            </a:pPr>
            <a:fld id="{2D4E70FC-6F47-4B9A-8DC5-CFB6557575ED}" type="slidenum">
              <a:rPr lang="ja-JP" altLang="en-US"/>
              <a:pPr>
                <a:defRPr/>
              </a:pPr>
              <a:t>29</a:t>
            </a:fld>
            <a:r>
              <a:rPr lang="en-US" altLang="ja-JP"/>
              <a:t> </a:t>
            </a:r>
          </a:p>
        </p:txBody>
      </p:sp>
      <p:sp>
        <p:nvSpPr>
          <p:cNvPr id="5" name="Rectangle 2"/>
          <p:cNvSpPr txBox="1">
            <a:spLocks noChangeArrowheads="1"/>
          </p:cNvSpPr>
          <p:nvPr>
            <p:custDataLst>
              <p:tags r:id="rId1"/>
            </p:custDataLst>
          </p:nvPr>
        </p:nvSpPr>
        <p:spPr bwMode="auto">
          <a:xfrm>
            <a:off x="3517621" y="2998751"/>
            <a:ext cx="6172200" cy="492443"/>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gn="l" defTabSz="895350" rtl="0" eaLnBrk="0" fontAlgn="base" hangingPunct="0">
              <a:spcBef>
                <a:spcPct val="0"/>
              </a:spcBef>
              <a:spcAft>
                <a:spcPct val="0"/>
              </a:spcAft>
              <a:defRPr sz="1900" b="1">
                <a:solidFill>
                  <a:schemeClr val="tx2"/>
                </a:solidFill>
                <a:latin typeface="+mj-lt"/>
                <a:ea typeface="+mj-ea"/>
                <a:cs typeface="+mj-cs"/>
              </a:defRPr>
            </a:lvl1pPr>
            <a:lvl2pPr algn="l" defTabSz="895350" rtl="0" eaLnBrk="0" fontAlgn="base" hangingPunct="0">
              <a:spcBef>
                <a:spcPct val="0"/>
              </a:spcBef>
              <a:spcAft>
                <a:spcPct val="0"/>
              </a:spcAft>
              <a:defRPr sz="1900" b="1">
                <a:solidFill>
                  <a:schemeClr val="tx2"/>
                </a:solidFill>
                <a:latin typeface="Arial" pitchFamily="34" charset="0"/>
                <a:ea typeface="ＭＳ Ｐゴシック" pitchFamily="50" charset="-128"/>
              </a:defRPr>
            </a:lvl2pPr>
            <a:lvl3pPr algn="l" defTabSz="895350" rtl="0" eaLnBrk="0" fontAlgn="base" hangingPunct="0">
              <a:spcBef>
                <a:spcPct val="0"/>
              </a:spcBef>
              <a:spcAft>
                <a:spcPct val="0"/>
              </a:spcAft>
              <a:defRPr sz="1900" b="1">
                <a:solidFill>
                  <a:schemeClr val="tx2"/>
                </a:solidFill>
                <a:latin typeface="Arial" pitchFamily="34" charset="0"/>
                <a:ea typeface="ＭＳ Ｐゴシック" pitchFamily="50" charset="-128"/>
              </a:defRPr>
            </a:lvl3pPr>
            <a:lvl4pPr algn="l" defTabSz="895350" rtl="0" eaLnBrk="0" fontAlgn="base" hangingPunct="0">
              <a:spcBef>
                <a:spcPct val="0"/>
              </a:spcBef>
              <a:spcAft>
                <a:spcPct val="0"/>
              </a:spcAft>
              <a:defRPr sz="1900" b="1">
                <a:solidFill>
                  <a:schemeClr val="tx2"/>
                </a:solidFill>
                <a:latin typeface="Arial" pitchFamily="34" charset="0"/>
                <a:ea typeface="ＭＳ Ｐゴシック" pitchFamily="50" charset="-128"/>
              </a:defRPr>
            </a:lvl4pPr>
            <a:lvl5pPr algn="l" defTabSz="895350" rtl="0" eaLnBrk="0" fontAlgn="base" hangingPunct="0">
              <a:spcBef>
                <a:spcPct val="0"/>
              </a:spcBef>
              <a:spcAft>
                <a:spcPct val="0"/>
              </a:spcAft>
              <a:defRPr sz="1900" b="1">
                <a:solidFill>
                  <a:schemeClr val="tx2"/>
                </a:solidFill>
                <a:latin typeface="Arial" pitchFamily="34" charset="0"/>
                <a:ea typeface="ＭＳ Ｐゴシック" pitchFamily="50" charset="-128"/>
              </a:defRPr>
            </a:lvl5pPr>
            <a:lvl6pPr marL="457200" algn="l" defTabSz="895350" rtl="0" fontAlgn="base">
              <a:spcBef>
                <a:spcPct val="0"/>
              </a:spcBef>
              <a:spcAft>
                <a:spcPct val="0"/>
              </a:spcAft>
              <a:defRPr sz="1900" b="1">
                <a:solidFill>
                  <a:schemeClr val="tx2"/>
                </a:solidFill>
                <a:latin typeface="Arial" pitchFamily="34" charset="0"/>
                <a:ea typeface="ＭＳ Ｐゴシック" pitchFamily="50" charset="-128"/>
              </a:defRPr>
            </a:lvl6pPr>
            <a:lvl7pPr marL="914400" algn="l" defTabSz="895350" rtl="0" fontAlgn="base">
              <a:spcBef>
                <a:spcPct val="0"/>
              </a:spcBef>
              <a:spcAft>
                <a:spcPct val="0"/>
              </a:spcAft>
              <a:defRPr sz="1900" b="1">
                <a:solidFill>
                  <a:schemeClr val="tx2"/>
                </a:solidFill>
                <a:latin typeface="Arial" pitchFamily="34" charset="0"/>
                <a:ea typeface="ＭＳ Ｐゴシック" pitchFamily="50" charset="-128"/>
              </a:defRPr>
            </a:lvl7pPr>
            <a:lvl8pPr marL="1371600" algn="l" defTabSz="895350" rtl="0" fontAlgn="base">
              <a:spcBef>
                <a:spcPct val="0"/>
              </a:spcBef>
              <a:spcAft>
                <a:spcPct val="0"/>
              </a:spcAft>
              <a:defRPr sz="1900" b="1">
                <a:solidFill>
                  <a:schemeClr val="tx2"/>
                </a:solidFill>
                <a:latin typeface="Arial" pitchFamily="34" charset="0"/>
                <a:ea typeface="ＭＳ Ｐゴシック" pitchFamily="50" charset="-128"/>
              </a:defRPr>
            </a:lvl8pPr>
            <a:lvl9pPr marL="1828800" algn="l" defTabSz="895350" rtl="0" fontAlgn="base">
              <a:spcBef>
                <a:spcPct val="0"/>
              </a:spcBef>
              <a:spcAft>
                <a:spcPct val="0"/>
              </a:spcAft>
              <a:defRPr sz="1900" b="1">
                <a:solidFill>
                  <a:schemeClr val="tx2"/>
                </a:solidFill>
                <a:latin typeface="Arial" pitchFamily="34" charset="0"/>
                <a:ea typeface="ＭＳ Ｐゴシック" pitchFamily="50" charset="-128"/>
              </a:defRPr>
            </a:lvl9pPr>
          </a:lstStyle>
          <a:p>
            <a:r>
              <a:rPr lang="en-US" altLang="ja-JP" sz="3200" baseline="0"/>
              <a:t>APPENDIX</a:t>
            </a:r>
            <a:endParaRPr lang="ja-JP" altLang="en-US" sz="3200" baseline="0"/>
          </a:p>
        </p:txBody>
      </p:sp>
    </p:spTree>
    <p:extLst>
      <p:ext uri="{BB962C8B-B14F-4D97-AF65-F5344CB8AC3E}">
        <p14:creationId xmlns:p14="http://schemas.microsoft.com/office/powerpoint/2010/main" val="14492684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19063" y="222494"/>
            <a:ext cx="8618537" cy="307777"/>
          </a:xfrm>
        </p:spPr>
        <p:txBody>
          <a:bodyPr/>
          <a:lstStyle/>
          <a:p>
            <a:r>
              <a:rPr kumimoji="1" lang="en-US" altLang="ja-JP" dirty="0"/>
              <a:t>Web</a:t>
            </a:r>
            <a:r>
              <a:rPr kumimoji="1" lang="ja-JP" altLang="en-US" dirty="0"/>
              <a:t>工学と機械学習　</a:t>
            </a:r>
            <a:r>
              <a:rPr kumimoji="1" lang="en-US" altLang="ja-JP" sz="2000" dirty="0" err="1"/>
              <a:t>1. </a:t>
            </a:r>
            <a:r>
              <a:rPr kumimoji="1" lang="ja-JP" altLang="en-US" sz="2000" dirty="0" err="1"/>
              <a:t>推薦システム</a:t>
            </a:r>
            <a:endParaRPr kumimoji="1" lang="ja-JP" altLang="en-US" dirty="0"/>
          </a:p>
        </p:txBody>
      </p:sp>
      <p:sp>
        <p:nvSpPr>
          <p:cNvPr id="4" name="スライド番号プレースホルダ 3"/>
          <p:cNvSpPr>
            <a:spLocks noGrp="1"/>
          </p:cNvSpPr>
          <p:nvPr>
            <p:ph type="sldNum" sz="quarter" idx="10"/>
          </p:nvPr>
        </p:nvSpPr>
        <p:spPr/>
        <p:txBody>
          <a:bodyPr/>
          <a:lstStyle/>
          <a:p>
            <a:pPr>
              <a:defRPr/>
            </a:pPr>
            <a:fld id="{2D4E70FC-6F47-4B9A-8DC5-CFB6557575ED}" type="slidenum">
              <a:rPr lang="ja-JP" altLang="en-US" smtClean="0"/>
              <a:pPr>
                <a:defRPr/>
              </a:pPr>
              <a:t>30</a:t>
            </a:fld>
            <a:r>
              <a:rPr lang="en-US" altLang="ja-JP" smtClean="0"/>
              <a:t> </a:t>
            </a:r>
            <a:endParaRPr lang="en-US" altLang="ja-JP"/>
          </a:p>
        </p:txBody>
      </p:sp>
      <p:sp>
        <p:nvSpPr>
          <p:cNvPr id="37" name="テキスト ボックス 36"/>
          <p:cNvSpPr txBox="1"/>
          <p:nvPr/>
        </p:nvSpPr>
        <p:spPr>
          <a:xfrm>
            <a:off x="869741" y="6373867"/>
            <a:ext cx="2639602" cy="292388"/>
          </a:xfrm>
          <a:prstGeom prst="rect">
            <a:avLst/>
          </a:prstGeom>
          <a:noFill/>
        </p:spPr>
        <p:txBody>
          <a:bodyPr wrap="none" rtlCol="0">
            <a:spAutoFit/>
          </a:bodyPr>
          <a:lstStyle/>
          <a:p>
            <a:r>
              <a:rPr kumimoji="1" lang="pl-PL" altLang="ja-JP" baseline="0" dirty="0" err="1">
                <a:hlinkClick r:id="rId2"/>
              </a:rPr>
              <a:t>http://www.amazon.co.jp</a:t>
            </a:r>
            <a:r>
              <a:rPr kumimoji="1" lang="pl-PL" altLang="ja-JP" baseline="0" dirty="0" err="1"/>
              <a:t> </a:t>
            </a:r>
            <a:r>
              <a:rPr kumimoji="1" lang="ja-JP" altLang="en-US" baseline="0" dirty="0" err="1"/>
              <a:t>より引用</a:t>
            </a:r>
            <a:endParaRPr kumimoji="1" lang="ja-JP" altLang="en-US" baseline="0" dirty="0" err="1" smtClean="0"/>
          </a:p>
        </p:txBody>
      </p:sp>
      <p:pic>
        <p:nvPicPr>
          <p:cNvPr id="39" name="図 38" descr="amazon.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06199" y="2181240"/>
            <a:ext cx="4573240" cy="2752513"/>
          </a:xfrm>
          <a:prstGeom prst="rect">
            <a:avLst/>
          </a:prstGeom>
          <a:ln>
            <a:solidFill>
              <a:schemeClr val="tx1"/>
            </a:solidFill>
          </a:ln>
        </p:spPr>
      </p:pic>
      <p:sp>
        <p:nvSpPr>
          <p:cNvPr id="3" name="コンテンツ プレースホルダー 2"/>
          <p:cNvSpPr>
            <a:spLocks noGrp="1"/>
          </p:cNvSpPr>
          <p:nvPr>
            <p:ph idx="1"/>
          </p:nvPr>
        </p:nvSpPr>
        <p:spPr>
          <a:xfrm>
            <a:off x="119063" y="751713"/>
            <a:ext cx="8631237" cy="738664"/>
          </a:xfrm>
        </p:spPr>
        <p:txBody>
          <a:bodyPr/>
          <a:lstStyle/>
          <a:p>
            <a:r>
              <a:rPr kumimoji="1" lang="ja-JP" altLang="en-US" dirty="0" err="1"/>
              <a:t>ユーザが欲しい商品や、見たい情報を推測</a:t>
            </a:r>
            <a:r>
              <a:rPr kumimoji="1" lang="ja-JP" altLang="en-US" dirty="0" err="1"/>
              <a:t>する</a:t>
            </a:r>
          </a:p>
          <a:p>
            <a:r>
              <a:rPr kumimoji="1" lang="en-US" altLang="ja-JP" dirty="0" err="1"/>
              <a:t>→</a:t>
            </a:r>
            <a:r>
              <a:rPr kumimoji="1" lang="ja-JP" altLang="en-US" dirty="0" err="1"/>
              <a:t>売り上げ増加や、サイト滞在時間の長期化が期待できる</a:t>
            </a:r>
          </a:p>
          <a:p>
            <a:endParaRPr kumimoji="1" lang="en-US" altLang="ja-JP" dirty="0" err="1"/>
          </a:p>
        </p:txBody>
      </p:sp>
      <p:sp>
        <p:nvSpPr>
          <p:cNvPr id="25" name="テキスト ボックス 24"/>
          <p:cNvSpPr txBox="1"/>
          <p:nvPr/>
        </p:nvSpPr>
        <p:spPr>
          <a:xfrm>
            <a:off x="2976830" y="1547977"/>
            <a:ext cx="3365036" cy="369332"/>
          </a:xfrm>
          <a:prstGeom prst="rect">
            <a:avLst/>
          </a:prstGeom>
          <a:noFill/>
        </p:spPr>
        <p:txBody>
          <a:bodyPr wrap="none" rtlCol="0">
            <a:spAutoFit/>
          </a:bodyPr>
          <a:lstStyle/>
          <a:p>
            <a:r>
              <a:rPr kumimoji="1" lang="ja-JP" altLang="en-US" sz="1800" baseline="0" dirty="0" err="1"/>
              <a:t>例</a:t>
            </a:r>
            <a:r>
              <a:rPr kumimoji="1" lang="en-US" altLang="ja-JP" sz="1800" baseline="0" dirty="0" err="1"/>
              <a:t>)</a:t>
            </a:r>
            <a:r>
              <a:rPr kumimoji="1" lang="en-US" altLang="ja-JP" sz="1800" baseline="0" dirty="0" err="1" smtClean="0"/>
              <a:t>Amazon.com</a:t>
            </a:r>
            <a:r>
              <a:rPr kumimoji="1" lang="ja-JP" altLang="en-US" sz="1800" baseline="0" dirty="0" err="1" smtClean="0"/>
              <a:t>の推薦システム</a:t>
            </a:r>
          </a:p>
        </p:txBody>
      </p:sp>
      <p:pic>
        <p:nvPicPr>
          <p:cNvPr id="6" name="図 5" descr="amazon_main.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4693" y="2232990"/>
            <a:ext cx="3603212" cy="2410148"/>
          </a:xfrm>
          <a:prstGeom prst="rect">
            <a:avLst/>
          </a:prstGeom>
          <a:ln>
            <a:solidFill>
              <a:schemeClr val="tx1"/>
            </a:solidFill>
          </a:ln>
        </p:spPr>
      </p:pic>
      <p:sp>
        <p:nvSpPr>
          <p:cNvPr id="7" name="テキスト ボックス 6"/>
          <p:cNvSpPr txBox="1"/>
          <p:nvPr/>
        </p:nvSpPr>
        <p:spPr>
          <a:xfrm>
            <a:off x="1283876" y="5011321"/>
            <a:ext cx="2034131" cy="292388"/>
          </a:xfrm>
          <a:prstGeom prst="rect">
            <a:avLst/>
          </a:prstGeom>
          <a:noFill/>
        </p:spPr>
        <p:txBody>
          <a:bodyPr wrap="none" rtlCol="0">
            <a:spAutoFit/>
          </a:bodyPr>
          <a:lstStyle/>
          <a:p>
            <a:r>
              <a:rPr kumimoji="1" lang="ja-JP" altLang="en-US" baseline="0" dirty="0" err="1"/>
              <a:t>ある商品のページを見ると</a:t>
            </a:r>
            <a:endParaRPr kumimoji="1" lang="ja-JP" altLang="en-US" baseline="0" dirty="0" err="1" smtClean="0"/>
          </a:p>
        </p:txBody>
      </p:sp>
      <p:sp>
        <p:nvSpPr>
          <p:cNvPr id="8" name="右矢印 7"/>
          <p:cNvSpPr/>
          <p:nvPr/>
        </p:nvSpPr>
        <p:spPr bwMode="auto">
          <a:xfrm>
            <a:off x="3920738" y="3271856"/>
            <a:ext cx="303719" cy="358939"/>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13" name="テキスト ボックス 12"/>
          <p:cNvSpPr txBox="1"/>
          <p:nvPr/>
        </p:nvSpPr>
        <p:spPr>
          <a:xfrm>
            <a:off x="5204634" y="5011321"/>
            <a:ext cx="2257499" cy="292388"/>
          </a:xfrm>
          <a:prstGeom prst="rect">
            <a:avLst/>
          </a:prstGeom>
          <a:noFill/>
        </p:spPr>
        <p:txBody>
          <a:bodyPr wrap="none" rtlCol="0">
            <a:spAutoFit/>
          </a:bodyPr>
          <a:lstStyle/>
          <a:p>
            <a:r>
              <a:rPr kumimoji="1" lang="ja-JP" altLang="en-US" baseline="0" dirty="0" err="1" smtClean="0"/>
              <a:t>他の商品の宣伝も表示される</a:t>
            </a:r>
            <a:endParaRPr kumimoji="1" lang="ja-JP" altLang="en-US" baseline="0" dirty="0" err="1" smtClean="0"/>
          </a:p>
        </p:txBody>
      </p:sp>
      <p:sp>
        <p:nvSpPr>
          <p:cNvPr id="14" name="テキスト ボックス 13"/>
          <p:cNvSpPr txBox="1"/>
          <p:nvPr/>
        </p:nvSpPr>
        <p:spPr>
          <a:xfrm>
            <a:off x="566025" y="5535929"/>
            <a:ext cx="5057745" cy="492443"/>
          </a:xfrm>
          <a:prstGeom prst="rect">
            <a:avLst/>
          </a:prstGeom>
          <a:noFill/>
        </p:spPr>
        <p:txBody>
          <a:bodyPr wrap="none" rtlCol="0">
            <a:spAutoFit/>
          </a:bodyPr>
          <a:lstStyle/>
          <a:p>
            <a:r>
              <a:rPr kumimoji="1" lang="ja-JP" altLang="en-US" baseline="0" dirty="0" err="1">
                <a:solidFill>
                  <a:srgbClr val="000000"/>
                </a:solidFill>
              </a:rPr>
              <a:t>人工知能が、「ユーザが好きな商品」を推測するために使われている。</a:t>
            </a:r>
          </a:p>
          <a:p>
            <a:r>
              <a:rPr kumimoji="1" lang="ja-JP" altLang="en-US" baseline="0" dirty="0" err="1">
                <a:solidFill>
                  <a:srgbClr val="000000"/>
                </a:solidFill>
              </a:rPr>
              <a:t>推測精度の上昇が、そのまま企業の事業改善につながる。</a:t>
            </a:r>
            <a:endParaRPr kumimoji="1" lang="ja-JP" altLang="en-US" baseline="0" dirty="0" err="1">
              <a:solidFill>
                <a:srgbClr val="000000"/>
              </a:solidFill>
            </a:endParaRPr>
          </a:p>
        </p:txBody>
      </p:sp>
    </p:spTree>
    <p:extLst>
      <p:ext uri="{BB962C8B-B14F-4D97-AF65-F5344CB8AC3E}">
        <p14:creationId xmlns:p14="http://schemas.microsoft.com/office/powerpoint/2010/main" val="3341366677"/>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19063" y="222494"/>
            <a:ext cx="8618537" cy="307777"/>
          </a:xfrm>
        </p:spPr>
        <p:txBody>
          <a:bodyPr/>
          <a:lstStyle/>
          <a:p>
            <a:r>
              <a:rPr kumimoji="1" lang="en-US" altLang="ja-JP" dirty="0"/>
              <a:t>Web</a:t>
            </a:r>
            <a:r>
              <a:rPr kumimoji="1" lang="ja-JP" altLang="en-US" dirty="0"/>
              <a:t>工学と機械学習　</a:t>
            </a:r>
            <a:r>
              <a:rPr kumimoji="1" lang="en-US" altLang="ja-JP" sz="2000" dirty="0" err="1"/>
              <a:t>2. </a:t>
            </a:r>
            <a:r>
              <a:rPr kumimoji="1" lang="ja-JP" altLang="en-US" sz="2000" dirty="0" err="1"/>
              <a:t>リンク予測</a:t>
            </a:r>
            <a:endParaRPr kumimoji="1" lang="ja-JP" altLang="en-US" dirty="0"/>
          </a:p>
        </p:txBody>
      </p:sp>
      <p:sp>
        <p:nvSpPr>
          <p:cNvPr id="4" name="スライド番号プレースホルダ 3"/>
          <p:cNvSpPr>
            <a:spLocks noGrp="1"/>
          </p:cNvSpPr>
          <p:nvPr>
            <p:ph type="sldNum" sz="quarter" idx="10"/>
          </p:nvPr>
        </p:nvSpPr>
        <p:spPr/>
        <p:txBody>
          <a:bodyPr/>
          <a:lstStyle/>
          <a:p>
            <a:pPr>
              <a:defRPr/>
            </a:pPr>
            <a:fld id="{2D4E70FC-6F47-4B9A-8DC5-CFB6557575ED}" type="slidenum">
              <a:rPr lang="ja-JP" altLang="en-US" smtClean="0"/>
              <a:pPr>
                <a:defRPr/>
              </a:pPr>
              <a:t>31</a:t>
            </a:fld>
            <a:r>
              <a:rPr lang="en-US" altLang="ja-JP" smtClean="0"/>
              <a:t> </a:t>
            </a:r>
            <a:endParaRPr lang="en-US" altLang="ja-JP"/>
          </a:p>
        </p:txBody>
      </p:sp>
      <p:sp>
        <p:nvSpPr>
          <p:cNvPr id="3" name="コンテンツ プレースホルダー 2"/>
          <p:cNvSpPr>
            <a:spLocks noGrp="1"/>
          </p:cNvSpPr>
          <p:nvPr>
            <p:ph idx="1"/>
          </p:nvPr>
        </p:nvSpPr>
        <p:spPr>
          <a:xfrm>
            <a:off x="119063" y="820738"/>
            <a:ext cx="8631237" cy="246221"/>
          </a:xfrm>
        </p:spPr>
        <p:txBody>
          <a:bodyPr/>
          <a:lstStyle/>
          <a:p>
            <a:r>
              <a:rPr kumimoji="1" lang="ja-JP" altLang="en-US" dirty="0" err="1"/>
              <a:t>ある時間のネットワーク構造から、次の時間のネットワーク構造を予測する。</a:t>
            </a:r>
          </a:p>
        </p:txBody>
      </p:sp>
      <p:sp>
        <p:nvSpPr>
          <p:cNvPr id="26" name="コンテンツ プレースホルダー 2"/>
          <p:cNvSpPr txBox="1">
            <a:spLocks/>
          </p:cNvSpPr>
          <p:nvPr/>
        </p:nvSpPr>
        <p:spPr bwMode="auto">
          <a:xfrm>
            <a:off x="215698" y="1332969"/>
            <a:ext cx="8631237" cy="984885"/>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marL="342900" indent="-342900" algn="l" defTabSz="895350" rtl="0" eaLnBrk="0" fontAlgn="base" hangingPunct="0">
              <a:spcBef>
                <a:spcPct val="0"/>
              </a:spcBef>
              <a:spcAft>
                <a:spcPct val="0"/>
              </a:spcAft>
              <a:buClr>
                <a:schemeClr val="tx2"/>
              </a:buClr>
              <a:defRPr sz="1600">
                <a:solidFill>
                  <a:schemeClr val="tx1"/>
                </a:solidFill>
                <a:latin typeface="+mn-lt"/>
                <a:ea typeface="+mn-ea"/>
                <a:cs typeface="+mn-cs"/>
              </a:defRPr>
            </a:lvl1pPr>
            <a:lvl2pPr marL="193675" indent="-192088" algn="l" defTabSz="895350" rtl="0" eaLnBrk="0" fontAlgn="base" hangingPunct="0">
              <a:spcBef>
                <a:spcPct val="0"/>
              </a:spcBef>
              <a:spcAft>
                <a:spcPct val="0"/>
              </a:spcAft>
              <a:buClr>
                <a:schemeClr val="tx2"/>
              </a:buClr>
              <a:buSzPct val="125000"/>
              <a:buFont typeface="Arial" charset="0"/>
              <a:buChar char="▪"/>
              <a:defRPr sz="1600">
                <a:solidFill>
                  <a:schemeClr val="tx1"/>
                </a:solidFill>
                <a:latin typeface="+mn-lt"/>
                <a:ea typeface="+mn-ea"/>
              </a:defRPr>
            </a:lvl2pPr>
            <a:lvl3pPr marL="457200" indent="-261938" algn="l" defTabSz="895350" rtl="0" eaLnBrk="0" fontAlgn="base" hangingPunct="0">
              <a:spcBef>
                <a:spcPct val="0"/>
              </a:spcBef>
              <a:spcAft>
                <a:spcPct val="0"/>
              </a:spcAft>
              <a:buClr>
                <a:schemeClr val="tx2"/>
              </a:buClr>
              <a:buSzPct val="120000"/>
              <a:buFont typeface="Arial" charset="0"/>
              <a:buChar char="–"/>
              <a:defRPr sz="1600">
                <a:solidFill>
                  <a:schemeClr val="tx1"/>
                </a:solidFill>
                <a:latin typeface="+mn-lt"/>
                <a:ea typeface="+mn-ea"/>
              </a:defRPr>
            </a:lvl3pPr>
            <a:lvl4pPr marL="614363" indent="-155575" algn="l" defTabSz="895350" rtl="0" eaLnBrk="0" fontAlgn="base" hangingPunct="0">
              <a:spcBef>
                <a:spcPct val="0"/>
              </a:spcBef>
              <a:spcAft>
                <a:spcPct val="0"/>
              </a:spcAft>
              <a:buClr>
                <a:schemeClr val="tx2"/>
              </a:buClr>
              <a:buSzPct val="120000"/>
              <a:buFont typeface="Arial" charset="0"/>
              <a:buChar char="▫"/>
              <a:defRPr sz="1600">
                <a:solidFill>
                  <a:schemeClr val="tx1"/>
                </a:solidFill>
                <a:latin typeface="+mn-lt"/>
                <a:ea typeface="+mn-ea"/>
              </a:defRPr>
            </a:lvl4pPr>
            <a:lvl5pPr marL="746125" indent="-130175" algn="l" defTabSz="895350" rtl="0" eaLnBrk="0" fontAlgn="base" hangingPunct="0">
              <a:spcBef>
                <a:spcPct val="0"/>
              </a:spcBef>
              <a:spcAft>
                <a:spcPct val="0"/>
              </a:spcAft>
              <a:buClr>
                <a:schemeClr val="tx2"/>
              </a:buClr>
              <a:buSzPct val="89000"/>
              <a:buFont typeface="Arial" charset="0"/>
              <a:buChar char="-"/>
              <a:defRPr sz="1600">
                <a:solidFill>
                  <a:schemeClr val="tx1"/>
                </a:solidFill>
                <a:latin typeface="+mn-lt"/>
                <a:ea typeface="+mn-ea"/>
              </a:defRPr>
            </a:lvl5pPr>
            <a:lvl6pPr marL="1203325" indent="-130175" algn="l" defTabSz="895350" rtl="0" fontAlgn="base">
              <a:spcBef>
                <a:spcPct val="0"/>
              </a:spcBef>
              <a:spcAft>
                <a:spcPct val="0"/>
              </a:spcAft>
              <a:buClr>
                <a:schemeClr val="tx2"/>
              </a:buClr>
              <a:buSzPct val="89000"/>
              <a:buFont typeface="Arial" pitchFamily="34" charset="0"/>
              <a:buChar char="-"/>
              <a:defRPr sz="1600">
                <a:solidFill>
                  <a:schemeClr val="tx1"/>
                </a:solidFill>
                <a:latin typeface="+mn-lt"/>
                <a:ea typeface="+mn-ea"/>
              </a:defRPr>
            </a:lvl6pPr>
            <a:lvl7pPr marL="1660525" indent="-130175" algn="l" defTabSz="895350" rtl="0" fontAlgn="base">
              <a:spcBef>
                <a:spcPct val="0"/>
              </a:spcBef>
              <a:spcAft>
                <a:spcPct val="0"/>
              </a:spcAft>
              <a:buClr>
                <a:schemeClr val="tx2"/>
              </a:buClr>
              <a:buSzPct val="89000"/>
              <a:buFont typeface="Arial" pitchFamily="34" charset="0"/>
              <a:buChar char="-"/>
              <a:defRPr sz="1600">
                <a:solidFill>
                  <a:schemeClr val="tx1"/>
                </a:solidFill>
                <a:latin typeface="+mn-lt"/>
                <a:ea typeface="+mn-ea"/>
              </a:defRPr>
            </a:lvl7pPr>
            <a:lvl8pPr marL="2117725" indent="-130175" algn="l" defTabSz="895350" rtl="0" fontAlgn="base">
              <a:spcBef>
                <a:spcPct val="0"/>
              </a:spcBef>
              <a:spcAft>
                <a:spcPct val="0"/>
              </a:spcAft>
              <a:buClr>
                <a:schemeClr val="tx2"/>
              </a:buClr>
              <a:buSzPct val="89000"/>
              <a:buFont typeface="Arial" pitchFamily="34" charset="0"/>
              <a:buChar char="-"/>
              <a:defRPr sz="1600">
                <a:solidFill>
                  <a:schemeClr val="tx1"/>
                </a:solidFill>
                <a:latin typeface="+mn-lt"/>
                <a:ea typeface="+mn-ea"/>
              </a:defRPr>
            </a:lvl8pPr>
            <a:lvl9pPr marL="2574925" indent="-130175" algn="l" defTabSz="895350" rtl="0" fontAlgn="base">
              <a:spcBef>
                <a:spcPct val="0"/>
              </a:spcBef>
              <a:spcAft>
                <a:spcPct val="0"/>
              </a:spcAft>
              <a:buClr>
                <a:schemeClr val="tx2"/>
              </a:buClr>
              <a:buSzPct val="89000"/>
              <a:buFont typeface="Arial" pitchFamily="34" charset="0"/>
              <a:buChar char="-"/>
              <a:defRPr sz="1600">
                <a:solidFill>
                  <a:schemeClr val="tx1"/>
                </a:solidFill>
                <a:latin typeface="+mn-lt"/>
                <a:ea typeface="+mn-ea"/>
              </a:defRPr>
            </a:lvl9pPr>
          </a:lstStyle>
          <a:p>
            <a:r>
              <a:rPr kumimoji="1" lang="ja-JP" altLang="en-US" baseline="0" dirty="0" err="1"/>
              <a:t>例</a:t>
            </a:r>
            <a:r>
              <a:rPr kumimoji="1" lang="en-US" altLang="ja-JP" baseline="0" dirty="0" err="1"/>
              <a:t>)</a:t>
            </a:r>
            <a:endParaRPr kumimoji="1" lang="ja-JP" altLang="en-US" baseline="0" dirty="0" err="1"/>
          </a:p>
          <a:p>
            <a:r>
              <a:rPr kumimoji="1" lang="en-US" altLang="ja-JP" baseline="0" dirty="0" err="1"/>
              <a:t>Amazon.com</a:t>
            </a:r>
            <a:r>
              <a:rPr kumimoji="1" lang="ja-JP" altLang="en-US" baseline="0" dirty="0" err="1"/>
              <a:t>で、同時に売れる商品間に線を引いてネットワークを構成する。</a:t>
            </a:r>
          </a:p>
          <a:p>
            <a:r>
              <a:rPr kumimoji="1" lang="ja-JP" altLang="en-US" baseline="0" dirty="0" err="1"/>
              <a:t>このネットワークを分析することで、ユーザの購買傾向が把握でき</a:t>
            </a:r>
            <a:r>
              <a:rPr kumimoji="1" lang="ja-JP" altLang="en-US" baseline="0" dirty="0" err="1"/>
              <a:t>て、企業の戦略立案に使える</a:t>
            </a:r>
            <a:r>
              <a:rPr kumimoji="1" lang="ja-JP" altLang="en-US" baseline="0" dirty="0" err="1"/>
              <a:t>。</a:t>
            </a:r>
            <a:r>
              <a:rPr kumimoji="1" lang="en-US" altLang="ja-JP" baseline="0" dirty="0" err="1"/>
              <a:t>[</a:t>
            </a:r>
            <a:r>
              <a:rPr lang="en-US" altLang="ja-JP" baseline="0">
                <a:latin typeface="+mn-ea"/>
                <a:cs typeface="ヒラギノ明朝 Pro W3"/>
              </a:rPr>
              <a:t>Clauset, 2004</a:t>
            </a:r>
            <a:r>
              <a:rPr kumimoji="1" lang="en-US" altLang="ja-JP" baseline="0" dirty="0" err="1"/>
              <a:t>]</a:t>
            </a:r>
            <a:endParaRPr kumimoji="1" lang="ja-JP" altLang="en-US" baseline="0" dirty="0" err="1"/>
          </a:p>
        </p:txBody>
      </p:sp>
      <p:pic>
        <p:nvPicPr>
          <p:cNvPr id="10" name="図 9" descr="link_prediction.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42844" y="3009562"/>
            <a:ext cx="4932576" cy="2480539"/>
          </a:xfrm>
          <a:prstGeom prst="rect">
            <a:avLst/>
          </a:prstGeom>
        </p:spPr>
      </p:pic>
      <p:cxnSp>
        <p:nvCxnSpPr>
          <p:cNvPr id="21" name="直線矢印コネクタ 20"/>
          <p:cNvCxnSpPr>
            <a:stCxn id="23" idx="2"/>
          </p:cNvCxnSpPr>
          <p:nvPr/>
        </p:nvCxnSpPr>
        <p:spPr bwMode="auto">
          <a:xfrm>
            <a:off x="2422557" y="2818766"/>
            <a:ext cx="794104" cy="411684"/>
          </a:xfrm>
          <a:prstGeom prst="straightConnector1">
            <a:avLst/>
          </a:prstGeom>
          <a:solidFill>
            <a:schemeClr val="accent1"/>
          </a:solidFill>
          <a:ln w="9525" cap="flat" cmpd="sng" algn="ctr">
            <a:solidFill>
              <a:schemeClr val="tx1"/>
            </a:solidFill>
            <a:prstDash val="dash"/>
            <a:round/>
            <a:headEnd type="none" w="med" len="med"/>
            <a:tailEnd type="arrow"/>
          </a:ln>
          <a:effectLst/>
        </p:spPr>
      </p:cxnSp>
      <p:sp>
        <p:nvSpPr>
          <p:cNvPr id="23" name="テキスト ボックス 22"/>
          <p:cNvSpPr txBox="1"/>
          <p:nvPr/>
        </p:nvSpPr>
        <p:spPr>
          <a:xfrm>
            <a:off x="1601427" y="2526378"/>
            <a:ext cx="1642259" cy="292388"/>
          </a:xfrm>
          <a:prstGeom prst="rect">
            <a:avLst/>
          </a:prstGeom>
          <a:noFill/>
        </p:spPr>
        <p:txBody>
          <a:bodyPr wrap="none" rtlCol="0">
            <a:spAutoFit/>
          </a:bodyPr>
          <a:lstStyle/>
          <a:p>
            <a:r>
              <a:rPr kumimoji="1" lang="ja-JP" altLang="en-US" baseline="0" dirty="0" err="1"/>
              <a:t>円</a:t>
            </a:r>
            <a:r>
              <a:rPr kumimoji="1" lang="en-US" altLang="ja-JP" baseline="0" dirty="0" err="1"/>
              <a:t> : </a:t>
            </a:r>
            <a:r>
              <a:rPr kumimoji="1" lang="ja-JP" altLang="en-US" baseline="0" dirty="0" err="1"/>
              <a:t>それぞれ</a:t>
            </a:r>
            <a:r>
              <a:rPr kumimoji="1" lang="ja-JP" altLang="en-US" baseline="0" dirty="0" err="1" smtClean="0"/>
              <a:t>の商品</a:t>
            </a:r>
            <a:endParaRPr kumimoji="1" lang="ja-JP" altLang="en-US" baseline="0" dirty="0" err="1" smtClean="0"/>
          </a:p>
        </p:txBody>
      </p:sp>
      <p:cxnSp>
        <p:nvCxnSpPr>
          <p:cNvPr id="29" name="直線矢印コネクタ 28"/>
          <p:cNvCxnSpPr>
            <a:stCxn id="30" idx="2"/>
          </p:cNvCxnSpPr>
          <p:nvPr/>
        </p:nvCxnSpPr>
        <p:spPr bwMode="auto">
          <a:xfrm>
            <a:off x="1079716" y="3647087"/>
            <a:ext cx="1101539" cy="453099"/>
          </a:xfrm>
          <a:prstGeom prst="straightConnector1">
            <a:avLst/>
          </a:prstGeom>
          <a:solidFill>
            <a:schemeClr val="accent1"/>
          </a:solidFill>
          <a:ln w="9525" cap="flat" cmpd="sng" algn="ctr">
            <a:solidFill>
              <a:schemeClr val="tx1"/>
            </a:solidFill>
            <a:prstDash val="dash"/>
            <a:round/>
            <a:headEnd type="none" w="med" len="med"/>
            <a:tailEnd type="arrow"/>
          </a:ln>
          <a:effectLst/>
        </p:spPr>
      </p:cxnSp>
      <p:sp>
        <p:nvSpPr>
          <p:cNvPr id="30" name="テキスト ボックス 29"/>
          <p:cNvSpPr txBox="1"/>
          <p:nvPr/>
        </p:nvSpPr>
        <p:spPr>
          <a:xfrm>
            <a:off x="179469" y="3354699"/>
            <a:ext cx="1800493" cy="292388"/>
          </a:xfrm>
          <a:prstGeom prst="rect">
            <a:avLst/>
          </a:prstGeom>
          <a:noFill/>
        </p:spPr>
        <p:txBody>
          <a:bodyPr wrap="none" rtlCol="0">
            <a:spAutoFit/>
          </a:bodyPr>
          <a:lstStyle/>
          <a:p>
            <a:r>
              <a:rPr kumimoji="1" lang="ja-JP" altLang="en-US" baseline="0" dirty="0" err="1"/>
              <a:t>線</a:t>
            </a:r>
            <a:r>
              <a:rPr kumimoji="1" lang="en-US" altLang="ja-JP" baseline="0" dirty="0" err="1"/>
              <a:t> : </a:t>
            </a:r>
            <a:r>
              <a:rPr kumimoji="1" lang="ja-JP" altLang="en-US" baseline="0" dirty="0" err="1"/>
              <a:t>同時に売れる関係</a:t>
            </a:r>
            <a:endParaRPr kumimoji="1" lang="ja-JP" altLang="en-US" baseline="0" dirty="0" err="1" smtClean="0"/>
          </a:p>
        </p:txBody>
      </p:sp>
      <p:cxnSp>
        <p:nvCxnSpPr>
          <p:cNvPr id="33" name="直線矢印コネクタ 32"/>
          <p:cNvCxnSpPr>
            <a:stCxn id="34" idx="1"/>
          </p:cNvCxnSpPr>
          <p:nvPr/>
        </p:nvCxnSpPr>
        <p:spPr bwMode="auto">
          <a:xfrm flipH="1" flipV="1">
            <a:off x="5881116" y="4293462"/>
            <a:ext cx="676453" cy="1046932"/>
          </a:xfrm>
          <a:prstGeom prst="straightConnector1">
            <a:avLst/>
          </a:prstGeom>
          <a:solidFill>
            <a:schemeClr val="accent1"/>
          </a:solidFill>
          <a:ln w="9525" cap="flat" cmpd="sng" algn="ctr">
            <a:solidFill>
              <a:schemeClr val="tx1"/>
            </a:solidFill>
            <a:prstDash val="dash"/>
            <a:round/>
            <a:headEnd type="none" w="med" len="med"/>
            <a:tailEnd type="arrow"/>
          </a:ln>
          <a:effectLst/>
        </p:spPr>
      </p:cxnSp>
      <p:sp>
        <p:nvSpPr>
          <p:cNvPr id="34" name="テキスト ボックス 33"/>
          <p:cNvSpPr txBox="1"/>
          <p:nvPr/>
        </p:nvSpPr>
        <p:spPr>
          <a:xfrm>
            <a:off x="6557569" y="5094172"/>
            <a:ext cx="2274024" cy="492443"/>
          </a:xfrm>
          <a:prstGeom prst="rect">
            <a:avLst/>
          </a:prstGeom>
          <a:noFill/>
        </p:spPr>
        <p:txBody>
          <a:bodyPr wrap="none" rtlCol="0">
            <a:spAutoFit/>
          </a:bodyPr>
          <a:lstStyle/>
          <a:p>
            <a:r>
              <a:rPr kumimoji="1" lang="ja-JP" altLang="en-US" baseline="0" dirty="0" err="1"/>
              <a:t>次の時間、ここはつながるか</a:t>
            </a:r>
            <a:r>
              <a:rPr kumimoji="1" lang="en-US" altLang="ja-JP" baseline="0" dirty="0" err="1"/>
              <a:t>?</a:t>
            </a:r>
          </a:p>
          <a:p>
            <a:r>
              <a:rPr kumimoji="1" lang="en-US" altLang="ja-JP" baseline="0" dirty="0" err="1"/>
              <a:t>(=</a:t>
            </a:r>
            <a:r>
              <a:rPr kumimoji="1" lang="ja-JP" altLang="en-US" baseline="0" dirty="0" err="1"/>
              <a:t>同時に売れるか</a:t>
            </a:r>
            <a:r>
              <a:rPr kumimoji="1" lang="en-US" altLang="ja-JP" baseline="0" dirty="0" err="1"/>
              <a:t>?)</a:t>
            </a:r>
            <a:endParaRPr kumimoji="1" lang="ja-JP" altLang="en-US" baseline="0" dirty="0" err="1" smtClean="0"/>
          </a:p>
        </p:txBody>
      </p:sp>
    </p:spTree>
    <p:extLst>
      <p:ext uri="{BB962C8B-B14F-4D97-AF65-F5344CB8AC3E}">
        <p14:creationId xmlns:p14="http://schemas.microsoft.com/office/powerpoint/2010/main" val="427078811"/>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19063" y="222494"/>
            <a:ext cx="8618537" cy="307777"/>
          </a:xfrm>
        </p:spPr>
        <p:txBody>
          <a:bodyPr/>
          <a:lstStyle/>
          <a:p>
            <a:r>
              <a:rPr kumimoji="1" lang="en-US" altLang="ja-JP" dirty="0"/>
              <a:t>Web</a:t>
            </a:r>
            <a:r>
              <a:rPr kumimoji="1" lang="ja-JP" altLang="en-US" dirty="0"/>
              <a:t>工学と機械学習　</a:t>
            </a:r>
            <a:r>
              <a:rPr kumimoji="1" lang="en-US" altLang="ja-JP" sz="2000" dirty="0" err="1"/>
              <a:t>4. Learning to Rank</a:t>
            </a:r>
            <a:endParaRPr kumimoji="1" lang="ja-JP" altLang="en-US" dirty="0"/>
          </a:p>
        </p:txBody>
      </p:sp>
      <p:sp>
        <p:nvSpPr>
          <p:cNvPr id="4" name="スライド番号プレースホルダ 3"/>
          <p:cNvSpPr>
            <a:spLocks noGrp="1"/>
          </p:cNvSpPr>
          <p:nvPr>
            <p:ph type="sldNum" sz="quarter" idx="10"/>
          </p:nvPr>
        </p:nvSpPr>
        <p:spPr/>
        <p:txBody>
          <a:bodyPr/>
          <a:lstStyle/>
          <a:p>
            <a:pPr>
              <a:defRPr/>
            </a:pPr>
            <a:fld id="{2D4E70FC-6F47-4B9A-8DC5-CFB6557575ED}" type="slidenum">
              <a:rPr lang="ja-JP" altLang="en-US" smtClean="0"/>
              <a:pPr>
                <a:defRPr/>
              </a:pPr>
              <a:t>32</a:t>
            </a:fld>
            <a:r>
              <a:rPr lang="en-US" altLang="ja-JP" smtClean="0"/>
              <a:t> </a:t>
            </a:r>
            <a:endParaRPr lang="en-US" altLang="ja-JP"/>
          </a:p>
        </p:txBody>
      </p:sp>
      <p:sp>
        <p:nvSpPr>
          <p:cNvPr id="3" name="コンテンツ プレースホルダー 2"/>
          <p:cNvSpPr>
            <a:spLocks noGrp="1"/>
          </p:cNvSpPr>
          <p:nvPr>
            <p:ph idx="1"/>
          </p:nvPr>
        </p:nvSpPr>
        <p:spPr>
          <a:xfrm>
            <a:off x="119063" y="820738"/>
            <a:ext cx="8631237" cy="492443"/>
          </a:xfrm>
        </p:spPr>
        <p:txBody>
          <a:bodyPr/>
          <a:lstStyle/>
          <a:p>
            <a:r>
              <a:rPr kumimoji="1" lang="ja-JP" altLang="en-US" dirty="0" err="1"/>
              <a:t>検索エンジンで、検索結果の順位を付けるため、複数の要因を組み合わせたランキング関数を</a:t>
            </a:r>
            <a:endParaRPr kumimoji="1" lang="en-US" altLang="ja-JP" dirty="0" err="1"/>
          </a:p>
          <a:p>
            <a:r>
              <a:rPr kumimoji="1" lang="ja-JP" altLang="en-US" dirty="0" err="1"/>
              <a:t>学習する。</a:t>
            </a:r>
          </a:p>
        </p:txBody>
      </p:sp>
      <p:sp>
        <p:nvSpPr>
          <p:cNvPr id="26" name="コンテンツ プレースホルダー 2"/>
          <p:cNvSpPr txBox="1">
            <a:spLocks/>
          </p:cNvSpPr>
          <p:nvPr/>
        </p:nvSpPr>
        <p:spPr bwMode="auto">
          <a:xfrm>
            <a:off x="496996" y="5494368"/>
            <a:ext cx="7875372" cy="738664"/>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marL="342900" indent="-342900" algn="l" defTabSz="895350" rtl="0" eaLnBrk="0" fontAlgn="base" hangingPunct="0">
              <a:spcBef>
                <a:spcPct val="0"/>
              </a:spcBef>
              <a:spcAft>
                <a:spcPct val="0"/>
              </a:spcAft>
              <a:buClr>
                <a:schemeClr val="tx2"/>
              </a:buClr>
              <a:defRPr sz="1600">
                <a:solidFill>
                  <a:schemeClr val="tx1"/>
                </a:solidFill>
                <a:latin typeface="+mn-lt"/>
                <a:ea typeface="+mn-ea"/>
                <a:cs typeface="+mn-cs"/>
              </a:defRPr>
            </a:lvl1pPr>
            <a:lvl2pPr marL="193675" indent="-192088" algn="l" defTabSz="895350" rtl="0" eaLnBrk="0" fontAlgn="base" hangingPunct="0">
              <a:spcBef>
                <a:spcPct val="0"/>
              </a:spcBef>
              <a:spcAft>
                <a:spcPct val="0"/>
              </a:spcAft>
              <a:buClr>
                <a:schemeClr val="tx2"/>
              </a:buClr>
              <a:buSzPct val="125000"/>
              <a:buFont typeface="Arial" charset="0"/>
              <a:buChar char="▪"/>
              <a:defRPr sz="1600">
                <a:solidFill>
                  <a:schemeClr val="tx1"/>
                </a:solidFill>
                <a:latin typeface="+mn-lt"/>
                <a:ea typeface="+mn-ea"/>
              </a:defRPr>
            </a:lvl2pPr>
            <a:lvl3pPr marL="457200" indent="-261938" algn="l" defTabSz="895350" rtl="0" eaLnBrk="0" fontAlgn="base" hangingPunct="0">
              <a:spcBef>
                <a:spcPct val="0"/>
              </a:spcBef>
              <a:spcAft>
                <a:spcPct val="0"/>
              </a:spcAft>
              <a:buClr>
                <a:schemeClr val="tx2"/>
              </a:buClr>
              <a:buSzPct val="120000"/>
              <a:buFont typeface="Arial" charset="0"/>
              <a:buChar char="–"/>
              <a:defRPr sz="1600">
                <a:solidFill>
                  <a:schemeClr val="tx1"/>
                </a:solidFill>
                <a:latin typeface="+mn-lt"/>
                <a:ea typeface="+mn-ea"/>
              </a:defRPr>
            </a:lvl3pPr>
            <a:lvl4pPr marL="614363" indent="-155575" algn="l" defTabSz="895350" rtl="0" eaLnBrk="0" fontAlgn="base" hangingPunct="0">
              <a:spcBef>
                <a:spcPct val="0"/>
              </a:spcBef>
              <a:spcAft>
                <a:spcPct val="0"/>
              </a:spcAft>
              <a:buClr>
                <a:schemeClr val="tx2"/>
              </a:buClr>
              <a:buSzPct val="120000"/>
              <a:buFont typeface="Arial" charset="0"/>
              <a:buChar char="▫"/>
              <a:defRPr sz="1600">
                <a:solidFill>
                  <a:schemeClr val="tx1"/>
                </a:solidFill>
                <a:latin typeface="+mn-lt"/>
                <a:ea typeface="+mn-ea"/>
              </a:defRPr>
            </a:lvl4pPr>
            <a:lvl5pPr marL="746125" indent="-130175" algn="l" defTabSz="895350" rtl="0" eaLnBrk="0" fontAlgn="base" hangingPunct="0">
              <a:spcBef>
                <a:spcPct val="0"/>
              </a:spcBef>
              <a:spcAft>
                <a:spcPct val="0"/>
              </a:spcAft>
              <a:buClr>
                <a:schemeClr val="tx2"/>
              </a:buClr>
              <a:buSzPct val="89000"/>
              <a:buFont typeface="Arial" charset="0"/>
              <a:buChar char="-"/>
              <a:defRPr sz="1600">
                <a:solidFill>
                  <a:schemeClr val="tx1"/>
                </a:solidFill>
                <a:latin typeface="+mn-lt"/>
                <a:ea typeface="+mn-ea"/>
              </a:defRPr>
            </a:lvl5pPr>
            <a:lvl6pPr marL="1203325" indent="-130175" algn="l" defTabSz="895350" rtl="0" fontAlgn="base">
              <a:spcBef>
                <a:spcPct val="0"/>
              </a:spcBef>
              <a:spcAft>
                <a:spcPct val="0"/>
              </a:spcAft>
              <a:buClr>
                <a:schemeClr val="tx2"/>
              </a:buClr>
              <a:buSzPct val="89000"/>
              <a:buFont typeface="Arial" pitchFamily="34" charset="0"/>
              <a:buChar char="-"/>
              <a:defRPr sz="1600">
                <a:solidFill>
                  <a:schemeClr val="tx1"/>
                </a:solidFill>
                <a:latin typeface="+mn-lt"/>
                <a:ea typeface="+mn-ea"/>
              </a:defRPr>
            </a:lvl6pPr>
            <a:lvl7pPr marL="1660525" indent="-130175" algn="l" defTabSz="895350" rtl="0" fontAlgn="base">
              <a:spcBef>
                <a:spcPct val="0"/>
              </a:spcBef>
              <a:spcAft>
                <a:spcPct val="0"/>
              </a:spcAft>
              <a:buClr>
                <a:schemeClr val="tx2"/>
              </a:buClr>
              <a:buSzPct val="89000"/>
              <a:buFont typeface="Arial" pitchFamily="34" charset="0"/>
              <a:buChar char="-"/>
              <a:defRPr sz="1600">
                <a:solidFill>
                  <a:schemeClr val="tx1"/>
                </a:solidFill>
                <a:latin typeface="+mn-lt"/>
                <a:ea typeface="+mn-ea"/>
              </a:defRPr>
            </a:lvl7pPr>
            <a:lvl8pPr marL="2117725" indent="-130175" algn="l" defTabSz="895350" rtl="0" fontAlgn="base">
              <a:spcBef>
                <a:spcPct val="0"/>
              </a:spcBef>
              <a:spcAft>
                <a:spcPct val="0"/>
              </a:spcAft>
              <a:buClr>
                <a:schemeClr val="tx2"/>
              </a:buClr>
              <a:buSzPct val="89000"/>
              <a:buFont typeface="Arial" pitchFamily="34" charset="0"/>
              <a:buChar char="-"/>
              <a:defRPr sz="1600">
                <a:solidFill>
                  <a:schemeClr val="tx1"/>
                </a:solidFill>
                <a:latin typeface="+mn-lt"/>
                <a:ea typeface="+mn-ea"/>
              </a:defRPr>
            </a:lvl8pPr>
            <a:lvl9pPr marL="2574925" indent="-130175" algn="l" defTabSz="895350" rtl="0" fontAlgn="base">
              <a:spcBef>
                <a:spcPct val="0"/>
              </a:spcBef>
              <a:spcAft>
                <a:spcPct val="0"/>
              </a:spcAft>
              <a:buClr>
                <a:schemeClr val="tx2"/>
              </a:buClr>
              <a:buSzPct val="89000"/>
              <a:buFont typeface="Arial" pitchFamily="34" charset="0"/>
              <a:buChar char="-"/>
              <a:defRPr sz="1600">
                <a:solidFill>
                  <a:schemeClr val="tx1"/>
                </a:solidFill>
                <a:latin typeface="+mn-lt"/>
                <a:ea typeface="+mn-ea"/>
              </a:defRPr>
            </a:lvl9pPr>
          </a:lstStyle>
          <a:p>
            <a:r>
              <a:rPr kumimoji="1" lang="en-US" altLang="ja-JP" baseline="0" dirty="0" err="1"/>
              <a:t>Yahoo!</a:t>
            </a:r>
            <a:r>
              <a:rPr kumimoji="1" lang="ja-JP" altLang="en-US" baseline="0" dirty="0" err="1"/>
              <a:t>、</a:t>
            </a:r>
            <a:r>
              <a:rPr kumimoji="1" lang="en-US" altLang="ja-JP" baseline="0" dirty="0" err="1"/>
              <a:t>Bing</a:t>
            </a:r>
            <a:r>
              <a:rPr kumimoji="1" lang="ja-JP" altLang="en-US" baseline="0" dirty="0" err="1"/>
              <a:t>など大手検索サイトに</a:t>
            </a:r>
            <a:r>
              <a:rPr kumimoji="1" lang="ja-JP" altLang="en-US" baseline="0" dirty="0" err="1"/>
              <a:t>も</a:t>
            </a:r>
            <a:r>
              <a:rPr kumimoji="1" lang="ja-JP" altLang="en-US" baseline="0" dirty="0" err="1"/>
              <a:t>使われている</a:t>
            </a:r>
            <a:r>
              <a:rPr kumimoji="1" lang="ja-JP" altLang="en-US" baseline="0" dirty="0" err="1"/>
              <a:t>技術である。</a:t>
            </a:r>
          </a:p>
          <a:p>
            <a:pPr marL="0" indent="0"/>
            <a:r>
              <a:rPr kumimoji="1" lang="ja-JP" altLang="en-US" baseline="0" dirty="0" err="1"/>
              <a:t>検索性能が向上すると、</a:t>
            </a:r>
            <a:r>
              <a:rPr kumimoji="1" lang="en-US" altLang="ja-JP" baseline="0" dirty="0" err="1"/>
              <a:t>Web</a:t>
            </a:r>
            <a:r>
              <a:rPr kumimoji="1" lang="ja-JP" altLang="en-US" baseline="0" dirty="0" err="1"/>
              <a:t>サイトの利便性と人気が高まり、</a:t>
            </a:r>
            <a:r>
              <a:rPr kumimoji="1" lang="en-US" altLang="ja-JP" baseline="0" dirty="0" err="1"/>
              <a:t>Web</a:t>
            </a:r>
            <a:r>
              <a:rPr kumimoji="1" lang="ja-JP" altLang="en-US" baseline="0" dirty="0" err="1"/>
              <a:t>広告による収益の増大が期待できる。</a:t>
            </a:r>
            <a:endParaRPr kumimoji="1" lang="ja-JP" altLang="en-US" baseline="0" dirty="0" err="1"/>
          </a:p>
        </p:txBody>
      </p:sp>
      <p:sp>
        <p:nvSpPr>
          <p:cNvPr id="11" name="角丸四角形 10"/>
          <p:cNvSpPr/>
          <p:nvPr/>
        </p:nvSpPr>
        <p:spPr bwMode="auto">
          <a:xfrm>
            <a:off x="276784" y="2192137"/>
            <a:ext cx="2732799" cy="2393124"/>
          </a:xfrm>
          <a:prstGeom prst="round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ja-JP" altLang="en-US" sz="1800" b="0" i="0" u="none" strike="noStrike" cap="none" normalizeH="0" baseline="0" dirty="0" err="1" smtClean="0">
                <a:ln>
                  <a:noFill/>
                </a:ln>
                <a:solidFill>
                  <a:schemeClr val="tx1"/>
                </a:solidFill>
                <a:effectLst/>
                <a:latin typeface="Arial" pitchFamily="34" charset="0"/>
                <a:ea typeface="ＭＳ Ｐゴシック" pitchFamily="50" charset="-128"/>
              </a:rPr>
              <a:t>検索ワード</a:t>
            </a:r>
            <a:r>
              <a:rPr kumimoji="0" lang="en-US" altLang="ja-JP" sz="1800" b="0" i="0" u="none" strike="noStrike" cap="none" normalizeH="0" baseline="0" dirty="0" err="1" smtClean="0">
                <a:ln>
                  <a:noFill/>
                </a:ln>
                <a:solidFill>
                  <a:schemeClr val="tx1"/>
                </a:solidFill>
                <a:effectLst/>
                <a:latin typeface="Arial" pitchFamily="34" charset="0"/>
                <a:ea typeface="ＭＳ Ｐゴシック" pitchFamily="50" charset="-128"/>
              </a:rPr>
              <a:t> </a:t>
            </a:r>
            <a:r>
              <a:rPr lang="en-US" altLang="ja-JP" sz="1800" baseline="0" dirty="0" err="1">
                <a:latin typeface="Arial" pitchFamily="34" charset="0"/>
                <a:ea typeface="ＭＳ Ｐゴシック" pitchFamily="50" charset="-128"/>
              </a:rPr>
              <a:t>“</a:t>
            </a:r>
            <a:r>
              <a:rPr kumimoji="0" lang="en-US" altLang="ja-JP" sz="1800" b="0" i="0" u="none" strike="noStrike" cap="none" normalizeH="0" baseline="0" dirty="0" err="1" smtClean="0">
                <a:ln>
                  <a:noFill/>
                </a:ln>
                <a:solidFill>
                  <a:schemeClr val="tx1"/>
                </a:solidFill>
                <a:effectLst/>
                <a:latin typeface="Arial" pitchFamily="34" charset="0"/>
                <a:ea typeface="ＭＳ Ｐゴシック" pitchFamily="50" charset="-128"/>
              </a:rPr>
              <a:t>Web</a:t>
            </a:r>
            <a:r>
              <a:rPr kumimoji="0" lang="ja-JP" altLang="en-US" sz="1800" b="0" i="0" u="none" strike="noStrike" cap="none" normalizeH="0" baseline="0" dirty="0" err="1" smtClean="0">
                <a:ln>
                  <a:noFill/>
                </a:ln>
                <a:solidFill>
                  <a:schemeClr val="tx1"/>
                </a:solidFill>
                <a:effectLst/>
                <a:latin typeface="Arial" pitchFamily="34" charset="0"/>
                <a:ea typeface="ＭＳ Ｐゴシック" pitchFamily="50" charset="-128"/>
              </a:rPr>
              <a:t>工学</a:t>
            </a:r>
            <a:r>
              <a:rPr lang="en-US" altLang="ja-JP" sz="1800" baseline="0" dirty="0" err="1">
                <a:latin typeface="Arial" pitchFamily="34" charset="0"/>
                <a:ea typeface="ＭＳ Ｐゴシック" pitchFamily="50" charset="-128"/>
              </a:rPr>
              <a:t>”</a:t>
            </a:r>
            <a:endParaRPr kumimoji="0" lang="ja-JP" altLang="en-US" sz="1800" b="0" i="0" u="none" strike="noStrike" cap="none" normalizeH="0" baseline="0" dirty="0" err="1" smtClean="0">
              <a:ln>
                <a:noFill/>
              </a:ln>
              <a:solidFill>
                <a:schemeClr val="tx1"/>
              </a:solidFill>
              <a:effectLst/>
              <a:latin typeface="Arial" pitchFamily="34" charset="0"/>
              <a:ea typeface="ＭＳ Ｐゴシック" pitchFamily="50" charset="-128"/>
            </a:endParaRPr>
          </a:p>
          <a:p>
            <a:pPr marL="0" marR="0" indent="0" algn="ctr" defTabSz="914400" rtl="0" eaLnBrk="1" fontAlgn="base" latinLnBrk="0" hangingPunct="1">
              <a:lnSpc>
                <a:spcPct val="100000"/>
              </a:lnSpc>
              <a:spcBef>
                <a:spcPct val="0"/>
              </a:spcBef>
              <a:spcAft>
                <a:spcPct val="0"/>
              </a:spcAft>
              <a:buClrTx/>
              <a:buSzTx/>
              <a:buFontTx/>
              <a:buNone/>
              <a:tabLst/>
            </a:pPr>
            <a:endParaRPr kumimoji="0" lang="ja-JP" altLang="en-US" sz="1800" b="0" i="0" u="none" strike="noStrike" cap="none" normalizeH="0" baseline="0" dirty="0" err="1" smtClean="0">
              <a:ln>
                <a:noFill/>
              </a:ln>
              <a:solidFill>
                <a:schemeClr val="tx1"/>
              </a:solidFill>
              <a:effectLst/>
              <a:latin typeface="Arial" pitchFamily="34" charset="0"/>
              <a:ea typeface="ＭＳ Ｐゴシック" pitchFamily="50" charset="-128"/>
            </a:endParaRPr>
          </a:p>
          <a:p>
            <a:pPr marL="0" marR="0" indent="0" algn="ctr" defTabSz="914400" rtl="0" eaLnBrk="1" fontAlgn="base" latinLnBrk="0" hangingPunct="1">
              <a:lnSpc>
                <a:spcPct val="100000"/>
              </a:lnSpc>
              <a:spcBef>
                <a:spcPct val="0"/>
              </a:spcBef>
              <a:spcAft>
                <a:spcPct val="0"/>
              </a:spcAft>
              <a:buClrTx/>
              <a:buSzTx/>
              <a:buFontTx/>
              <a:buNone/>
              <a:tabLst/>
            </a:pPr>
            <a:r>
              <a:rPr kumimoji="0" lang="en-US" altLang="ja-JP" sz="1800" b="0" i="0" u="none" strike="noStrike" cap="none" normalizeH="0" baseline="0" dirty="0" err="1" smtClean="0">
                <a:ln>
                  <a:noFill/>
                </a:ln>
                <a:solidFill>
                  <a:schemeClr val="tx1"/>
                </a:solidFill>
                <a:effectLst/>
                <a:latin typeface="Arial" pitchFamily="34" charset="0"/>
                <a:ea typeface="ＭＳ Ｐゴシック" pitchFamily="50" charset="-128"/>
              </a:rPr>
              <a:t>+</a:t>
            </a:r>
            <a:endParaRPr kumimoji="0" lang="ja-JP" altLang="en-US" sz="1800" b="0" i="0" u="none" strike="noStrike" cap="none" normalizeH="0" baseline="0" dirty="0" err="1" smtClean="0">
              <a:ln>
                <a:noFill/>
              </a:ln>
              <a:solidFill>
                <a:schemeClr val="tx1"/>
              </a:solidFill>
              <a:effectLst/>
              <a:latin typeface="Arial" pitchFamily="34" charset="0"/>
              <a:ea typeface="ＭＳ Ｐゴシック" pitchFamily="50" charset="-128"/>
            </a:endParaRPr>
          </a:p>
          <a:p>
            <a:pPr marL="0" marR="0" indent="0" algn="ctr" defTabSz="914400" rtl="0" eaLnBrk="1" fontAlgn="base" latinLnBrk="0" hangingPunct="1">
              <a:lnSpc>
                <a:spcPct val="100000"/>
              </a:lnSpc>
              <a:spcBef>
                <a:spcPct val="0"/>
              </a:spcBef>
              <a:spcAft>
                <a:spcPct val="0"/>
              </a:spcAft>
              <a:buClrTx/>
              <a:buSzTx/>
              <a:buFontTx/>
              <a:buNone/>
              <a:tabLst/>
            </a:pPr>
            <a:endParaRPr kumimoji="0" lang="ja-JP" altLang="en-US" sz="1800" b="0" i="0" u="none" strike="noStrike" cap="none" normalizeH="0" baseline="0" dirty="0" err="1" smtClean="0">
              <a:ln>
                <a:noFill/>
              </a:ln>
              <a:solidFill>
                <a:schemeClr val="tx1"/>
              </a:solidFill>
              <a:effectLst/>
              <a:latin typeface="Arial" pitchFamily="34" charset="0"/>
              <a:ea typeface="ＭＳ Ｐゴシック" pitchFamily="50" charset="-128"/>
            </a:endParaRPr>
          </a:p>
          <a:p>
            <a:pPr marL="0" marR="0" indent="0" algn="ctr" defTabSz="914400" rtl="0" eaLnBrk="1" fontAlgn="base" latinLnBrk="0" hangingPunct="1">
              <a:lnSpc>
                <a:spcPct val="100000"/>
              </a:lnSpc>
              <a:spcBef>
                <a:spcPct val="0"/>
              </a:spcBef>
              <a:spcAft>
                <a:spcPct val="0"/>
              </a:spcAft>
              <a:buClrTx/>
              <a:buSzTx/>
              <a:buFontTx/>
              <a:buNone/>
              <a:tabLst/>
            </a:pPr>
            <a:r>
              <a:rPr lang="ja-JP" altLang="en-US" sz="1800" baseline="0" dirty="0" err="1">
                <a:latin typeface="Arial" pitchFamily="34" charset="0"/>
                <a:ea typeface="ＭＳ Ｐゴシック" pitchFamily="50" charset="-128"/>
              </a:rPr>
              <a:t>検索対象文書の特徴量</a:t>
            </a:r>
            <a:endParaRPr lang="en-US" altLang="ja-JP" sz="1800" baseline="0" dirty="0" err="1">
              <a:latin typeface="Arial" pitchFamily="34" charset="0"/>
              <a:ea typeface="ＭＳ Ｐゴシック" pitchFamily="50" charset="-128"/>
            </a:endParaRPr>
          </a:p>
          <a:p>
            <a:pPr marL="0" marR="0" indent="0" algn="ctr" defTabSz="914400" rtl="0" eaLnBrk="1" fontAlgn="base" latinLnBrk="0" hangingPunct="1">
              <a:lnSpc>
                <a:spcPct val="100000"/>
              </a:lnSpc>
              <a:spcBef>
                <a:spcPct val="0"/>
              </a:spcBef>
              <a:spcAft>
                <a:spcPct val="0"/>
              </a:spcAft>
              <a:buClrTx/>
              <a:buSzTx/>
              <a:buFontTx/>
              <a:buNone/>
              <a:tabLst/>
            </a:pPr>
            <a:r>
              <a:rPr kumimoji="0" lang="en-US" altLang="ja-JP" sz="1800" b="0" i="0" u="none" strike="noStrike" cap="none" normalizeH="0" baseline="0" dirty="0" err="1" smtClean="0">
                <a:ln>
                  <a:noFill/>
                </a:ln>
                <a:solidFill>
                  <a:schemeClr val="tx1"/>
                </a:solidFill>
                <a:effectLst/>
                <a:latin typeface="Arial" pitchFamily="34" charset="0"/>
                <a:ea typeface="ＭＳ Ｐゴシック" pitchFamily="50" charset="-128"/>
              </a:rPr>
              <a:t>ex)TF-IDF</a:t>
            </a:r>
            <a:r>
              <a:rPr kumimoji="0" lang="ja-JP" altLang="en-US" sz="1800" b="0" i="0" u="none" strike="noStrike" cap="none" normalizeH="0" baseline="0" dirty="0" err="1" smtClean="0">
                <a:ln>
                  <a:noFill/>
                </a:ln>
                <a:solidFill>
                  <a:schemeClr val="tx1"/>
                </a:solidFill>
                <a:effectLst/>
                <a:latin typeface="Arial" pitchFamily="34" charset="0"/>
                <a:ea typeface="ＭＳ Ｐゴシック" pitchFamily="50" charset="-128"/>
              </a:rPr>
              <a:t>、</a:t>
            </a:r>
            <a:r>
              <a:rPr kumimoji="0" lang="en-US" altLang="ja-JP" sz="1800" b="0" i="0" u="none" strike="noStrike" cap="none" normalizeH="0" baseline="0" dirty="0" err="1" smtClean="0">
                <a:ln>
                  <a:noFill/>
                </a:ln>
                <a:solidFill>
                  <a:schemeClr val="tx1"/>
                </a:solidFill>
                <a:effectLst/>
                <a:latin typeface="Arial" pitchFamily="34" charset="0"/>
                <a:ea typeface="ＭＳ Ｐゴシック" pitchFamily="50" charset="-128"/>
              </a:rPr>
              <a:t>P</a:t>
            </a:r>
            <a:r>
              <a:rPr lang="en-US" altLang="ja-JP" sz="1800" baseline="0" dirty="0" err="1">
                <a:latin typeface="Arial" pitchFamily="34" charset="0"/>
                <a:ea typeface="ＭＳ Ｐゴシック" pitchFamily="50" charset="-128"/>
              </a:rPr>
              <a:t>ageRank</a:t>
            </a:r>
            <a:endParaRPr kumimoji="0" lang="ja-JP" altLang="en-US" sz="18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12" name="正方形/長方形 11"/>
          <p:cNvSpPr/>
          <p:nvPr/>
        </p:nvSpPr>
        <p:spPr bwMode="auto">
          <a:xfrm>
            <a:off x="3766928" y="2259009"/>
            <a:ext cx="1149614" cy="2379756"/>
          </a:xfrm>
          <a:prstGeom prst="rect">
            <a:avLst/>
          </a:prstGeom>
          <a:no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ja-JP" altLang="en-US" sz="1600" b="0" i="0" u="none" strike="noStrike" cap="none" normalizeH="0" baseline="0" dirty="0" err="1" smtClean="0">
                <a:ln>
                  <a:noFill/>
                </a:ln>
                <a:solidFill>
                  <a:schemeClr val="tx1"/>
                </a:solidFill>
                <a:effectLst/>
                <a:latin typeface="Arial" pitchFamily="34" charset="0"/>
                <a:ea typeface="ＭＳ Ｐゴシック" pitchFamily="50" charset="-128"/>
              </a:rPr>
              <a:t>ランキング</a:t>
            </a:r>
          </a:p>
          <a:p>
            <a:pPr marL="0" marR="0" indent="0" algn="ctr" defTabSz="914400" rtl="0" eaLnBrk="1" fontAlgn="base" latinLnBrk="0" hangingPunct="1">
              <a:lnSpc>
                <a:spcPct val="100000"/>
              </a:lnSpc>
              <a:spcBef>
                <a:spcPct val="0"/>
              </a:spcBef>
              <a:spcAft>
                <a:spcPct val="0"/>
              </a:spcAft>
              <a:buClrTx/>
              <a:buSzTx/>
              <a:buFontTx/>
              <a:buNone/>
              <a:tabLst/>
            </a:pPr>
            <a:r>
              <a:rPr kumimoji="0" lang="ja-JP" altLang="en-US" sz="1600" b="0" i="0" u="none" strike="noStrike" cap="none" normalizeH="0" baseline="0" dirty="0" err="1" smtClean="0">
                <a:ln>
                  <a:noFill/>
                </a:ln>
                <a:solidFill>
                  <a:schemeClr val="tx1"/>
                </a:solidFill>
                <a:effectLst/>
                <a:latin typeface="Arial" pitchFamily="34" charset="0"/>
                <a:ea typeface="ＭＳ Ｐゴシック" pitchFamily="50" charset="-128"/>
              </a:rPr>
              <a:t>関数</a:t>
            </a:r>
            <a:endParaRPr kumimoji="0" lang="en-US" altLang="ja-JP" sz="16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cxnSp>
        <p:nvCxnSpPr>
          <p:cNvPr id="13" name="直線矢印コネクタ 12"/>
          <p:cNvCxnSpPr/>
          <p:nvPr/>
        </p:nvCxnSpPr>
        <p:spPr bwMode="auto">
          <a:xfrm>
            <a:off x="3098538" y="3435521"/>
            <a:ext cx="494608"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14" name="テキスト ボックス 13"/>
          <p:cNvSpPr txBox="1"/>
          <p:nvPr/>
        </p:nvSpPr>
        <p:spPr>
          <a:xfrm>
            <a:off x="3085169" y="3636059"/>
            <a:ext cx="518091" cy="292388"/>
          </a:xfrm>
          <a:prstGeom prst="rect">
            <a:avLst/>
          </a:prstGeom>
          <a:noFill/>
        </p:spPr>
        <p:txBody>
          <a:bodyPr wrap="none" rtlCol="0">
            <a:spAutoFit/>
          </a:bodyPr>
          <a:lstStyle/>
          <a:p>
            <a:r>
              <a:rPr kumimoji="1" lang="ja-JP" altLang="en-US" baseline="0" dirty="0" err="1" smtClean="0"/>
              <a:t>入力</a:t>
            </a:r>
          </a:p>
        </p:txBody>
      </p:sp>
      <p:cxnSp>
        <p:nvCxnSpPr>
          <p:cNvPr id="15" name="直線矢印コネクタ 14"/>
          <p:cNvCxnSpPr/>
          <p:nvPr/>
        </p:nvCxnSpPr>
        <p:spPr bwMode="auto">
          <a:xfrm>
            <a:off x="5117075" y="3462260"/>
            <a:ext cx="494608"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16" name="テキスト ボックス 15"/>
          <p:cNvSpPr txBox="1"/>
          <p:nvPr/>
        </p:nvSpPr>
        <p:spPr>
          <a:xfrm>
            <a:off x="5103706" y="3662798"/>
            <a:ext cx="518091" cy="292388"/>
          </a:xfrm>
          <a:prstGeom prst="rect">
            <a:avLst/>
          </a:prstGeom>
          <a:noFill/>
        </p:spPr>
        <p:txBody>
          <a:bodyPr wrap="none" rtlCol="0">
            <a:spAutoFit/>
          </a:bodyPr>
          <a:lstStyle/>
          <a:p>
            <a:r>
              <a:rPr kumimoji="1" lang="ja-JP" altLang="en-US" baseline="0" dirty="0" err="1" smtClean="0"/>
              <a:t>推論</a:t>
            </a:r>
          </a:p>
        </p:txBody>
      </p:sp>
      <p:pic>
        <p:nvPicPr>
          <p:cNvPr id="7" name="図 6" descr="searchresult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51805" y="1283899"/>
            <a:ext cx="2890382" cy="4178325"/>
          </a:xfrm>
          <a:prstGeom prst="rect">
            <a:avLst/>
          </a:prstGeom>
        </p:spPr>
      </p:pic>
    </p:spTree>
    <p:extLst>
      <p:ext uri="{BB962C8B-B14F-4D97-AF65-F5344CB8AC3E}">
        <p14:creationId xmlns:p14="http://schemas.microsoft.com/office/powerpoint/2010/main" val="28335041"/>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19063" y="230188"/>
            <a:ext cx="8618537" cy="292388"/>
          </a:xfrm>
        </p:spPr>
        <p:txBody>
          <a:bodyPr/>
          <a:lstStyle/>
          <a:p>
            <a:r>
              <a:rPr kumimoji="1" lang="ja-JP" altLang="en-US" dirty="0"/>
              <a:t>背景</a:t>
            </a:r>
            <a:r>
              <a:rPr kumimoji="1" lang="en-US" altLang="ja-JP" dirty="0"/>
              <a:t>1 :</a:t>
            </a:r>
            <a:r>
              <a:rPr kumimoji="1" lang="ja-JP" altLang="en-US" dirty="0"/>
              <a:t>従来の機械学習の例</a:t>
            </a:r>
          </a:p>
        </p:txBody>
      </p:sp>
      <p:sp>
        <p:nvSpPr>
          <p:cNvPr id="4" name="スライド番号プレースホルダ 3"/>
          <p:cNvSpPr>
            <a:spLocks noGrp="1"/>
          </p:cNvSpPr>
          <p:nvPr>
            <p:ph type="sldNum" sz="quarter" idx="10"/>
          </p:nvPr>
        </p:nvSpPr>
        <p:spPr/>
        <p:txBody>
          <a:bodyPr/>
          <a:lstStyle/>
          <a:p>
            <a:pPr>
              <a:defRPr/>
            </a:pPr>
            <a:fld id="{2D4E70FC-6F47-4B9A-8DC5-CFB6557575ED}" type="slidenum">
              <a:rPr lang="ja-JP" altLang="en-US" smtClean="0"/>
              <a:pPr>
                <a:defRPr/>
              </a:pPr>
              <a:t>33</a:t>
            </a:fld>
            <a:r>
              <a:rPr lang="en-US" altLang="ja-JP" smtClean="0"/>
              <a:t> </a:t>
            </a:r>
            <a:endParaRPr lang="en-US" altLang="ja-JP"/>
          </a:p>
        </p:txBody>
      </p:sp>
      <p:sp>
        <p:nvSpPr>
          <p:cNvPr id="7" name="円/楕円 6"/>
          <p:cNvSpPr/>
          <p:nvPr/>
        </p:nvSpPr>
        <p:spPr bwMode="auto">
          <a:xfrm>
            <a:off x="2604957" y="2871595"/>
            <a:ext cx="764824" cy="2179158"/>
          </a:xfrm>
          <a:prstGeom prst="ellipse">
            <a:avLst/>
          </a:prstGeom>
          <a:noFill/>
          <a:ln w="9525" cap="flat" cmpd="sng" algn="ctr">
            <a:solidFill>
              <a:schemeClr val="accent4">
                <a:lumMod val="50000"/>
              </a:schemeClr>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9" name="角丸四角形 8"/>
          <p:cNvSpPr/>
          <p:nvPr/>
        </p:nvSpPr>
        <p:spPr bwMode="auto">
          <a:xfrm>
            <a:off x="3492219" y="2177827"/>
            <a:ext cx="5143378" cy="3983096"/>
          </a:xfrm>
          <a:prstGeom prst="roundRect">
            <a:avLst/>
          </a:prstGeom>
          <a:noFill/>
          <a:ln w="9525" cap="flat" cmpd="sng" algn="ctr">
            <a:solidFill>
              <a:srgbClr val="0066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10" name="テキスト ボックス 9"/>
          <p:cNvSpPr txBox="1"/>
          <p:nvPr/>
        </p:nvSpPr>
        <p:spPr>
          <a:xfrm>
            <a:off x="6421116" y="1687159"/>
            <a:ext cx="2031325" cy="369332"/>
          </a:xfrm>
          <a:prstGeom prst="rect">
            <a:avLst/>
          </a:prstGeom>
          <a:noFill/>
        </p:spPr>
        <p:txBody>
          <a:bodyPr wrap="none" rtlCol="0">
            <a:spAutoFit/>
          </a:bodyPr>
          <a:lstStyle/>
          <a:p>
            <a:r>
              <a:rPr kumimoji="1" lang="ja-JP" altLang="en-US" sz="1800" baseline="0" dirty="0" err="1" smtClean="0">
                <a:solidFill>
                  <a:srgbClr val="008000"/>
                </a:solidFill>
              </a:rPr>
              <a:t>機械学習の枠組み</a:t>
            </a:r>
          </a:p>
        </p:txBody>
      </p:sp>
      <p:sp>
        <p:nvSpPr>
          <p:cNvPr id="19" name="正方形/長方形 18"/>
          <p:cNvSpPr/>
          <p:nvPr/>
        </p:nvSpPr>
        <p:spPr bwMode="auto">
          <a:xfrm>
            <a:off x="524817" y="1067924"/>
            <a:ext cx="2830499" cy="977588"/>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ja-JP" altLang="en-US" sz="1800" b="0" i="0" u="none" strike="noStrike" cap="none" normalizeH="0" baseline="0" dirty="0" err="1" smtClean="0">
                <a:ln>
                  <a:noFill/>
                </a:ln>
                <a:solidFill>
                  <a:schemeClr val="tx1"/>
                </a:solidFill>
                <a:effectLst/>
                <a:latin typeface="Arial" pitchFamily="34" charset="0"/>
                <a:ea typeface="ＭＳ Ｐゴシック" pitchFamily="50" charset="-128"/>
              </a:rPr>
              <a:t>各データの専門家による</a:t>
            </a:r>
          </a:p>
          <a:p>
            <a:pPr marL="0" marR="0" indent="0" algn="ctr" defTabSz="914400" rtl="0" eaLnBrk="1" fontAlgn="base" latinLnBrk="0" hangingPunct="1">
              <a:lnSpc>
                <a:spcPct val="100000"/>
              </a:lnSpc>
              <a:spcBef>
                <a:spcPct val="0"/>
              </a:spcBef>
              <a:spcAft>
                <a:spcPct val="0"/>
              </a:spcAft>
              <a:buClrTx/>
              <a:buSzTx/>
              <a:buFontTx/>
              <a:buNone/>
              <a:tabLst/>
            </a:pPr>
            <a:r>
              <a:rPr kumimoji="0" lang="ja-JP" altLang="en-US" sz="1800" b="0" i="0" u="none" strike="noStrike" cap="none" normalizeH="0" baseline="0" dirty="0" err="1" smtClean="0">
                <a:ln>
                  <a:noFill/>
                </a:ln>
                <a:solidFill>
                  <a:schemeClr val="tx1"/>
                </a:solidFill>
                <a:effectLst/>
                <a:latin typeface="Arial" pitchFamily="34" charset="0"/>
                <a:ea typeface="ＭＳ Ｐゴシック" pitchFamily="50" charset="-128"/>
              </a:rPr>
              <a:t>職人芸的技術開発</a:t>
            </a:r>
          </a:p>
        </p:txBody>
      </p:sp>
      <p:cxnSp>
        <p:nvCxnSpPr>
          <p:cNvPr id="21" name="直線矢印コネクタ 20"/>
          <p:cNvCxnSpPr>
            <a:endCxn id="7" idx="0"/>
          </p:cNvCxnSpPr>
          <p:nvPr/>
        </p:nvCxnSpPr>
        <p:spPr bwMode="auto">
          <a:xfrm>
            <a:off x="2780501" y="2032152"/>
            <a:ext cx="206868" cy="839443"/>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3" name="テキスト ボックス 2"/>
          <p:cNvSpPr txBox="1"/>
          <p:nvPr/>
        </p:nvSpPr>
        <p:spPr>
          <a:xfrm>
            <a:off x="748595" y="2473343"/>
            <a:ext cx="1035860" cy="369332"/>
          </a:xfrm>
          <a:prstGeom prst="rect">
            <a:avLst/>
          </a:prstGeom>
          <a:noFill/>
        </p:spPr>
        <p:txBody>
          <a:bodyPr wrap="none" rtlCol="0">
            <a:spAutoFit/>
          </a:bodyPr>
          <a:lstStyle/>
          <a:p>
            <a:r>
              <a:rPr kumimoji="1" lang="ja-JP" altLang="en-US" sz="1800" baseline="0" dirty="0" err="1" smtClean="0"/>
              <a:t>元データ</a:t>
            </a:r>
          </a:p>
        </p:txBody>
      </p:sp>
      <p:sp>
        <p:nvSpPr>
          <p:cNvPr id="12" name="正方形/長方形 11"/>
          <p:cNvSpPr/>
          <p:nvPr/>
        </p:nvSpPr>
        <p:spPr bwMode="auto">
          <a:xfrm>
            <a:off x="5520900" y="3485875"/>
            <a:ext cx="1189736" cy="742404"/>
          </a:xfrm>
          <a:prstGeom prst="rect">
            <a:avLst/>
          </a:prstGeom>
          <a:no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ja-JP" sz="2000" baseline="0" dirty="0" err="1">
                <a:latin typeface="Arial" pitchFamily="34" charset="0"/>
                <a:ea typeface="ＭＳ Ｐゴシック" pitchFamily="50" charset="-128"/>
              </a:rPr>
              <a:t>SVM</a:t>
            </a:r>
            <a:endParaRPr kumimoji="0" lang="ja-JP" altLang="en-US" sz="20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pic>
        <p:nvPicPr>
          <p:cNvPr id="14" name="図 13" descr="x_vector.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19188" y="2954447"/>
            <a:ext cx="1255872" cy="1928308"/>
          </a:xfrm>
          <a:prstGeom prst="rect">
            <a:avLst/>
          </a:prstGeom>
        </p:spPr>
      </p:pic>
      <p:cxnSp>
        <p:nvCxnSpPr>
          <p:cNvPr id="16" name="直線矢印コネクタ 15"/>
          <p:cNvCxnSpPr/>
          <p:nvPr/>
        </p:nvCxnSpPr>
        <p:spPr bwMode="auto">
          <a:xfrm>
            <a:off x="2780502" y="3877135"/>
            <a:ext cx="494608"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18" name="テキスト ボックス 17"/>
          <p:cNvSpPr txBox="1"/>
          <p:nvPr/>
        </p:nvSpPr>
        <p:spPr>
          <a:xfrm>
            <a:off x="2767133" y="4077673"/>
            <a:ext cx="518091" cy="492443"/>
          </a:xfrm>
          <a:prstGeom prst="rect">
            <a:avLst/>
          </a:prstGeom>
          <a:noFill/>
        </p:spPr>
        <p:txBody>
          <a:bodyPr wrap="none" rtlCol="0">
            <a:spAutoFit/>
          </a:bodyPr>
          <a:lstStyle/>
          <a:p>
            <a:r>
              <a:rPr kumimoji="1" lang="ja-JP" altLang="en-US" baseline="0" dirty="0" err="1"/>
              <a:t>素性</a:t>
            </a:r>
          </a:p>
          <a:p>
            <a:r>
              <a:rPr kumimoji="1" lang="ja-JP" altLang="en-US" baseline="0" dirty="0" err="1" smtClean="0"/>
              <a:t>抽出</a:t>
            </a:r>
          </a:p>
        </p:txBody>
      </p:sp>
      <p:cxnSp>
        <p:nvCxnSpPr>
          <p:cNvPr id="22" name="直線コネクタ 21"/>
          <p:cNvCxnSpPr>
            <a:stCxn id="14" idx="2"/>
          </p:cNvCxnSpPr>
          <p:nvPr/>
        </p:nvCxnSpPr>
        <p:spPr bwMode="auto">
          <a:xfrm>
            <a:off x="4247124" y="4882755"/>
            <a:ext cx="268038" cy="158812"/>
          </a:xfrm>
          <a:prstGeom prst="line">
            <a:avLst/>
          </a:prstGeom>
          <a:solidFill>
            <a:schemeClr val="accent1"/>
          </a:solidFill>
          <a:ln w="9525" cap="flat" cmpd="sng" algn="ctr">
            <a:solidFill>
              <a:schemeClr val="tx1"/>
            </a:solidFill>
            <a:prstDash val="sysDot"/>
            <a:round/>
            <a:headEnd type="none" w="med" len="med"/>
            <a:tailEnd type="none" w="med" len="med"/>
          </a:ln>
          <a:effectLst/>
        </p:spPr>
      </p:cxnSp>
      <p:sp>
        <p:nvSpPr>
          <p:cNvPr id="23" name="テキスト ボックス 22"/>
          <p:cNvSpPr txBox="1"/>
          <p:nvPr/>
        </p:nvSpPr>
        <p:spPr>
          <a:xfrm>
            <a:off x="3903395" y="2473343"/>
            <a:ext cx="646331" cy="369332"/>
          </a:xfrm>
          <a:prstGeom prst="rect">
            <a:avLst/>
          </a:prstGeom>
          <a:noFill/>
        </p:spPr>
        <p:txBody>
          <a:bodyPr wrap="none" rtlCol="0">
            <a:spAutoFit/>
          </a:bodyPr>
          <a:lstStyle/>
          <a:p>
            <a:r>
              <a:rPr kumimoji="1" lang="ja-JP" altLang="en-US" sz="1800" baseline="0" dirty="0" err="1" smtClean="0"/>
              <a:t>素性</a:t>
            </a:r>
          </a:p>
        </p:txBody>
      </p:sp>
      <p:sp>
        <p:nvSpPr>
          <p:cNvPr id="24" name="テキスト ボックス 23"/>
          <p:cNvSpPr txBox="1"/>
          <p:nvPr/>
        </p:nvSpPr>
        <p:spPr>
          <a:xfrm>
            <a:off x="7352286" y="2473343"/>
            <a:ext cx="1107996" cy="369332"/>
          </a:xfrm>
          <a:prstGeom prst="rect">
            <a:avLst/>
          </a:prstGeom>
          <a:noFill/>
        </p:spPr>
        <p:txBody>
          <a:bodyPr wrap="none" rtlCol="0">
            <a:spAutoFit/>
          </a:bodyPr>
          <a:lstStyle/>
          <a:p>
            <a:r>
              <a:rPr kumimoji="1" lang="ja-JP" altLang="en-US" sz="1800" baseline="0" dirty="0" err="1" smtClean="0"/>
              <a:t>分類結果</a:t>
            </a:r>
          </a:p>
        </p:txBody>
      </p:sp>
      <p:cxnSp>
        <p:nvCxnSpPr>
          <p:cNvPr id="25" name="直線矢印コネクタ 24"/>
          <p:cNvCxnSpPr/>
          <p:nvPr/>
        </p:nvCxnSpPr>
        <p:spPr bwMode="auto">
          <a:xfrm>
            <a:off x="4919350" y="3877135"/>
            <a:ext cx="494608"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26" name="テキスト ボックス 25"/>
          <p:cNvSpPr txBox="1"/>
          <p:nvPr/>
        </p:nvSpPr>
        <p:spPr>
          <a:xfrm>
            <a:off x="4905981" y="4077673"/>
            <a:ext cx="518091" cy="292388"/>
          </a:xfrm>
          <a:prstGeom prst="rect">
            <a:avLst/>
          </a:prstGeom>
          <a:noFill/>
        </p:spPr>
        <p:txBody>
          <a:bodyPr wrap="none" rtlCol="0">
            <a:spAutoFit/>
          </a:bodyPr>
          <a:lstStyle/>
          <a:p>
            <a:r>
              <a:rPr kumimoji="1" lang="ja-JP" altLang="en-US" baseline="0" dirty="0" err="1" smtClean="0"/>
              <a:t>入力</a:t>
            </a:r>
          </a:p>
        </p:txBody>
      </p:sp>
      <p:cxnSp>
        <p:nvCxnSpPr>
          <p:cNvPr id="27" name="直線矢印コネクタ 26"/>
          <p:cNvCxnSpPr/>
          <p:nvPr/>
        </p:nvCxnSpPr>
        <p:spPr bwMode="auto">
          <a:xfrm>
            <a:off x="6817577" y="3877135"/>
            <a:ext cx="494608"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28" name="テキスト ボックス 27"/>
          <p:cNvSpPr txBox="1"/>
          <p:nvPr/>
        </p:nvSpPr>
        <p:spPr>
          <a:xfrm>
            <a:off x="6804208" y="4077673"/>
            <a:ext cx="518091" cy="292388"/>
          </a:xfrm>
          <a:prstGeom prst="rect">
            <a:avLst/>
          </a:prstGeom>
          <a:noFill/>
        </p:spPr>
        <p:txBody>
          <a:bodyPr wrap="none" rtlCol="0">
            <a:spAutoFit/>
          </a:bodyPr>
          <a:lstStyle/>
          <a:p>
            <a:r>
              <a:rPr kumimoji="1" lang="ja-JP" altLang="en-US" baseline="0" dirty="0" err="1" smtClean="0"/>
              <a:t>推論</a:t>
            </a:r>
          </a:p>
        </p:txBody>
      </p:sp>
      <p:sp>
        <p:nvSpPr>
          <p:cNvPr id="29" name="テキスト ボックス 28"/>
          <p:cNvSpPr txBox="1"/>
          <p:nvPr/>
        </p:nvSpPr>
        <p:spPr>
          <a:xfrm>
            <a:off x="5694680" y="2473343"/>
            <a:ext cx="844702" cy="369332"/>
          </a:xfrm>
          <a:prstGeom prst="rect">
            <a:avLst/>
          </a:prstGeom>
          <a:noFill/>
        </p:spPr>
        <p:txBody>
          <a:bodyPr wrap="none" rtlCol="0">
            <a:spAutoFit/>
          </a:bodyPr>
          <a:lstStyle/>
          <a:p>
            <a:r>
              <a:rPr kumimoji="1" lang="ja-JP" altLang="en-US" sz="1800" baseline="0" dirty="0" err="1" smtClean="0"/>
              <a:t>モデル</a:t>
            </a:r>
          </a:p>
        </p:txBody>
      </p:sp>
      <p:pic>
        <p:nvPicPr>
          <p:cNvPr id="30" name="図 29" descr="y_vector.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54481" y="2968010"/>
            <a:ext cx="1145246" cy="1925198"/>
          </a:xfrm>
          <a:prstGeom prst="rect">
            <a:avLst/>
          </a:prstGeom>
        </p:spPr>
      </p:pic>
      <p:sp>
        <p:nvSpPr>
          <p:cNvPr id="32" name="角丸四角形 31"/>
          <p:cNvSpPr/>
          <p:nvPr/>
        </p:nvSpPr>
        <p:spPr bwMode="auto">
          <a:xfrm>
            <a:off x="7338921" y="5227443"/>
            <a:ext cx="1069424" cy="721948"/>
          </a:xfrm>
          <a:prstGeom prst="round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rPr>
              <a:t>家である</a:t>
            </a:r>
            <a:endParaRPr kumimoji="0" lang="en-US" altLang="ja-JP" sz="1300" b="0" i="0" u="none" strike="noStrike" cap="none" normalizeH="0" baseline="0" dirty="0" err="1" smtClean="0">
              <a:ln>
                <a:noFill/>
              </a:ln>
              <a:solidFill>
                <a:schemeClr val="tx1"/>
              </a:solidFill>
              <a:effectLst/>
              <a:latin typeface="Arial" pitchFamily="34" charset="0"/>
              <a:ea typeface="ＭＳ Ｐゴシック" pitchFamily="50" charset="-128"/>
            </a:endParaRPr>
          </a:p>
          <a:p>
            <a:pPr marL="0" marR="0" indent="0" algn="ctr" defTabSz="914400" rtl="0" eaLnBrk="1" fontAlgn="base" latinLnBrk="0" hangingPunct="1">
              <a:lnSpc>
                <a:spcPct val="100000"/>
              </a:lnSpc>
              <a:spcBef>
                <a:spcPct val="0"/>
              </a:spcBef>
              <a:spcAft>
                <a:spcPct val="0"/>
              </a:spcAft>
              <a:buClrTx/>
              <a:buSzTx/>
              <a:buFontTx/>
              <a:buNone/>
              <a:tabLst/>
            </a:pPr>
            <a:r>
              <a:rPr lang="en-US" altLang="ja-JP" baseline="0" dirty="0" err="1">
                <a:latin typeface="Arial" pitchFamily="34" charset="0"/>
                <a:ea typeface="ＭＳ Ｐゴシック" pitchFamily="50" charset="-128"/>
              </a:rPr>
              <a:t>or</a:t>
            </a:r>
          </a:p>
          <a:p>
            <a:pPr marL="0" marR="0" indent="0" algn="ctr" defTabSz="914400" rtl="0" eaLnBrk="1" fontAlgn="base" latinLnBrk="0" hangingPunct="1">
              <a:lnSpc>
                <a:spcPct val="100000"/>
              </a:lnSpc>
              <a:spcBef>
                <a:spcPct val="0"/>
              </a:spcBef>
              <a:spcAft>
                <a:spcPct val="0"/>
              </a:spcAft>
              <a:buClrTx/>
              <a:buSzTx/>
              <a:buFontTx/>
              <a:buNone/>
              <a:tabLst/>
            </a:pPr>
            <a:r>
              <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rPr>
              <a:t>家でない</a:t>
            </a:r>
          </a:p>
        </p:txBody>
      </p:sp>
      <p:cxnSp>
        <p:nvCxnSpPr>
          <p:cNvPr id="34" name="直線コネクタ 33"/>
          <p:cNvCxnSpPr>
            <a:stCxn id="30" idx="2"/>
            <a:endCxn id="32" idx="0"/>
          </p:cNvCxnSpPr>
          <p:nvPr/>
        </p:nvCxnSpPr>
        <p:spPr bwMode="auto">
          <a:xfrm flipH="1">
            <a:off x="7873633" y="4893208"/>
            <a:ext cx="53471" cy="334235"/>
          </a:xfrm>
          <a:prstGeom prst="line">
            <a:avLst/>
          </a:prstGeom>
          <a:solidFill>
            <a:schemeClr val="accent1"/>
          </a:solidFill>
          <a:ln w="9525" cap="flat" cmpd="sng" algn="ctr">
            <a:solidFill>
              <a:schemeClr val="tx1"/>
            </a:solidFill>
            <a:prstDash val="sysDot"/>
            <a:round/>
            <a:headEnd type="none" w="med" len="med"/>
            <a:tailEnd type="none" w="med" len="med"/>
          </a:ln>
          <a:effectLst/>
        </p:spPr>
      </p:cxnSp>
      <p:sp>
        <p:nvSpPr>
          <p:cNvPr id="35" name="テキスト ボックス 34"/>
          <p:cNvSpPr txBox="1"/>
          <p:nvPr/>
        </p:nvSpPr>
        <p:spPr>
          <a:xfrm>
            <a:off x="5307014" y="5788958"/>
            <a:ext cx="1342291" cy="292388"/>
          </a:xfrm>
          <a:prstGeom prst="rect">
            <a:avLst/>
          </a:prstGeom>
          <a:noFill/>
        </p:spPr>
        <p:txBody>
          <a:bodyPr wrap="none" rtlCol="0">
            <a:spAutoFit/>
          </a:bodyPr>
          <a:lstStyle/>
          <a:p>
            <a:r>
              <a:rPr kumimoji="1" lang="en-US" altLang="ja-JP" baseline="0" dirty="0" err="1" smtClean="0"/>
              <a:t>(</a:t>
            </a:r>
            <a:r>
              <a:rPr kumimoji="1" lang="ja-JP" altLang="en-US" baseline="0" dirty="0" err="1" smtClean="0"/>
              <a:t>例</a:t>
            </a:r>
            <a:r>
              <a:rPr kumimoji="1" lang="en-US" altLang="ja-JP" baseline="0" dirty="0" err="1" smtClean="0"/>
              <a:t>)HOG</a:t>
            </a:r>
            <a:r>
              <a:rPr kumimoji="1" lang="ja-JP" altLang="en-US" baseline="0" dirty="0" err="1" smtClean="0"/>
              <a:t>特徴量</a:t>
            </a:r>
          </a:p>
        </p:txBody>
      </p:sp>
      <p:sp>
        <p:nvSpPr>
          <p:cNvPr id="36" name="テキスト ボックス 35"/>
          <p:cNvSpPr txBox="1"/>
          <p:nvPr/>
        </p:nvSpPr>
        <p:spPr>
          <a:xfrm>
            <a:off x="869741" y="6373867"/>
            <a:ext cx="1787400" cy="292388"/>
          </a:xfrm>
          <a:prstGeom prst="rect">
            <a:avLst/>
          </a:prstGeom>
          <a:noFill/>
        </p:spPr>
        <p:txBody>
          <a:bodyPr wrap="none" rtlCol="0">
            <a:spAutoFit/>
          </a:bodyPr>
          <a:lstStyle/>
          <a:p>
            <a:r>
              <a:rPr kumimoji="1" lang="pl-PL" altLang="ja-JP" baseline="0" dirty="0" err="1"/>
              <a:t>[Lowe, 2004] </a:t>
            </a:r>
            <a:r>
              <a:rPr kumimoji="1" lang="ja-JP" altLang="en-US" baseline="0" dirty="0" err="1"/>
              <a:t>より引用</a:t>
            </a:r>
            <a:endParaRPr kumimoji="1" lang="ja-JP" altLang="en-US" baseline="0" dirty="0" err="1" smtClean="0"/>
          </a:p>
        </p:txBody>
      </p:sp>
      <p:sp>
        <p:nvSpPr>
          <p:cNvPr id="37" name="テキスト ボックス 36"/>
          <p:cNvSpPr txBox="1"/>
          <p:nvPr/>
        </p:nvSpPr>
        <p:spPr>
          <a:xfrm>
            <a:off x="748596" y="4839735"/>
            <a:ext cx="2082621" cy="1292662"/>
          </a:xfrm>
          <a:prstGeom prst="rect">
            <a:avLst/>
          </a:prstGeom>
          <a:noFill/>
        </p:spPr>
        <p:txBody>
          <a:bodyPr wrap="none" rtlCol="0">
            <a:spAutoFit/>
          </a:bodyPr>
          <a:lstStyle/>
          <a:p>
            <a:r>
              <a:rPr kumimoji="1" lang="ja-JP" altLang="en-US" baseline="0" dirty="0" err="1" smtClean="0"/>
              <a:t>素性</a:t>
            </a:r>
            <a:r>
              <a:rPr kumimoji="1" lang="en-US" altLang="ja-JP" baseline="0" dirty="0" err="1"/>
              <a:t> : </a:t>
            </a:r>
            <a:endParaRPr kumimoji="1" lang="ja-JP" altLang="en-US" baseline="0" dirty="0" err="1"/>
          </a:p>
          <a:p>
            <a:r>
              <a:rPr kumimoji="1" lang="ja-JP" altLang="en-US" baseline="0" dirty="0" err="1"/>
              <a:t>データの特徴を表現する値</a:t>
            </a:r>
            <a:endParaRPr kumimoji="1" lang="en-US" altLang="ja-JP" baseline="0" dirty="0" err="1"/>
          </a:p>
          <a:p>
            <a:r>
              <a:rPr kumimoji="1" lang="ja-JP" altLang="en-US" baseline="0" dirty="0" err="1"/>
              <a:t>特徴量とも呼ぶ</a:t>
            </a:r>
          </a:p>
          <a:p>
            <a:r>
              <a:rPr kumimoji="1" lang="ja-JP" altLang="en-US" baseline="0" dirty="0" err="1" smtClean="0"/>
              <a:t>モデル</a:t>
            </a:r>
            <a:r>
              <a:rPr kumimoji="1" lang="en-US" altLang="ja-JP" baseline="0" dirty="0" err="1" smtClean="0"/>
              <a:t> : </a:t>
            </a:r>
            <a:endParaRPr kumimoji="1" lang="ja-JP" altLang="en-US" baseline="0" dirty="0" err="1" smtClean="0"/>
          </a:p>
          <a:p>
            <a:r>
              <a:rPr kumimoji="1" lang="ja-JP" altLang="en-US" baseline="0" dirty="0" err="1"/>
              <a:t>素性から知識を導くための</a:t>
            </a:r>
          </a:p>
          <a:p>
            <a:r>
              <a:rPr kumimoji="1" lang="ja-JP" altLang="en-US" baseline="0" dirty="0" err="1"/>
              <a:t>数式・アルゴリズムの総称</a:t>
            </a:r>
            <a:endParaRPr kumimoji="1" lang="ja-JP" altLang="en-US" baseline="0" dirty="0" err="1" smtClean="0"/>
          </a:p>
        </p:txBody>
      </p:sp>
      <p:pic>
        <p:nvPicPr>
          <p:cNvPr id="31" name="図 30" descr="hog_digit.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2066" y="2955095"/>
            <a:ext cx="1808184" cy="1852286"/>
          </a:xfrm>
          <a:prstGeom prst="rect">
            <a:avLst/>
          </a:prstGeom>
          <a:ln>
            <a:solidFill>
              <a:srgbClr val="000000"/>
            </a:solidFill>
          </a:ln>
        </p:spPr>
      </p:pic>
      <p:pic>
        <p:nvPicPr>
          <p:cNvPr id="33" name="図 32" descr="hog_feature.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045321" y="5020094"/>
            <a:ext cx="1057277" cy="1294253"/>
          </a:xfrm>
          <a:prstGeom prst="rect">
            <a:avLst/>
          </a:prstGeom>
        </p:spPr>
      </p:pic>
    </p:spTree>
    <p:extLst>
      <p:ext uri="{BB962C8B-B14F-4D97-AF65-F5344CB8AC3E}">
        <p14:creationId xmlns:p14="http://schemas.microsoft.com/office/powerpoint/2010/main" val="445285570"/>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19063" y="230188"/>
            <a:ext cx="8618537" cy="292388"/>
          </a:xfrm>
        </p:spPr>
        <p:txBody>
          <a:bodyPr/>
          <a:lstStyle/>
          <a:p>
            <a:r>
              <a:rPr kumimoji="1" lang="ja-JP" altLang="en-US" dirty="0"/>
              <a:t>背景</a:t>
            </a:r>
            <a:r>
              <a:rPr kumimoji="1" lang="en-US" altLang="ja-JP" dirty="0"/>
              <a:t>2 :</a:t>
            </a:r>
            <a:r>
              <a:rPr kumimoji="1" lang="ja-JP" altLang="en-US" dirty="0"/>
              <a:t>従来の機械学習の枠組み</a:t>
            </a:r>
          </a:p>
        </p:txBody>
      </p:sp>
      <p:sp>
        <p:nvSpPr>
          <p:cNvPr id="4" name="スライド番号プレースホルダ 3"/>
          <p:cNvSpPr>
            <a:spLocks noGrp="1"/>
          </p:cNvSpPr>
          <p:nvPr>
            <p:ph type="sldNum" sz="quarter" idx="10"/>
          </p:nvPr>
        </p:nvSpPr>
        <p:spPr/>
        <p:txBody>
          <a:bodyPr/>
          <a:lstStyle/>
          <a:p>
            <a:pPr>
              <a:defRPr/>
            </a:pPr>
            <a:fld id="{2D4E70FC-6F47-4B9A-8DC5-CFB6557575ED}" type="slidenum">
              <a:rPr lang="ja-JP" altLang="en-US" smtClean="0"/>
              <a:pPr>
                <a:defRPr/>
              </a:pPr>
              <a:t>34</a:t>
            </a:fld>
            <a:r>
              <a:rPr lang="en-US" altLang="ja-JP" smtClean="0"/>
              <a:t> </a:t>
            </a:r>
            <a:endParaRPr lang="en-US" altLang="ja-JP"/>
          </a:p>
        </p:txBody>
      </p:sp>
      <p:sp>
        <p:nvSpPr>
          <p:cNvPr id="7" name="円/楕円 6"/>
          <p:cNvSpPr/>
          <p:nvPr/>
        </p:nvSpPr>
        <p:spPr bwMode="auto">
          <a:xfrm>
            <a:off x="2604957" y="2871595"/>
            <a:ext cx="764824" cy="2179158"/>
          </a:xfrm>
          <a:prstGeom prst="ellipse">
            <a:avLst/>
          </a:prstGeom>
          <a:noFill/>
          <a:ln w="9525" cap="flat" cmpd="sng" algn="ctr">
            <a:solidFill>
              <a:schemeClr val="accent4">
                <a:lumMod val="50000"/>
              </a:schemeClr>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19" name="正方形/長方形 18"/>
          <p:cNvSpPr/>
          <p:nvPr/>
        </p:nvSpPr>
        <p:spPr bwMode="auto">
          <a:xfrm>
            <a:off x="524817" y="1067924"/>
            <a:ext cx="2830499" cy="977588"/>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ja-JP" altLang="en-US" sz="1800" b="0" i="0" u="none" strike="noStrike" cap="none" normalizeH="0" baseline="0" dirty="0" err="1" smtClean="0">
                <a:ln>
                  <a:noFill/>
                </a:ln>
                <a:solidFill>
                  <a:schemeClr val="tx1"/>
                </a:solidFill>
                <a:effectLst/>
                <a:latin typeface="Arial" pitchFamily="34" charset="0"/>
                <a:ea typeface="ＭＳ Ｐゴシック" pitchFamily="50" charset="-128"/>
              </a:rPr>
              <a:t>各データの専門家による</a:t>
            </a:r>
          </a:p>
          <a:p>
            <a:pPr marL="0" marR="0" indent="0" algn="ctr" defTabSz="914400" rtl="0" eaLnBrk="1" fontAlgn="base" latinLnBrk="0" hangingPunct="1">
              <a:lnSpc>
                <a:spcPct val="100000"/>
              </a:lnSpc>
              <a:spcBef>
                <a:spcPct val="0"/>
              </a:spcBef>
              <a:spcAft>
                <a:spcPct val="0"/>
              </a:spcAft>
              <a:buClrTx/>
              <a:buSzTx/>
              <a:buFontTx/>
              <a:buNone/>
              <a:tabLst/>
            </a:pPr>
            <a:r>
              <a:rPr kumimoji="0" lang="ja-JP" altLang="en-US" sz="1800" b="0" i="0" u="none" strike="noStrike" cap="none" normalizeH="0" baseline="0" dirty="0" err="1" smtClean="0">
                <a:ln>
                  <a:noFill/>
                </a:ln>
                <a:solidFill>
                  <a:schemeClr val="tx1"/>
                </a:solidFill>
                <a:effectLst/>
                <a:latin typeface="Arial" pitchFamily="34" charset="0"/>
                <a:ea typeface="ＭＳ Ｐゴシック" pitchFamily="50" charset="-128"/>
              </a:rPr>
              <a:t>職人芸的</a:t>
            </a:r>
            <a:r>
              <a:rPr lang="ja-JP" altLang="en-US" sz="1800" baseline="0" dirty="0" err="1">
                <a:latin typeface="Arial" pitchFamily="34" charset="0"/>
                <a:ea typeface="ＭＳ Ｐゴシック" pitchFamily="50" charset="-128"/>
              </a:rPr>
              <a:t>技術</a:t>
            </a:r>
            <a:r>
              <a:rPr kumimoji="0" lang="ja-JP" altLang="en-US" sz="1800" b="0" i="0" u="none" strike="noStrike" cap="none" normalizeH="0" baseline="0" dirty="0" err="1" smtClean="0">
                <a:ln>
                  <a:noFill/>
                </a:ln>
                <a:solidFill>
                  <a:schemeClr val="tx1"/>
                </a:solidFill>
                <a:effectLst/>
                <a:latin typeface="Arial" pitchFamily="34" charset="0"/>
                <a:ea typeface="ＭＳ Ｐゴシック" pitchFamily="50" charset="-128"/>
              </a:rPr>
              <a:t>開発</a:t>
            </a:r>
          </a:p>
        </p:txBody>
      </p:sp>
      <p:cxnSp>
        <p:nvCxnSpPr>
          <p:cNvPr id="21" name="直線矢印コネクタ 20"/>
          <p:cNvCxnSpPr>
            <a:endCxn id="7" idx="0"/>
          </p:cNvCxnSpPr>
          <p:nvPr/>
        </p:nvCxnSpPr>
        <p:spPr bwMode="auto">
          <a:xfrm>
            <a:off x="2780501" y="2032152"/>
            <a:ext cx="206868" cy="839443"/>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3" name="テキスト ボックス 2"/>
          <p:cNvSpPr txBox="1"/>
          <p:nvPr/>
        </p:nvSpPr>
        <p:spPr>
          <a:xfrm>
            <a:off x="748595" y="2473343"/>
            <a:ext cx="1035860" cy="369332"/>
          </a:xfrm>
          <a:prstGeom prst="rect">
            <a:avLst/>
          </a:prstGeom>
          <a:noFill/>
        </p:spPr>
        <p:txBody>
          <a:bodyPr wrap="none" rtlCol="0">
            <a:spAutoFit/>
          </a:bodyPr>
          <a:lstStyle/>
          <a:p>
            <a:r>
              <a:rPr kumimoji="1" lang="ja-JP" altLang="en-US" sz="1800" baseline="0" dirty="0" err="1" smtClean="0"/>
              <a:t>元データ</a:t>
            </a:r>
          </a:p>
        </p:txBody>
      </p:sp>
      <p:sp>
        <p:nvSpPr>
          <p:cNvPr id="12" name="正方形/長方形 11"/>
          <p:cNvSpPr/>
          <p:nvPr/>
        </p:nvSpPr>
        <p:spPr bwMode="auto">
          <a:xfrm>
            <a:off x="5547637" y="3061597"/>
            <a:ext cx="1136262" cy="1590960"/>
          </a:xfrm>
          <a:prstGeom prst="rect">
            <a:avLst/>
          </a:prstGeom>
          <a:no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ja-JP" sz="1200" baseline="0" dirty="0" err="1">
                <a:latin typeface="Arial" pitchFamily="34" charset="0"/>
                <a:ea typeface="ＭＳ Ｐゴシック" pitchFamily="50" charset="-128"/>
              </a:rPr>
              <a:t>SVM</a:t>
            </a:r>
          </a:p>
          <a:p>
            <a:pPr marL="0" marR="0" indent="0" algn="ctr" defTabSz="914400" rtl="0" eaLnBrk="1" fontAlgn="base" latinLnBrk="0" hangingPunct="1">
              <a:lnSpc>
                <a:spcPct val="100000"/>
              </a:lnSpc>
              <a:spcBef>
                <a:spcPct val="0"/>
              </a:spcBef>
              <a:spcAft>
                <a:spcPct val="0"/>
              </a:spcAft>
              <a:buClrTx/>
              <a:buSzTx/>
              <a:buFontTx/>
              <a:buNone/>
              <a:tabLst/>
            </a:pPr>
            <a:endParaRPr lang="en-US" altLang="ja-JP" sz="1200" baseline="0" dirty="0" err="1">
              <a:latin typeface="Arial" pitchFamily="34" charset="0"/>
              <a:ea typeface="ＭＳ Ｐゴシック" pitchFamily="50" charset="-128"/>
            </a:endParaRPr>
          </a:p>
          <a:p>
            <a:pPr marL="0" marR="0" indent="0" algn="ctr" defTabSz="914400" rtl="0" eaLnBrk="1" fontAlgn="base" latinLnBrk="0" hangingPunct="1">
              <a:lnSpc>
                <a:spcPct val="100000"/>
              </a:lnSpc>
              <a:spcBef>
                <a:spcPct val="0"/>
              </a:spcBef>
              <a:spcAft>
                <a:spcPct val="0"/>
              </a:spcAft>
              <a:buClrTx/>
              <a:buSzTx/>
              <a:buFontTx/>
              <a:buNone/>
              <a:tabLst/>
            </a:pPr>
            <a:r>
              <a:rPr kumimoji="0" lang="en-US" altLang="ja-JP" sz="1200" b="0" i="0" u="none" strike="noStrike" cap="none" normalizeH="0" baseline="0" dirty="0" err="1" smtClean="0">
                <a:ln>
                  <a:noFill/>
                </a:ln>
                <a:solidFill>
                  <a:schemeClr val="tx1"/>
                </a:solidFill>
                <a:effectLst/>
                <a:latin typeface="Arial" pitchFamily="34" charset="0"/>
                <a:ea typeface="ＭＳ Ｐゴシック" pitchFamily="50" charset="-128"/>
              </a:rPr>
              <a:t>Random Forest</a:t>
            </a:r>
          </a:p>
          <a:p>
            <a:pPr marL="0" marR="0" indent="0" algn="ctr" defTabSz="914400" rtl="0" eaLnBrk="1" fontAlgn="base" latinLnBrk="0" hangingPunct="1">
              <a:lnSpc>
                <a:spcPct val="100000"/>
              </a:lnSpc>
              <a:spcBef>
                <a:spcPct val="0"/>
              </a:spcBef>
              <a:spcAft>
                <a:spcPct val="0"/>
              </a:spcAft>
              <a:buClrTx/>
              <a:buSzTx/>
              <a:buFontTx/>
              <a:buNone/>
              <a:tabLst/>
            </a:pPr>
            <a:endParaRPr lang="en-US" altLang="ja-JP" sz="1200" baseline="0" dirty="0" err="1">
              <a:latin typeface="Arial" pitchFamily="34" charset="0"/>
              <a:ea typeface="ＭＳ Ｐゴシック" pitchFamily="50" charset="-128"/>
            </a:endParaRPr>
          </a:p>
          <a:p>
            <a:pPr marL="0" marR="0" indent="0" algn="ctr" defTabSz="914400" rtl="0" eaLnBrk="1" fontAlgn="base" latinLnBrk="0" hangingPunct="1">
              <a:lnSpc>
                <a:spcPct val="100000"/>
              </a:lnSpc>
              <a:spcBef>
                <a:spcPct val="0"/>
              </a:spcBef>
              <a:spcAft>
                <a:spcPct val="0"/>
              </a:spcAft>
              <a:buClrTx/>
              <a:buSzTx/>
              <a:buFontTx/>
              <a:buNone/>
              <a:tabLst/>
            </a:pPr>
            <a:r>
              <a:rPr kumimoji="0" lang="en-US" altLang="ja-JP" sz="1200" b="0" i="0" u="none" strike="noStrike" cap="none" normalizeH="0" baseline="0" dirty="0" err="1" smtClean="0">
                <a:ln>
                  <a:noFill/>
                </a:ln>
                <a:solidFill>
                  <a:schemeClr val="tx1"/>
                </a:solidFill>
                <a:effectLst/>
                <a:latin typeface="Arial" pitchFamily="34" charset="0"/>
                <a:ea typeface="ＭＳ Ｐゴシック" pitchFamily="50" charset="-128"/>
              </a:rPr>
              <a:t>Na</a:t>
            </a:r>
            <a:r>
              <a:rPr lang="en-US" altLang="ja-JP" sz="1200" baseline="0" dirty="0" err="1">
                <a:latin typeface="Arial" pitchFamily="34" charset="0"/>
                <a:ea typeface="ＭＳ Ｐゴシック" pitchFamily="50" charset="-128"/>
              </a:rPr>
              <a:t>ive Bayes</a:t>
            </a:r>
            <a:endParaRPr kumimoji="0" lang="en-US" altLang="ja-JP" sz="12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pic>
        <p:nvPicPr>
          <p:cNvPr id="14" name="図 13" descr="x_vector.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19188" y="2954447"/>
            <a:ext cx="1255872" cy="1928308"/>
          </a:xfrm>
          <a:prstGeom prst="rect">
            <a:avLst/>
          </a:prstGeom>
        </p:spPr>
      </p:pic>
      <p:cxnSp>
        <p:nvCxnSpPr>
          <p:cNvPr id="16" name="直線矢印コネクタ 15"/>
          <p:cNvCxnSpPr/>
          <p:nvPr/>
        </p:nvCxnSpPr>
        <p:spPr bwMode="auto">
          <a:xfrm>
            <a:off x="2780502" y="3877135"/>
            <a:ext cx="494608"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18" name="テキスト ボックス 17"/>
          <p:cNvSpPr txBox="1"/>
          <p:nvPr/>
        </p:nvSpPr>
        <p:spPr>
          <a:xfrm>
            <a:off x="2767133" y="4077673"/>
            <a:ext cx="518091" cy="492443"/>
          </a:xfrm>
          <a:prstGeom prst="rect">
            <a:avLst/>
          </a:prstGeom>
          <a:noFill/>
        </p:spPr>
        <p:txBody>
          <a:bodyPr wrap="none" rtlCol="0">
            <a:spAutoFit/>
          </a:bodyPr>
          <a:lstStyle/>
          <a:p>
            <a:r>
              <a:rPr kumimoji="1" lang="ja-JP" altLang="en-US" baseline="0" dirty="0" err="1"/>
              <a:t>素性</a:t>
            </a:r>
          </a:p>
          <a:p>
            <a:r>
              <a:rPr kumimoji="1" lang="ja-JP" altLang="en-US" baseline="0" dirty="0" err="1" smtClean="0"/>
              <a:t>抽出</a:t>
            </a:r>
          </a:p>
        </p:txBody>
      </p:sp>
      <p:sp>
        <p:nvSpPr>
          <p:cNvPr id="23" name="テキスト ボックス 22"/>
          <p:cNvSpPr txBox="1"/>
          <p:nvPr/>
        </p:nvSpPr>
        <p:spPr>
          <a:xfrm>
            <a:off x="3903395" y="2473343"/>
            <a:ext cx="646331" cy="369332"/>
          </a:xfrm>
          <a:prstGeom prst="rect">
            <a:avLst/>
          </a:prstGeom>
          <a:noFill/>
        </p:spPr>
        <p:txBody>
          <a:bodyPr wrap="none" rtlCol="0">
            <a:spAutoFit/>
          </a:bodyPr>
          <a:lstStyle/>
          <a:p>
            <a:r>
              <a:rPr kumimoji="1" lang="ja-JP" altLang="en-US" sz="1800" baseline="0" dirty="0" err="1" smtClean="0"/>
              <a:t>素性</a:t>
            </a:r>
          </a:p>
        </p:txBody>
      </p:sp>
      <p:sp>
        <p:nvSpPr>
          <p:cNvPr id="24" name="テキスト ボックス 23"/>
          <p:cNvSpPr txBox="1"/>
          <p:nvPr/>
        </p:nvSpPr>
        <p:spPr>
          <a:xfrm>
            <a:off x="7325551" y="2473343"/>
            <a:ext cx="1107996" cy="369332"/>
          </a:xfrm>
          <a:prstGeom prst="rect">
            <a:avLst/>
          </a:prstGeom>
          <a:noFill/>
        </p:spPr>
        <p:txBody>
          <a:bodyPr wrap="none" rtlCol="0">
            <a:spAutoFit/>
          </a:bodyPr>
          <a:lstStyle/>
          <a:p>
            <a:r>
              <a:rPr kumimoji="1" lang="ja-JP" altLang="en-US" sz="1800" baseline="0" dirty="0" err="1" smtClean="0"/>
              <a:t>結果出力</a:t>
            </a:r>
          </a:p>
        </p:txBody>
      </p:sp>
      <p:cxnSp>
        <p:nvCxnSpPr>
          <p:cNvPr id="25" name="直線矢印コネクタ 24"/>
          <p:cNvCxnSpPr/>
          <p:nvPr/>
        </p:nvCxnSpPr>
        <p:spPr bwMode="auto">
          <a:xfrm>
            <a:off x="4919350" y="3877135"/>
            <a:ext cx="494608"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26" name="テキスト ボックス 25"/>
          <p:cNvSpPr txBox="1"/>
          <p:nvPr/>
        </p:nvSpPr>
        <p:spPr>
          <a:xfrm>
            <a:off x="4905981" y="4077673"/>
            <a:ext cx="518091" cy="292388"/>
          </a:xfrm>
          <a:prstGeom prst="rect">
            <a:avLst/>
          </a:prstGeom>
          <a:noFill/>
        </p:spPr>
        <p:txBody>
          <a:bodyPr wrap="none" rtlCol="0">
            <a:spAutoFit/>
          </a:bodyPr>
          <a:lstStyle/>
          <a:p>
            <a:r>
              <a:rPr kumimoji="1" lang="ja-JP" altLang="en-US" baseline="0" dirty="0" err="1" smtClean="0"/>
              <a:t>入力</a:t>
            </a:r>
          </a:p>
        </p:txBody>
      </p:sp>
      <p:cxnSp>
        <p:nvCxnSpPr>
          <p:cNvPr id="27" name="直線矢印コネクタ 26"/>
          <p:cNvCxnSpPr/>
          <p:nvPr/>
        </p:nvCxnSpPr>
        <p:spPr bwMode="auto">
          <a:xfrm>
            <a:off x="6817577" y="3877135"/>
            <a:ext cx="494608"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28" name="テキスト ボックス 27"/>
          <p:cNvSpPr txBox="1"/>
          <p:nvPr/>
        </p:nvSpPr>
        <p:spPr>
          <a:xfrm>
            <a:off x="6804208" y="4077673"/>
            <a:ext cx="518091" cy="292388"/>
          </a:xfrm>
          <a:prstGeom prst="rect">
            <a:avLst/>
          </a:prstGeom>
          <a:noFill/>
        </p:spPr>
        <p:txBody>
          <a:bodyPr wrap="none" rtlCol="0">
            <a:spAutoFit/>
          </a:bodyPr>
          <a:lstStyle/>
          <a:p>
            <a:r>
              <a:rPr kumimoji="1" lang="ja-JP" altLang="en-US" baseline="0" dirty="0" err="1" smtClean="0"/>
              <a:t>推論</a:t>
            </a:r>
          </a:p>
        </p:txBody>
      </p:sp>
      <p:sp>
        <p:nvSpPr>
          <p:cNvPr id="29" name="テキスト ボックス 28"/>
          <p:cNvSpPr txBox="1"/>
          <p:nvPr/>
        </p:nvSpPr>
        <p:spPr>
          <a:xfrm>
            <a:off x="5694680" y="2473343"/>
            <a:ext cx="844702" cy="369332"/>
          </a:xfrm>
          <a:prstGeom prst="rect">
            <a:avLst/>
          </a:prstGeom>
          <a:noFill/>
        </p:spPr>
        <p:txBody>
          <a:bodyPr wrap="none" rtlCol="0">
            <a:spAutoFit/>
          </a:bodyPr>
          <a:lstStyle/>
          <a:p>
            <a:r>
              <a:rPr kumimoji="1" lang="ja-JP" altLang="en-US" sz="1800" baseline="0" dirty="0" err="1" smtClean="0"/>
              <a:t>モデル</a:t>
            </a:r>
          </a:p>
        </p:txBody>
      </p:sp>
      <p:pic>
        <p:nvPicPr>
          <p:cNvPr id="30" name="図 29" descr="y_vector.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54481" y="2968010"/>
            <a:ext cx="1145246" cy="1925198"/>
          </a:xfrm>
          <a:prstGeom prst="rect">
            <a:avLst/>
          </a:prstGeom>
        </p:spPr>
      </p:pic>
      <p:sp>
        <p:nvSpPr>
          <p:cNvPr id="32" name="角丸四角形 31"/>
          <p:cNvSpPr/>
          <p:nvPr/>
        </p:nvSpPr>
        <p:spPr bwMode="auto">
          <a:xfrm>
            <a:off x="7338921" y="5227443"/>
            <a:ext cx="1069424" cy="721948"/>
          </a:xfrm>
          <a:prstGeom prst="round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rPr>
              <a:t>分類問題</a:t>
            </a:r>
          </a:p>
          <a:p>
            <a:pPr marL="0" marR="0" indent="0" algn="ctr" defTabSz="914400" rtl="0" eaLnBrk="1" fontAlgn="base" latinLnBrk="0" hangingPunct="1">
              <a:lnSpc>
                <a:spcPct val="100000"/>
              </a:lnSpc>
              <a:spcBef>
                <a:spcPct val="0"/>
              </a:spcBef>
              <a:spcAft>
                <a:spcPct val="0"/>
              </a:spcAft>
              <a:buClrTx/>
              <a:buSzTx/>
              <a:buFontTx/>
              <a:buNone/>
              <a:tabLst/>
            </a:pPr>
            <a:r>
              <a:rPr lang="en-US" altLang="ja-JP" baseline="0" dirty="0" err="1">
                <a:latin typeface="Arial" pitchFamily="34" charset="0"/>
                <a:ea typeface="ＭＳ Ｐゴシック" pitchFamily="50" charset="-128"/>
              </a:rPr>
              <a:t>or</a:t>
            </a:r>
          </a:p>
          <a:p>
            <a:pPr marL="0" marR="0" indent="0" algn="ctr" defTabSz="914400" rtl="0" eaLnBrk="1" fontAlgn="base" latinLnBrk="0" hangingPunct="1">
              <a:lnSpc>
                <a:spcPct val="100000"/>
              </a:lnSpc>
              <a:spcBef>
                <a:spcPct val="0"/>
              </a:spcBef>
              <a:spcAft>
                <a:spcPct val="0"/>
              </a:spcAft>
              <a:buClrTx/>
              <a:buSzTx/>
              <a:buFontTx/>
              <a:buNone/>
              <a:tabLst/>
            </a:pPr>
            <a:r>
              <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rPr>
              <a:t>回帰問題</a:t>
            </a:r>
          </a:p>
        </p:txBody>
      </p:sp>
      <p:cxnSp>
        <p:nvCxnSpPr>
          <p:cNvPr id="34" name="直線コネクタ 33"/>
          <p:cNvCxnSpPr>
            <a:stCxn id="30" idx="2"/>
            <a:endCxn id="32" idx="0"/>
          </p:cNvCxnSpPr>
          <p:nvPr/>
        </p:nvCxnSpPr>
        <p:spPr bwMode="auto">
          <a:xfrm flipH="1">
            <a:off x="7873633" y="4893208"/>
            <a:ext cx="53471" cy="334235"/>
          </a:xfrm>
          <a:prstGeom prst="line">
            <a:avLst/>
          </a:prstGeom>
          <a:solidFill>
            <a:schemeClr val="accent1"/>
          </a:solidFill>
          <a:ln w="9525" cap="flat" cmpd="sng" algn="ctr">
            <a:solidFill>
              <a:schemeClr val="tx1"/>
            </a:solidFill>
            <a:prstDash val="sysDot"/>
            <a:round/>
            <a:headEnd type="none" w="med" len="med"/>
            <a:tailEnd type="none" w="med" len="med"/>
          </a:ln>
          <a:effectLst/>
        </p:spPr>
      </p:cxnSp>
      <p:sp>
        <p:nvSpPr>
          <p:cNvPr id="33" name="角丸四角形 32"/>
          <p:cNvSpPr/>
          <p:nvPr/>
        </p:nvSpPr>
        <p:spPr bwMode="auto">
          <a:xfrm>
            <a:off x="401030" y="2954640"/>
            <a:ext cx="1951702" cy="1871719"/>
          </a:xfrm>
          <a:prstGeom prst="round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ja-JP" altLang="en-US" sz="1800" b="0" i="0" u="none" strike="noStrike" cap="none" normalizeH="0" baseline="0" dirty="0" err="1" smtClean="0">
                <a:ln>
                  <a:noFill/>
                </a:ln>
                <a:solidFill>
                  <a:schemeClr val="tx1"/>
                </a:solidFill>
                <a:effectLst/>
                <a:latin typeface="Arial" pitchFamily="34" charset="0"/>
                <a:ea typeface="ＭＳ Ｐゴシック" pitchFamily="50" charset="-128"/>
              </a:rPr>
              <a:t>音声</a:t>
            </a:r>
          </a:p>
          <a:p>
            <a:pPr marL="0" marR="0" indent="0" algn="ctr" defTabSz="914400" rtl="0" eaLnBrk="1" fontAlgn="base" latinLnBrk="0" hangingPunct="1">
              <a:lnSpc>
                <a:spcPct val="100000"/>
              </a:lnSpc>
              <a:spcBef>
                <a:spcPct val="0"/>
              </a:spcBef>
              <a:spcAft>
                <a:spcPct val="0"/>
              </a:spcAft>
              <a:buClrTx/>
              <a:buSzTx/>
              <a:buFontTx/>
              <a:buNone/>
              <a:tabLst/>
            </a:pPr>
            <a:r>
              <a:rPr lang="ja-JP" altLang="en-US" sz="1800" baseline="0" dirty="0" err="1">
                <a:latin typeface="Arial" pitchFamily="34" charset="0"/>
                <a:ea typeface="ＭＳ Ｐゴシック" pitchFamily="50" charset="-128"/>
              </a:rPr>
              <a:t>画像</a:t>
            </a:r>
          </a:p>
          <a:p>
            <a:pPr marL="0" marR="0" indent="0" algn="ctr" defTabSz="914400" rtl="0" eaLnBrk="1" fontAlgn="base" latinLnBrk="0" hangingPunct="1">
              <a:lnSpc>
                <a:spcPct val="100000"/>
              </a:lnSpc>
              <a:spcBef>
                <a:spcPct val="0"/>
              </a:spcBef>
              <a:spcAft>
                <a:spcPct val="0"/>
              </a:spcAft>
              <a:buClrTx/>
              <a:buSzTx/>
              <a:buFontTx/>
              <a:buNone/>
              <a:tabLst/>
            </a:pPr>
            <a:r>
              <a:rPr lang="ja-JP" altLang="en-US" sz="1800" baseline="0" dirty="0" err="1">
                <a:latin typeface="Arial" pitchFamily="34" charset="0"/>
                <a:ea typeface="ＭＳ Ｐゴシック" pitchFamily="50" charset="-128"/>
              </a:rPr>
              <a:t>文章</a:t>
            </a:r>
          </a:p>
          <a:p>
            <a:pPr marL="0" marR="0" indent="0" algn="ctr" defTabSz="914400" rtl="0" eaLnBrk="1" fontAlgn="base" latinLnBrk="0" hangingPunct="1">
              <a:lnSpc>
                <a:spcPct val="100000"/>
              </a:lnSpc>
              <a:spcBef>
                <a:spcPct val="0"/>
              </a:spcBef>
              <a:spcAft>
                <a:spcPct val="0"/>
              </a:spcAft>
              <a:buClrTx/>
              <a:buSzTx/>
              <a:buFontTx/>
              <a:buNone/>
              <a:tabLst/>
            </a:pPr>
            <a:r>
              <a:rPr lang="ja-JP" altLang="en-US" sz="1800" baseline="0" dirty="0" err="1">
                <a:latin typeface="Arial" pitchFamily="34" charset="0"/>
                <a:ea typeface="ＭＳ Ｐゴシック" pitchFamily="50" charset="-128"/>
              </a:rPr>
              <a:t>ユーザ情報</a:t>
            </a:r>
            <a:endParaRPr kumimoji="0" lang="ja-JP" altLang="en-US" sz="18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37" name="テキスト ボックス 36"/>
          <p:cNvSpPr txBox="1"/>
          <p:nvPr/>
        </p:nvSpPr>
        <p:spPr>
          <a:xfrm>
            <a:off x="748596" y="4839735"/>
            <a:ext cx="2082621" cy="1292662"/>
          </a:xfrm>
          <a:prstGeom prst="rect">
            <a:avLst/>
          </a:prstGeom>
          <a:noFill/>
        </p:spPr>
        <p:txBody>
          <a:bodyPr wrap="none" rtlCol="0">
            <a:spAutoFit/>
          </a:bodyPr>
          <a:lstStyle/>
          <a:p>
            <a:r>
              <a:rPr kumimoji="1" lang="ja-JP" altLang="en-US" baseline="0" dirty="0" err="1" smtClean="0"/>
              <a:t>素性</a:t>
            </a:r>
            <a:r>
              <a:rPr kumimoji="1" lang="en-US" altLang="ja-JP" baseline="0" dirty="0" err="1"/>
              <a:t> : </a:t>
            </a:r>
            <a:endParaRPr kumimoji="1" lang="ja-JP" altLang="en-US" baseline="0" dirty="0" err="1"/>
          </a:p>
          <a:p>
            <a:r>
              <a:rPr kumimoji="1" lang="ja-JP" altLang="en-US" baseline="0" dirty="0" err="1"/>
              <a:t>データの特徴を表現する値</a:t>
            </a:r>
            <a:endParaRPr kumimoji="1" lang="en-US" altLang="ja-JP" baseline="0" dirty="0" err="1"/>
          </a:p>
          <a:p>
            <a:r>
              <a:rPr kumimoji="1" lang="ja-JP" altLang="en-US" baseline="0" dirty="0" err="1"/>
              <a:t>特徴量とも呼ぶ</a:t>
            </a:r>
          </a:p>
          <a:p>
            <a:r>
              <a:rPr kumimoji="1" lang="ja-JP" altLang="en-US" baseline="0" dirty="0" err="1" smtClean="0"/>
              <a:t>モデル</a:t>
            </a:r>
            <a:r>
              <a:rPr kumimoji="1" lang="en-US" altLang="ja-JP" baseline="0" dirty="0" err="1" smtClean="0"/>
              <a:t> : </a:t>
            </a:r>
            <a:endParaRPr kumimoji="1" lang="ja-JP" altLang="en-US" baseline="0" dirty="0" err="1" smtClean="0"/>
          </a:p>
          <a:p>
            <a:r>
              <a:rPr kumimoji="1" lang="ja-JP" altLang="en-US" baseline="0" dirty="0" err="1"/>
              <a:t>素性から知識を導くための</a:t>
            </a:r>
          </a:p>
          <a:p>
            <a:r>
              <a:rPr kumimoji="1" lang="ja-JP" altLang="en-US" baseline="0" dirty="0" err="1"/>
              <a:t>数式・アルゴリズムの総称</a:t>
            </a:r>
            <a:endParaRPr kumimoji="1" lang="ja-JP" altLang="en-US" baseline="0" dirty="0" err="1" smtClean="0"/>
          </a:p>
        </p:txBody>
      </p:sp>
      <p:sp>
        <p:nvSpPr>
          <p:cNvPr id="38" name="テキスト ボックス 37"/>
          <p:cNvSpPr txBox="1"/>
          <p:nvPr/>
        </p:nvSpPr>
        <p:spPr>
          <a:xfrm>
            <a:off x="6421116" y="1687159"/>
            <a:ext cx="2031325" cy="369332"/>
          </a:xfrm>
          <a:prstGeom prst="rect">
            <a:avLst/>
          </a:prstGeom>
          <a:noFill/>
        </p:spPr>
        <p:txBody>
          <a:bodyPr wrap="none" rtlCol="0">
            <a:spAutoFit/>
          </a:bodyPr>
          <a:lstStyle/>
          <a:p>
            <a:r>
              <a:rPr kumimoji="1" lang="ja-JP" altLang="en-US" sz="1800" baseline="0" dirty="0" err="1" smtClean="0">
                <a:solidFill>
                  <a:srgbClr val="008000"/>
                </a:solidFill>
              </a:rPr>
              <a:t>機械学習の枠組み</a:t>
            </a:r>
          </a:p>
        </p:txBody>
      </p:sp>
      <p:sp>
        <p:nvSpPr>
          <p:cNvPr id="39" name="角丸四角形 38"/>
          <p:cNvSpPr/>
          <p:nvPr/>
        </p:nvSpPr>
        <p:spPr bwMode="auto">
          <a:xfrm>
            <a:off x="3492219" y="2177827"/>
            <a:ext cx="5143378" cy="3983096"/>
          </a:xfrm>
          <a:prstGeom prst="roundRect">
            <a:avLst/>
          </a:prstGeom>
          <a:noFill/>
          <a:ln w="9525" cap="flat" cmpd="sng" algn="ctr">
            <a:solidFill>
              <a:srgbClr val="0066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Tree>
    <p:extLst>
      <p:ext uri="{BB962C8B-B14F-4D97-AF65-F5344CB8AC3E}">
        <p14:creationId xmlns:p14="http://schemas.microsoft.com/office/powerpoint/2010/main" val="3716620788"/>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19063" y="230188"/>
            <a:ext cx="8618537" cy="292388"/>
          </a:xfrm>
        </p:spPr>
        <p:txBody>
          <a:bodyPr/>
          <a:lstStyle/>
          <a:p>
            <a:r>
              <a:rPr kumimoji="1" lang="ja-JP" altLang="en-US" dirty="0"/>
              <a:t>背景</a:t>
            </a:r>
            <a:r>
              <a:rPr kumimoji="1" lang="en-US" altLang="ja-JP" dirty="0"/>
              <a:t>3 :</a:t>
            </a:r>
            <a:r>
              <a:rPr kumimoji="1" lang="ja-JP" altLang="en-US" dirty="0"/>
              <a:t>深層学習の枠組み</a:t>
            </a:r>
          </a:p>
        </p:txBody>
      </p:sp>
      <p:sp>
        <p:nvSpPr>
          <p:cNvPr id="4" name="スライド番号プレースホルダ 3"/>
          <p:cNvSpPr>
            <a:spLocks noGrp="1"/>
          </p:cNvSpPr>
          <p:nvPr>
            <p:ph type="sldNum" sz="quarter" idx="10"/>
          </p:nvPr>
        </p:nvSpPr>
        <p:spPr/>
        <p:txBody>
          <a:bodyPr/>
          <a:lstStyle/>
          <a:p>
            <a:pPr>
              <a:defRPr/>
            </a:pPr>
            <a:fld id="{2D4E70FC-6F47-4B9A-8DC5-CFB6557575ED}" type="slidenum">
              <a:rPr lang="ja-JP" altLang="en-US" smtClean="0"/>
              <a:pPr>
                <a:defRPr/>
              </a:pPr>
              <a:t>35</a:t>
            </a:fld>
            <a:r>
              <a:rPr lang="en-US" altLang="ja-JP" smtClean="0"/>
              <a:t> </a:t>
            </a:r>
            <a:endParaRPr lang="en-US" altLang="ja-JP"/>
          </a:p>
        </p:txBody>
      </p:sp>
      <p:sp>
        <p:nvSpPr>
          <p:cNvPr id="19" name="正方形/長方形 18"/>
          <p:cNvSpPr/>
          <p:nvPr/>
        </p:nvSpPr>
        <p:spPr bwMode="auto">
          <a:xfrm>
            <a:off x="524817" y="1067924"/>
            <a:ext cx="2830499" cy="977588"/>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ja-JP" altLang="en-US" sz="1800" baseline="0" dirty="0" err="1">
                <a:latin typeface="Arial" pitchFamily="34" charset="0"/>
                <a:ea typeface="ＭＳ Ｐゴシック" pitchFamily="50" charset="-128"/>
              </a:rPr>
              <a:t>素性の作り方も学習できる</a:t>
            </a:r>
          </a:p>
          <a:p>
            <a:pPr algn="ctr"/>
            <a:r>
              <a:rPr lang="en-US" altLang="ja-JP" sz="1800" baseline="0" dirty="0" err="1">
                <a:latin typeface="Arial" pitchFamily="34" charset="0"/>
                <a:ea typeface="ＭＳ Ｐゴシック" pitchFamily="50" charset="-128"/>
              </a:rPr>
              <a:t>(</a:t>
            </a:r>
            <a:r>
              <a:rPr lang="ja-JP" altLang="en-US" sz="1800" baseline="0" dirty="0" err="1">
                <a:latin typeface="Arial" pitchFamily="34" charset="0"/>
                <a:ea typeface="ＭＳ Ｐゴシック" pitchFamily="50" charset="-128"/>
              </a:rPr>
              <a:t>表現学習</a:t>
            </a:r>
            <a:r>
              <a:rPr lang="en-US" altLang="ja-JP" sz="1800" baseline="0" dirty="0" err="1">
                <a:latin typeface="Arial" pitchFamily="34" charset="0"/>
                <a:ea typeface="ＭＳ Ｐゴシック" pitchFamily="50" charset="-128"/>
              </a:rPr>
              <a:t>)</a:t>
            </a:r>
            <a:endParaRPr lang="ja-JP" altLang="en-US" sz="1800" baseline="0" dirty="0" err="1">
              <a:latin typeface="Arial" pitchFamily="34" charset="0"/>
              <a:ea typeface="ＭＳ Ｐゴシック" pitchFamily="50" charset="-128"/>
            </a:endParaRPr>
          </a:p>
        </p:txBody>
      </p:sp>
      <p:cxnSp>
        <p:nvCxnSpPr>
          <p:cNvPr id="21" name="直線矢印コネクタ 20"/>
          <p:cNvCxnSpPr/>
          <p:nvPr/>
        </p:nvCxnSpPr>
        <p:spPr bwMode="auto">
          <a:xfrm>
            <a:off x="2780501" y="2032152"/>
            <a:ext cx="548081" cy="1350311"/>
          </a:xfrm>
          <a:prstGeom prst="straightConnector1">
            <a:avLst/>
          </a:prstGeom>
          <a:solidFill>
            <a:schemeClr val="accent1"/>
          </a:solidFill>
          <a:ln w="9525" cap="flat" cmpd="sng" algn="ctr">
            <a:solidFill>
              <a:schemeClr val="tx1"/>
            </a:solidFill>
            <a:prstDash val="dash"/>
            <a:round/>
            <a:headEnd type="none" w="med" len="med"/>
            <a:tailEnd type="arrow"/>
          </a:ln>
          <a:effectLst/>
        </p:spPr>
      </p:cxnSp>
      <p:sp>
        <p:nvSpPr>
          <p:cNvPr id="3" name="テキスト ボックス 2"/>
          <p:cNvSpPr txBox="1"/>
          <p:nvPr/>
        </p:nvSpPr>
        <p:spPr>
          <a:xfrm>
            <a:off x="748595" y="2473343"/>
            <a:ext cx="1035860" cy="369332"/>
          </a:xfrm>
          <a:prstGeom prst="rect">
            <a:avLst/>
          </a:prstGeom>
          <a:noFill/>
        </p:spPr>
        <p:txBody>
          <a:bodyPr wrap="none" rtlCol="0">
            <a:spAutoFit/>
          </a:bodyPr>
          <a:lstStyle/>
          <a:p>
            <a:r>
              <a:rPr kumimoji="1" lang="ja-JP" altLang="en-US" sz="1800" baseline="0" dirty="0" err="1" smtClean="0"/>
              <a:t>元データ</a:t>
            </a:r>
          </a:p>
        </p:txBody>
      </p:sp>
      <p:sp>
        <p:nvSpPr>
          <p:cNvPr id="12" name="正方形/長方形 11"/>
          <p:cNvSpPr/>
          <p:nvPr/>
        </p:nvSpPr>
        <p:spPr bwMode="auto">
          <a:xfrm>
            <a:off x="3154800" y="2673884"/>
            <a:ext cx="3529099" cy="2379756"/>
          </a:xfrm>
          <a:prstGeom prst="rect">
            <a:avLst/>
          </a:prstGeom>
          <a:no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altLang="ja-JP" sz="12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23" name="テキスト ボックス 22"/>
          <p:cNvSpPr txBox="1"/>
          <p:nvPr/>
        </p:nvSpPr>
        <p:spPr>
          <a:xfrm>
            <a:off x="3248363" y="2874424"/>
            <a:ext cx="1381458" cy="307777"/>
          </a:xfrm>
          <a:prstGeom prst="rect">
            <a:avLst/>
          </a:prstGeom>
          <a:noFill/>
        </p:spPr>
        <p:txBody>
          <a:bodyPr wrap="none" rtlCol="0">
            <a:spAutoFit/>
          </a:bodyPr>
          <a:lstStyle/>
          <a:p>
            <a:r>
              <a:rPr kumimoji="1" lang="ja-JP" altLang="en-US" sz="1400" baseline="0" dirty="0" err="1" smtClean="0"/>
              <a:t>素性</a:t>
            </a:r>
            <a:r>
              <a:rPr kumimoji="1" lang="en-US" altLang="ja-JP" sz="1400" baseline="0" dirty="0" err="1" smtClean="0"/>
              <a:t>(</a:t>
            </a:r>
            <a:r>
              <a:rPr kumimoji="1" lang="ja-JP" altLang="en-US" sz="1400" baseline="0" dirty="0" err="1"/>
              <a:t>抽象度低</a:t>
            </a:r>
            <a:r>
              <a:rPr kumimoji="1" lang="en-US" altLang="ja-JP" sz="1400" baseline="0" dirty="0" err="1"/>
              <a:t>)</a:t>
            </a:r>
            <a:endParaRPr kumimoji="1" lang="ja-JP" altLang="en-US" sz="1400" baseline="0" dirty="0" err="1" smtClean="0"/>
          </a:p>
        </p:txBody>
      </p:sp>
      <p:sp>
        <p:nvSpPr>
          <p:cNvPr id="24" name="テキスト ボックス 23"/>
          <p:cNvSpPr txBox="1"/>
          <p:nvPr/>
        </p:nvSpPr>
        <p:spPr>
          <a:xfrm>
            <a:off x="7325551" y="2473343"/>
            <a:ext cx="1107996" cy="369332"/>
          </a:xfrm>
          <a:prstGeom prst="rect">
            <a:avLst/>
          </a:prstGeom>
          <a:noFill/>
        </p:spPr>
        <p:txBody>
          <a:bodyPr wrap="none" rtlCol="0">
            <a:spAutoFit/>
          </a:bodyPr>
          <a:lstStyle/>
          <a:p>
            <a:r>
              <a:rPr kumimoji="1" lang="ja-JP" altLang="en-US" sz="1800" baseline="0" dirty="0" err="1" smtClean="0"/>
              <a:t>結果出力</a:t>
            </a:r>
          </a:p>
        </p:txBody>
      </p:sp>
      <p:cxnSp>
        <p:nvCxnSpPr>
          <p:cNvPr id="25" name="直線矢印コネクタ 24"/>
          <p:cNvCxnSpPr/>
          <p:nvPr/>
        </p:nvCxnSpPr>
        <p:spPr bwMode="auto">
          <a:xfrm>
            <a:off x="2486411" y="3850396"/>
            <a:ext cx="494608"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26" name="テキスト ボックス 25"/>
          <p:cNvSpPr txBox="1"/>
          <p:nvPr/>
        </p:nvSpPr>
        <p:spPr>
          <a:xfrm>
            <a:off x="2473042" y="4050934"/>
            <a:ext cx="518091" cy="292388"/>
          </a:xfrm>
          <a:prstGeom prst="rect">
            <a:avLst/>
          </a:prstGeom>
          <a:noFill/>
        </p:spPr>
        <p:txBody>
          <a:bodyPr wrap="none" rtlCol="0">
            <a:spAutoFit/>
          </a:bodyPr>
          <a:lstStyle/>
          <a:p>
            <a:r>
              <a:rPr kumimoji="1" lang="ja-JP" altLang="en-US" baseline="0" dirty="0" err="1" smtClean="0"/>
              <a:t>入力</a:t>
            </a:r>
          </a:p>
        </p:txBody>
      </p:sp>
      <p:cxnSp>
        <p:nvCxnSpPr>
          <p:cNvPr id="27" name="直線矢印コネクタ 26"/>
          <p:cNvCxnSpPr/>
          <p:nvPr/>
        </p:nvCxnSpPr>
        <p:spPr bwMode="auto">
          <a:xfrm>
            <a:off x="6817577" y="3877135"/>
            <a:ext cx="494608"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28" name="テキスト ボックス 27"/>
          <p:cNvSpPr txBox="1"/>
          <p:nvPr/>
        </p:nvSpPr>
        <p:spPr>
          <a:xfrm>
            <a:off x="6804208" y="4077673"/>
            <a:ext cx="518091" cy="292388"/>
          </a:xfrm>
          <a:prstGeom prst="rect">
            <a:avLst/>
          </a:prstGeom>
          <a:noFill/>
        </p:spPr>
        <p:txBody>
          <a:bodyPr wrap="none" rtlCol="0">
            <a:spAutoFit/>
          </a:bodyPr>
          <a:lstStyle/>
          <a:p>
            <a:r>
              <a:rPr kumimoji="1" lang="ja-JP" altLang="en-US" baseline="0" dirty="0" err="1" smtClean="0"/>
              <a:t>推論</a:t>
            </a:r>
          </a:p>
        </p:txBody>
      </p:sp>
      <p:sp>
        <p:nvSpPr>
          <p:cNvPr id="29" name="テキスト ボックス 28"/>
          <p:cNvSpPr txBox="1"/>
          <p:nvPr/>
        </p:nvSpPr>
        <p:spPr>
          <a:xfrm>
            <a:off x="4411352" y="2246070"/>
            <a:ext cx="844702" cy="369332"/>
          </a:xfrm>
          <a:prstGeom prst="rect">
            <a:avLst/>
          </a:prstGeom>
          <a:noFill/>
        </p:spPr>
        <p:txBody>
          <a:bodyPr wrap="none" rtlCol="0">
            <a:spAutoFit/>
          </a:bodyPr>
          <a:lstStyle/>
          <a:p>
            <a:r>
              <a:rPr kumimoji="1" lang="ja-JP" altLang="en-US" sz="1800" baseline="0" dirty="0" err="1" smtClean="0"/>
              <a:t>モデル</a:t>
            </a:r>
          </a:p>
        </p:txBody>
      </p:sp>
      <p:pic>
        <p:nvPicPr>
          <p:cNvPr id="30" name="図 29" descr="y_vector.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54481" y="2968010"/>
            <a:ext cx="1145246" cy="1925198"/>
          </a:xfrm>
          <a:prstGeom prst="rect">
            <a:avLst/>
          </a:prstGeom>
        </p:spPr>
      </p:pic>
      <p:sp>
        <p:nvSpPr>
          <p:cNvPr id="32" name="角丸四角形 31"/>
          <p:cNvSpPr/>
          <p:nvPr/>
        </p:nvSpPr>
        <p:spPr bwMode="auto">
          <a:xfrm>
            <a:off x="7338921" y="5227443"/>
            <a:ext cx="1069424" cy="721948"/>
          </a:xfrm>
          <a:prstGeom prst="round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rPr>
              <a:t>分類問題</a:t>
            </a:r>
          </a:p>
          <a:p>
            <a:pPr marL="0" marR="0" indent="0" algn="ctr" defTabSz="914400" rtl="0" eaLnBrk="1" fontAlgn="base" latinLnBrk="0" hangingPunct="1">
              <a:lnSpc>
                <a:spcPct val="100000"/>
              </a:lnSpc>
              <a:spcBef>
                <a:spcPct val="0"/>
              </a:spcBef>
              <a:spcAft>
                <a:spcPct val="0"/>
              </a:spcAft>
              <a:buClrTx/>
              <a:buSzTx/>
              <a:buFontTx/>
              <a:buNone/>
              <a:tabLst/>
            </a:pPr>
            <a:r>
              <a:rPr lang="en-US" altLang="ja-JP" baseline="0" dirty="0" err="1">
                <a:latin typeface="Arial" pitchFamily="34" charset="0"/>
                <a:ea typeface="ＭＳ Ｐゴシック" pitchFamily="50" charset="-128"/>
              </a:rPr>
              <a:t>or</a:t>
            </a:r>
          </a:p>
          <a:p>
            <a:pPr marL="0" marR="0" indent="0" algn="ctr" defTabSz="914400" rtl="0" eaLnBrk="1" fontAlgn="base" latinLnBrk="0" hangingPunct="1">
              <a:lnSpc>
                <a:spcPct val="100000"/>
              </a:lnSpc>
              <a:spcBef>
                <a:spcPct val="0"/>
              </a:spcBef>
              <a:spcAft>
                <a:spcPct val="0"/>
              </a:spcAft>
              <a:buClrTx/>
              <a:buSzTx/>
              <a:buFontTx/>
              <a:buNone/>
              <a:tabLst/>
            </a:pPr>
            <a:r>
              <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rPr>
              <a:t>回帰問題</a:t>
            </a:r>
          </a:p>
        </p:txBody>
      </p:sp>
      <p:cxnSp>
        <p:nvCxnSpPr>
          <p:cNvPr id="34" name="直線コネクタ 33"/>
          <p:cNvCxnSpPr>
            <a:stCxn id="30" idx="2"/>
            <a:endCxn id="32" idx="0"/>
          </p:cNvCxnSpPr>
          <p:nvPr/>
        </p:nvCxnSpPr>
        <p:spPr bwMode="auto">
          <a:xfrm flipH="1">
            <a:off x="7873633" y="4893208"/>
            <a:ext cx="53471" cy="334235"/>
          </a:xfrm>
          <a:prstGeom prst="line">
            <a:avLst/>
          </a:prstGeom>
          <a:solidFill>
            <a:schemeClr val="accent1"/>
          </a:solidFill>
          <a:ln w="9525" cap="flat" cmpd="sng" algn="ctr">
            <a:solidFill>
              <a:schemeClr val="tx1"/>
            </a:solidFill>
            <a:prstDash val="sysDot"/>
            <a:round/>
            <a:headEnd type="none" w="med" len="med"/>
            <a:tailEnd type="none" w="med" len="med"/>
          </a:ln>
          <a:effectLst/>
        </p:spPr>
      </p:cxnSp>
      <p:sp>
        <p:nvSpPr>
          <p:cNvPr id="33" name="角丸四角形 32"/>
          <p:cNvSpPr/>
          <p:nvPr/>
        </p:nvSpPr>
        <p:spPr bwMode="auto">
          <a:xfrm>
            <a:off x="401030" y="2954640"/>
            <a:ext cx="1951702" cy="1871719"/>
          </a:xfrm>
          <a:prstGeom prst="round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ja-JP" altLang="en-US" sz="1800" b="0" i="0" u="none" strike="noStrike" cap="none" normalizeH="0" baseline="0" dirty="0" err="1" smtClean="0">
                <a:ln>
                  <a:noFill/>
                </a:ln>
                <a:solidFill>
                  <a:schemeClr val="tx1"/>
                </a:solidFill>
                <a:effectLst/>
                <a:latin typeface="Arial" pitchFamily="34" charset="0"/>
                <a:ea typeface="ＭＳ Ｐゴシック" pitchFamily="50" charset="-128"/>
              </a:rPr>
              <a:t>音声</a:t>
            </a:r>
          </a:p>
          <a:p>
            <a:pPr marL="0" marR="0" indent="0" algn="ctr" defTabSz="914400" rtl="0" eaLnBrk="1" fontAlgn="base" latinLnBrk="0" hangingPunct="1">
              <a:lnSpc>
                <a:spcPct val="100000"/>
              </a:lnSpc>
              <a:spcBef>
                <a:spcPct val="0"/>
              </a:spcBef>
              <a:spcAft>
                <a:spcPct val="0"/>
              </a:spcAft>
              <a:buClrTx/>
              <a:buSzTx/>
              <a:buFontTx/>
              <a:buNone/>
              <a:tabLst/>
            </a:pPr>
            <a:r>
              <a:rPr lang="ja-JP" altLang="en-US" sz="1800" baseline="0" dirty="0" err="1">
                <a:latin typeface="Arial" pitchFamily="34" charset="0"/>
                <a:ea typeface="ＭＳ Ｐゴシック" pitchFamily="50" charset="-128"/>
              </a:rPr>
              <a:t>画像</a:t>
            </a:r>
          </a:p>
          <a:p>
            <a:pPr marL="0" marR="0" indent="0" algn="ctr" defTabSz="914400" rtl="0" eaLnBrk="1" fontAlgn="base" latinLnBrk="0" hangingPunct="1">
              <a:lnSpc>
                <a:spcPct val="100000"/>
              </a:lnSpc>
              <a:spcBef>
                <a:spcPct val="0"/>
              </a:spcBef>
              <a:spcAft>
                <a:spcPct val="0"/>
              </a:spcAft>
              <a:buClrTx/>
              <a:buSzTx/>
              <a:buFontTx/>
              <a:buNone/>
              <a:tabLst/>
            </a:pPr>
            <a:r>
              <a:rPr lang="ja-JP" altLang="en-US" sz="1800" baseline="0" dirty="0" err="1">
                <a:latin typeface="Arial" pitchFamily="34" charset="0"/>
                <a:ea typeface="ＭＳ Ｐゴシック" pitchFamily="50" charset="-128"/>
              </a:rPr>
              <a:t>文章</a:t>
            </a:r>
          </a:p>
          <a:p>
            <a:pPr marL="0" marR="0" indent="0" algn="ctr" defTabSz="914400" rtl="0" eaLnBrk="1" fontAlgn="base" latinLnBrk="0" hangingPunct="1">
              <a:lnSpc>
                <a:spcPct val="100000"/>
              </a:lnSpc>
              <a:spcBef>
                <a:spcPct val="0"/>
              </a:spcBef>
              <a:spcAft>
                <a:spcPct val="0"/>
              </a:spcAft>
              <a:buClrTx/>
              <a:buSzTx/>
              <a:buFontTx/>
              <a:buNone/>
              <a:tabLst/>
            </a:pPr>
            <a:r>
              <a:rPr lang="ja-JP" altLang="en-US" sz="1800" baseline="0" dirty="0" err="1">
                <a:latin typeface="Arial" pitchFamily="34" charset="0"/>
                <a:ea typeface="ＭＳ Ｐゴシック" pitchFamily="50" charset="-128"/>
              </a:rPr>
              <a:t>ユーザ情報</a:t>
            </a:r>
            <a:endParaRPr kumimoji="0" lang="ja-JP" altLang="en-US" sz="18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37" name="テキスト ボックス 36"/>
          <p:cNvSpPr txBox="1"/>
          <p:nvPr/>
        </p:nvSpPr>
        <p:spPr>
          <a:xfrm>
            <a:off x="748596" y="4839735"/>
            <a:ext cx="2082621" cy="1292662"/>
          </a:xfrm>
          <a:prstGeom prst="rect">
            <a:avLst/>
          </a:prstGeom>
          <a:noFill/>
        </p:spPr>
        <p:txBody>
          <a:bodyPr wrap="none" rtlCol="0">
            <a:spAutoFit/>
          </a:bodyPr>
          <a:lstStyle/>
          <a:p>
            <a:r>
              <a:rPr kumimoji="1" lang="ja-JP" altLang="en-US" baseline="0" dirty="0" err="1" smtClean="0"/>
              <a:t>素性</a:t>
            </a:r>
            <a:r>
              <a:rPr kumimoji="1" lang="en-US" altLang="ja-JP" baseline="0" dirty="0" err="1"/>
              <a:t> : </a:t>
            </a:r>
            <a:endParaRPr kumimoji="1" lang="ja-JP" altLang="en-US" baseline="0" dirty="0" err="1"/>
          </a:p>
          <a:p>
            <a:r>
              <a:rPr kumimoji="1" lang="ja-JP" altLang="en-US" baseline="0" dirty="0" err="1"/>
              <a:t>データの特徴を表現する値</a:t>
            </a:r>
            <a:endParaRPr kumimoji="1" lang="en-US" altLang="ja-JP" baseline="0" dirty="0" err="1"/>
          </a:p>
          <a:p>
            <a:r>
              <a:rPr kumimoji="1" lang="ja-JP" altLang="en-US" baseline="0" dirty="0" err="1"/>
              <a:t>特徴量とも呼ぶ</a:t>
            </a:r>
          </a:p>
          <a:p>
            <a:r>
              <a:rPr kumimoji="1" lang="ja-JP" altLang="en-US" baseline="0" dirty="0" err="1" smtClean="0"/>
              <a:t>モデル</a:t>
            </a:r>
            <a:r>
              <a:rPr kumimoji="1" lang="en-US" altLang="ja-JP" baseline="0" dirty="0" err="1" smtClean="0"/>
              <a:t> : </a:t>
            </a:r>
            <a:endParaRPr kumimoji="1" lang="ja-JP" altLang="en-US" baseline="0" dirty="0" err="1" smtClean="0"/>
          </a:p>
          <a:p>
            <a:r>
              <a:rPr kumimoji="1" lang="ja-JP" altLang="en-US" baseline="0" dirty="0" err="1"/>
              <a:t>素性から知識を導くための</a:t>
            </a:r>
          </a:p>
          <a:p>
            <a:r>
              <a:rPr kumimoji="1" lang="ja-JP" altLang="en-US" baseline="0" dirty="0" err="1"/>
              <a:t>数式・アルゴリズムの総称</a:t>
            </a:r>
            <a:endParaRPr kumimoji="1" lang="ja-JP" altLang="en-US" baseline="0" dirty="0" err="1" smtClean="0"/>
          </a:p>
        </p:txBody>
      </p:sp>
      <p:sp>
        <p:nvSpPr>
          <p:cNvPr id="38" name="角丸四角形 37"/>
          <p:cNvSpPr/>
          <p:nvPr/>
        </p:nvSpPr>
        <p:spPr bwMode="auto">
          <a:xfrm>
            <a:off x="307459" y="2192585"/>
            <a:ext cx="8368241" cy="3968338"/>
          </a:xfrm>
          <a:prstGeom prst="round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39" name="テキスト ボックス 38"/>
          <p:cNvSpPr txBox="1"/>
          <p:nvPr/>
        </p:nvSpPr>
        <p:spPr>
          <a:xfrm>
            <a:off x="6300839" y="1687159"/>
            <a:ext cx="2031325" cy="369332"/>
          </a:xfrm>
          <a:prstGeom prst="rect">
            <a:avLst/>
          </a:prstGeom>
          <a:noFill/>
        </p:spPr>
        <p:txBody>
          <a:bodyPr wrap="none" rtlCol="0">
            <a:spAutoFit/>
          </a:bodyPr>
          <a:lstStyle/>
          <a:p>
            <a:r>
              <a:rPr kumimoji="1" lang="ja-JP" altLang="en-US" sz="1800" baseline="0" dirty="0" err="1" smtClean="0">
                <a:solidFill>
                  <a:srgbClr val="FF0000"/>
                </a:solidFill>
              </a:rPr>
              <a:t>深層学習の枠組み</a:t>
            </a:r>
          </a:p>
        </p:txBody>
      </p:sp>
      <p:sp>
        <p:nvSpPr>
          <p:cNvPr id="41" name="テキスト ボックス 40"/>
          <p:cNvSpPr txBox="1"/>
          <p:nvPr/>
        </p:nvSpPr>
        <p:spPr>
          <a:xfrm>
            <a:off x="5159958" y="2874424"/>
            <a:ext cx="1381458" cy="307777"/>
          </a:xfrm>
          <a:prstGeom prst="rect">
            <a:avLst/>
          </a:prstGeom>
          <a:noFill/>
        </p:spPr>
        <p:txBody>
          <a:bodyPr wrap="none" rtlCol="0">
            <a:spAutoFit/>
          </a:bodyPr>
          <a:lstStyle/>
          <a:p>
            <a:r>
              <a:rPr kumimoji="1" lang="ja-JP" altLang="en-US" sz="1400" baseline="0" dirty="0" err="1" smtClean="0"/>
              <a:t>素性</a:t>
            </a:r>
            <a:r>
              <a:rPr kumimoji="1" lang="en-US" altLang="ja-JP" sz="1400" baseline="0" dirty="0" err="1" smtClean="0"/>
              <a:t>(</a:t>
            </a:r>
            <a:r>
              <a:rPr kumimoji="1" lang="ja-JP" altLang="en-US" sz="1400" baseline="0" dirty="0" err="1"/>
              <a:t>抽象度高</a:t>
            </a:r>
            <a:r>
              <a:rPr kumimoji="1" lang="en-US" altLang="ja-JP" sz="1400" baseline="0" dirty="0" err="1"/>
              <a:t>)</a:t>
            </a:r>
            <a:endParaRPr kumimoji="1" lang="ja-JP" altLang="en-US" sz="1400" baseline="0" dirty="0" err="1" smtClean="0"/>
          </a:p>
        </p:txBody>
      </p:sp>
      <p:cxnSp>
        <p:nvCxnSpPr>
          <p:cNvPr id="42" name="直線矢印コネクタ 41"/>
          <p:cNvCxnSpPr/>
          <p:nvPr/>
        </p:nvCxnSpPr>
        <p:spPr bwMode="auto">
          <a:xfrm>
            <a:off x="4638627" y="4064300"/>
            <a:ext cx="494608"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43" name="テキスト ボックス 42"/>
          <p:cNvSpPr txBox="1"/>
          <p:nvPr/>
        </p:nvSpPr>
        <p:spPr>
          <a:xfrm>
            <a:off x="4625258" y="4264838"/>
            <a:ext cx="518091" cy="292388"/>
          </a:xfrm>
          <a:prstGeom prst="rect">
            <a:avLst/>
          </a:prstGeom>
          <a:noFill/>
        </p:spPr>
        <p:txBody>
          <a:bodyPr wrap="none" rtlCol="0">
            <a:spAutoFit/>
          </a:bodyPr>
          <a:lstStyle/>
          <a:p>
            <a:r>
              <a:rPr kumimoji="1" lang="ja-JP" altLang="en-US" baseline="0" dirty="0" err="1" smtClean="0"/>
              <a:t>伝播</a:t>
            </a:r>
          </a:p>
        </p:txBody>
      </p:sp>
      <p:pic>
        <p:nvPicPr>
          <p:cNvPr id="8" name="図 7" descr="h1_vector.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78933" y="3334084"/>
            <a:ext cx="994850" cy="1492275"/>
          </a:xfrm>
          <a:prstGeom prst="rect">
            <a:avLst/>
          </a:prstGeom>
        </p:spPr>
      </p:pic>
      <p:pic>
        <p:nvPicPr>
          <p:cNvPr id="11" name="図 10" descr="h2_vector.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47035" y="3310514"/>
            <a:ext cx="1019480" cy="1529220"/>
          </a:xfrm>
          <a:prstGeom prst="rect">
            <a:avLst/>
          </a:prstGeom>
        </p:spPr>
      </p:pic>
      <p:sp>
        <p:nvSpPr>
          <p:cNvPr id="44" name="正方形/長方形 43"/>
          <p:cNvSpPr/>
          <p:nvPr/>
        </p:nvSpPr>
        <p:spPr bwMode="auto">
          <a:xfrm>
            <a:off x="3519204" y="5239182"/>
            <a:ext cx="2830499" cy="977588"/>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ja-JP" altLang="en-US" sz="1800" baseline="0" dirty="0" err="1">
                <a:latin typeface="Arial" pitchFamily="34" charset="0"/>
                <a:ea typeface="ＭＳ Ｐゴシック" pitchFamily="50" charset="-128"/>
              </a:rPr>
              <a:t>低抽象度の素性を学習・利用することで、複雑なモデルを容易に学習できる</a:t>
            </a:r>
          </a:p>
        </p:txBody>
      </p:sp>
      <p:cxnSp>
        <p:nvCxnSpPr>
          <p:cNvPr id="20" name="直線矢印コネクタ 19"/>
          <p:cNvCxnSpPr>
            <a:stCxn id="44" idx="0"/>
          </p:cNvCxnSpPr>
          <p:nvPr/>
        </p:nvCxnSpPr>
        <p:spPr bwMode="auto">
          <a:xfrm flipH="1" flipV="1">
            <a:off x="4758936" y="4612448"/>
            <a:ext cx="175518" cy="626734"/>
          </a:xfrm>
          <a:prstGeom prst="straightConnector1">
            <a:avLst/>
          </a:prstGeom>
          <a:solidFill>
            <a:schemeClr val="accent1"/>
          </a:solidFill>
          <a:ln w="9525" cap="flat" cmpd="sng" algn="ctr">
            <a:solidFill>
              <a:schemeClr val="tx1"/>
            </a:solidFill>
            <a:prstDash val="dash"/>
            <a:round/>
            <a:headEnd type="none" w="med" len="med"/>
            <a:tailEnd type="arrow"/>
          </a:ln>
          <a:effectLst/>
        </p:spPr>
      </p:cxnSp>
    </p:spTree>
    <p:extLst>
      <p:ext uri="{BB962C8B-B14F-4D97-AF65-F5344CB8AC3E}">
        <p14:creationId xmlns:p14="http://schemas.microsoft.com/office/powerpoint/2010/main" val="665918283"/>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19063" y="256067"/>
            <a:ext cx="8618537" cy="292388"/>
          </a:xfrm>
        </p:spPr>
        <p:txBody>
          <a:bodyPr/>
          <a:lstStyle/>
          <a:p>
            <a:r>
              <a:rPr kumimoji="1" lang="ja-JP" altLang="en-US"/>
              <a:t>機械学習で利用される、代表的な分類器</a:t>
            </a:r>
            <a:endParaRPr kumimoji="1" lang="ja-JP" altLang="en-US"/>
          </a:p>
        </p:txBody>
      </p:sp>
      <p:sp>
        <p:nvSpPr>
          <p:cNvPr id="4" name="スライド番号プレースホルダー 3"/>
          <p:cNvSpPr>
            <a:spLocks noGrp="1"/>
          </p:cNvSpPr>
          <p:nvPr>
            <p:ph type="sldNum" sz="quarter" idx="10"/>
          </p:nvPr>
        </p:nvSpPr>
        <p:spPr/>
        <p:txBody>
          <a:bodyPr/>
          <a:lstStyle/>
          <a:p>
            <a:pPr>
              <a:defRPr/>
            </a:pPr>
            <a:fld id="{2D4E70FC-6F47-4B9A-8DC5-CFB6557575ED}" type="slidenum">
              <a:rPr lang="ja-JP" altLang="en-US"/>
              <a:pPr>
                <a:defRPr/>
              </a:pPr>
              <a:t>36</a:t>
            </a:fld>
            <a:r>
              <a:rPr lang="en-US" altLang="ja-JP"/>
              <a:t> </a:t>
            </a:r>
          </a:p>
        </p:txBody>
      </p:sp>
      <p:pic>
        <p:nvPicPr>
          <p:cNvPr id="5" name="図 4" descr="sv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8159" y="1512022"/>
            <a:ext cx="3168326" cy="3057545"/>
          </a:xfrm>
          <a:prstGeom prst="rect">
            <a:avLst/>
          </a:prstGeom>
        </p:spPr>
      </p:pic>
      <p:sp>
        <p:nvSpPr>
          <p:cNvPr id="6" name="テキスト ボックス 5"/>
          <p:cNvSpPr txBox="1"/>
          <p:nvPr/>
        </p:nvSpPr>
        <p:spPr>
          <a:xfrm>
            <a:off x="676487" y="924960"/>
            <a:ext cx="3366389" cy="369332"/>
          </a:xfrm>
          <a:prstGeom prst="rect">
            <a:avLst/>
          </a:prstGeom>
          <a:noFill/>
        </p:spPr>
        <p:txBody>
          <a:bodyPr wrap="none" rtlCol="0">
            <a:spAutoFit/>
          </a:bodyPr>
          <a:lstStyle/>
          <a:p>
            <a:r>
              <a:rPr kumimoji="1" lang="en-US" altLang="ja-JP" sz="1800" baseline="0" dirty="0" err="1" smtClean="0"/>
              <a:t>Support Vector Machine (SVM)</a:t>
            </a:r>
            <a:endParaRPr kumimoji="1" lang="ja-JP" altLang="en-US" sz="1800" baseline="0" dirty="0" err="1" smtClean="0"/>
          </a:p>
        </p:txBody>
      </p:sp>
      <p:pic>
        <p:nvPicPr>
          <p:cNvPr id="7" name="図 6" descr="3021.gi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95547" y="1463365"/>
            <a:ext cx="3722210" cy="3303461"/>
          </a:xfrm>
          <a:prstGeom prst="rect">
            <a:avLst/>
          </a:prstGeom>
        </p:spPr>
      </p:pic>
      <p:sp>
        <p:nvSpPr>
          <p:cNvPr id="8" name="テキスト ボックス 7"/>
          <p:cNvSpPr txBox="1"/>
          <p:nvPr/>
        </p:nvSpPr>
        <p:spPr>
          <a:xfrm>
            <a:off x="5301278" y="6373867"/>
            <a:ext cx="2991831" cy="292388"/>
          </a:xfrm>
          <a:prstGeom prst="rect">
            <a:avLst/>
          </a:prstGeom>
          <a:noFill/>
        </p:spPr>
        <p:txBody>
          <a:bodyPr wrap="none" rtlCol="0">
            <a:spAutoFit/>
          </a:bodyPr>
          <a:lstStyle/>
          <a:p>
            <a:r>
              <a:rPr kumimoji="1" lang="pl-PL" altLang="ja-JP" baseline="0" dirty="0" err="1"/>
              <a:t>http://thinkit.co.jp/article/30/2/ </a:t>
            </a:r>
            <a:r>
              <a:rPr kumimoji="1" lang="ja-JP" altLang="en-US" baseline="0" dirty="0" err="1"/>
              <a:t>より引用</a:t>
            </a:r>
            <a:endParaRPr kumimoji="1" lang="ja-JP" altLang="en-US" baseline="0" dirty="0" err="1" smtClean="0"/>
          </a:p>
        </p:txBody>
      </p:sp>
      <p:cxnSp>
        <p:nvCxnSpPr>
          <p:cNvPr id="9" name="直線コネクタ 8"/>
          <p:cNvCxnSpPr/>
          <p:nvPr/>
        </p:nvCxnSpPr>
        <p:spPr bwMode="auto">
          <a:xfrm flipH="1" flipV="1">
            <a:off x="4474035" y="895753"/>
            <a:ext cx="14611" cy="4529746"/>
          </a:xfrm>
          <a:prstGeom prst="line">
            <a:avLst/>
          </a:prstGeom>
          <a:solidFill>
            <a:schemeClr val="accent1"/>
          </a:solidFill>
          <a:ln w="19050" cap="flat" cmpd="sng" algn="ctr">
            <a:solidFill>
              <a:schemeClr val="tx1"/>
            </a:solidFill>
            <a:prstDash val="lgDash"/>
            <a:round/>
            <a:headEnd type="none" w="med" len="med"/>
            <a:tailEnd type="none" w="med" len="med"/>
          </a:ln>
          <a:effectLst/>
        </p:spPr>
      </p:cxnSp>
      <p:sp>
        <p:nvSpPr>
          <p:cNvPr id="10" name="テキスト ボックス 9"/>
          <p:cNvSpPr txBox="1"/>
          <p:nvPr/>
        </p:nvSpPr>
        <p:spPr>
          <a:xfrm>
            <a:off x="5411726" y="924960"/>
            <a:ext cx="2380279" cy="369332"/>
          </a:xfrm>
          <a:prstGeom prst="rect">
            <a:avLst/>
          </a:prstGeom>
          <a:noFill/>
        </p:spPr>
        <p:txBody>
          <a:bodyPr wrap="none" rtlCol="0">
            <a:spAutoFit/>
          </a:bodyPr>
          <a:lstStyle/>
          <a:p>
            <a:r>
              <a:rPr kumimoji="1" lang="ja-JP" altLang="en-US" sz="1800" baseline="0" dirty="0" err="1"/>
              <a:t>ニューラルネットワーク</a:t>
            </a:r>
            <a:endParaRPr kumimoji="1" lang="ja-JP" altLang="en-US" sz="1800" baseline="0" dirty="0" err="1" smtClean="0"/>
          </a:p>
        </p:txBody>
      </p:sp>
      <p:sp>
        <p:nvSpPr>
          <p:cNvPr id="11" name="テキスト ボックス 10"/>
          <p:cNvSpPr txBox="1"/>
          <p:nvPr/>
        </p:nvSpPr>
        <p:spPr>
          <a:xfrm>
            <a:off x="662682" y="4887086"/>
            <a:ext cx="3653959" cy="692497"/>
          </a:xfrm>
          <a:prstGeom prst="rect">
            <a:avLst/>
          </a:prstGeom>
          <a:noFill/>
        </p:spPr>
        <p:txBody>
          <a:bodyPr wrap="none" rtlCol="0">
            <a:spAutoFit/>
          </a:bodyPr>
          <a:lstStyle/>
          <a:p>
            <a:r>
              <a:rPr kumimoji="1" lang="ja-JP" altLang="en-US" baseline="0" dirty="0" err="1"/>
              <a:t>赤線で、黒丸と白丸の</a:t>
            </a:r>
            <a:r>
              <a:rPr kumimoji="1" lang="en-US" altLang="ja-JP" baseline="0" dirty="0" err="1"/>
              <a:t>2</a:t>
            </a:r>
            <a:r>
              <a:rPr kumimoji="1" lang="ja-JP" altLang="en-US" baseline="0" dirty="0" err="1"/>
              <a:t>クラスが分類出来ている</a:t>
            </a:r>
          </a:p>
          <a:p>
            <a:r>
              <a:rPr kumimoji="1" lang="ja-JP" altLang="en-US" baseline="0" dirty="0" err="1"/>
              <a:t>手書き文字認識のような、光学</a:t>
            </a:r>
            <a:r>
              <a:rPr kumimoji="1" lang="ja-JP" altLang="en-US" baseline="0" dirty="0" err="1" smtClean="0"/>
              <a:t>文字認識</a:t>
            </a:r>
            <a:r>
              <a:rPr kumimoji="1" lang="en-US" altLang="ja-JP" baseline="0" dirty="0" err="1" smtClean="0"/>
              <a:t>(OCR)</a:t>
            </a:r>
            <a:r>
              <a:rPr kumimoji="1" lang="ja-JP" altLang="en-US" baseline="0" dirty="0" err="1" smtClean="0"/>
              <a:t>に</a:t>
            </a:r>
            <a:endParaRPr kumimoji="1" lang="ja-JP" altLang="en-US" baseline="0" dirty="0" err="1"/>
          </a:p>
          <a:p>
            <a:r>
              <a:rPr kumimoji="1" lang="ja-JP" altLang="en-US" baseline="0" dirty="0" err="1" smtClean="0"/>
              <a:t>応用可能</a:t>
            </a:r>
          </a:p>
        </p:txBody>
      </p:sp>
      <p:sp>
        <p:nvSpPr>
          <p:cNvPr id="12" name="テキスト ボックス 11"/>
          <p:cNvSpPr txBox="1"/>
          <p:nvPr/>
        </p:nvSpPr>
        <p:spPr>
          <a:xfrm>
            <a:off x="5246069" y="4900891"/>
            <a:ext cx="3346664" cy="892552"/>
          </a:xfrm>
          <a:prstGeom prst="rect">
            <a:avLst/>
          </a:prstGeom>
          <a:noFill/>
        </p:spPr>
        <p:txBody>
          <a:bodyPr wrap="none" rtlCol="0">
            <a:spAutoFit/>
          </a:bodyPr>
          <a:lstStyle/>
          <a:p>
            <a:r>
              <a:rPr kumimoji="1" lang="ja-JP" altLang="en-US" baseline="0" dirty="0" err="1" smtClean="0"/>
              <a:t>人間の脳の構造を模倣したモデル</a:t>
            </a:r>
          </a:p>
          <a:p>
            <a:r>
              <a:rPr kumimoji="1" lang="en-US" altLang="ja-JP" baseline="0" dirty="0" err="1"/>
              <a:t>(</a:t>
            </a:r>
            <a:r>
              <a:rPr kumimoji="1" lang="ja-JP" altLang="en-US" baseline="0" dirty="0" err="1"/>
              <a:t>ただし近年、脳との差異がわかってきている</a:t>
            </a:r>
            <a:r>
              <a:rPr kumimoji="1" lang="en-US" altLang="ja-JP" baseline="0" dirty="0" err="1"/>
              <a:t>)</a:t>
            </a:r>
            <a:endParaRPr kumimoji="1" lang="ja-JP" altLang="en-US" baseline="0" dirty="0" err="1"/>
          </a:p>
          <a:p>
            <a:endParaRPr kumimoji="1" lang="ja-JP" altLang="en-US" baseline="0" dirty="0" err="1" smtClean="0"/>
          </a:p>
          <a:p>
            <a:r>
              <a:rPr kumimoji="1" lang="ja-JP" altLang="en-US" baseline="0" dirty="0" err="1"/>
              <a:t>任意の非線形関数を近似可能</a:t>
            </a:r>
            <a:endParaRPr kumimoji="1" lang="ja-JP" altLang="en-US" baseline="0" dirty="0" err="1" smtClean="0"/>
          </a:p>
        </p:txBody>
      </p:sp>
    </p:spTree>
    <p:extLst>
      <p:ext uri="{BB962C8B-B14F-4D97-AF65-F5344CB8AC3E}">
        <p14:creationId xmlns:p14="http://schemas.microsoft.com/office/powerpoint/2010/main" val="970161267"/>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19063" y="256067"/>
            <a:ext cx="8618537" cy="292388"/>
          </a:xfrm>
          <a:ln w="6350" cmpd="sng">
            <a:prstDash val="dot"/>
          </a:ln>
        </p:spPr>
        <p:txBody>
          <a:bodyPr/>
          <a:lstStyle/>
          <a:p>
            <a:r>
              <a:rPr kumimoji="1" lang="ja-JP" altLang="en-US"/>
              <a:t>深層学習のアルゴリズム</a:t>
            </a:r>
            <a:r>
              <a:rPr kumimoji="1" lang="en-US" altLang="ja-JP"/>
              <a:t> 1</a:t>
            </a:r>
            <a:endParaRPr kumimoji="1" lang="ja-JP" altLang="en-US"/>
          </a:p>
        </p:txBody>
      </p:sp>
      <p:sp>
        <p:nvSpPr>
          <p:cNvPr id="4" name="スライド番号プレースホルダー 3"/>
          <p:cNvSpPr>
            <a:spLocks noGrp="1"/>
          </p:cNvSpPr>
          <p:nvPr>
            <p:ph type="sldNum" sz="quarter" idx="10"/>
          </p:nvPr>
        </p:nvSpPr>
        <p:spPr/>
        <p:txBody>
          <a:bodyPr/>
          <a:lstStyle/>
          <a:p>
            <a:pPr>
              <a:defRPr/>
            </a:pPr>
            <a:fld id="{2D4E70FC-6F47-4B9A-8DC5-CFB6557575ED}" type="slidenum">
              <a:rPr lang="ja-JP" altLang="en-US"/>
              <a:pPr>
                <a:defRPr/>
              </a:pPr>
              <a:t>37</a:t>
            </a:fld>
            <a:r>
              <a:rPr lang="en-US" altLang="ja-JP"/>
              <a:t> </a:t>
            </a:r>
          </a:p>
        </p:txBody>
      </p:sp>
      <p:sp>
        <p:nvSpPr>
          <p:cNvPr id="13" name="コンテンツ プレースホルダー 2"/>
          <p:cNvSpPr>
            <a:spLocks noGrp="1"/>
          </p:cNvSpPr>
          <p:nvPr>
            <p:ph idx="1"/>
          </p:nvPr>
        </p:nvSpPr>
        <p:spPr>
          <a:xfrm>
            <a:off x="119063" y="806933"/>
            <a:ext cx="8631237" cy="246221"/>
          </a:xfrm>
        </p:spPr>
        <p:txBody>
          <a:bodyPr/>
          <a:lstStyle/>
          <a:p>
            <a:pPr marL="0" indent="0"/>
            <a:r>
              <a:rPr kumimoji="1" lang="ja-JP" altLang="en-US" dirty="0" err="1"/>
              <a:t>深層学習は発展途上の技術であり、様々なモデルの亜種が次々と発表されている。</a:t>
            </a:r>
            <a:endParaRPr kumimoji="1" lang="ja-JP" altLang="en-US" dirty="0" err="1"/>
          </a:p>
        </p:txBody>
      </p:sp>
      <p:sp>
        <p:nvSpPr>
          <p:cNvPr id="11" name="テキスト ボックス 10"/>
          <p:cNvSpPr txBox="1"/>
          <p:nvPr/>
        </p:nvSpPr>
        <p:spPr>
          <a:xfrm>
            <a:off x="662658" y="1401242"/>
            <a:ext cx="1621057" cy="584776"/>
          </a:xfrm>
          <a:prstGeom prst="rect">
            <a:avLst/>
          </a:prstGeom>
          <a:noFill/>
        </p:spPr>
        <p:txBody>
          <a:bodyPr wrap="none" rtlCol="0">
            <a:spAutoFit/>
          </a:bodyPr>
          <a:lstStyle/>
          <a:p>
            <a:r>
              <a:rPr kumimoji="1" lang="en-US" altLang="ja-JP" sz="1600" baseline="0" dirty="0" err="1"/>
              <a:t>Deep Belief </a:t>
            </a:r>
          </a:p>
          <a:p>
            <a:r>
              <a:rPr kumimoji="1" lang="en-US" altLang="ja-JP" sz="1600" baseline="0" dirty="0" err="1"/>
              <a:t>Network </a:t>
            </a:r>
            <a:r>
              <a:rPr kumimoji="1" lang="en-US" altLang="ja-JP" sz="1600" baseline="0" dirty="0" err="1" smtClean="0"/>
              <a:t> (DBN)</a:t>
            </a:r>
            <a:endParaRPr kumimoji="1" lang="ja-JP" altLang="en-US" sz="1600" baseline="0" dirty="0" err="1" smtClean="0"/>
          </a:p>
        </p:txBody>
      </p:sp>
      <p:sp>
        <p:nvSpPr>
          <p:cNvPr id="12" name="テキスト ボックス 11"/>
          <p:cNvSpPr txBox="1"/>
          <p:nvPr/>
        </p:nvSpPr>
        <p:spPr>
          <a:xfrm>
            <a:off x="3589419" y="1401242"/>
            <a:ext cx="1963799" cy="584776"/>
          </a:xfrm>
          <a:prstGeom prst="rect">
            <a:avLst/>
          </a:prstGeom>
          <a:noFill/>
        </p:spPr>
        <p:txBody>
          <a:bodyPr wrap="none" rtlCol="0">
            <a:spAutoFit/>
          </a:bodyPr>
          <a:lstStyle/>
          <a:p>
            <a:r>
              <a:rPr kumimoji="1" lang="en-US" altLang="ja-JP" sz="1600" baseline="0" dirty="0" err="1" smtClean="0"/>
              <a:t>Stacked Denoising </a:t>
            </a:r>
          </a:p>
          <a:p>
            <a:r>
              <a:rPr kumimoji="1" lang="en-US" altLang="ja-JP" sz="1600" baseline="0" dirty="0" err="1" smtClean="0"/>
              <a:t>Autoencoder (SDA)</a:t>
            </a:r>
            <a:endParaRPr kumimoji="1" lang="ja-JP" altLang="en-US" sz="1600" baseline="0" dirty="0" err="1" smtClean="0"/>
          </a:p>
        </p:txBody>
      </p:sp>
      <p:sp>
        <p:nvSpPr>
          <p:cNvPr id="16" name="テキスト ボックス 15"/>
          <p:cNvSpPr txBox="1"/>
          <p:nvPr/>
        </p:nvSpPr>
        <p:spPr>
          <a:xfrm>
            <a:off x="6626604" y="1401242"/>
            <a:ext cx="1803599" cy="584776"/>
          </a:xfrm>
          <a:prstGeom prst="rect">
            <a:avLst/>
          </a:prstGeom>
          <a:noFill/>
        </p:spPr>
        <p:txBody>
          <a:bodyPr wrap="none" rtlCol="0">
            <a:spAutoFit/>
          </a:bodyPr>
          <a:lstStyle/>
          <a:p>
            <a:r>
              <a:rPr kumimoji="1" lang="en-US" altLang="ja-JP" sz="1600" baseline="0" dirty="0" err="1"/>
              <a:t>Convolutional </a:t>
            </a:r>
          </a:p>
          <a:p>
            <a:r>
              <a:rPr kumimoji="1" lang="en-US" altLang="ja-JP" sz="1600" baseline="0" dirty="0" err="1"/>
              <a:t>Neural Net</a:t>
            </a:r>
            <a:r>
              <a:rPr kumimoji="1" lang="en-US" altLang="ja-JP" sz="1600" baseline="0" dirty="0" err="1" smtClean="0"/>
              <a:t> (CNN)</a:t>
            </a:r>
            <a:endParaRPr kumimoji="1" lang="ja-JP" altLang="en-US" sz="1600" baseline="0" dirty="0" err="1" smtClean="0"/>
          </a:p>
        </p:txBody>
      </p:sp>
      <p:pic>
        <p:nvPicPr>
          <p:cNvPr id="18" name="図 17" descr="convolution.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98625" y="2307604"/>
            <a:ext cx="2595418" cy="889111"/>
          </a:xfrm>
          <a:prstGeom prst="rect">
            <a:avLst/>
          </a:prstGeom>
          <a:ln w="6350" cmpd="sng">
            <a:solidFill>
              <a:srgbClr val="000000"/>
            </a:solidFill>
            <a:prstDash val="sysDot"/>
          </a:ln>
        </p:spPr>
      </p:pic>
      <p:pic>
        <p:nvPicPr>
          <p:cNvPr id="20" name="図 19" descr="convne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15438" y="5176904"/>
            <a:ext cx="3011308" cy="698039"/>
          </a:xfrm>
          <a:prstGeom prst="rect">
            <a:avLst/>
          </a:prstGeom>
          <a:ln w="6350" cmpd="sng">
            <a:solidFill>
              <a:srgbClr val="000000"/>
            </a:solidFill>
            <a:prstDash val="sysDot"/>
          </a:ln>
        </p:spPr>
      </p:pic>
      <p:pic>
        <p:nvPicPr>
          <p:cNvPr id="21" name="図 20" descr="da_pic.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61132" y="2208862"/>
            <a:ext cx="3238491" cy="1168397"/>
          </a:xfrm>
          <a:prstGeom prst="rect">
            <a:avLst/>
          </a:prstGeom>
          <a:ln w="6350" cmpd="sng">
            <a:solidFill>
              <a:srgbClr val="000000"/>
            </a:solidFill>
            <a:prstDash val="sysDot"/>
          </a:ln>
        </p:spPr>
      </p:pic>
      <p:pic>
        <p:nvPicPr>
          <p:cNvPr id="22" name="図 21" descr="dbn.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6885" y="4058756"/>
            <a:ext cx="4272117" cy="1929059"/>
          </a:xfrm>
          <a:prstGeom prst="rect">
            <a:avLst/>
          </a:prstGeom>
          <a:ln w="6350" cmpd="sng">
            <a:solidFill>
              <a:srgbClr val="000000"/>
            </a:solidFill>
            <a:prstDash val="sysDot"/>
          </a:ln>
        </p:spPr>
      </p:pic>
      <p:pic>
        <p:nvPicPr>
          <p:cNvPr id="23" name="図 22" descr="rbm.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84554" y="2208854"/>
            <a:ext cx="2283712" cy="1051540"/>
          </a:xfrm>
          <a:prstGeom prst="rect">
            <a:avLst/>
          </a:prstGeom>
          <a:ln w="6350" cmpd="sng">
            <a:solidFill>
              <a:srgbClr val="000000"/>
            </a:solidFill>
            <a:prstDash val="sysDot"/>
          </a:ln>
        </p:spPr>
      </p:pic>
      <p:cxnSp>
        <p:nvCxnSpPr>
          <p:cNvPr id="25" name="直線矢印コネクタ 24"/>
          <p:cNvCxnSpPr>
            <a:stCxn id="23" idx="2"/>
            <a:endCxn id="22" idx="0"/>
          </p:cNvCxnSpPr>
          <p:nvPr/>
        </p:nvCxnSpPr>
        <p:spPr bwMode="auto">
          <a:xfrm>
            <a:off x="1426410" y="3260394"/>
            <a:ext cx="1496534" cy="798362"/>
          </a:xfrm>
          <a:prstGeom prst="straightConnector1">
            <a:avLst/>
          </a:prstGeom>
          <a:solidFill>
            <a:schemeClr val="accent1"/>
          </a:solidFill>
          <a:ln w="28575" cap="flat" cmpd="sng" algn="ctr">
            <a:solidFill>
              <a:schemeClr val="tx1"/>
            </a:solidFill>
            <a:prstDash val="solid"/>
            <a:round/>
            <a:headEnd type="none" w="med" len="med"/>
            <a:tailEnd type="arrow"/>
          </a:ln>
          <a:effectLst/>
        </p:spPr>
      </p:cxnSp>
      <p:cxnSp>
        <p:nvCxnSpPr>
          <p:cNvPr id="27" name="直線矢印コネクタ 26"/>
          <p:cNvCxnSpPr>
            <a:stCxn id="21" idx="2"/>
            <a:endCxn id="22" idx="0"/>
          </p:cNvCxnSpPr>
          <p:nvPr/>
        </p:nvCxnSpPr>
        <p:spPr bwMode="auto">
          <a:xfrm flipH="1">
            <a:off x="2922944" y="3377259"/>
            <a:ext cx="1457434" cy="681497"/>
          </a:xfrm>
          <a:prstGeom prst="straightConnector1">
            <a:avLst/>
          </a:prstGeom>
          <a:solidFill>
            <a:schemeClr val="accent1"/>
          </a:solidFill>
          <a:ln w="28575" cap="flat" cmpd="sng" algn="ctr">
            <a:solidFill>
              <a:schemeClr val="tx1"/>
            </a:solidFill>
            <a:prstDash val="solid"/>
            <a:round/>
            <a:headEnd type="none" w="med" len="med"/>
            <a:tailEnd type="arrow"/>
          </a:ln>
          <a:effectLst/>
        </p:spPr>
      </p:cxnSp>
      <p:pic>
        <p:nvPicPr>
          <p:cNvPr id="28" name="図 27" descr="maxpooling.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502324" y="3668012"/>
            <a:ext cx="1907518" cy="818677"/>
          </a:xfrm>
          <a:prstGeom prst="rect">
            <a:avLst/>
          </a:prstGeom>
          <a:ln w="6350" cmpd="sng">
            <a:solidFill>
              <a:srgbClr val="000000"/>
            </a:solidFill>
            <a:prstDash val="sysDot"/>
          </a:ln>
        </p:spPr>
      </p:pic>
      <p:sp>
        <p:nvSpPr>
          <p:cNvPr id="32" name="テキスト ボックス 31"/>
          <p:cNvSpPr txBox="1"/>
          <p:nvPr/>
        </p:nvSpPr>
        <p:spPr>
          <a:xfrm>
            <a:off x="248508" y="3340895"/>
            <a:ext cx="1332128" cy="400110"/>
          </a:xfrm>
          <a:prstGeom prst="rect">
            <a:avLst/>
          </a:prstGeom>
          <a:noFill/>
        </p:spPr>
        <p:txBody>
          <a:bodyPr wrap="none" rtlCol="0">
            <a:spAutoFit/>
          </a:bodyPr>
          <a:lstStyle/>
          <a:p>
            <a:r>
              <a:rPr kumimoji="1" lang="en-US" altLang="ja-JP" sz="1000" baseline="0" dirty="0" err="1"/>
              <a:t>Restricted Boltzman</a:t>
            </a:r>
          </a:p>
          <a:p>
            <a:r>
              <a:rPr kumimoji="1" lang="en-US" altLang="ja-JP" sz="1000" baseline="0" dirty="0" err="1"/>
              <a:t>Machine(RBM)</a:t>
            </a:r>
            <a:endParaRPr kumimoji="1" lang="ja-JP" altLang="en-US" sz="1000" baseline="0" dirty="0" err="1" smtClean="0"/>
          </a:p>
        </p:txBody>
      </p:sp>
      <p:sp>
        <p:nvSpPr>
          <p:cNvPr id="33" name="テキスト ボックス 32"/>
          <p:cNvSpPr txBox="1"/>
          <p:nvPr/>
        </p:nvSpPr>
        <p:spPr>
          <a:xfrm>
            <a:off x="1532406" y="6074352"/>
            <a:ext cx="3189039" cy="246221"/>
          </a:xfrm>
          <a:prstGeom prst="rect">
            <a:avLst/>
          </a:prstGeom>
          <a:noFill/>
        </p:spPr>
        <p:txBody>
          <a:bodyPr wrap="square" rtlCol="0">
            <a:spAutoFit/>
          </a:bodyPr>
          <a:lstStyle/>
          <a:p>
            <a:r>
              <a:rPr kumimoji="1" lang="en-US" altLang="ja-JP" sz="1000" baseline="0" dirty="0" err="1"/>
              <a:t>layer-wise pretraining + finetuning</a:t>
            </a:r>
            <a:endParaRPr kumimoji="1" lang="ja-JP" altLang="en-US" sz="1000" baseline="0" dirty="0" err="1" smtClean="0"/>
          </a:p>
        </p:txBody>
      </p:sp>
      <p:sp>
        <p:nvSpPr>
          <p:cNvPr id="34" name="テキスト ボックス 33"/>
          <p:cNvSpPr txBox="1"/>
          <p:nvPr/>
        </p:nvSpPr>
        <p:spPr>
          <a:xfrm>
            <a:off x="4293507" y="3465140"/>
            <a:ext cx="1774845" cy="246221"/>
          </a:xfrm>
          <a:prstGeom prst="rect">
            <a:avLst/>
          </a:prstGeom>
          <a:noFill/>
        </p:spPr>
        <p:txBody>
          <a:bodyPr wrap="none" rtlCol="0">
            <a:spAutoFit/>
          </a:bodyPr>
          <a:lstStyle/>
          <a:p>
            <a:r>
              <a:rPr kumimoji="1" lang="en-US" altLang="ja-JP" sz="1000" baseline="0" dirty="0" err="1"/>
              <a:t>Denoising Autoencoder(DA)</a:t>
            </a:r>
            <a:endParaRPr kumimoji="1" lang="ja-JP" altLang="en-US" sz="1000" baseline="0" dirty="0" err="1" smtClean="0"/>
          </a:p>
        </p:txBody>
      </p:sp>
      <p:sp>
        <p:nvSpPr>
          <p:cNvPr id="35" name="テキスト ボックス 34"/>
          <p:cNvSpPr txBox="1"/>
          <p:nvPr/>
        </p:nvSpPr>
        <p:spPr>
          <a:xfrm>
            <a:off x="7717255" y="4459128"/>
            <a:ext cx="1154107" cy="246221"/>
          </a:xfrm>
          <a:prstGeom prst="rect">
            <a:avLst/>
          </a:prstGeom>
          <a:noFill/>
        </p:spPr>
        <p:txBody>
          <a:bodyPr wrap="none" rtlCol="0">
            <a:spAutoFit/>
          </a:bodyPr>
          <a:lstStyle/>
          <a:p>
            <a:r>
              <a:rPr kumimoji="1" lang="en-US" altLang="ja-JP" sz="1000" baseline="0" dirty="0" err="1"/>
              <a:t>Maxpooling layer</a:t>
            </a:r>
            <a:endParaRPr kumimoji="1" lang="ja-JP" altLang="en-US" sz="1000" baseline="0" dirty="0" err="1" smtClean="0"/>
          </a:p>
        </p:txBody>
      </p:sp>
      <p:sp>
        <p:nvSpPr>
          <p:cNvPr id="36" name="テキスト ボックス 35"/>
          <p:cNvSpPr txBox="1"/>
          <p:nvPr/>
        </p:nvSpPr>
        <p:spPr>
          <a:xfrm>
            <a:off x="7247856" y="3133817"/>
            <a:ext cx="394359" cy="523220"/>
          </a:xfrm>
          <a:prstGeom prst="rect">
            <a:avLst/>
          </a:prstGeom>
          <a:noFill/>
        </p:spPr>
        <p:txBody>
          <a:bodyPr wrap="none" rtlCol="0">
            <a:spAutoFit/>
          </a:bodyPr>
          <a:lstStyle/>
          <a:p>
            <a:r>
              <a:rPr kumimoji="1" lang="en-US" altLang="ja-JP" sz="2800" b="1" baseline="0" dirty="0" err="1"/>
              <a:t>+</a:t>
            </a:r>
            <a:endParaRPr kumimoji="1" lang="ja-JP" altLang="en-US" sz="2800" b="1" baseline="0" dirty="0" err="1" smtClean="0"/>
          </a:p>
        </p:txBody>
      </p:sp>
      <p:sp>
        <p:nvSpPr>
          <p:cNvPr id="37" name="テキスト ボックス 36"/>
          <p:cNvSpPr txBox="1"/>
          <p:nvPr/>
        </p:nvSpPr>
        <p:spPr>
          <a:xfrm>
            <a:off x="7731060" y="3175232"/>
            <a:ext cx="1275334" cy="246221"/>
          </a:xfrm>
          <a:prstGeom prst="rect">
            <a:avLst/>
          </a:prstGeom>
          <a:noFill/>
        </p:spPr>
        <p:txBody>
          <a:bodyPr wrap="none" rtlCol="0">
            <a:spAutoFit/>
          </a:bodyPr>
          <a:lstStyle/>
          <a:p>
            <a:r>
              <a:rPr kumimoji="1" lang="en-US" altLang="ja-JP" sz="1000" baseline="0" dirty="0" err="1"/>
              <a:t>Convolutional layer</a:t>
            </a:r>
            <a:endParaRPr kumimoji="1" lang="ja-JP" altLang="en-US" sz="1000" baseline="0" dirty="0" err="1" smtClean="0"/>
          </a:p>
        </p:txBody>
      </p:sp>
      <p:sp>
        <p:nvSpPr>
          <p:cNvPr id="38" name="テキスト ボックス 37"/>
          <p:cNvSpPr txBox="1"/>
          <p:nvPr/>
        </p:nvSpPr>
        <p:spPr>
          <a:xfrm>
            <a:off x="7151766" y="4694641"/>
            <a:ext cx="615553" cy="302026"/>
          </a:xfrm>
          <a:prstGeom prst="rect">
            <a:avLst/>
          </a:prstGeom>
          <a:noFill/>
        </p:spPr>
        <p:txBody>
          <a:bodyPr vert="vert270" wrap="none" rtlCol="0">
            <a:spAutoFit/>
          </a:bodyPr>
          <a:lstStyle/>
          <a:p>
            <a:r>
              <a:rPr kumimoji="1" lang="en-US" altLang="ja-JP" sz="2800" b="1" baseline="0" dirty="0" err="1"/>
              <a:t>=</a:t>
            </a:r>
            <a:endParaRPr kumimoji="1" lang="ja-JP" altLang="en-US" sz="2800" b="1" baseline="0" dirty="0" err="1" smtClean="0"/>
          </a:p>
        </p:txBody>
      </p:sp>
    </p:spTree>
    <p:extLst>
      <p:ext uri="{BB962C8B-B14F-4D97-AF65-F5344CB8AC3E}">
        <p14:creationId xmlns:p14="http://schemas.microsoft.com/office/powerpoint/2010/main" val="3557180092"/>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19063" y="256067"/>
            <a:ext cx="8618537" cy="292388"/>
          </a:xfrm>
          <a:ln w="6350" cmpd="sng">
            <a:prstDash val="dot"/>
          </a:ln>
        </p:spPr>
        <p:txBody>
          <a:bodyPr/>
          <a:lstStyle/>
          <a:p>
            <a:r>
              <a:rPr kumimoji="1" lang="ja-JP" altLang="en-US"/>
              <a:t>深層学習のアルゴリズム</a:t>
            </a:r>
            <a:r>
              <a:rPr kumimoji="1" lang="en-US" altLang="ja-JP"/>
              <a:t> 2</a:t>
            </a:r>
            <a:endParaRPr kumimoji="1" lang="ja-JP" altLang="en-US"/>
          </a:p>
        </p:txBody>
      </p:sp>
      <p:sp>
        <p:nvSpPr>
          <p:cNvPr id="4" name="スライド番号プレースホルダー 3"/>
          <p:cNvSpPr>
            <a:spLocks noGrp="1"/>
          </p:cNvSpPr>
          <p:nvPr>
            <p:ph type="sldNum" sz="quarter" idx="10"/>
          </p:nvPr>
        </p:nvSpPr>
        <p:spPr/>
        <p:txBody>
          <a:bodyPr/>
          <a:lstStyle/>
          <a:p>
            <a:pPr>
              <a:defRPr/>
            </a:pPr>
            <a:fld id="{2D4E70FC-6F47-4B9A-8DC5-CFB6557575ED}" type="slidenum">
              <a:rPr lang="ja-JP" altLang="en-US"/>
              <a:pPr>
                <a:defRPr/>
              </a:pPr>
              <a:t>38</a:t>
            </a:fld>
            <a:r>
              <a:rPr lang="en-US" altLang="ja-JP"/>
              <a:t> </a:t>
            </a:r>
          </a:p>
        </p:txBody>
      </p:sp>
      <p:sp>
        <p:nvSpPr>
          <p:cNvPr id="13" name="コンテンツ プレースホルダー 2"/>
          <p:cNvSpPr>
            <a:spLocks noGrp="1"/>
          </p:cNvSpPr>
          <p:nvPr>
            <p:ph idx="1"/>
          </p:nvPr>
        </p:nvSpPr>
        <p:spPr>
          <a:xfrm>
            <a:off x="119063" y="806933"/>
            <a:ext cx="8631237" cy="246221"/>
          </a:xfrm>
        </p:spPr>
        <p:txBody>
          <a:bodyPr/>
          <a:lstStyle/>
          <a:p>
            <a:pPr marL="0" indent="0"/>
            <a:r>
              <a:rPr kumimoji="1" lang="ja-JP" altLang="en-US" dirty="0" err="1"/>
              <a:t>深層学習は発展途上の技術であり、様々なモデルの亜種が次々と発表されている。</a:t>
            </a:r>
            <a:endParaRPr kumimoji="1" lang="ja-JP" altLang="en-US" dirty="0" err="1"/>
          </a:p>
        </p:txBody>
      </p:sp>
      <p:pic>
        <p:nvPicPr>
          <p:cNvPr id="3" name="図 2" descr="nn_dc.jp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08140" y="2283418"/>
            <a:ext cx="3737931" cy="3031636"/>
          </a:xfrm>
          <a:prstGeom prst="rect">
            <a:avLst/>
          </a:prstGeom>
        </p:spPr>
      </p:pic>
      <p:sp>
        <p:nvSpPr>
          <p:cNvPr id="24" name="テキスト ボックス 23"/>
          <p:cNvSpPr txBox="1"/>
          <p:nvPr/>
        </p:nvSpPr>
        <p:spPr>
          <a:xfrm>
            <a:off x="869741" y="6346257"/>
            <a:ext cx="4665567" cy="307777"/>
          </a:xfrm>
          <a:prstGeom prst="rect">
            <a:avLst/>
          </a:prstGeom>
          <a:noFill/>
        </p:spPr>
        <p:txBody>
          <a:bodyPr wrap="none" rtlCol="0">
            <a:spAutoFit/>
          </a:bodyPr>
          <a:lstStyle/>
          <a:p>
            <a:r>
              <a:rPr kumimoji="1" lang="en-US" altLang="ja-JP" baseline="0" dirty="0" err="1">
                <a:hlinkClick r:id="rId3"/>
              </a:rPr>
              <a:t>http://cs.nyu.edu/~wanli/dropc/</a:t>
            </a:r>
            <a:r>
              <a:rPr kumimoji="1" lang="en-US" altLang="ja-JP" baseline="0" dirty="0" err="1"/>
              <a:t> , [</a:t>
            </a:r>
            <a:r>
              <a:rPr lang="en-US" altLang="ja-JP" sz="1400" baseline="0">
                <a:ea typeface="ヒラギノ明朝 Pro W3"/>
                <a:cs typeface="ヒラギノ明朝 Pro W3"/>
              </a:rPr>
              <a:t>Goodfellow, 2013]</a:t>
            </a:r>
            <a:r>
              <a:rPr kumimoji="1" lang="ja-JP" altLang="en-US" baseline="0" dirty="0" err="1"/>
              <a:t>より引用</a:t>
            </a:r>
            <a:endParaRPr kumimoji="1" lang="ja-JP" altLang="en-US" baseline="0" dirty="0" err="1" smtClean="0"/>
          </a:p>
        </p:txBody>
      </p:sp>
      <p:sp>
        <p:nvSpPr>
          <p:cNvPr id="26" name="テキスト ボックス 25"/>
          <p:cNvSpPr txBox="1"/>
          <p:nvPr/>
        </p:nvSpPr>
        <p:spPr>
          <a:xfrm>
            <a:off x="1670454" y="1608325"/>
            <a:ext cx="1393631" cy="338554"/>
          </a:xfrm>
          <a:prstGeom prst="rect">
            <a:avLst/>
          </a:prstGeom>
          <a:noFill/>
        </p:spPr>
        <p:txBody>
          <a:bodyPr wrap="none" rtlCol="0">
            <a:spAutoFit/>
          </a:bodyPr>
          <a:lstStyle/>
          <a:p>
            <a:r>
              <a:rPr kumimoji="1" lang="en-US" altLang="ja-JP" sz="1600" baseline="0" dirty="0" err="1"/>
              <a:t>DropConnect</a:t>
            </a:r>
            <a:endParaRPr kumimoji="1" lang="ja-JP" altLang="en-US" sz="1600" baseline="0" dirty="0" err="1" smtClean="0"/>
          </a:p>
        </p:txBody>
      </p:sp>
      <p:sp>
        <p:nvSpPr>
          <p:cNvPr id="29" name="テキスト ボックス 28"/>
          <p:cNvSpPr txBox="1"/>
          <p:nvPr/>
        </p:nvSpPr>
        <p:spPr>
          <a:xfrm>
            <a:off x="5908716" y="1594520"/>
            <a:ext cx="1685077" cy="338554"/>
          </a:xfrm>
          <a:prstGeom prst="rect">
            <a:avLst/>
          </a:prstGeom>
          <a:noFill/>
        </p:spPr>
        <p:txBody>
          <a:bodyPr wrap="none" rtlCol="0">
            <a:spAutoFit/>
          </a:bodyPr>
          <a:lstStyle/>
          <a:p>
            <a:r>
              <a:rPr kumimoji="1" lang="en-US" altLang="ja-JP" sz="1600" baseline="0" dirty="0" err="1"/>
              <a:t>Maxout Network</a:t>
            </a:r>
            <a:endParaRPr kumimoji="1" lang="ja-JP" altLang="en-US" sz="1600" baseline="0" dirty="0" err="1" smtClean="0"/>
          </a:p>
        </p:txBody>
      </p:sp>
      <p:pic>
        <p:nvPicPr>
          <p:cNvPr id="5" name="図 4" descr="maxout_arch.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62876" y="2225361"/>
            <a:ext cx="3894852" cy="2024611"/>
          </a:xfrm>
          <a:prstGeom prst="rect">
            <a:avLst/>
          </a:prstGeom>
        </p:spPr>
      </p:pic>
      <p:pic>
        <p:nvPicPr>
          <p:cNvPr id="6" name="図 5" descr="maxout_app.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04285" y="4565209"/>
            <a:ext cx="3877712" cy="1175822"/>
          </a:xfrm>
          <a:prstGeom prst="rect">
            <a:avLst/>
          </a:prstGeom>
        </p:spPr>
      </p:pic>
    </p:spTree>
    <p:extLst>
      <p:ext uri="{BB962C8B-B14F-4D97-AF65-F5344CB8AC3E}">
        <p14:creationId xmlns:p14="http://schemas.microsoft.com/office/powerpoint/2010/main" val="2807093848"/>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図 8" descr="IBM-Watson.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308" y="1538344"/>
            <a:ext cx="8519664" cy="4792311"/>
          </a:xfrm>
          <a:prstGeom prst="rect">
            <a:avLst/>
          </a:prstGeom>
        </p:spPr>
      </p:pic>
      <p:sp>
        <p:nvSpPr>
          <p:cNvPr id="2" name="タイトル 1"/>
          <p:cNvSpPr>
            <a:spLocks noGrp="1"/>
          </p:cNvSpPr>
          <p:nvPr>
            <p:ph type="title"/>
          </p:nvPr>
        </p:nvSpPr>
        <p:spPr/>
        <p:txBody>
          <a:bodyPr/>
          <a:lstStyle/>
          <a:p>
            <a:r>
              <a:rPr kumimoji="1" lang="ja-JP" altLang="en-US"/>
              <a:t>人工知能</a:t>
            </a:r>
          </a:p>
        </p:txBody>
      </p:sp>
      <p:sp>
        <p:nvSpPr>
          <p:cNvPr id="3" name="コンテンツ プレースホルダー 2"/>
          <p:cNvSpPr>
            <a:spLocks noGrp="1"/>
          </p:cNvSpPr>
          <p:nvPr>
            <p:ph idx="1"/>
          </p:nvPr>
        </p:nvSpPr>
        <p:spPr>
          <a:xfrm>
            <a:off x="119063" y="627468"/>
            <a:ext cx="8631237" cy="461665"/>
          </a:xfrm>
        </p:spPr>
        <p:txBody>
          <a:bodyPr/>
          <a:lstStyle/>
          <a:p>
            <a:r>
              <a:rPr kumimoji="1" lang="ja-JP" altLang="en-US"/>
              <a:t>人工知能</a:t>
            </a:r>
            <a:r>
              <a:rPr kumimoji="1" lang="en-US" altLang="ja-JP"/>
              <a:t> = </a:t>
            </a:r>
            <a:r>
              <a:rPr kumimoji="1" lang="ja-JP" altLang="en-US"/>
              <a:t>人間が知能を使ってすることを</a:t>
            </a:r>
            <a:r>
              <a:rPr kumimoji="1" lang="ja-JP" altLang="en-US"/>
              <a:t>、</a:t>
            </a:r>
            <a:r>
              <a:rPr kumimoji="1" lang="ja-JP" altLang="en-US"/>
              <a:t>機械に</a:t>
            </a:r>
            <a:r>
              <a:rPr kumimoji="1" lang="ja-JP" altLang="en-US"/>
              <a:t>も</a:t>
            </a:r>
            <a:r>
              <a:rPr kumimoji="1" lang="ja-JP" altLang="en-US"/>
              <a:t>させ</a:t>
            </a:r>
            <a:r>
              <a:rPr kumimoji="1" lang="ja-JP" altLang="en-US"/>
              <a:t>ること</a:t>
            </a:r>
            <a:endParaRPr kumimoji="1" lang="en-US" altLang="ja-JP"/>
          </a:p>
          <a:p>
            <a:r>
              <a:rPr kumimoji="1" lang="en-US" altLang="ja-JP" sz="1400"/>
              <a:t> (</a:t>
            </a:r>
            <a:r>
              <a:rPr kumimoji="1" lang="ja-JP" altLang="en-US" sz="1400"/>
              <a:t>例</a:t>
            </a:r>
            <a:r>
              <a:rPr kumimoji="1" lang="en-US" altLang="ja-JP" sz="1400"/>
              <a:t>)</a:t>
            </a:r>
            <a:r>
              <a:rPr kumimoji="1" lang="en-US" altLang="ja-JP" sz="1400"/>
              <a:t> </a:t>
            </a:r>
            <a:r>
              <a:rPr kumimoji="1" lang="ja-JP" altLang="en-US" sz="1400"/>
              <a:t>「</a:t>
            </a:r>
            <a:r>
              <a:rPr kumimoji="1" lang="ja-JP" altLang="en-US" sz="1400"/>
              <a:t>推論</a:t>
            </a:r>
            <a:r>
              <a:rPr kumimoji="1" lang="en-US" altLang="ja-JP" sz="1400"/>
              <a:t> : </a:t>
            </a:r>
            <a:r>
              <a:rPr kumimoji="1" lang="ja-JP" altLang="en-US" sz="1400"/>
              <a:t>知識をもとに，新しい結論を得ること」</a:t>
            </a:r>
            <a:r>
              <a:rPr kumimoji="1" lang="ja-JP" altLang="ja-JP" sz="1400"/>
              <a:t>　</a:t>
            </a:r>
            <a:r>
              <a:rPr kumimoji="1" lang="en-US" altLang="ja-JP" sz="1400"/>
              <a:t> </a:t>
            </a:r>
            <a:r>
              <a:rPr kumimoji="1" lang="ja-JP" altLang="en-US" sz="1400"/>
              <a:t>「学習</a:t>
            </a:r>
            <a:r>
              <a:rPr kumimoji="1" lang="en-US" altLang="ja-JP" sz="1400"/>
              <a:t> : </a:t>
            </a:r>
            <a:r>
              <a:rPr kumimoji="1" lang="ja-JP" altLang="en-US" sz="1400"/>
              <a:t>情報から将来使えそうな知識を見つけること」</a:t>
            </a:r>
            <a:endParaRPr kumimoji="1" lang="ja-JP" altLang="en-US" sz="1400"/>
          </a:p>
        </p:txBody>
      </p:sp>
      <p:sp>
        <p:nvSpPr>
          <p:cNvPr id="12" name="コンテンツ プレースホルダー 2"/>
          <p:cNvSpPr txBox="1">
            <a:spLocks/>
          </p:cNvSpPr>
          <p:nvPr/>
        </p:nvSpPr>
        <p:spPr bwMode="auto">
          <a:xfrm>
            <a:off x="699431" y="1235432"/>
            <a:ext cx="2392982" cy="246221"/>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marL="342900" indent="-342900" algn="l" defTabSz="895350" rtl="0" eaLnBrk="0" fontAlgn="base" hangingPunct="0">
              <a:spcBef>
                <a:spcPct val="0"/>
              </a:spcBef>
              <a:spcAft>
                <a:spcPct val="0"/>
              </a:spcAft>
              <a:buClr>
                <a:schemeClr val="tx2"/>
              </a:buClr>
              <a:defRPr sz="1600">
                <a:solidFill>
                  <a:schemeClr val="tx1"/>
                </a:solidFill>
                <a:latin typeface="+mn-lt"/>
                <a:ea typeface="+mn-ea"/>
                <a:cs typeface="+mn-cs"/>
              </a:defRPr>
            </a:lvl1pPr>
            <a:lvl2pPr marL="193675" indent="-192088" algn="l" defTabSz="895350" rtl="0" eaLnBrk="0" fontAlgn="base" hangingPunct="0">
              <a:spcBef>
                <a:spcPct val="0"/>
              </a:spcBef>
              <a:spcAft>
                <a:spcPct val="0"/>
              </a:spcAft>
              <a:buClr>
                <a:schemeClr val="tx2"/>
              </a:buClr>
              <a:buSzPct val="125000"/>
              <a:buFont typeface="Arial" charset="0"/>
              <a:buChar char="▪"/>
              <a:defRPr sz="1600">
                <a:solidFill>
                  <a:schemeClr val="tx1"/>
                </a:solidFill>
                <a:latin typeface="+mn-lt"/>
                <a:ea typeface="+mn-ea"/>
              </a:defRPr>
            </a:lvl2pPr>
            <a:lvl3pPr marL="457200" indent="-261938" algn="l" defTabSz="895350" rtl="0" eaLnBrk="0" fontAlgn="base" hangingPunct="0">
              <a:spcBef>
                <a:spcPct val="0"/>
              </a:spcBef>
              <a:spcAft>
                <a:spcPct val="0"/>
              </a:spcAft>
              <a:buClr>
                <a:schemeClr val="tx2"/>
              </a:buClr>
              <a:buSzPct val="120000"/>
              <a:buFont typeface="Arial" charset="0"/>
              <a:buChar char="–"/>
              <a:defRPr sz="1600">
                <a:solidFill>
                  <a:schemeClr val="tx1"/>
                </a:solidFill>
                <a:latin typeface="+mn-lt"/>
                <a:ea typeface="+mn-ea"/>
              </a:defRPr>
            </a:lvl3pPr>
            <a:lvl4pPr marL="614363" indent="-155575" algn="l" defTabSz="895350" rtl="0" eaLnBrk="0" fontAlgn="base" hangingPunct="0">
              <a:spcBef>
                <a:spcPct val="0"/>
              </a:spcBef>
              <a:spcAft>
                <a:spcPct val="0"/>
              </a:spcAft>
              <a:buClr>
                <a:schemeClr val="tx2"/>
              </a:buClr>
              <a:buSzPct val="120000"/>
              <a:buFont typeface="Arial" charset="0"/>
              <a:buChar char="▫"/>
              <a:defRPr sz="1600">
                <a:solidFill>
                  <a:schemeClr val="tx1"/>
                </a:solidFill>
                <a:latin typeface="+mn-lt"/>
                <a:ea typeface="+mn-ea"/>
              </a:defRPr>
            </a:lvl4pPr>
            <a:lvl5pPr marL="746125" indent="-130175" algn="l" defTabSz="895350" rtl="0" eaLnBrk="0" fontAlgn="base" hangingPunct="0">
              <a:spcBef>
                <a:spcPct val="0"/>
              </a:spcBef>
              <a:spcAft>
                <a:spcPct val="0"/>
              </a:spcAft>
              <a:buClr>
                <a:schemeClr val="tx2"/>
              </a:buClr>
              <a:buSzPct val="89000"/>
              <a:buFont typeface="Arial" charset="0"/>
              <a:buChar char="-"/>
              <a:defRPr sz="1600">
                <a:solidFill>
                  <a:schemeClr val="tx1"/>
                </a:solidFill>
                <a:latin typeface="+mn-lt"/>
                <a:ea typeface="+mn-ea"/>
              </a:defRPr>
            </a:lvl5pPr>
            <a:lvl6pPr marL="1203325" indent="-130175" algn="l" defTabSz="895350" rtl="0" fontAlgn="base">
              <a:spcBef>
                <a:spcPct val="0"/>
              </a:spcBef>
              <a:spcAft>
                <a:spcPct val="0"/>
              </a:spcAft>
              <a:buClr>
                <a:schemeClr val="tx2"/>
              </a:buClr>
              <a:buSzPct val="89000"/>
              <a:buFont typeface="Arial" pitchFamily="34" charset="0"/>
              <a:buChar char="-"/>
              <a:defRPr sz="1600">
                <a:solidFill>
                  <a:schemeClr val="tx1"/>
                </a:solidFill>
                <a:latin typeface="+mn-lt"/>
                <a:ea typeface="+mn-ea"/>
              </a:defRPr>
            </a:lvl6pPr>
            <a:lvl7pPr marL="1660525" indent="-130175" algn="l" defTabSz="895350" rtl="0" fontAlgn="base">
              <a:spcBef>
                <a:spcPct val="0"/>
              </a:spcBef>
              <a:spcAft>
                <a:spcPct val="0"/>
              </a:spcAft>
              <a:buClr>
                <a:schemeClr val="tx2"/>
              </a:buClr>
              <a:buSzPct val="89000"/>
              <a:buFont typeface="Arial" pitchFamily="34" charset="0"/>
              <a:buChar char="-"/>
              <a:defRPr sz="1600">
                <a:solidFill>
                  <a:schemeClr val="tx1"/>
                </a:solidFill>
                <a:latin typeface="+mn-lt"/>
                <a:ea typeface="+mn-ea"/>
              </a:defRPr>
            </a:lvl7pPr>
            <a:lvl8pPr marL="2117725" indent="-130175" algn="l" defTabSz="895350" rtl="0" fontAlgn="base">
              <a:spcBef>
                <a:spcPct val="0"/>
              </a:spcBef>
              <a:spcAft>
                <a:spcPct val="0"/>
              </a:spcAft>
              <a:buClr>
                <a:schemeClr val="tx2"/>
              </a:buClr>
              <a:buSzPct val="89000"/>
              <a:buFont typeface="Arial" pitchFamily="34" charset="0"/>
              <a:buChar char="-"/>
              <a:defRPr sz="1600">
                <a:solidFill>
                  <a:schemeClr val="tx1"/>
                </a:solidFill>
                <a:latin typeface="+mn-lt"/>
                <a:ea typeface="+mn-ea"/>
              </a:defRPr>
            </a:lvl8pPr>
            <a:lvl9pPr marL="2574925" indent="-130175" algn="l" defTabSz="895350" rtl="0" fontAlgn="base">
              <a:spcBef>
                <a:spcPct val="0"/>
              </a:spcBef>
              <a:spcAft>
                <a:spcPct val="0"/>
              </a:spcAft>
              <a:buClr>
                <a:schemeClr val="tx2"/>
              </a:buClr>
              <a:buSzPct val="89000"/>
              <a:buFont typeface="Arial" pitchFamily="34" charset="0"/>
              <a:buChar char="-"/>
              <a:defRPr sz="1600">
                <a:solidFill>
                  <a:schemeClr val="tx1"/>
                </a:solidFill>
                <a:latin typeface="+mn-lt"/>
                <a:ea typeface="+mn-ea"/>
              </a:defRPr>
            </a:lvl9pPr>
          </a:lstStyle>
          <a:p>
            <a:r>
              <a:rPr kumimoji="1" lang="en-US" altLang="ja-JP" baseline="0"/>
              <a:t>(</a:t>
            </a:r>
            <a:r>
              <a:rPr kumimoji="1" lang="ja-JP" altLang="en-US" baseline="0"/>
              <a:t>例</a:t>
            </a:r>
            <a:r>
              <a:rPr kumimoji="1" lang="en-US" altLang="ja-JP" baseline="0"/>
              <a:t>) IBM Watson</a:t>
            </a:r>
            <a:endParaRPr kumimoji="1" lang="ja-JP" altLang="en-US" baseline="0"/>
          </a:p>
        </p:txBody>
      </p:sp>
      <p:sp>
        <p:nvSpPr>
          <p:cNvPr id="4" name="スライド番号プレースホルダー 3"/>
          <p:cNvSpPr>
            <a:spLocks noGrp="1"/>
          </p:cNvSpPr>
          <p:nvPr>
            <p:ph type="sldNum" sz="quarter" idx="10"/>
          </p:nvPr>
        </p:nvSpPr>
        <p:spPr/>
        <p:txBody>
          <a:bodyPr/>
          <a:lstStyle/>
          <a:p>
            <a:pPr>
              <a:defRPr/>
            </a:pPr>
            <a:fld id="{2D4E70FC-6F47-4B9A-8DC5-CFB6557575ED}" type="slidenum">
              <a:rPr lang="ja-JP" altLang="en-US"/>
              <a:pPr>
                <a:defRPr/>
              </a:pPr>
              <a:t>3</a:t>
            </a:fld>
            <a:r>
              <a:rPr lang="en-US" altLang="ja-JP"/>
              <a:t> </a:t>
            </a:r>
          </a:p>
        </p:txBody>
      </p:sp>
      <p:sp>
        <p:nvSpPr>
          <p:cNvPr id="7" name="正方形/長方形 6"/>
          <p:cNvSpPr/>
          <p:nvPr/>
        </p:nvSpPr>
        <p:spPr bwMode="auto">
          <a:xfrm>
            <a:off x="0" y="5356462"/>
            <a:ext cx="8961438" cy="579825"/>
          </a:xfrm>
          <a:prstGeom prst="rect">
            <a:avLst/>
          </a:prstGeom>
          <a:solidFill>
            <a:schemeClr val="accent1">
              <a:alpha val="61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22" name="テキスト ボックス 21"/>
          <p:cNvSpPr txBox="1"/>
          <p:nvPr/>
        </p:nvSpPr>
        <p:spPr>
          <a:xfrm>
            <a:off x="690270" y="5397879"/>
            <a:ext cx="7776995" cy="492443"/>
          </a:xfrm>
          <a:prstGeom prst="rect">
            <a:avLst/>
          </a:prstGeom>
          <a:noFill/>
        </p:spPr>
        <p:txBody>
          <a:bodyPr wrap="none" rtlCol="0">
            <a:spAutoFit/>
          </a:bodyPr>
          <a:lstStyle/>
          <a:p>
            <a:r>
              <a:rPr kumimoji="1" lang="en-US" altLang="ja-JP" baseline="0" dirty="0" err="1">
                <a:solidFill>
                  <a:srgbClr val="000000"/>
                </a:solidFill>
              </a:rPr>
              <a:t>IBM</a:t>
            </a:r>
            <a:r>
              <a:rPr kumimoji="1" lang="ja-JP" altLang="en-US" baseline="0" dirty="0" err="1">
                <a:solidFill>
                  <a:srgbClr val="000000"/>
                </a:solidFill>
              </a:rPr>
              <a:t>の質問応答システム</a:t>
            </a:r>
            <a:r>
              <a:rPr kumimoji="1" lang="en-US" altLang="ja-JP" baseline="0" dirty="0" err="1">
                <a:solidFill>
                  <a:srgbClr val="000000"/>
                </a:solidFill>
              </a:rPr>
              <a:t> </a:t>
            </a:r>
            <a:r>
              <a:rPr kumimoji="1" lang="en-US" altLang="ja-JP" baseline="0" dirty="0" err="1">
                <a:solidFill>
                  <a:srgbClr val="000000"/>
                </a:solidFill>
              </a:rPr>
              <a:t>Watson</a:t>
            </a:r>
            <a:endParaRPr kumimoji="1" lang="en-US" altLang="ja-JP" baseline="0" dirty="0" err="1">
              <a:solidFill>
                <a:srgbClr val="000000"/>
              </a:solidFill>
            </a:endParaRPr>
          </a:p>
          <a:p>
            <a:r>
              <a:rPr kumimoji="1" lang="en-US" altLang="ja-JP" baseline="0" dirty="0" err="1">
                <a:solidFill>
                  <a:srgbClr val="000000"/>
                </a:solidFill>
              </a:rPr>
              <a:t>2009</a:t>
            </a:r>
            <a:r>
              <a:rPr kumimoji="1" lang="ja-JP" altLang="en-US" baseline="0" dirty="0" err="1">
                <a:solidFill>
                  <a:srgbClr val="000000"/>
                </a:solidFill>
              </a:rPr>
              <a:t>年にアメリカのクイズ番組</a:t>
            </a:r>
            <a:r>
              <a:rPr kumimoji="1" lang="en-US" altLang="ja-JP" baseline="0" dirty="0" err="1">
                <a:solidFill>
                  <a:srgbClr val="000000"/>
                </a:solidFill>
              </a:rPr>
              <a:t>”Jeopardy!”</a:t>
            </a:r>
            <a:r>
              <a:rPr kumimoji="1" lang="ja-JP" altLang="en-US" baseline="0" dirty="0" err="1">
                <a:solidFill>
                  <a:srgbClr val="000000"/>
                </a:solidFill>
              </a:rPr>
              <a:t>に参加し、</a:t>
            </a:r>
            <a:r>
              <a:rPr kumimoji="1" lang="en-US" altLang="ja-JP" baseline="0" dirty="0" err="1">
                <a:solidFill>
                  <a:srgbClr val="000000"/>
                </a:solidFill>
              </a:rPr>
              <a:t>2</a:t>
            </a:r>
            <a:r>
              <a:rPr kumimoji="1" lang="ja-JP" altLang="en-US" baseline="0" dirty="0" err="1">
                <a:solidFill>
                  <a:srgbClr val="000000"/>
                </a:solidFill>
              </a:rPr>
              <a:t>人の人間のクイズチャンピオンを打ち破って優勝した。</a:t>
            </a:r>
          </a:p>
        </p:txBody>
      </p:sp>
      <p:sp>
        <p:nvSpPr>
          <p:cNvPr id="6" name="正方形/長方形 5"/>
          <p:cNvSpPr/>
          <p:nvPr/>
        </p:nvSpPr>
        <p:spPr>
          <a:xfrm>
            <a:off x="626332" y="6385332"/>
            <a:ext cx="7929049" cy="246221"/>
          </a:xfrm>
          <a:prstGeom prst="rect">
            <a:avLst/>
          </a:prstGeom>
        </p:spPr>
        <p:txBody>
          <a:bodyPr wrap="none">
            <a:spAutoFit/>
          </a:bodyPr>
          <a:lstStyle/>
          <a:p>
            <a:r>
              <a:rPr lang="en-US" altLang="ja-JP" sz="1000" baseline="0"/>
              <a:t>https://www.ibm.com/developerworks/community/blogs/PlataformaJazz/entry/watson_o_desafio_de_todos_os_tempos?lang=en </a:t>
            </a:r>
            <a:r>
              <a:rPr lang="ja-JP" altLang="en-US" sz="1000" baseline="0"/>
              <a:t>より引用</a:t>
            </a:r>
            <a:endParaRPr lang="ja-JP" altLang="en-US" sz="1000" baseline="0"/>
          </a:p>
        </p:txBody>
      </p:sp>
    </p:spTree>
    <p:extLst>
      <p:ext uri="{BB962C8B-B14F-4D97-AF65-F5344CB8AC3E}">
        <p14:creationId xmlns:p14="http://schemas.microsoft.com/office/powerpoint/2010/main" val="2251561128"/>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19063" y="230188"/>
            <a:ext cx="8618537" cy="292388"/>
          </a:xfrm>
        </p:spPr>
        <p:txBody>
          <a:bodyPr/>
          <a:lstStyle/>
          <a:p>
            <a:r>
              <a:rPr kumimoji="1" lang="en-US" altLang="ja-JP" dirty="0"/>
              <a:t>4</a:t>
            </a:r>
            <a:r>
              <a:rPr kumimoji="1" lang="ja-JP" altLang="en-US" dirty="0"/>
              <a:t>章</a:t>
            </a:r>
            <a:r>
              <a:rPr kumimoji="1" lang="en-US" altLang="ja-JP" dirty="0"/>
              <a:t>〜6</a:t>
            </a:r>
            <a:r>
              <a:rPr kumimoji="1" lang="ja-JP" altLang="en-US" dirty="0"/>
              <a:t>章の流れ</a:t>
            </a:r>
            <a:endParaRPr kumimoji="1" lang="ja-JP" altLang="en-US" dirty="0"/>
          </a:p>
        </p:txBody>
      </p:sp>
      <p:sp>
        <p:nvSpPr>
          <p:cNvPr id="4" name="スライド番号プレースホルダ 3"/>
          <p:cNvSpPr>
            <a:spLocks noGrp="1"/>
          </p:cNvSpPr>
          <p:nvPr>
            <p:ph type="sldNum" sz="quarter" idx="10"/>
          </p:nvPr>
        </p:nvSpPr>
        <p:spPr/>
        <p:txBody>
          <a:bodyPr/>
          <a:lstStyle/>
          <a:p>
            <a:pPr>
              <a:defRPr/>
            </a:pPr>
            <a:fld id="{2D4E70FC-6F47-4B9A-8DC5-CFB6557575ED}" type="slidenum">
              <a:rPr lang="ja-JP" altLang="en-US" smtClean="0"/>
              <a:pPr>
                <a:defRPr/>
              </a:pPr>
              <a:t>39</a:t>
            </a:fld>
            <a:r>
              <a:rPr lang="en-US" altLang="ja-JP" smtClean="0"/>
              <a:t> </a:t>
            </a:r>
            <a:endParaRPr lang="en-US" altLang="ja-JP"/>
          </a:p>
        </p:txBody>
      </p:sp>
      <p:sp>
        <p:nvSpPr>
          <p:cNvPr id="25" name="正方形/長方形 24"/>
          <p:cNvSpPr/>
          <p:nvPr/>
        </p:nvSpPr>
        <p:spPr bwMode="auto">
          <a:xfrm>
            <a:off x="440264" y="1918942"/>
            <a:ext cx="1313023" cy="4169213"/>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ja-JP" altLang="en-US" sz="1600" b="0" i="0" u="none" strike="noStrike" cap="none" normalizeH="0" baseline="0" dirty="0" err="1" smtClean="0">
                <a:ln>
                  <a:noFill/>
                </a:ln>
                <a:solidFill>
                  <a:schemeClr val="tx1"/>
                </a:solidFill>
                <a:effectLst/>
                <a:latin typeface="Arial" pitchFamily="34" charset="0"/>
                <a:ea typeface="ＭＳ Ｐゴシック" pitchFamily="50" charset="-128"/>
              </a:rPr>
              <a:t>深層学習の実装における問題点</a:t>
            </a:r>
          </a:p>
        </p:txBody>
      </p:sp>
      <p:sp>
        <p:nvSpPr>
          <p:cNvPr id="27" name="正方形/長方形 26"/>
          <p:cNvSpPr/>
          <p:nvPr/>
        </p:nvSpPr>
        <p:spPr bwMode="auto">
          <a:xfrm>
            <a:off x="1741437" y="1906003"/>
            <a:ext cx="1033460" cy="1407268"/>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rPr>
              <a:t>分類精度の再現</a:t>
            </a:r>
            <a:r>
              <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rPr>
              <a:t>の問題</a:t>
            </a:r>
            <a:endPar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35" name="正方形/長方形 34"/>
          <p:cNvSpPr/>
          <p:nvPr/>
        </p:nvSpPr>
        <p:spPr bwMode="auto">
          <a:xfrm>
            <a:off x="1741437" y="3300343"/>
            <a:ext cx="1033460" cy="1407268"/>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rPr>
              <a:t>実装難易度の問題</a:t>
            </a:r>
            <a:endPar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36" name="正方形/長方形 35"/>
          <p:cNvSpPr/>
          <p:nvPr/>
        </p:nvSpPr>
        <p:spPr bwMode="auto">
          <a:xfrm>
            <a:off x="1741437" y="4680877"/>
            <a:ext cx="1033460" cy="1407268"/>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rPr>
              <a:t>学習時間の問題</a:t>
            </a:r>
            <a:endPar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40" name="正方形/長方形 39"/>
          <p:cNvSpPr/>
          <p:nvPr/>
        </p:nvSpPr>
        <p:spPr bwMode="auto">
          <a:xfrm>
            <a:off x="3036412" y="2636809"/>
            <a:ext cx="1309568" cy="676462"/>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ja-JP" altLang="en-US" baseline="0" dirty="0" err="1">
                <a:latin typeface="Arial" pitchFamily="34" charset="0"/>
                <a:ea typeface="ＭＳ Ｐゴシック" pitchFamily="50" charset="-128"/>
              </a:rPr>
              <a:t>論文</a:t>
            </a:r>
            <a:r>
              <a:rPr lang="ja-JP" altLang="en-US" baseline="0" dirty="0" err="1">
                <a:latin typeface="Arial" pitchFamily="34" charset="0"/>
                <a:ea typeface="ＭＳ Ｐゴシック" pitchFamily="50" charset="-128"/>
              </a:rPr>
              <a:t>から</a:t>
            </a:r>
            <a:r>
              <a:rPr lang="ja-JP" altLang="en-US" baseline="0" dirty="0" err="1">
                <a:latin typeface="Arial" pitchFamily="34" charset="0"/>
                <a:ea typeface="ＭＳ Ｐゴシック" pitchFamily="50" charset="-128"/>
              </a:rPr>
              <a:t>無変更のソースコードを利用</a:t>
            </a:r>
          </a:p>
        </p:txBody>
      </p:sp>
      <p:sp>
        <p:nvSpPr>
          <p:cNvPr id="42" name="正方形/長方形 41"/>
          <p:cNvSpPr/>
          <p:nvPr/>
        </p:nvSpPr>
        <p:spPr bwMode="auto">
          <a:xfrm>
            <a:off x="3036411" y="3300343"/>
            <a:ext cx="1309545" cy="138252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ja-JP" altLang="en-US" baseline="0" dirty="0" err="1">
                <a:latin typeface="Arial" pitchFamily="34" charset="0"/>
                <a:ea typeface="ＭＳ Ｐゴシック" pitchFamily="50" charset="-128"/>
              </a:rPr>
              <a:t>実装容易なライブラリの選択と利用</a:t>
            </a:r>
          </a:p>
        </p:txBody>
      </p:sp>
      <p:sp>
        <p:nvSpPr>
          <p:cNvPr id="43" name="正方形/長方形 42"/>
          <p:cNvSpPr/>
          <p:nvPr/>
        </p:nvSpPr>
        <p:spPr bwMode="auto">
          <a:xfrm>
            <a:off x="3036412" y="5425487"/>
            <a:ext cx="1309568" cy="662657"/>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ja-JP" sz="1300" b="0" i="0" u="none" strike="noStrike" cap="none" normalizeH="0" baseline="0" dirty="0" err="1" smtClean="0">
                <a:ln>
                  <a:noFill/>
                </a:ln>
                <a:solidFill>
                  <a:schemeClr val="tx1"/>
                </a:solidFill>
                <a:effectLst/>
                <a:latin typeface="Arial" pitchFamily="34" charset="0"/>
                <a:ea typeface="ＭＳ Ｐゴシック" pitchFamily="50" charset="-128"/>
              </a:rPr>
              <a:t>GPU</a:t>
            </a:r>
            <a:r>
              <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rPr>
              <a:t>の利用</a:t>
            </a:r>
            <a:endPar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44" name="正方形/長方形 43"/>
          <p:cNvSpPr/>
          <p:nvPr/>
        </p:nvSpPr>
        <p:spPr bwMode="auto">
          <a:xfrm>
            <a:off x="3036412" y="4690825"/>
            <a:ext cx="1305138" cy="662657"/>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ja-JP" sz="1300" b="0" i="0" u="none" strike="noStrike" cap="none" normalizeH="0" baseline="0" dirty="0" err="1" smtClean="0">
                <a:ln>
                  <a:noFill/>
                </a:ln>
                <a:solidFill>
                  <a:schemeClr val="tx1"/>
                </a:solidFill>
                <a:effectLst/>
                <a:latin typeface="Arial" pitchFamily="34" charset="0"/>
                <a:ea typeface="ＭＳ Ｐゴシック" pitchFamily="50" charset="-128"/>
              </a:rPr>
              <a:t>GPU</a:t>
            </a:r>
            <a:r>
              <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rPr>
              <a:t>補助ライブラリの利用</a:t>
            </a:r>
            <a:endPar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45" name="正方形/長方形 44"/>
          <p:cNvSpPr/>
          <p:nvPr/>
        </p:nvSpPr>
        <p:spPr bwMode="auto">
          <a:xfrm>
            <a:off x="4393486" y="2636810"/>
            <a:ext cx="1281958" cy="2717431"/>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ja-JP" altLang="en-US" baseline="0" dirty="0" err="1">
                <a:latin typeface="Arial" pitchFamily="34" charset="0"/>
                <a:ea typeface="ＭＳ Ｐゴシック" pitchFamily="50" charset="-128"/>
              </a:rPr>
              <a:t>ライブラリの絞り込み</a:t>
            </a:r>
            <a:endParaRPr lang="en-US" altLang="ja-JP" baseline="0" dirty="0" err="1">
              <a:latin typeface="Arial" pitchFamily="34" charset="0"/>
              <a:ea typeface="ＭＳ Ｐゴシック" pitchFamily="50" charset="-128"/>
            </a:endParaRPr>
          </a:p>
          <a:p>
            <a:pPr algn="ctr"/>
            <a:endParaRPr lang="en-US" altLang="ja-JP" baseline="0" dirty="0" err="1">
              <a:latin typeface="Arial" pitchFamily="34" charset="0"/>
              <a:ea typeface="ＭＳ Ｐゴシック" pitchFamily="50" charset="-128"/>
            </a:endParaRPr>
          </a:p>
          <a:p>
            <a:pPr algn="ctr"/>
            <a:r>
              <a:rPr lang="en-US" altLang="ja-JP" baseline="0" dirty="0" err="1">
                <a:latin typeface="Arial" pitchFamily="34" charset="0"/>
                <a:ea typeface="ＭＳ Ｐゴシック" pitchFamily="50" charset="-128"/>
              </a:rPr>
              <a:t>(Pylearn2, Deep Learning Tutorial)</a:t>
            </a:r>
          </a:p>
        </p:txBody>
      </p:sp>
      <p:sp>
        <p:nvSpPr>
          <p:cNvPr id="46" name="正方形/長方形 45"/>
          <p:cNvSpPr/>
          <p:nvPr/>
        </p:nvSpPr>
        <p:spPr bwMode="auto">
          <a:xfrm>
            <a:off x="3033793" y="1918931"/>
            <a:ext cx="1309568" cy="676462"/>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ja-JP" altLang="en-US" baseline="0" dirty="0" err="1">
                <a:latin typeface="Arial" pitchFamily="34" charset="0"/>
                <a:ea typeface="ＭＳ Ｐゴシック" pitchFamily="50" charset="-128"/>
              </a:rPr>
              <a:t>再現実験</a:t>
            </a:r>
            <a:endParaRPr lang="ja-JP" altLang="en-US" baseline="0" dirty="0" err="1">
              <a:latin typeface="Arial" pitchFamily="34" charset="0"/>
              <a:ea typeface="ＭＳ Ｐゴシック" pitchFamily="50" charset="-128"/>
            </a:endParaRPr>
          </a:p>
        </p:txBody>
      </p:sp>
      <p:sp>
        <p:nvSpPr>
          <p:cNvPr id="47" name="正方形/長方形 46"/>
          <p:cNvSpPr/>
          <p:nvPr/>
        </p:nvSpPr>
        <p:spPr bwMode="auto">
          <a:xfrm>
            <a:off x="7387853" y="1905127"/>
            <a:ext cx="1337179" cy="3470996"/>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altLang="ja-JP" baseline="0" dirty="0" err="1">
                <a:latin typeface="Arial" pitchFamily="34" charset="0"/>
                <a:ea typeface="ＭＳ Ｐゴシック" pitchFamily="50" charset="-128"/>
              </a:rPr>
              <a:t>Pylearn2</a:t>
            </a:r>
          </a:p>
          <a:p>
            <a:pPr algn="ctr"/>
            <a:r>
              <a:rPr lang="en-US" altLang="ja-JP" baseline="0" dirty="0" err="1">
                <a:latin typeface="Arial" pitchFamily="34" charset="0"/>
                <a:ea typeface="ＭＳ Ｐゴシック" pitchFamily="50" charset="-128"/>
              </a:rPr>
              <a:t>+</a:t>
            </a:r>
          </a:p>
          <a:p>
            <a:pPr algn="ctr"/>
            <a:r>
              <a:rPr lang="en-US" altLang="ja-JP" baseline="0" dirty="0" err="1">
                <a:latin typeface="Arial" pitchFamily="34" charset="0"/>
                <a:ea typeface="ＭＳ Ｐゴシック" pitchFamily="50" charset="-128"/>
              </a:rPr>
              <a:t>Maxout Network</a:t>
            </a:r>
            <a:endParaRPr lang="ja-JP" altLang="en-US" baseline="0" dirty="0" err="1">
              <a:latin typeface="Arial" pitchFamily="34" charset="0"/>
              <a:ea typeface="ＭＳ Ｐゴシック" pitchFamily="50" charset="-128"/>
            </a:endParaRPr>
          </a:p>
          <a:p>
            <a:pPr algn="ctr"/>
            <a:r>
              <a:rPr lang="ja-JP" altLang="en-US" baseline="0" dirty="0" err="1">
                <a:latin typeface="Arial" pitchFamily="34" charset="0"/>
                <a:ea typeface="ＭＳ Ｐゴシック" pitchFamily="50" charset="-128"/>
              </a:rPr>
              <a:t>の使用</a:t>
            </a:r>
            <a:endParaRPr lang="ja-JP" altLang="en-US" baseline="0" dirty="0" err="1">
              <a:latin typeface="Arial" pitchFamily="34" charset="0"/>
              <a:ea typeface="ＭＳ Ｐゴシック" pitchFamily="50" charset="-128"/>
            </a:endParaRPr>
          </a:p>
        </p:txBody>
      </p:sp>
      <p:sp>
        <p:nvSpPr>
          <p:cNvPr id="48" name="正方形/長方形 47"/>
          <p:cNvSpPr/>
          <p:nvPr/>
        </p:nvSpPr>
        <p:spPr bwMode="auto">
          <a:xfrm>
            <a:off x="7396065" y="5429036"/>
            <a:ext cx="1331790" cy="659108"/>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ja-JP" sz="1300" b="0" i="0" u="none" strike="noStrike" cap="none" normalizeH="0" baseline="0" dirty="0" err="1" smtClean="0">
                <a:ln>
                  <a:noFill/>
                </a:ln>
                <a:solidFill>
                  <a:schemeClr val="tx1"/>
                </a:solidFill>
                <a:effectLst/>
                <a:latin typeface="Arial" pitchFamily="34" charset="0"/>
                <a:ea typeface="ＭＳ Ｐゴシック" pitchFamily="50" charset="-128"/>
              </a:rPr>
              <a:t>GPU</a:t>
            </a:r>
            <a:r>
              <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rPr>
              <a:t>の利用</a:t>
            </a:r>
            <a:endPar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49" name="正方形/長方形 48"/>
          <p:cNvSpPr/>
          <p:nvPr/>
        </p:nvSpPr>
        <p:spPr bwMode="auto">
          <a:xfrm>
            <a:off x="5877101" y="1915671"/>
            <a:ext cx="1337179" cy="1407268"/>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ja-JP" altLang="en-US" baseline="0" dirty="0" err="1">
                <a:latin typeface="Arial" pitchFamily="34" charset="0"/>
                <a:ea typeface="ＭＳ Ｐゴシック" pitchFamily="50" charset="-128"/>
              </a:rPr>
              <a:t>絞り込んだライブラリで、分類精度の再現実験</a:t>
            </a:r>
            <a:endParaRPr lang="ja-JP" altLang="en-US" baseline="0" dirty="0" err="1">
              <a:latin typeface="Arial" pitchFamily="34" charset="0"/>
              <a:ea typeface="ＭＳ Ｐゴシック" pitchFamily="50" charset="-128"/>
            </a:endParaRPr>
          </a:p>
        </p:txBody>
      </p:sp>
      <p:sp>
        <p:nvSpPr>
          <p:cNvPr id="50" name="正方形/長方形 49"/>
          <p:cNvSpPr/>
          <p:nvPr/>
        </p:nvSpPr>
        <p:spPr bwMode="auto">
          <a:xfrm>
            <a:off x="5918516" y="4721417"/>
            <a:ext cx="1309568" cy="1366728"/>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ja-JP" sz="1300" b="0" i="0" u="none" strike="noStrike" cap="none" normalizeH="0" baseline="0" dirty="0" err="1" smtClean="0">
                <a:ln>
                  <a:noFill/>
                </a:ln>
                <a:solidFill>
                  <a:schemeClr val="tx1"/>
                </a:solidFill>
                <a:effectLst/>
                <a:latin typeface="Arial" pitchFamily="34" charset="0"/>
                <a:ea typeface="ＭＳ Ｐゴシック" pitchFamily="50" charset="-128"/>
              </a:rPr>
              <a:t>GPU</a:t>
            </a:r>
            <a:r>
              <a:rPr lang="ja-JP" altLang="en-US" baseline="0" dirty="0" err="1">
                <a:latin typeface="Arial" pitchFamily="34" charset="0"/>
                <a:ea typeface="ＭＳ Ｐゴシック" pitchFamily="50" charset="-128"/>
              </a:rPr>
              <a:t>による学習時間の短縮を検証</a:t>
            </a:r>
            <a:endPar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5" name="ホームベース 4"/>
          <p:cNvSpPr/>
          <p:nvPr/>
        </p:nvSpPr>
        <p:spPr bwMode="auto">
          <a:xfrm>
            <a:off x="414162" y="1201054"/>
            <a:ext cx="2346920" cy="635046"/>
          </a:xfrm>
          <a:prstGeom prst="homePlat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ja-JP" sz="1300" b="0" i="0" u="none" strike="noStrike" cap="none" normalizeH="0" baseline="0" dirty="0" err="1" smtClean="0">
                <a:ln>
                  <a:noFill/>
                </a:ln>
                <a:solidFill>
                  <a:schemeClr val="tx1"/>
                </a:solidFill>
                <a:effectLst/>
                <a:latin typeface="Arial" pitchFamily="34" charset="0"/>
                <a:ea typeface="ＭＳ Ｐゴシック" pitchFamily="50" charset="-128"/>
              </a:rPr>
              <a:t>4</a:t>
            </a:r>
            <a:r>
              <a:rPr lang="en-US" altLang="ja-JP" baseline="0" dirty="0" err="1">
                <a:latin typeface="Arial" pitchFamily="34" charset="0"/>
                <a:ea typeface="ＭＳ Ｐゴシック" pitchFamily="50" charset="-128"/>
              </a:rPr>
              <a:t>.1 </a:t>
            </a:r>
            <a:r>
              <a:rPr lang="ja-JP" altLang="en-US" baseline="0" dirty="0" err="1">
                <a:latin typeface="Arial" pitchFamily="34" charset="0"/>
                <a:ea typeface="ＭＳ Ｐゴシック" pitchFamily="50" charset="-128"/>
              </a:rPr>
              <a:t>深層学習の実装に</a:t>
            </a:r>
          </a:p>
          <a:p>
            <a:pPr marL="0" marR="0" indent="0" algn="ctr" defTabSz="914400" rtl="0" eaLnBrk="1" fontAlgn="base" latinLnBrk="0" hangingPunct="1">
              <a:lnSpc>
                <a:spcPct val="100000"/>
              </a:lnSpc>
              <a:spcBef>
                <a:spcPct val="0"/>
              </a:spcBef>
              <a:spcAft>
                <a:spcPct val="0"/>
              </a:spcAft>
              <a:buClrTx/>
              <a:buSzTx/>
              <a:buFontTx/>
              <a:buNone/>
              <a:tabLst/>
            </a:pPr>
            <a:r>
              <a:rPr lang="ja-JP" altLang="en-US" baseline="0" dirty="0" err="1">
                <a:latin typeface="Arial" pitchFamily="34" charset="0"/>
                <a:ea typeface="ＭＳ Ｐゴシック" pitchFamily="50" charset="-128"/>
              </a:rPr>
              <a:t>おける問題点</a:t>
            </a:r>
            <a:endPar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51" name="ホームベース 50"/>
          <p:cNvSpPr/>
          <p:nvPr/>
        </p:nvSpPr>
        <p:spPr bwMode="auto">
          <a:xfrm>
            <a:off x="3006835" y="1201054"/>
            <a:ext cx="1352931" cy="635046"/>
          </a:xfrm>
          <a:prstGeom prst="homePlat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ja-JP" sz="1300" b="0" i="0" u="none" strike="noStrike" cap="none" normalizeH="0" baseline="0" dirty="0" err="1" smtClean="0">
                <a:ln>
                  <a:noFill/>
                </a:ln>
                <a:solidFill>
                  <a:schemeClr val="tx1"/>
                </a:solidFill>
                <a:effectLst/>
                <a:latin typeface="Arial" pitchFamily="34" charset="0"/>
                <a:ea typeface="ＭＳ Ｐゴシック" pitchFamily="50" charset="-128"/>
              </a:rPr>
              <a:t>4</a:t>
            </a:r>
            <a:r>
              <a:rPr lang="en-US" altLang="ja-JP" baseline="0" dirty="0" err="1">
                <a:latin typeface="Arial" pitchFamily="34" charset="0"/>
                <a:ea typeface="ＭＳ Ｐゴシック" pitchFamily="50" charset="-128"/>
              </a:rPr>
              <a:t>.2 </a:t>
            </a:r>
            <a:r>
              <a:rPr lang="ja-JP" altLang="en-US" sz="1000" baseline="0" dirty="0" err="1">
                <a:latin typeface="Arial" pitchFamily="34" charset="0"/>
                <a:ea typeface="ＭＳ Ｐゴシック" pitchFamily="50" charset="-128"/>
              </a:rPr>
              <a:t>実装上の問題への対策</a:t>
            </a:r>
            <a:endParaRPr kumimoji="0" lang="ja-JP" altLang="en-US" sz="10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52" name="ホームベース 51"/>
          <p:cNvSpPr/>
          <p:nvPr/>
        </p:nvSpPr>
        <p:spPr bwMode="auto">
          <a:xfrm>
            <a:off x="4391524" y="1201054"/>
            <a:ext cx="1281143" cy="635046"/>
          </a:xfrm>
          <a:prstGeom prst="homePlat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r>
              <a:rPr kumimoji="0" lang="en-US" altLang="ja-JP" sz="1300" b="0" i="0" u="none" strike="noStrike" cap="none" normalizeH="0" baseline="0" dirty="0" err="1" smtClean="0">
                <a:ln>
                  <a:noFill/>
                </a:ln>
                <a:solidFill>
                  <a:schemeClr val="tx1"/>
                </a:solidFill>
                <a:effectLst/>
                <a:latin typeface="Arial" pitchFamily="34" charset="0"/>
                <a:ea typeface="ＭＳ Ｐゴシック" pitchFamily="50" charset="-128"/>
              </a:rPr>
              <a:t>4</a:t>
            </a:r>
            <a:r>
              <a:rPr lang="en-US" altLang="ja-JP" baseline="0" dirty="0" err="1">
                <a:latin typeface="Arial" pitchFamily="34" charset="0"/>
                <a:ea typeface="ＭＳ Ｐゴシック" pitchFamily="50" charset="-128"/>
              </a:rPr>
              <a:t>.3 </a:t>
            </a:r>
            <a:r>
              <a:rPr lang="ja-JP" altLang="en-US" sz="1000" baseline="0"/>
              <a:t>深層学習に応用できるライブラリ </a:t>
            </a:r>
            <a:endParaRPr lang="ja-JP" altLang="en-US" sz="1000" baseline="0">
              <a:effectLst/>
            </a:endParaRPr>
          </a:p>
        </p:txBody>
      </p:sp>
      <p:sp>
        <p:nvSpPr>
          <p:cNvPr id="54" name="ホームベース 53"/>
          <p:cNvSpPr/>
          <p:nvPr/>
        </p:nvSpPr>
        <p:spPr bwMode="auto">
          <a:xfrm>
            <a:off x="5877442" y="1201054"/>
            <a:ext cx="1340392" cy="635046"/>
          </a:xfrm>
          <a:prstGeom prst="homePlat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altLang="ja-JP" baseline="0" dirty="0" err="1">
                <a:latin typeface="Arial" pitchFamily="34" charset="0"/>
                <a:ea typeface="ＭＳ Ｐゴシック" pitchFamily="50" charset="-128"/>
              </a:rPr>
              <a:t>5 </a:t>
            </a:r>
            <a:r>
              <a:rPr lang="ja-JP" altLang="en-US" sz="1000" baseline="0" dirty="0" err="1">
                <a:latin typeface="Arial" pitchFamily="34" charset="0"/>
                <a:ea typeface="ＭＳ Ｐゴシック" pitchFamily="50" charset="-128"/>
              </a:rPr>
              <a:t>深層学習の実装例とその検証</a:t>
            </a:r>
            <a:endParaRPr kumimoji="0" lang="ja-JP" altLang="en-US" sz="10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55" name="ホームベース 54"/>
          <p:cNvSpPr/>
          <p:nvPr/>
        </p:nvSpPr>
        <p:spPr bwMode="auto">
          <a:xfrm>
            <a:off x="7441116" y="1201054"/>
            <a:ext cx="1352931" cy="635046"/>
          </a:xfrm>
          <a:prstGeom prst="homePlat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altLang="ja-JP" baseline="0" dirty="0" err="1">
                <a:latin typeface="Arial" pitchFamily="34" charset="0"/>
                <a:ea typeface="ＭＳ Ｐゴシック" pitchFamily="50" charset="-128"/>
              </a:rPr>
              <a:t>6 </a:t>
            </a:r>
            <a:r>
              <a:rPr lang="ja-JP" altLang="en-US" baseline="0" dirty="0" err="1">
                <a:latin typeface="Arial" pitchFamily="34" charset="0"/>
                <a:ea typeface="ＭＳ Ｐゴシック" pitchFamily="50" charset="-128"/>
              </a:rPr>
              <a:t>考察と提言</a:t>
            </a:r>
            <a:endPar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56" name="コンテンツ プレースホルダー 2"/>
          <p:cNvSpPr>
            <a:spLocks noGrp="1"/>
          </p:cNvSpPr>
          <p:nvPr>
            <p:ph idx="1"/>
          </p:nvPr>
        </p:nvSpPr>
        <p:spPr>
          <a:xfrm>
            <a:off x="119063" y="806933"/>
            <a:ext cx="8631237" cy="246221"/>
          </a:xfrm>
        </p:spPr>
        <p:txBody>
          <a:bodyPr/>
          <a:lstStyle/>
          <a:p>
            <a:pPr marL="0" indent="0"/>
            <a:r>
              <a:rPr kumimoji="1" lang="ja-JP" altLang="en-US" dirty="0" err="1"/>
              <a:t>深層学習の実装における問題点に対策を講じ、成果を検証する。</a:t>
            </a:r>
            <a:endParaRPr kumimoji="1" lang="ja-JP" altLang="en-US" dirty="0" err="1"/>
          </a:p>
        </p:txBody>
      </p:sp>
    </p:spTree>
    <p:extLst>
      <p:ext uri="{BB962C8B-B14F-4D97-AF65-F5344CB8AC3E}">
        <p14:creationId xmlns:p14="http://schemas.microsoft.com/office/powerpoint/2010/main" val="780887095"/>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19063" y="230188"/>
            <a:ext cx="8618537" cy="292388"/>
          </a:xfrm>
        </p:spPr>
        <p:txBody>
          <a:bodyPr/>
          <a:lstStyle/>
          <a:p>
            <a:r>
              <a:rPr kumimoji="1" lang="ja-JP" altLang="en-US" dirty="0"/>
              <a:t>背景</a:t>
            </a:r>
            <a:r>
              <a:rPr kumimoji="1" lang="en-US" altLang="ja-JP" dirty="0"/>
              <a:t>1/3 :</a:t>
            </a:r>
            <a:r>
              <a:rPr kumimoji="1" lang="ja-JP" altLang="en-US" dirty="0"/>
              <a:t>従来の機械学習の枠組み</a:t>
            </a:r>
          </a:p>
        </p:txBody>
      </p:sp>
      <p:sp>
        <p:nvSpPr>
          <p:cNvPr id="4" name="スライド番号プレースホルダ 3"/>
          <p:cNvSpPr>
            <a:spLocks noGrp="1"/>
          </p:cNvSpPr>
          <p:nvPr>
            <p:ph type="sldNum" sz="quarter" idx="10"/>
          </p:nvPr>
        </p:nvSpPr>
        <p:spPr/>
        <p:txBody>
          <a:bodyPr/>
          <a:lstStyle/>
          <a:p>
            <a:pPr>
              <a:defRPr/>
            </a:pPr>
            <a:fld id="{2D4E70FC-6F47-4B9A-8DC5-CFB6557575ED}" type="slidenum">
              <a:rPr lang="ja-JP" altLang="en-US" smtClean="0"/>
              <a:pPr>
                <a:defRPr/>
              </a:pPr>
              <a:t>40</a:t>
            </a:fld>
            <a:r>
              <a:rPr lang="en-US" altLang="ja-JP" smtClean="0"/>
              <a:t> </a:t>
            </a:r>
            <a:endParaRPr lang="en-US" altLang="ja-JP"/>
          </a:p>
        </p:txBody>
      </p:sp>
      <p:pic>
        <p:nvPicPr>
          <p:cNvPr id="6" name="図 5" descr="sotsuron_f_1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5250" y="2142387"/>
            <a:ext cx="7810772" cy="3978521"/>
          </a:xfrm>
          <a:prstGeom prst="rect">
            <a:avLst/>
          </a:prstGeom>
        </p:spPr>
      </p:pic>
      <p:sp>
        <p:nvSpPr>
          <p:cNvPr id="7" name="円/楕円 6"/>
          <p:cNvSpPr/>
          <p:nvPr/>
        </p:nvSpPr>
        <p:spPr bwMode="auto">
          <a:xfrm>
            <a:off x="2698533" y="2884964"/>
            <a:ext cx="764824" cy="2179158"/>
          </a:xfrm>
          <a:prstGeom prst="ellipse">
            <a:avLst/>
          </a:prstGeom>
          <a:noFill/>
          <a:ln w="9525" cap="flat" cmpd="sng" algn="ctr">
            <a:solidFill>
              <a:schemeClr val="accent4">
                <a:lumMod val="50000"/>
              </a:schemeClr>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9" name="角丸四角形 8"/>
          <p:cNvSpPr/>
          <p:nvPr/>
        </p:nvSpPr>
        <p:spPr bwMode="auto">
          <a:xfrm>
            <a:off x="3492219" y="2177827"/>
            <a:ext cx="4978576" cy="3983096"/>
          </a:xfrm>
          <a:prstGeom prst="roundRect">
            <a:avLst/>
          </a:prstGeom>
          <a:noFill/>
          <a:ln w="9525" cap="flat" cmpd="sng" algn="ctr">
            <a:solidFill>
              <a:srgbClr val="0066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10" name="テキスト ボックス 9"/>
          <p:cNvSpPr txBox="1"/>
          <p:nvPr/>
        </p:nvSpPr>
        <p:spPr>
          <a:xfrm>
            <a:off x="4055015" y="1687159"/>
            <a:ext cx="2031325" cy="369332"/>
          </a:xfrm>
          <a:prstGeom prst="rect">
            <a:avLst/>
          </a:prstGeom>
          <a:noFill/>
        </p:spPr>
        <p:txBody>
          <a:bodyPr wrap="none" rtlCol="0">
            <a:spAutoFit/>
          </a:bodyPr>
          <a:lstStyle/>
          <a:p>
            <a:r>
              <a:rPr kumimoji="1" lang="ja-JP" altLang="en-US" sz="1800" baseline="0" dirty="0" err="1" smtClean="0">
                <a:solidFill>
                  <a:srgbClr val="008000"/>
                </a:solidFill>
              </a:rPr>
              <a:t>機械学習の枠組み</a:t>
            </a:r>
          </a:p>
        </p:txBody>
      </p:sp>
      <p:sp>
        <p:nvSpPr>
          <p:cNvPr id="19" name="正方形/長方形 18"/>
          <p:cNvSpPr/>
          <p:nvPr/>
        </p:nvSpPr>
        <p:spPr bwMode="auto">
          <a:xfrm>
            <a:off x="524817" y="1067924"/>
            <a:ext cx="2830499" cy="977588"/>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ja-JP" altLang="en-US" sz="1800" b="0" i="0" u="none" strike="noStrike" cap="none" normalizeH="0" baseline="0" dirty="0" err="1" smtClean="0">
                <a:ln>
                  <a:noFill/>
                </a:ln>
                <a:solidFill>
                  <a:schemeClr val="tx1"/>
                </a:solidFill>
                <a:effectLst/>
                <a:latin typeface="Arial" pitchFamily="34" charset="0"/>
                <a:ea typeface="ＭＳ Ｐゴシック" pitchFamily="50" charset="-128"/>
              </a:rPr>
              <a:t>各データの専門家による</a:t>
            </a:r>
          </a:p>
          <a:p>
            <a:pPr marL="0" marR="0" indent="0" algn="ctr" defTabSz="914400" rtl="0" eaLnBrk="1" fontAlgn="base" latinLnBrk="0" hangingPunct="1">
              <a:lnSpc>
                <a:spcPct val="100000"/>
              </a:lnSpc>
              <a:spcBef>
                <a:spcPct val="0"/>
              </a:spcBef>
              <a:spcAft>
                <a:spcPct val="0"/>
              </a:spcAft>
              <a:buClrTx/>
              <a:buSzTx/>
              <a:buFontTx/>
              <a:buNone/>
              <a:tabLst/>
            </a:pPr>
            <a:r>
              <a:rPr kumimoji="0" lang="ja-JP" altLang="en-US" sz="1800" b="0" i="0" u="none" strike="noStrike" cap="none" normalizeH="0" baseline="0" dirty="0" err="1" smtClean="0">
                <a:ln>
                  <a:noFill/>
                </a:ln>
                <a:solidFill>
                  <a:schemeClr val="tx1"/>
                </a:solidFill>
                <a:effectLst/>
                <a:latin typeface="Arial" pitchFamily="34" charset="0"/>
                <a:ea typeface="ＭＳ Ｐゴシック" pitchFamily="50" charset="-128"/>
              </a:rPr>
              <a:t>職人芸的開発</a:t>
            </a:r>
          </a:p>
        </p:txBody>
      </p:sp>
      <p:cxnSp>
        <p:nvCxnSpPr>
          <p:cNvPr id="21" name="直線矢印コネクタ 20"/>
          <p:cNvCxnSpPr>
            <a:endCxn id="7" idx="0"/>
          </p:cNvCxnSpPr>
          <p:nvPr/>
        </p:nvCxnSpPr>
        <p:spPr bwMode="auto">
          <a:xfrm>
            <a:off x="2874077" y="2045521"/>
            <a:ext cx="206868" cy="839443"/>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11" name="テキスト ボックス 10"/>
          <p:cNvSpPr txBox="1"/>
          <p:nvPr/>
        </p:nvSpPr>
        <p:spPr>
          <a:xfrm>
            <a:off x="748596" y="4839735"/>
            <a:ext cx="2082621" cy="1292662"/>
          </a:xfrm>
          <a:prstGeom prst="rect">
            <a:avLst/>
          </a:prstGeom>
          <a:noFill/>
        </p:spPr>
        <p:txBody>
          <a:bodyPr wrap="none" rtlCol="0">
            <a:spAutoFit/>
          </a:bodyPr>
          <a:lstStyle/>
          <a:p>
            <a:r>
              <a:rPr kumimoji="1" lang="ja-JP" altLang="en-US" baseline="0" dirty="0" err="1" smtClean="0"/>
              <a:t>素性</a:t>
            </a:r>
            <a:r>
              <a:rPr kumimoji="1" lang="en-US" altLang="ja-JP" baseline="0" dirty="0" err="1"/>
              <a:t> : </a:t>
            </a:r>
            <a:endParaRPr kumimoji="1" lang="ja-JP" altLang="en-US" baseline="0" dirty="0" err="1"/>
          </a:p>
          <a:p>
            <a:r>
              <a:rPr kumimoji="1" lang="ja-JP" altLang="en-US" baseline="0" dirty="0" err="1"/>
              <a:t>データの特徴を表現する値</a:t>
            </a:r>
            <a:endParaRPr kumimoji="1" lang="en-US" altLang="ja-JP" baseline="0" dirty="0" err="1"/>
          </a:p>
          <a:p>
            <a:r>
              <a:rPr kumimoji="1" lang="ja-JP" altLang="en-US" baseline="0" dirty="0" err="1"/>
              <a:t>特徴量とも呼ぶ</a:t>
            </a:r>
          </a:p>
          <a:p>
            <a:r>
              <a:rPr kumimoji="1" lang="ja-JP" altLang="en-US" baseline="0" dirty="0" err="1" smtClean="0"/>
              <a:t>モデル</a:t>
            </a:r>
            <a:r>
              <a:rPr kumimoji="1" lang="en-US" altLang="ja-JP" baseline="0" dirty="0" err="1" smtClean="0"/>
              <a:t> : </a:t>
            </a:r>
            <a:endParaRPr kumimoji="1" lang="ja-JP" altLang="en-US" baseline="0" dirty="0" err="1" smtClean="0"/>
          </a:p>
          <a:p>
            <a:r>
              <a:rPr kumimoji="1" lang="ja-JP" altLang="en-US" baseline="0" dirty="0" err="1"/>
              <a:t>素性から知識を導くための</a:t>
            </a:r>
          </a:p>
          <a:p>
            <a:r>
              <a:rPr kumimoji="1" lang="ja-JP" altLang="en-US" baseline="0" dirty="0" err="1"/>
              <a:t>数式・アルゴリズムの総称</a:t>
            </a:r>
            <a:endParaRPr kumimoji="1" lang="ja-JP" altLang="en-US" baseline="0" dirty="0" err="1" smtClean="0"/>
          </a:p>
        </p:txBody>
      </p:sp>
    </p:spTree>
    <p:extLst>
      <p:ext uri="{BB962C8B-B14F-4D97-AF65-F5344CB8AC3E}">
        <p14:creationId xmlns:p14="http://schemas.microsoft.com/office/powerpoint/2010/main" val="1756508500"/>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19063" y="230188"/>
            <a:ext cx="8618537" cy="292388"/>
          </a:xfrm>
        </p:spPr>
        <p:txBody>
          <a:bodyPr/>
          <a:lstStyle/>
          <a:p>
            <a:r>
              <a:rPr kumimoji="1" lang="ja-JP" altLang="en-US" dirty="0"/>
              <a:t>背景</a:t>
            </a:r>
            <a:r>
              <a:rPr kumimoji="1" lang="en-US" altLang="ja-JP" dirty="0"/>
              <a:t>2/3 :</a:t>
            </a:r>
            <a:r>
              <a:rPr kumimoji="1" lang="ja-JP" altLang="en-US" dirty="0"/>
              <a:t>深層学習の枠組み</a:t>
            </a:r>
          </a:p>
        </p:txBody>
      </p:sp>
      <p:sp>
        <p:nvSpPr>
          <p:cNvPr id="4" name="スライド番号プレースホルダ 3"/>
          <p:cNvSpPr>
            <a:spLocks noGrp="1"/>
          </p:cNvSpPr>
          <p:nvPr>
            <p:ph type="sldNum" sz="quarter" idx="10"/>
          </p:nvPr>
        </p:nvSpPr>
        <p:spPr/>
        <p:txBody>
          <a:bodyPr/>
          <a:lstStyle/>
          <a:p>
            <a:pPr>
              <a:defRPr/>
            </a:pPr>
            <a:fld id="{2D4E70FC-6F47-4B9A-8DC5-CFB6557575ED}" type="slidenum">
              <a:rPr lang="ja-JP" altLang="en-US" smtClean="0"/>
              <a:pPr>
                <a:defRPr/>
              </a:pPr>
              <a:t>41</a:t>
            </a:fld>
            <a:r>
              <a:rPr lang="en-US" altLang="ja-JP" smtClean="0"/>
              <a:t> </a:t>
            </a:r>
            <a:endParaRPr lang="en-US" altLang="ja-JP"/>
          </a:p>
        </p:txBody>
      </p:sp>
      <p:pic>
        <p:nvPicPr>
          <p:cNvPr id="6" name="図 5" descr="sotsuron_f_1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2972" y="2120103"/>
            <a:ext cx="7810772" cy="3978521"/>
          </a:xfrm>
          <a:prstGeom prst="rect">
            <a:avLst/>
          </a:prstGeom>
        </p:spPr>
      </p:pic>
      <p:sp>
        <p:nvSpPr>
          <p:cNvPr id="7" name="円/楕円 6"/>
          <p:cNvSpPr/>
          <p:nvPr/>
        </p:nvSpPr>
        <p:spPr bwMode="auto">
          <a:xfrm>
            <a:off x="2698533" y="2884964"/>
            <a:ext cx="764824" cy="2179158"/>
          </a:xfrm>
          <a:prstGeom prst="ellipse">
            <a:avLst/>
          </a:prstGeom>
          <a:noFill/>
          <a:ln w="9525" cap="flat" cmpd="sng" algn="ctr">
            <a:solidFill>
              <a:srgbClr val="FF0000"/>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9" name="角丸四角形 8"/>
          <p:cNvSpPr/>
          <p:nvPr/>
        </p:nvSpPr>
        <p:spPr bwMode="auto">
          <a:xfrm>
            <a:off x="521344" y="2192585"/>
            <a:ext cx="7949451" cy="3968338"/>
          </a:xfrm>
          <a:prstGeom prst="round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10" name="テキスト ボックス 9"/>
          <p:cNvSpPr txBox="1"/>
          <p:nvPr/>
        </p:nvSpPr>
        <p:spPr>
          <a:xfrm>
            <a:off x="4055015" y="1687159"/>
            <a:ext cx="2031325" cy="369332"/>
          </a:xfrm>
          <a:prstGeom prst="rect">
            <a:avLst/>
          </a:prstGeom>
          <a:noFill/>
        </p:spPr>
        <p:txBody>
          <a:bodyPr wrap="none" rtlCol="0">
            <a:spAutoFit/>
          </a:bodyPr>
          <a:lstStyle/>
          <a:p>
            <a:r>
              <a:rPr kumimoji="1" lang="ja-JP" altLang="en-US" sz="1800" baseline="0" dirty="0" err="1" smtClean="0">
                <a:solidFill>
                  <a:srgbClr val="FF0000"/>
                </a:solidFill>
              </a:rPr>
              <a:t>深層学習の枠組み</a:t>
            </a:r>
          </a:p>
        </p:txBody>
      </p:sp>
      <p:sp>
        <p:nvSpPr>
          <p:cNvPr id="19" name="正方形/長方形 18"/>
          <p:cNvSpPr/>
          <p:nvPr/>
        </p:nvSpPr>
        <p:spPr bwMode="auto">
          <a:xfrm>
            <a:off x="511450" y="934230"/>
            <a:ext cx="2830499" cy="977588"/>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ja-JP" altLang="en-US" sz="1800" b="0" i="0" u="none" strike="noStrike" cap="none" normalizeH="0" baseline="0" dirty="0" err="1" smtClean="0">
                <a:ln>
                  <a:noFill/>
                </a:ln>
                <a:solidFill>
                  <a:schemeClr val="tx1"/>
                </a:solidFill>
                <a:effectLst/>
                <a:latin typeface="Arial" pitchFamily="34" charset="0"/>
                <a:ea typeface="ＭＳ Ｐゴシック" pitchFamily="50" charset="-128"/>
              </a:rPr>
              <a:t>素性変換の方法も</a:t>
            </a:r>
          </a:p>
          <a:p>
            <a:pPr marL="0" marR="0" indent="0" algn="ctr" defTabSz="914400" rtl="0" eaLnBrk="1" fontAlgn="base" latinLnBrk="0" hangingPunct="1">
              <a:lnSpc>
                <a:spcPct val="100000"/>
              </a:lnSpc>
              <a:spcBef>
                <a:spcPct val="0"/>
              </a:spcBef>
              <a:spcAft>
                <a:spcPct val="0"/>
              </a:spcAft>
              <a:buClrTx/>
              <a:buSzTx/>
              <a:buFontTx/>
              <a:buNone/>
              <a:tabLst/>
            </a:pPr>
            <a:r>
              <a:rPr lang="ja-JP" altLang="en-US" sz="1800" baseline="0" dirty="0" err="1">
                <a:latin typeface="Arial" pitchFamily="34" charset="0"/>
                <a:ea typeface="ＭＳ Ｐゴシック" pitchFamily="50" charset="-128"/>
              </a:rPr>
              <a:t>同時に機械学習させる</a:t>
            </a:r>
            <a:endParaRPr kumimoji="0" lang="ja-JP" altLang="en-US" sz="18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cxnSp>
        <p:nvCxnSpPr>
          <p:cNvPr id="21" name="直線矢印コネクタ 20"/>
          <p:cNvCxnSpPr>
            <a:stCxn id="19" idx="2"/>
            <a:endCxn id="7" idx="0"/>
          </p:cNvCxnSpPr>
          <p:nvPr/>
        </p:nvCxnSpPr>
        <p:spPr bwMode="auto">
          <a:xfrm>
            <a:off x="1926700" y="1911818"/>
            <a:ext cx="1154245" cy="973146"/>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23" name="テキスト ボックス 22"/>
          <p:cNvSpPr txBox="1"/>
          <p:nvPr/>
        </p:nvSpPr>
        <p:spPr>
          <a:xfrm>
            <a:off x="748596" y="4839735"/>
            <a:ext cx="2082621" cy="1292662"/>
          </a:xfrm>
          <a:prstGeom prst="rect">
            <a:avLst/>
          </a:prstGeom>
          <a:noFill/>
        </p:spPr>
        <p:txBody>
          <a:bodyPr wrap="none" rtlCol="0">
            <a:spAutoFit/>
          </a:bodyPr>
          <a:lstStyle/>
          <a:p>
            <a:r>
              <a:rPr kumimoji="1" lang="ja-JP" altLang="en-US" baseline="0" dirty="0" err="1" smtClean="0"/>
              <a:t>素性</a:t>
            </a:r>
            <a:r>
              <a:rPr kumimoji="1" lang="en-US" altLang="ja-JP" baseline="0" dirty="0" err="1"/>
              <a:t> : </a:t>
            </a:r>
            <a:endParaRPr kumimoji="1" lang="ja-JP" altLang="en-US" baseline="0" dirty="0" err="1"/>
          </a:p>
          <a:p>
            <a:r>
              <a:rPr kumimoji="1" lang="ja-JP" altLang="en-US" baseline="0" dirty="0" err="1"/>
              <a:t>データの特徴を表現する値</a:t>
            </a:r>
            <a:endParaRPr kumimoji="1" lang="en-US" altLang="ja-JP" baseline="0" dirty="0" err="1"/>
          </a:p>
          <a:p>
            <a:r>
              <a:rPr kumimoji="1" lang="ja-JP" altLang="en-US" baseline="0" dirty="0" err="1"/>
              <a:t>特徴量とも呼ぶ</a:t>
            </a:r>
          </a:p>
          <a:p>
            <a:r>
              <a:rPr kumimoji="1" lang="ja-JP" altLang="en-US" baseline="0" dirty="0" err="1" smtClean="0"/>
              <a:t>モデル</a:t>
            </a:r>
            <a:r>
              <a:rPr kumimoji="1" lang="en-US" altLang="ja-JP" baseline="0" dirty="0" err="1" smtClean="0"/>
              <a:t> : </a:t>
            </a:r>
            <a:endParaRPr kumimoji="1" lang="ja-JP" altLang="en-US" baseline="0" dirty="0" err="1" smtClean="0"/>
          </a:p>
          <a:p>
            <a:r>
              <a:rPr kumimoji="1" lang="ja-JP" altLang="en-US" baseline="0" dirty="0" err="1"/>
              <a:t>素性から知識を導くための</a:t>
            </a:r>
          </a:p>
          <a:p>
            <a:r>
              <a:rPr kumimoji="1" lang="ja-JP" altLang="en-US" baseline="0" dirty="0" err="1"/>
              <a:t>数式・アルゴリズムの総称</a:t>
            </a:r>
            <a:endParaRPr kumimoji="1" lang="ja-JP" altLang="en-US" baseline="0" dirty="0" err="1" smtClean="0"/>
          </a:p>
        </p:txBody>
      </p:sp>
    </p:spTree>
    <p:extLst>
      <p:ext uri="{BB962C8B-B14F-4D97-AF65-F5344CB8AC3E}">
        <p14:creationId xmlns:p14="http://schemas.microsoft.com/office/powerpoint/2010/main" val="987568183"/>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19063" y="230188"/>
            <a:ext cx="8618537" cy="292388"/>
          </a:xfrm>
        </p:spPr>
        <p:txBody>
          <a:bodyPr/>
          <a:lstStyle/>
          <a:p>
            <a:r>
              <a:rPr kumimoji="1" lang="ja-JP" altLang="en-US" dirty="0"/>
              <a:t>はじめに</a:t>
            </a:r>
            <a:endParaRPr kumimoji="1" lang="ja-JP" altLang="en-US" dirty="0"/>
          </a:p>
        </p:txBody>
      </p:sp>
      <p:sp>
        <p:nvSpPr>
          <p:cNvPr id="4" name="スライド番号プレースホルダ 3"/>
          <p:cNvSpPr>
            <a:spLocks noGrp="1"/>
          </p:cNvSpPr>
          <p:nvPr>
            <p:ph type="sldNum" sz="quarter" idx="10"/>
          </p:nvPr>
        </p:nvSpPr>
        <p:spPr/>
        <p:txBody>
          <a:bodyPr/>
          <a:lstStyle/>
          <a:p>
            <a:pPr>
              <a:defRPr/>
            </a:pPr>
            <a:fld id="{2D4E70FC-6F47-4B9A-8DC5-CFB6557575ED}" type="slidenum">
              <a:rPr lang="ja-JP" altLang="en-US" smtClean="0"/>
              <a:pPr>
                <a:defRPr/>
              </a:pPr>
              <a:t>42</a:t>
            </a:fld>
            <a:r>
              <a:rPr lang="en-US" altLang="ja-JP" smtClean="0"/>
              <a:t> </a:t>
            </a:r>
            <a:endParaRPr lang="en-US" altLang="ja-JP"/>
          </a:p>
        </p:txBody>
      </p:sp>
      <p:sp>
        <p:nvSpPr>
          <p:cNvPr id="10" name="対角する 2 つの角を切り取った四角形 9"/>
          <p:cNvSpPr/>
          <p:nvPr/>
        </p:nvSpPr>
        <p:spPr bwMode="auto">
          <a:xfrm>
            <a:off x="1002585" y="1016076"/>
            <a:ext cx="6643795" cy="935859"/>
          </a:xfrm>
          <a:prstGeom prst="snip2Diag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rPr>
              <a:t>深層学習</a:t>
            </a:r>
            <a:r>
              <a:rPr kumimoji="0" lang="en-US" altLang="ja-JP" sz="1300" b="0" i="0" u="none" strike="noStrike" cap="none" normalizeH="0" baseline="0" dirty="0" err="1" smtClean="0">
                <a:ln>
                  <a:noFill/>
                </a:ln>
                <a:solidFill>
                  <a:schemeClr val="tx1"/>
                </a:solidFill>
                <a:effectLst/>
                <a:latin typeface="Arial" pitchFamily="34" charset="0"/>
                <a:ea typeface="ＭＳ Ｐゴシック" pitchFamily="50" charset="-128"/>
              </a:rPr>
              <a:t>(Deep Learning)</a:t>
            </a:r>
            <a:r>
              <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rPr>
              <a:t>の実装には、</a:t>
            </a:r>
            <a:r>
              <a:rPr kumimoji="0" lang="en-US" altLang="ja-JP" sz="1300" b="0" i="0" u="none" strike="noStrike" cap="none" normalizeH="0" baseline="0" dirty="0" err="1" smtClean="0">
                <a:ln>
                  <a:noFill/>
                </a:ln>
                <a:solidFill>
                  <a:schemeClr val="tx1"/>
                </a:solidFill>
                <a:effectLst/>
                <a:latin typeface="Arial" pitchFamily="34" charset="0"/>
                <a:ea typeface="ＭＳ Ｐゴシック" pitchFamily="50" charset="-128"/>
              </a:rPr>
              <a:t>3</a:t>
            </a:r>
            <a:r>
              <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rPr>
              <a:t>つの問題が障壁となる。</a:t>
            </a:r>
          </a:p>
        </p:txBody>
      </p:sp>
      <p:sp>
        <p:nvSpPr>
          <p:cNvPr id="32" name="対角する 2 つの角を切り取った四角形 31"/>
          <p:cNvSpPr/>
          <p:nvPr/>
        </p:nvSpPr>
        <p:spPr bwMode="auto">
          <a:xfrm>
            <a:off x="1002585" y="2767469"/>
            <a:ext cx="6643795" cy="935859"/>
          </a:xfrm>
          <a:prstGeom prst="snip2Diag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rPr>
              <a:t>この研究では、それぞれの問題への対策を調査し、実験により検証した。</a:t>
            </a:r>
          </a:p>
        </p:txBody>
      </p:sp>
      <p:sp>
        <p:nvSpPr>
          <p:cNvPr id="35" name="対角する 2 つの角を切り取った四角形 34"/>
          <p:cNvSpPr/>
          <p:nvPr/>
        </p:nvSpPr>
        <p:spPr bwMode="auto">
          <a:xfrm>
            <a:off x="1002585" y="4518863"/>
            <a:ext cx="6643795" cy="935859"/>
          </a:xfrm>
          <a:prstGeom prst="snip2Diag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rPr>
              <a:t>それぞれの問題への有効な対策を見いだした。</a:t>
            </a:r>
          </a:p>
        </p:txBody>
      </p:sp>
      <p:sp>
        <p:nvSpPr>
          <p:cNvPr id="16" name="フローチャート: 組合せ 15"/>
          <p:cNvSpPr/>
          <p:nvPr/>
        </p:nvSpPr>
        <p:spPr bwMode="auto">
          <a:xfrm>
            <a:off x="2981018" y="2232693"/>
            <a:ext cx="2686928" cy="254018"/>
          </a:xfrm>
          <a:prstGeom prst="flowChartMerg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39" name="フローチャート: 組合せ 38"/>
          <p:cNvSpPr/>
          <p:nvPr/>
        </p:nvSpPr>
        <p:spPr bwMode="auto">
          <a:xfrm>
            <a:off x="2981018" y="3984086"/>
            <a:ext cx="2686928" cy="254018"/>
          </a:xfrm>
          <a:prstGeom prst="flowChartMerg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Tree>
    <p:extLst>
      <p:ext uri="{BB962C8B-B14F-4D97-AF65-F5344CB8AC3E}">
        <p14:creationId xmlns:p14="http://schemas.microsoft.com/office/powerpoint/2010/main" val="4026608180"/>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8" name="直線矢印コネクタ 7"/>
          <p:cNvCxnSpPr/>
          <p:nvPr/>
        </p:nvCxnSpPr>
        <p:spPr bwMode="auto">
          <a:xfrm>
            <a:off x="2761082" y="2678236"/>
            <a:ext cx="3271883"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2" name="タイトル 1"/>
          <p:cNvSpPr>
            <a:spLocks noGrp="1"/>
          </p:cNvSpPr>
          <p:nvPr>
            <p:ph type="title"/>
          </p:nvPr>
        </p:nvSpPr>
        <p:spPr/>
        <p:txBody>
          <a:bodyPr/>
          <a:lstStyle/>
          <a:p>
            <a:r>
              <a:rPr kumimoji="1" lang="ja-JP" altLang="en-US"/>
              <a:t>背景</a:t>
            </a:r>
            <a:r>
              <a:rPr kumimoji="1" lang="en-US" altLang="ja-JP"/>
              <a:t> :</a:t>
            </a:r>
            <a:r>
              <a:rPr kumimoji="1" lang="ja-JP" altLang="en-US"/>
              <a:t>人工知能</a:t>
            </a:r>
          </a:p>
        </p:txBody>
      </p:sp>
      <p:sp>
        <p:nvSpPr>
          <p:cNvPr id="3" name="コンテンツ プレースホルダー 2"/>
          <p:cNvSpPr>
            <a:spLocks noGrp="1"/>
          </p:cNvSpPr>
          <p:nvPr>
            <p:ph idx="1"/>
          </p:nvPr>
        </p:nvSpPr>
        <p:spPr>
          <a:xfrm>
            <a:off x="119063" y="820738"/>
            <a:ext cx="8631237" cy="246221"/>
          </a:xfrm>
        </p:spPr>
        <p:txBody>
          <a:bodyPr/>
          <a:lstStyle/>
          <a:p>
            <a:r>
              <a:rPr kumimoji="1" lang="ja-JP" altLang="en-US"/>
              <a:t>人工知能</a:t>
            </a:r>
            <a:r>
              <a:rPr kumimoji="1" lang="en-US" altLang="ja-JP"/>
              <a:t> = </a:t>
            </a:r>
            <a:r>
              <a:rPr kumimoji="1" lang="ja-JP" altLang="en-US"/>
              <a:t>質問すると答えてくれるシステム</a:t>
            </a:r>
          </a:p>
        </p:txBody>
      </p:sp>
      <p:sp>
        <p:nvSpPr>
          <p:cNvPr id="4" name="スライド番号プレースホルダー 3"/>
          <p:cNvSpPr>
            <a:spLocks noGrp="1"/>
          </p:cNvSpPr>
          <p:nvPr>
            <p:ph type="sldNum" sz="quarter" idx="10"/>
          </p:nvPr>
        </p:nvSpPr>
        <p:spPr/>
        <p:txBody>
          <a:bodyPr/>
          <a:lstStyle/>
          <a:p>
            <a:pPr>
              <a:defRPr/>
            </a:pPr>
            <a:fld id="{2D4E70FC-6F47-4B9A-8DC5-CFB6557575ED}" type="slidenum">
              <a:rPr lang="ja-JP" altLang="en-US"/>
              <a:pPr>
                <a:defRPr/>
              </a:pPr>
              <a:t>43</a:t>
            </a:fld>
            <a:r>
              <a:rPr lang="en-US" altLang="ja-JP"/>
              <a:t> </a:t>
            </a:r>
          </a:p>
        </p:txBody>
      </p:sp>
      <p:cxnSp>
        <p:nvCxnSpPr>
          <p:cNvPr id="9" name="直線矢印コネクタ 8"/>
          <p:cNvCxnSpPr/>
          <p:nvPr/>
        </p:nvCxnSpPr>
        <p:spPr bwMode="auto">
          <a:xfrm flipV="1">
            <a:off x="2761082" y="3285684"/>
            <a:ext cx="3271883" cy="41416"/>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11" name="角丸四角形 10"/>
          <p:cNvSpPr/>
          <p:nvPr/>
        </p:nvSpPr>
        <p:spPr bwMode="auto">
          <a:xfrm>
            <a:off x="938769" y="2388624"/>
            <a:ext cx="2001780" cy="496692"/>
          </a:xfrm>
          <a:prstGeom prst="round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ja-JP" altLang="en-US" sz="1800" b="0" i="0" u="none" strike="noStrike" cap="none" normalizeH="0" baseline="0" dirty="0" err="1" smtClean="0">
                <a:ln>
                  <a:noFill/>
                </a:ln>
                <a:solidFill>
                  <a:schemeClr val="tx1"/>
                </a:solidFill>
                <a:effectLst/>
                <a:latin typeface="Arial" pitchFamily="34" charset="0"/>
                <a:ea typeface="ＭＳ Ｐゴシック" pitchFamily="50" charset="-128"/>
              </a:rPr>
              <a:t>この病気は</a:t>
            </a:r>
            <a:r>
              <a:rPr kumimoji="0" lang="en-US" altLang="ja-JP" sz="1800" b="0" i="0" u="none" strike="noStrike" cap="none" normalizeH="0" baseline="0" dirty="0" err="1" smtClean="0">
                <a:ln>
                  <a:noFill/>
                </a:ln>
                <a:solidFill>
                  <a:schemeClr val="tx1"/>
                </a:solidFill>
                <a:effectLst/>
                <a:latin typeface="Arial" pitchFamily="34" charset="0"/>
                <a:ea typeface="ＭＳ Ｐゴシック" pitchFamily="50" charset="-128"/>
              </a:rPr>
              <a:t>?</a:t>
            </a:r>
            <a:endParaRPr kumimoji="0" lang="ja-JP" altLang="en-US" sz="18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12" name="コンテンツ プレースホルダー 2"/>
          <p:cNvSpPr txBox="1">
            <a:spLocks/>
          </p:cNvSpPr>
          <p:nvPr/>
        </p:nvSpPr>
        <p:spPr bwMode="auto">
          <a:xfrm>
            <a:off x="699431" y="1594362"/>
            <a:ext cx="2392982" cy="246221"/>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marL="342900" indent="-342900" algn="l" defTabSz="895350" rtl="0" eaLnBrk="0" fontAlgn="base" hangingPunct="0">
              <a:spcBef>
                <a:spcPct val="0"/>
              </a:spcBef>
              <a:spcAft>
                <a:spcPct val="0"/>
              </a:spcAft>
              <a:buClr>
                <a:schemeClr val="tx2"/>
              </a:buClr>
              <a:defRPr sz="1600">
                <a:solidFill>
                  <a:schemeClr val="tx1"/>
                </a:solidFill>
                <a:latin typeface="+mn-lt"/>
                <a:ea typeface="+mn-ea"/>
                <a:cs typeface="+mn-cs"/>
              </a:defRPr>
            </a:lvl1pPr>
            <a:lvl2pPr marL="193675" indent="-192088" algn="l" defTabSz="895350" rtl="0" eaLnBrk="0" fontAlgn="base" hangingPunct="0">
              <a:spcBef>
                <a:spcPct val="0"/>
              </a:spcBef>
              <a:spcAft>
                <a:spcPct val="0"/>
              </a:spcAft>
              <a:buClr>
                <a:schemeClr val="tx2"/>
              </a:buClr>
              <a:buSzPct val="125000"/>
              <a:buFont typeface="Arial" charset="0"/>
              <a:buChar char="▪"/>
              <a:defRPr sz="1600">
                <a:solidFill>
                  <a:schemeClr val="tx1"/>
                </a:solidFill>
                <a:latin typeface="+mn-lt"/>
                <a:ea typeface="+mn-ea"/>
              </a:defRPr>
            </a:lvl2pPr>
            <a:lvl3pPr marL="457200" indent="-261938" algn="l" defTabSz="895350" rtl="0" eaLnBrk="0" fontAlgn="base" hangingPunct="0">
              <a:spcBef>
                <a:spcPct val="0"/>
              </a:spcBef>
              <a:spcAft>
                <a:spcPct val="0"/>
              </a:spcAft>
              <a:buClr>
                <a:schemeClr val="tx2"/>
              </a:buClr>
              <a:buSzPct val="120000"/>
              <a:buFont typeface="Arial" charset="0"/>
              <a:buChar char="–"/>
              <a:defRPr sz="1600">
                <a:solidFill>
                  <a:schemeClr val="tx1"/>
                </a:solidFill>
                <a:latin typeface="+mn-lt"/>
                <a:ea typeface="+mn-ea"/>
              </a:defRPr>
            </a:lvl3pPr>
            <a:lvl4pPr marL="614363" indent="-155575" algn="l" defTabSz="895350" rtl="0" eaLnBrk="0" fontAlgn="base" hangingPunct="0">
              <a:spcBef>
                <a:spcPct val="0"/>
              </a:spcBef>
              <a:spcAft>
                <a:spcPct val="0"/>
              </a:spcAft>
              <a:buClr>
                <a:schemeClr val="tx2"/>
              </a:buClr>
              <a:buSzPct val="120000"/>
              <a:buFont typeface="Arial" charset="0"/>
              <a:buChar char="▫"/>
              <a:defRPr sz="1600">
                <a:solidFill>
                  <a:schemeClr val="tx1"/>
                </a:solidFill>
                <a:latin typeface="+mn-lt"/>
                <a:ea typeface="+mn-ea"/>
              </a:defRPr>
            </a:lvl4pPr>
            <a:lvl5pPr marL="746125" indent="-130175" algn="l" defTabSz="895350" rtl="0" eaLnBrk="0" fontAlgn="base" hangingPunct="0">
              <a:spcBef>
                <a:spcPct val="0"/>
              </a:spcBef>
              <a:spcAft>
                <a:spcPct val="0"/>
              </a:spcAft>
              <a:buClr>
                <a:schemeClr val="tx2"/>
              </a:buClr>
              <a:buSzPct val="89000"/>
              <a:buFont typeface="Arial" charset="0"/>
              <a:buChar char="-"/>
              <a:defRPr sz="1600">
                <a:solidFill>
                  <a:schemeClr val="tx1"/>
                </a:solidFill>
                <a:latin typeface="+mn-lt"/>
                <a:ea typeface="+mn-ea"/>
              </a:defRPr>
            </a:lvl5pPr>
            <a:lvl6pPr marL="1203325" indent="-130175" algn="l" defTabSz="895350" rtl="0" fontAlgn="base">
              <a:spcBef>
                <a:spcPct val="0"/>
              </a:spcBef>
              <a:spcAft>
                <a:spcPct val="0"/>
              </a:spcAft>
              <a:buClr>
                <a:schemeClr val="tx2"/>
              </a:buClr>
              <a:buSzPct val="89000"/>
              <a:buFont typeface="Arial" pitchFamily="34" charset="0"/>
              <a:buChar char="-"/>
              <a:defRPr sz="1600">
                <a:solidFill>
                  <a:schemeClr val="tx1"/>
                </a:solidFill>
                <a:latin typeface="+mn-lt"/>
                <a:ea typeface="+mn-ea"/>
              </a:defRPr>
            </a:lvl6pPr>
            <a:lvl7pPr marL="1660525" indent="-130175" algn="l" defTabSz="895350" rtl="0" fontAlgn="base">
              <a:spcBef>
                <a:spcPct val="0"/>
              </a:spcBef>
              <a:spcAft>
                <a:spcPct val="0"/>
              </a:spcAft>
              <a:buClr>
                <a:schemeClr val="tx2"/>
              </a:buClr>
              <a:buSzPct val="89000"/>
              <a:buFont typeface="Arial" pitchFamily="34" charset="0"/>
              <a:buChar char="-"/>
              <a:defRPr sz="1600">
                <a:solidFill>
                  <a:schemeClr val="tx1"/>
                </a:solidFill>
                <a:latin typeface="+mn-lt"/>
                <a:ea typeface="+mn-ea"/>
              </a:defRPr>
            </a:lvl7pPr>
            <a:lvl8pPr marL="2117725" indent="-130175" algn="l" defTabSz="895350" rtl="0" fontAlgn="base">
              <a:spcBef>
                <a:spcPct val="0"/>
              </a:spcBef>
              <a:spcAft>
                <a:spcPct val="0"/>
              </a:spcAft>
              <a:buClr>
                <a:schemeClr val="tx2"/>
              </a:buClr>
              <a:buSzPct val="89000"/>
              <a:buFont typeface="Arial" pitchFamily="34" charset="0"/>
              <a:buChar char="-"/>
              <a:defRPr sz="1600">
                <a:solidFill>
                  <a:schemeClr val="tx1"/>
                </a:solidFill>
                <a:latin typeface="+mn-lt"/>
                <a:ea typeface="+mn-ea"/>
              </a:defRPr>
            </a:lvl8pPr>
            <a:lvl9pPr marL="2574925" indent="-130175" algn="l" defTabSz="895350" rtl="0" fontAlgn="base">
              <a:spcBef>
                <a:spcPct val="0"/>
              </a:spcBef>
              <a:spcAft>
                <a:spcPct val="0"/>
              </a:spcAft>
              <a:buClr>
                <a:schemeClr val="tx2"/>
              </a:buClr>
              <a:buSzPct val="89000"/>
              <a:buFont typeface="Arial" pitchFamily="34" charset="0"/>
              <a:buChar char="-"/>
              <a:defRPr sz="1600">
                <a:solidFill>
                  <a:schemeClr val="tx1"/>
                </a:solidFill>
                <a:latin typeface="+mn-lt"/>
                <a:ea typeface="+mn-ea"/>
              </a:defRPr>
            </a:lvl9pPr>
          </a:lstStyle>
          <a:p>
            <a:r>
              <a:rPr kumimoji="1" lang="en-US" altLang="ja-JP" baseline="0"/>
              <a:t>(</a:t>
            </a:r>
            <a:r>
              <a:rPr kumimoji="1" lang="ja-JP" altLang="en-US" baseline="0"/>
              <a:t>例</a:t>
            </a:r>
            <a:r>
              <a:rPr kumimoji="1" lang="en-US" altLang="ja-JP" baseline="0"/>
              <a:t>) IBM Watson</a:t>
            </a:r>
            <a:endParaRPr kumimoji="1" lang="ja-JP" altLang="en-US" baseline="0"/>
          </a:p>
        </p:txBody>
      </p:sp>
      <p:sp>
        <p:nvSpPr>
          <p:cNvPr id="13" name="角丸四角形 12"/>
          <p:cNvSpPr/>
          <p:nvPr/>
        </p:nvSpPr>
        <p:spPr bwMode="auto">
          <a:xfrm>
            <a:off x="6061238" y="2388624"/>
            <a:ext cx="1725009" cy="496692"/>
          </a:xfrm>
          <a:prstGeom prst="round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ja-JP" altLang="en-US" sz="1800" b="0" i="0" u="none" strike="noStrike" cap="none" normalizeH="0" baseline="0" dirty="0" err="1" smtClean="0">
                <a:ln>
                  <a:noFill/>
                </a:ln>
                <a:solidFill>
                  <a:schemeClr val="tx1"/>
                </a:solidFill>
                <a:effectLst/>
                <a:latin typeface="Arial" pitchFamily="34" charset="0"/>
                <a:ea typeface="ＭＳ Ｐゴシック" pitchFamily="50" charset="-128"/>
              </a:rPr>
              <a:t>がん</a:t>
            </a:r>
          </a:p>
        </p:txBody>
      </p:sp>
      <p:sp>
        <p:nvSpPr>
          <p:cNvPr id="16" name="角丸四角形 15"/>
          <p:cNvSpPr/>
          <p:nvPr/>
        </p:nvSpPr>
        <p:spPr bwMode="auto">
          <a:xfrm>
            <a:off x="6061238" y="3051290"/>
            <a:ext cx="1725009" cy="496692"/>
          </a:xfrm>
          <a:prstGeom prst="round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ja-JP" sz="1800" baseline="0" dirty="0" err="1" smtClean="0">
                <a:latin typeface="Arial" pitchFamily="34" charset="0"/>
                <a:ea typeface="ＭＳ Ｐゴシック" pitchFamily="50" charset="-128"/>
              </a:rPr>
              <a:t>OK</a:t>
            </a:r>
            <a:endParaRPr kumimoji="0" lang="ja-JP" altLang="en-US" sz="18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17" name="角丸四角形 16"/>
          <p:cNvSpPr/>
          <p:nvPr/>
        </p:nvSpPr>
        <p:spPr bwMode="auto">
          <a:xfrm>
            <a:off x="938769" y="3051290"/>
            <a:ext cx="2001780" cy="496692"/>
          </a:xfrm>
          <a:prstGeom prst="round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ja-JP" altLang="en-US" sz="1800" baseline="0" dirty="0" err="1">
                <a:latin typeface="Arial" pitchFamily="34" charset="0"/>
                <a:ea typeface="ＭＳ Ｐゴシック" pitchFamily="50" charset="-128"/>
              </a:rPr>
              <a:t>投資すべき</a:t>
            </a:r>
            <a:r>
              <a:rPr lang="en-US" altLang="ja-JP" sz="1800" baseline="0" dirty="0" err="1">
                <a:latin typeface="Arial" pitchFamily="34" charset="0"/>
                <a:ea typeface="ＭＳ Ｐゴシック" pitchFamily="50" charset="-128"/>
              </a:rPr>
              <a:t>?</a:t>
            </a:r>
            <a:endParaRPr kumimoji="0" lang="ja-JP" altLang="en-US" sz="18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cxnSp>
        <p:nvCxnSpPr>
          <p:cNvPr id="18" name="直線矢印コネクタ 17"/>
          <p:cNvCxnSpPr/>
          <p:nvPr/>
        </p:nvCxnSpPr>
        <p:spPr bwMode="auto">
          <a:xfrm flipV="1">
            <a:off x="2761082" y="4003562"/>
            <a:ext cx="3271883" cy="41416"/>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19" name="角丸四角形 18"/>
          <p:cNvSpPr/>
          <p:nvPr/>
        </p:nvSpPr>
        <p:spPr bwMode="auto">
          <a:xfrm>
            <a:off x="6061238" y="3769168"/>
            <a:ext cx="1725009" cy="496692"/>
          </a:xfrm>
          <a:prstGeom prst="round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ja-JP" sz="1800" baseline="0" dirty="0" err="1">
                <a:latin typeface="Arial" pitchFamily="34" charset="0"/>
                <a:ea typeface="ＭＳ Ｐゴシック" pitchFamily="50" charset="-128"/>
              </a:rPr>
              <a:t>3</a:t>
            </a:r>
            <a:endParaRPr kumimoji="0" lang="ja-JP" altLang="en-US" sz="18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20" name="角丸四角形 19"/>
          <p:cNvSpPr/>
          <p:nvPr/>
        </p:nvSpPr>
        <p:spPr bwMode="auto">
          <a:xfrm>
            <a:off x="938769" y="3769168"/>
            <a:ext cx="2001780" cy="496692"/>
          </a:xfrm>
          <a:prstGeom prst="round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ja-JP" altLang="en-US" sz="1800" baseline="0" dirty="0" err="1">
                <a:latin typeface="Arial" pitchFamily="34" charset="0"/>
                <a:ea typeface="ＭＳ Ｐゴシック" pitchFamily="50" charset="-128"/>
              </a:rPr>
              <a:t>クイズの答えは</a:t>
            </a:r>
            <a:r>
              <a:rPr lang="en-US" altLang="ja-JP" sz="1800" baseline="0" dirty="0" err="1">
                <a:latin typeface="Arial" pitchFamily="34" charset="0"/>
                <a:ea typeface="ＭＳ Ｐゴシック" pitchFamily="50" charset="-128"/>
              </a:rPr>
              <a:t>?</a:t>
            </a:r>
            <a:endParaRPr kumimoji="0" lang="ja-JP" altLang="en-US" sz="18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pic>
        <p:nvPicPr>
          <p:cNvPr id="6" name="図 5" descr="watson.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98836" y="1974164"/>
            <a:ext cx="2603456" cy="2567792"/>
          </a:xfrm>
          <a:prstGeom prst="rect">
            <a:avLst/>
          </a:prstGeom>
        </p:spPr>
      </p:pic>
      <p:sp>
        <p:nvSpPr>
          <p:cNvPr id="21" name="テキスト ボックス 20"/>
          <p:cNvSpPr txBox="1"/>
          <p:nvPr/>
        </p:nvSpPr>
        <p:spPr>
          <a:xfrm>
            <a:off x="3865521" y="4555764"/>
            <a:ext cx="1391702" cy="292388"/>
          </a:xfrm>
          <a:prstGeom prst="rect">
            <a:avLst/>
          </a:prstGeom>
          <a:noFill/>
        </p:spPr>
        <p:txBody>
          <a:bodyPr wrap="none" rtlCol="0">
            <a:spAutoFit/>
          </a:bodyPr>
          <a:lstStyle/>
          <a:p>
            <a:r>
              <a:rPr kumimoji="1" lang="en-US" altLang="ja-JP" baseline="0" dirty="0" err="1"/>
              <a:t>Watson </a:t>
            </a:r>
            <a:r>
              <a:rPr kumimoji="1" lang="ja-JP" altLang="en-US" baseline="0" dirty="0" err="1"/>
              <a:t>システム</a:t>
            </a:r>
            <a:endParaRPr kumimoji="1" lang="ja-JP" altLang="en-US" baseline="0" dirty="0" err="1" smtClean="0"/>
          </a:p>
        </p:txBody>
      </p:sp>
      <p:sp>
        <p:nvSpPr>
          <p:cNvPr id="22" name="テキスト ボックス 21"/>
          <p:cNvSpPr txBox="1"/>
          <p:nvPr/>
        </p:nvSpPr>
        <p:spPr>
          <a:xfrm>
            <a:off x="690270" y="5038949"/>
            <a:ext cx="7776995" cy="492443"/>
          </a:xfrm>
          <a:prstGeom prst="rect">
            <a:avLst/>
          </a:prstGeom>
          <a:noFill/>
        </p:spPr>
        <p:txBody>
          <a:bodyPr wrap="none" rtlCol="0">
            <a:spAutoFit/>
          </a:bodyPr>
          <a:lstStyle/>
          <a:p>
            <a:r>
              <a:rPr kumimoji="1" lang="en-US" altLang="ja-JP" baseline="0" dirty="0" err="1"/>
              <a:t>2009</a:t>
            </a:r>
            <a:r>
              <a:rPr kumimoji="1" lang="ja-JP" altLang="en-US" baseline="0" dirty="0" err="1"/>
              <a:t>年にアメリカのクイズ番組</a:t>
            </a:r>
            <a:r>
              <a:rPr kumimoji="1" lang="en-US" altLang="ja-JP" baseline="0" dirty="0" err="1"/>
              <a:t>”Jeopardy!”</a:t>
            </a:r>
            <a:r>
              <a:rPr kumimoji="1" lang="ja-JP" altLang="en-US" baseline="0" dirty="0" err="1"/>
              <a:t>に参加し、</a:t>
            </a:r>
            <a:r>
              <a:rPr kumimoji="1" lang="en-US" altLang="ja-JP" baseline="0" dirty="0" err="1"/>
              <a:t>2</a:t>
            </a:r>
            <a:r>
              <a:rPr kumimoji="1" lang="ja-JP" altLang="en-US" baseline="0" dirty="0" err="1"/>
              <a:t>人の人間のクイズチャンピオンを打ち破って優勝した。</a:t>
            </a:r>
          </a:p>
          <a:p>
            <a:r>
              <a:rPr kumimoji="1" lang="en-US" altLang="ja-JP" baseline="0" dirty="0" err="1" smtClean="0"/>
              <a:t>2013</a:t>
            </a:r>
            <a:r>
              <a:rPr kumimoji="1" lang="ja-JP" altLang="en-US" baseline="0" dirty="0" err="1" smtClean="0"/>
              <a:t>年</a:t>
            </a:r>
            <a:r>
              <a:rPr kumimoji="1" lang="en-US" altLang="ja-JP" baseline="0" dirty="0" err="1" smtClean="0"/>
              <a:t>11</a:t>
            </a:r>
            <a:r>
              <a:rPr kumimoji="1" lang="ja-JP" altLang="en-US" baseline="0" dirty="0" err="1" smtClean="0"/>
              <a:t>月に、一般デベロッパーでもシステムを利用可能となった。</a:t>
            </a:r>
          </a:p>
        </p:txBody>
      </p:sp>
    </p:spTree>
    <p:extLst>
      <p:ext uri="{BB962C8B-B14F-4D97-AF65-F5344CB8AC3E}">
        <p14:creationId xmlns:p14="http://schemas.microsoft.com/office/powerpoint/2010/main" val="1737378209"/>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19063" y="230188"/>
            <a:ext cx="8618537" cy="292388"/>
          </a:xfrm>
        </p:spPr>
        <p:txBody>
          <a:bodyPr/>
          <a:lstStyle/>
          <a:p>
            <a:r>
              <a:rPr kumimoji="1" lang="ja-JP" altLang="en-US" dirty="0"/>
              <a:t>概要</a:t>
            </a:r>
          </a:p>
        </p:txBody>
      </p:sp>
      <p:sp>
        <p:nvSpPr>
          <p:cNvPr id="4" name="スライド番号プレースホルダ 3"/>
          <p:cNvSpPr>
            <a:spLocks noGrp="1"/>
          </p:cNvSpPr>
          <p:nvPr>
            <p:ph type="sldNum" sz="quarter" idx="10"/>
          </p:nvPr>
        </p:nvSpPr>
        <p:spPr/>
        <p:txBody>
          <a:bodyPr/>
          <a:lstStyle/>
          <a:p>
            <a:pPr>
              <a:defRPr/>
            </a:pPr>
            <a:fld id="{2D4E70FC-6F47-4B9A-8DC5-CFB6557575ED}" type="slidenum">
              <a:rPr lang="ja-JP" altLang="en-US" smtClean="0"/>
              <a:pPr>
                <a:defRPr/>
              </a:pPr>
              <a:t>44</a:t>
            </a:fld>
            <a:r>
              <a:rPr lang="en-US" altLang="ja-JP" smtClean="0"/>
              <a:t> </a:t>
            </a:r>
            <a:endParaRPr lang="en-US" altLang="ja-JP"/>
          </a:p>
        </p:txBody>
      </p:sp>
      <p:sp>
        <p:nvSpPr>
          <p:cNvPr id="7" name="正方形/長方形 6"/>
          <p:cNvSpPr/>
          <p:nvPr/>
        </p:nvSpPr>
        <p:spPr bwMode="auto">
          <a:xfrm>
            <a:off x="591657" y="1067932"/>
            <a:ext cx="1832693" cy="808164"/>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ja-JP" altLang="en-US" baseline="0" dirty="0" err="1">
                <a:latin typeface="Arial" pitchFamily="34" charset="0"/>
                <a:ea typeface="ＭＳ Ｐゴシック" pitchFamily="50" charset="-128"/>
              </a:rPr>
              <a:t>ウェブ工学のデータ</a:t>
            </a:r>
            <a:endPar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8" name="正方形/長方形 7"/>
          <p:cNvSpPr/>
          <p:nvPr/>
        </p:nvSpPr>
        <p:spPr bwMode="auto">
          <a:xfrm>
            <a:off x="3362343" y="1067932"/>
            <a:ext cx="1832693" cy="808164"/>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rPr>
              <a:t>深層学習</a:t>
            </a:r>
          </a:p>
          <a:p>
            <a:pPr marL="0" marR="0" indent="0" algn="ctr" defTabSz="914400" rtl="0" eaLnBrk="1" fontAlgn="base" latinLnBrk="0" hangingPunct="1">
              <a:lnSpc>
                <a:spcPct val="100000"/>
              </a:lnSpc>
              <a:spcBef>
                <a:spcPct val="0"/>
              </a:spcBef>
              <a:spcAft>
                <a:spcPct val="0"/>
              </a:spcAft>
              <a:buClrTx/>
              <a:buSzTx/>
              <a:buFontTx/>
              <a:buNone/>
              <a:tabLst/>
            </a:pPr>
            <a:r>
              <a:rPr lang="en-US" altLang="ja-JP" baseline="0" dirty="0" err="1">
                <a:latin typeface="Arial" pitchFamily="34" charset="0"/>
                <a:ea typeface="ＭＳ Ｐゴシック" pitchFamily="50" charset="-128"/>
              </a:rPr>
              <a:t>(</a:t>
            </a:r>
            <a:r>
              <a:rPr kumimoji="0" lang="en-US" altLang="ja-JP" sz="1300" b="0" i="0" u="none" strike="noStrike" cap="none" normalizeH="0" baseline="0" dirty="0" err="1" smtClean="0">
                <a:ln>
                  <a:noFill/>
                </a:ln>
                <a:solidFill>
                  <a:schemeClr val="tx1"/>
                </a:solidFill>
                <a:effectLst/>
                <a:latin typeface="Arial" pitchFamily="34" charset="0"/>
                <a:ea typeface="ＭＳ Ｐゴシック" pitchFamily="50" charset="-128"/>
              </a:rPr>
              <a:t>Deep Learning)</a:t>
            </a:r>
            <a:endPar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9" name="正方形/長方形 8"/>
          <p:cNvSpPr/>
          <p:nvPr/>
        </p:nvSpPr>
        <p:spPr bwMode="auto">
          <a:xfrm>
            <a:off x="6176321" y="1067932"/>
            <a:ext cx="1832693" cy="808164"/>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rPr>
              <a:t>有益な結果</a:t>
            </a:r>
          </a:p>
        </p:txBody>
      </p:sp>
      <p:sp>
        <p:nvSpPr>
          <p:cNvPr id="10" name="正方形/長方形 9"/>
          <p:cNvSpPr/>
          <p:nvPr/>
        </p:nvSpPr>
        <p:spPr bwMode="auto">
          <a:xfrm>
            <a:off x="1451239" y="4245457"/>
            <a:ext cx="1832693" cy="808164"/>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ja-JP" sz="1300" b="0" i="0" u="none" strike="noStrike" cap="none" normalizeH="0" baseline="0" dirty="0" err="1" smtClean="0">
                <a:ln>
                  <a:noFill/>
                </a:ln>
                <a:solidFill>
                  <a:schemeClr val="tx1"/>
                </a:solidFill>
                <a:effectLst/>
                <a:latin typeface="Arial" pitchFamily="34" charset="0"/>
                <a:ea typeface="ＭＳ Ｐゴシック" pitchFamily="50" charset="-128"/>
              </a:rPr>
              <a:t>Pylearn2</a:t>
            </a:r>
            <a:endPar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11" name="正方形/長方形 10"/>
          <p:cNvSpPr/>
          <p:nvPr/>
        </p:nvSpPr>
        <p:spPr bwMode="auto">
          <a:xfrm>
            <a:off x="1459420" y="5374255"/>
            <a:ext cx="1832693" cy="808164"/>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ja-JP" sz="1300" b="0" i="0" u="none" strike="noStrike" cap="none" normalizeH="0" baseline="0" dirty="0" err="1" smtClean="0">
                <a:ln>
                  <a:noFill/>
                </a:ln>
                <a:solidFill>
                  <a:schemeClr val="tx1"/>
                </a:solidFill>
                <a:effectLst/>
                <a:latin typeface="Arial" pitchFamily="34" charset="0"/>
                <a:ea typeface="ＭＳ Ｐゴシック" pitchFamily="50" charset="-128"/>
              </a:rPr>
              <a:t>Maxout Network</a:t>
            </a:r>
            <a:endPar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12" name="正方形/長方形 11"/>
          <p:cNvSpPr/>
          <p:nvPr/>
        </p:nvSpPr>
        <p:spPr bwMode="auto">
          <a:xfrm>
            <a:off x="5643637" y="4245457"/>
            <a:ext cx="1832693" cy="808164"/>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ja-JP" sz="1300" b="0" i="0" u="none" strike="noStrike" cap="none" normalizeH="0" baseline="0" dirty="0" err="1" smtClean="0">
                <a:ln>
                  <a:noFill/>
                </a:ln>
                <a:solidFill>
                  <a:schemeClr val="tx1"/>
                </a:solidFill>
                <a:effectLst/>
                <a:latin typeface="Arial" pitchFamily="34" charset="0"/>
                <a:ea typeface="ＭＳ Ｐゴシック" pitchFamily="50" charset="-128"/>
              </a:rPr>
              <a:t>Graphics Processing</a:t>
            </a:r>
          </a:p>
          <a:p>
            <a:pPr marL="0" marR="0" indent="0" algn="ctr" defTabSz="914400" rtl="0" eaLnBrk="1" fontAlgn="base" latinLnBrk="0" hangingPunct="1">
              <a:lnSpc>
                <a:spcPct val="100000"/>
              </a:lnSpc>
              <a:spcBef>
                <a:spcPct val="0"/>
              </a:spcBef>
              <a:spcAft>
                <a:spcPct val="0"/>
              </a:spcAft>
              <a:buClrTx/>
              <a:buSzTx/>
              <a:buFontTx/>
              <a:buNone/>
              <a:tabLst/>
            </a:pPr>
            <a:r>
              <a:rPr kumimoji="0" lang="en-US" altLang="ja-JP" sz="1300" b="0" i="0" u="none" strike="noStrike" cap="none" normalizeH="0" baseline="0" dirty="0" err="1" smtClean="0">
                <a:ln>
                  <a:noFill/>
                </a:ln>
                <a:solidFill>
                  <a:schemeClr val="tx1"/>
                </a:solidFill>
                <a:effectLst/>
                <a:latin typeface="Arial" pitchFamily="34" charset="0"/>
                <a:ea typeface="ＭＳ Ｐゴシック" pitchFamily="50" charset="-128"/>
              </a:rPr>
              <a:t> Unit (GPU)</a:t>
            </a:r>
            <a:r>
              <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rPr>
              <a:t>の利用</a:t>
            </a:r>
            <a:endParaRPr kumimoji="0" lang="en-US" altLang="ja-JP" sz="13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13" name="テキスト ボックス 12"/>
          <p:cNvSpPr txBox="1"/>
          <p:nvPr/>
        </p:nvSpPr>
        <p:spPr>
          <a:xfrm>
            <a:off x="1803832" y="3858939"/>
            <a:ext cx="1158240" cy="292388"/>
          </a:xfrm>
          <a:prstGeom prst="rect">
            <a:avLst/>
          </a:prstGeom>
          <a:noFill/>
        </p:spPr>
        <p:txBody>
          <a:bodyPr wrap="none" rtlCol="0">
            <a:spAutoFit/>
          </a:bodyPr>
          <a:lstStyle/>
          <a:p>
            <a:r>
              <a:rPr kumimoji="1" lang="ja-JP" altLang="en-US" baseline="0" dirty="0" err="1" smtClean="0"/>
              <a:t>ソフトウェア面</a:t>
            </a:r>
          </a:p>
        </p:txBody>
      </p:sp>
      <p:sp>
        <p:nvSpPr>
          <p:cNvPr id="14" name="テキスト ボックス 13"/>
          <p:cNvSpPr txBox="1"/>
          <p:nvPr/>
        </p:nvSpPr>
        <p:spPr>
          <a:xfrm>
            <a:off x="5915944" y="3870886"/>
            <a:ext cx="1226618" cy="292388"/>
          </a:xfrm>
          <a:prstGeom prst="rect">
            <a:avLst/>
          </a:prstGeom>
          <a:noFill/>
        </p:spPr>
        <p:txBody>
          <a:bodyPr wrap="none" rtlCol="0">
            <a:spAutoFit/>
          </a:bodyPr>
          <a:lstStyle/>
          <a:p>
            <a:r>
              <a:rPr kumimoji="1" lang="ja-JP" altLang="en-US" baseline="0" dirty="0" err="1" smtClean="0"/>
              <a:t>ハードウェア面</a:t>
            </a:r>
          </a:p>
        </p:txBody>
      </p:sp>
      <p:cxnSp>
        <p:nvCxnSpPr>
          <p:cNvPr id="5" name="直線矢印コネクタ 4"/>
          <p:cNvCxnSpPr>
            <a:stCxn id="7" idx="3"/>
            <a:endCxn id="8" idx="1"/>
          </p:cNvCxnSpPr>
          <p:nvPr/>
        </p:nvCxnSpPr>
        <p:spPr bwMode="auto">
          <a:xfrm>
            <a:off x="2424350" y="1472014"/>
            <a:ext cx="937993"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5" name="直線矢印コネクタ 14"/>
          <p:cNvCxnSpPr>
            <a:stCxn id="8" idx="3"/>
            <a:endCxn id="9" idx="1"/>
          </p:cNvCxnSpPr>
          <p:nvPr/>
        </p:nvCxnSpPr>
        <p:spPr bwMode="auto">
          <a:xfrm>
            <a:off x="5195036" y="1472014"/>
            <a:ext cx="981285"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7" name="カギ線コネクタ 16"/>
          <p:cNvCxnSpPr>
            <a:stCxn id="34" idx="4"/>
            <a:endCxn id="13" idx="0"/>
          </p:cNvCxnSpPr>
          <p:nvPr/>
        </p:nvCxnSpPr>
        <p:spPr bwMode="auto">
          <a:xfrm rot="5400000">
            <a:off x="3223657" y="2803906"/>
            <a:ext cx="214329" cy="1895737"/>
          </a:xfrm>
          <a:prstGeom prst="bentConnector3">
            <a:avLst>
              <a:gd name="adj1" fmla="val 50000"/>
            </a:avLst>
          </a:prstGeom>
          <a:solidFill>
            <a:schemeClr val="accent1"/>
          </a:solidFill>
          <a:ln w="9525" cap="flat" cmpd="sng" algn="ctr">
            <a:solidFill>
              <a:schemeClr val="tx1"/>
            </a:solidFill>
            <a:prstDash val="solid"/>
            <a:round/>
            <a:headEnd type="triangle" w="med" len="med"/>
            <a:tailEnd type="none" w="med" len="med"/>
          </a:ln>
          <a:effectLst/>
        </p:spPr>
      </p:cxnSp>
      <p:cxnSp>
        <p:nvCxnSpPr>
          <p:cNvPr id="19" name="カギ線コネクタ 18"/>
          <p:cNvCxnSpPr>
            <a:stCxn id="34" idx="4"/>
            <a:endCxn id="14" idx="0"/>
          </p:cNvCxnSpPr>
          <p:nvPr/>
        </p:nvCxnSpPr>
        <p:spPr bwMode="auto">
          <a:xfrm rot="16200000" flipH="1">
            <a:off x="5290833" y="2632466"/>
            <a:ext cx="226276" cy="2250564"/>
          </a:xfrm>
          <a:prstGeom prst="bentConnector3">
            <a:avLst>
              <a:gd name="adj1" fmla="val 50000"/>
            </a:avLst>
          </a:prstGeom>
          <a:solidFill>
            <a:schemeClr val="accent1"/>
          </a:solidFill>
          <a:ln w="9525" cap="flat" cmpd="sng" algn="ctr">
            <a:solidFill>
              <a:schemeClr val="tx1"/>
            </a:solidFill>
            <a:prstDash val="solid"/>
            <a:round/>
            <a:headEnd type="triangle" w="med" len="med"/>
            <a:tailEnd type="none" w="med" len="med"/>
          </a:ln>
          <a:effectLst/>
        </p:spPr>
      </p:cxnSp>
      <p:sp>
        <p:nvSpPr>
          <p:cNvPr id="25" name="星 24 24"/>
          <p:cNvSpPr/>
          <p:nvPr/>
        </p:nvSpPr>
        <p:spPr bwMode="auto">
          <a:xfrm>
            <a:off x="2899138" y="2195054"/>
            <a:ext cx="2747277" cy="717877"/>
          </a:xfrm>
          <a:prstGeom prst="star24">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rPr>
              <a:t>実装上の問題点</a:t>
            </a:r>
          </a:p>
        </p:txBody>
      </p:sp>
      <p:cxnSp>
        <p:nvCxnSpPr>
          <p:cNvPr id="31" name="直線コネクタ 30"/>
          <p:cNvCxnSpPr>
            <a:stCxn id="8" idx="2"/>
            <a:endCxn id="25" idx="0"/>
          </p:cNvCxnSpPr>
          <p:nvPr/>
        </p:nvCxnSpPr>
        <p:spPr bwMode="auto">
          <a:xfrm flipH="1">
            <a:off x="4272777" y="1876096"/>
            <a:ext cx="5913" cy="318958"/>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34" name="円/楕円 33"/>
          <p:cNvSpPr/>
          <p:nvPr/>
        </p:nvSpPr>
        <p:spPr bwMode="auto">
          <a:xfrm>
            <a:off x="3477975" y="3216645"/>
            <a:ext cx="1601428" cy="427965"/>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rPr>
              <a:t>解決法</a:t>
            </a:r>
          </a:p>
        </p:txBody>
      </p:sp>
      <p:cxnSp>
        <p:nvCxnSpPr>
          <p:cNvPr id="44" name="直線矢印コネクタ 43"/>
          <p:cNvCxnSpPr/>
          <p:nvPr/>
        </p:nvCxnSpPr>
        <p:spPr bwMode="auto">
          <a:xfrm flipV="1">
            <a:off x="4268336" y="2912931"/>
            <a:ext cx="20707" cy="303714"/>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49" name="加算記号 48"/>
          <p:cNvSpPr/>
          <p:nvPr/>
        </p:nvSpPr>
        <p:spPr bwMode="auto">
          <a:xfrm>
            <a:off x="2167449" y="5038953"/>
            <a:ext cx="345135" cy="345135"/>
          </a:xfrm>
          <a:prstGeom prst="mathPlus">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50" name="テキスト ボックス 49"/>
          <p:cNvSpPr txBox="1"/>
          <p:nvPr/>
        </p:nvSpPr>
        <p:spPr>
          <a:xfrm>
            <a:off x="469384" y="4541957"/>
            <a:ext cx="863237" cy="292388"/>
          </a:xfrm>
          <a:prstGeom prst="rect">
            <a:avLst/>
          </a:prstGeom>
          <a:noFill/>
        </p:spPr>
        <p:txBody>
          <a:bodyPr wrap="none" rtlCol="0">
            <a:spAutoFit/>
          </a:bodyPr>
          <a:lstStyle/>
          <a:p>
            <a:r>
              <a:rPr kumimoji="1" lang="ja-JP" altLang="en-US" baseline="0" dirty="0" err="1" smtClean="0"/>
              <a:t>ライブラリ</a:t>
            </a:r>
          </a:p>
        </p:txBody>
      </p:sp>
      <p:sp>
        <p:nvSpPr>
          <p:cNvPr id="51" name="テキスト ボックス 50"/>
          <p:cNvSpPr txBox="1"/>
          <p:nvPr/>
        </p:nvSpPr>
        <p:spPr>
          <a:xfrm>
            <a:off x="469384" y="5632579"/>
            <a:ext cx="994784" cy="292388"/>
          </a:xfrm>
          <a:prstGeom prst="rect">
            <a:avLst/>
          </a:prstGeom>
          <a:noFill/>
        </p:spPr>
        <p:txBody>
          <a:bodyPr wrap="none" rtlCol="0">
            <a:spAutoFit/>
          </a:bodyPr>
          <a:lstStyle/>
          <a:p>
            <a:r>
              <a:rPr kumimoji="1" lang="ja-JP" altLang="en-US" baseline="0" dirty="0" err="1" smtClean="0"/>
              <a:t>分類モデル</a:t>
            </a:r>
          </a:p>
        </p:txBody>
      </p:sp>
    </p:spTree>
    <p:extLst>
      <p:ext uri="{BB962C8B-B14F-4D97-AF65-F5344CB8AC3E}">
        <p14:creationId xmlns:p14="http://schemas.microsoft.com/office/powerpoint/2010/main" val="12964868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19063" y="230188"/>
            <a:ext cx="8618537" cy="292388"/>
          </a:xfrm>
        </p:spPr>
        <p:txBody>
          <a:bodyPr/>
          <a:lstStyle/>
          <a:p>
            <a:r>
              <a:rPr kumimoji="1" lang="ja-JP" altLang="en-US" dirty="0"/>
              <a:t>概要</a:t>
            </a:r>
          </a:p>
        </p:txBody>
      </p:sp>
      <p:sp>
        <p:nvSpPr>
          <p:cNvPr id="4" name="スライド番号プレースホルダ 3"/>
          <p:cNvSpPr>
            <a:spLocks noGrp="1"/>
          </p:cNvSpPr>
          <p:nvPr>
            <p:ph type="sldNum" sz="quarter" idx="10"/>
          </p:nvPr>
        </p:nvSpPr>
        <p:spPr/>
        <p:txBody>
          <a:bodyPr/>
          <a:lstStyle/>
          <a:p>
            <a:pPr>
              <a:defRPr/>
            </a:pPr>
            <a:fld id="{2D4E70FC-6F47-4B9A-8DC5-CFB6557575ED}" type="slidenum">
              <a:rPr lang="ja-JP" altLang="en-US" smtClean="0"/>
              <a:pPr>
                <a:defRPr/>
              </a:pPr>
              <a:t>45</a:t>
            </a:fld>
            <a:r>
              <a:rPr lang="en-US" altLang="ja-JP" smtClean="0"/>
              <a:t> </a:t>
            </a:r>
            <a:endParaRPr lang="en-US" altLang="ja-JP"/>
          </a:p>
        </p:txBody>
      </p:sp>
      <p:sp>
        <p:nvSpPr>
          <p:cNvPr id="7" name="正方形/長方形 6"/>
          <p:cNvSpPr/>
          <p:nvPr/>
        </p:nvSpPr>
        <p:spPr bwMode="auto">
          <a:xfrm>
            <a:off x="698600" y="4985172"/>
            <a:ext cx="1832693" cy="808164"/>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ja-JP" altLang="en-US" baseline="0" dirty="0" err="1">
                <a:latin typeface="Arial" pitchFamily="34" charset="0"/>
                <a:ea typeface="ＭＳ Ｐゴシック" pitchFamily="50" charset="-128"/>
              </a:rPr>
              <a:t>ウェブ工学のデータ</a:t>
            </a:r>
            <a:endPar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8" name="正方形/長方形 7"/>
          <p:cNvSpPr/>
          <p:nvPr/>
        </p:nvSpPr>
        <p:spPr bwMode="auto">
          <a:xfrm>
            <a:off x="3590991" y="4985172"/>
            <a:ext cx="1832693" cy="808164"/>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rPr>
              <a:t>深層学習</a:t>
            </a:r>
          </a:p>
          <a:p>
            <a:pPr marL="0" marR="0" indent="0" algn="ctr" defTabSz="914400" rtl="0" eaLnBrk="1" fontAlgn="base" latinLnBrk="0" hangingPunct="1">
              <a:lnSpc>
                <a:spcPct val="100000"/>
              </a:lnSpc>
              <a:spcBef>
                <a:spcPct val="0"/>
              </a:spcBef>
              <a:spcAft>
                <a:spcPct val="0"/>
              </a:spcAft>
              <a:buClrTx/>
              <a:buSzTx/>
              <a:buFontTx/>
              <a:buNone/>
              <a:tabLst/>
            </a:pPr>
            <a:r>
              <a:rPr lang="en-US" altLang="ja-JP" baseline="0" dirty="0" err="1">
                <a:latin typeface="Arial" pitchFamily="34" charset="0"/>
                <a:ea typeface="ＭＳ Ｐゴシック" pitchFamily="50" charset="-128"/>
              </a:rPr>
              <a:t>(</a:t>
            </a:r>
            <a:r>
              <a:rPr kumimoji="0" lang="en-US" altLang="ja-JP" sz="1300" b="0" i="0" u="none" strike="noStrike" cap="none" normalizeH="0" baseline="0" dirty="0" err="1" smtClean="0">
                <a:ln>
                  <a:noFill/>
                </a:ln>
                <a:solidFill>
                  <a:schemeClr val="tx1"/>
                </a:solidFill>
                <a:effectLst/>
                <a:latin typeface="Arial" pitchFamily="34" charset="0"/>
                <a:ea typeface="ＭＳ Ｐゴシック" pitchFamily="50" charset="-128"/>
              </a:rPr>
              <a:t>Deep Learning)</a:t>
            </a:r>
            <a:endPar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9" name="正方形/長方形 8"/>
          <p:cNvSpPr/>
          <p:nvPr/>
        </p:nvSpPr>
        <p:spPr bwMode="auto">
          <a:xfrm>
            <a:off x="6483382" y="4985172"/>
            <a:ext cx="1832693" cy="808164"/>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rPr>
              <a:t>有益な結果</a:t>
            </a:r>
          </a:p>
        </p:txBody>
      </p:sp>
      <p:cxnSp>
        <p:nvCxnSpPr>
          <p:cNvPr id="5" name="直線矢印コネクタ 4"/>
          <p:cNvCxnSpPr>
            <a:stCxn id="7" idx="3"/>
            <a:endCxn id="8" idx="1"/>
          </p:cNvCxnSpPr>
          <p:nvPr/>
        </p:nvCxnSpPr>
        <p:spPr bwMode="auto">
          <a:xfrm>
            <a:off x="2531293" y="5389254"/>
            <a:ext cx="1059698"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5" name="直線矢印コネクタ 14"/>
          <p:cNvCxnSpPr>
            <a:stCxn id="8" idx="3"/>
            <a:endCxn id="9" idx="1"/>
          </p:cNvCxnSpPr>
          <p:nvPr/>
        </p:nvCxnSpPr>
        <p:spPr bwMode="auto">
          <a:xfrm>
            <a:off x="5423684" y="5389254"/>
            <a:ext cx="1059698"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37" name="コンテンツ プレースホルダ 2"/>
          <p:cNvSpPr>
            <a:spLocks noGrp="1"/>
          </p:cNvSpPr>
          <p:nvPr>
            <p:ph idx="1"/>
          </p:nvPr>
        </p:nvSpPr>
        <p:spPr>
          <a:xfrm>
            <a:off x="119063" y="820738"/>
            <a:ext cx="8631237" cy="492443"/>
          </a:xfrm>
        </p:spPr>
        <p:txBody>
          <a:bodyPr/>
          <a:lstStyle/>
          <a:p>
            <a:r>
              <a:rPr kumimoji="1" lang="ja-JP" altLang="en-US" dirty="0"/>
              <a:t>深層学習は、様々な分野で従来の機械学習を超える性能を挙げている。</a:t>
            </a:r>
          </a:p>
          <a:p>
            <a:r>
              <a:rPr kumimoji="1" lang="ja-JP" altLang="en-US" dirty="0"/>
              <a:t>ウェブ工学にも、深層学習を適用して、性能をアップさせたい。</a:t>
            </a:r>
          </a:p>
        </p:txBody>
      </p:sp>
      <p:sp>
        <p:nvSpPr>
          <p:cNvPr id="45" name="テキスト ボックス 44"/>
          <p:cNvSpPr txBox="1"/>
          <p:nvPr/>
        </p:nvSpPr>
        <p:spPr>
          <a:xfrm>
            <a:off x="3395421" y="2125737"/>
            <a:ext cx="518091" cy="292388"/>
          </a:xfrm>
          <a:prstGeom prst="rect">
            <a:avLst/>
          </a:prstGeom>
          <a:noFill/>
        </p:spPr>
        <p:txBody>
          <a:bodyPr wrap="none" rtlCol="0">
            <a:spAutoFit/>
          </a:bodyPr>
          <a:lstStyle/>
          <a:p>
            <a:r>
              <a:rPr kumimoji="1" lang="ja-JP" altLang="en-US" baseline="0" dirty="0" err="1" smtClean="0"/>
              <a:t>画像</a:t>
            </a:r>
          </a:p>
        </p:txBody>
      </p:sp>
      <p:sp>
        <p:nvSpPr>
          <p:cNvPr id="46" name="テキスト ボックス 45"/>
          <p:cNvSpPr txBox="1"/>
          <p:nvPr/>
        </p:nvSpPr>
        <p:spPr>
          <a:xfrm>
            <a:off x="3716248" y="3810284"/>
            <a:ext cx="518091" cy="292388"/>
          </a:xfrm>
          <a:prstGeom prst="rect">
            <a:avLst/>
          </a:prstGeom>
          <a:noFill/>
        </p:spPr>
        <p:txBody>
          <a:bodyPr wrap="none" rtlCol="0">
            <a:spAutoFit/>
          </a:bodyPr>
          <a:lstStyle/>
          <a:p>
            <a:r>
              <a:rPr kumimoji="1" lang="ja-JP" altLang="en-US" baseline="0" dirty="0" err="1" smtClean="0"/>
              <a:t>音声</a:t>
            </a:r>
          </a:p>
        </p:txBody>
      </p:sp>
    </p:spTree>
    <p:extLst>
      <p:ext uri="{BB962C8B-B14F-4D97-AF65-F5344CB8AC3E}">
        <p14:creationId xmlns:p14="http://schemas.microsoft.com/office/powerpoint/2010/main" val="20094478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19063" y="230188"/>
            <a:ext cx="8618537" cy="292388"/>
          </a:xfrm>
        </p:spPr>
        <p:txBody>
          <a:bodyPr/>
          <a:lstStyle/>
          <a:p>
            <a:r>
              <a:rPr kumimoji="1" lang="ja-JP" altLang="en-US" dirty="0"/>
              <a:t>概要</a:t>
            </a:r>
          </a:p>
        </p:txBody>
      </p:sp>
      <p:sp>
        <p:nvSpPr>
          <p:cNvPr id="4" name="スライド番号プレースホルダ 3"/>
          <p:cNvSpPr>
            <a:spLocks noGrp="1"/>
          </p:cNvSpPr>
          <p:nvPr>
            <p:ph type="sldNum" sz="quarter" idx="10"/>
          </p:nvPr>
        </p:nvSpPr>
        <p:spPr/>
        <p:txBody>
          <a:bodyPr/>
          <a:lstStyle/>
          <a:p>
            <a:pPr>
              <a:defRPr/>
            </a:pPr>
            <a:fld id="{2D4E70FC-6F47-4B9A-8DC5-CFB6557575ED}" type="slidenum">
              <a:rPr lang="ja-JP" altLang="en-US" smtClean="0"/>
              <a:pPr>
                <a:defRPr/>
              </a:pPr>
              <a:t>46</a:t>
            </a:fld>
            <a:r>
              <a:rPr lang="en-US" altLang="ja-JP" smtClean="0"/>
              <a:t> </a:t>
            </a:r>
            <a:endParaRPr lang="en-US" altLang="ja-JP"/>
          </a:p>
        </p:txBody>
      </p:sp>
      <p:sp>
        <p:nvSpPr>
          <p:cNvPr id="7" name="正方形/長方形 6"/>
          <p:cNvSpPr/>
          <p:nvPr/>
        </p:nvSpPr>
        <p:spPr bwMode="auto">
          <a:xfrm>
            <a:off x="792177" y="1656186"/>
            <a:ext cx="1832693" cy="808164"/>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ja-JP" altLang="en-US" baseline="0" dirty="0" err="1">
                <a:latin typeface="Arial" pitchFamily="34" charset="0"/>
                <a:ea typeface="ＭＳ Ｐゴシック" pitchFamily="50" charset="-128"/>
              </a:rPr>
              <a:t>ウェブ工学のデータ</a:t>
            </a:r>
            <a:endPar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8" name="正方形/長方形 7"/>
          <p:cNvSpPr/>
          <p:nvPr/>
        </p:nvSpPr>
        <p:spPr bwMode="auto">
          <a:xfrm>
            <a:off x="3562863" y="1656186"/>
            <a:ext cx="1832693" cy="808164"/>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rPr>
              <a:t>深層学習</a:t>
            </a:r>
          </a:p>
          <a:p>
            <a:pPr marL="0" marR="0" indent="0" algn="ctr" defTabSz="914400" rtl="0" eaLnBrk="1" fontAlgn="base" latinLnBrk="0" hangingPunct="1">
              <a:lnSpc>
                <a:spcPct val="100000"/>
              </a:lnSpc>
              <a:spcBef>
                <a:spcPct val="0"/>
              </a:spcBef>
              <a:spcAft>
                <a:spcPct val="0"/>
              </a:spcAft>
              <a:buClrTx/>
              <a:buSzTx/>
              <a:buFontTx/>
              <a:buNone/>
              <a:tabLst/>
            </a:pPr>
            <a:r>
              <a:rPr lang="en-US" altLang="ja-JP" baseline="0" dirty="0" err="1">
                <a:latin typeface="Arial" pitchFamily="34" charset="0"/>
                <a:ea typeface="ＭＳ Ｐゴシック" pitchFamily="50" charset="-128"/>
              </a:rPr>
              <a:t>(</a:t>
            </a:r>
            <a:r>
              <a:rPr kumimoji="0" lang="en-US" altLang="ja-JP" sz="1300" b="0" i="0" u="none" strike="noStrike" cap="none" normalizeH="0" baseline="0" dirty="0" err="1" smtClean="0">
                <a:ln>
                  <a:noFill/>
                </a:ln>
                <a:solidFill>
                  <a:schemeClr val="tx1"/>
                </a:solidFill>
                <a:effectLst/>
                <a:latin typeface="Arial" pitchFamily="34" charset="0"/>
                <a:ea typeface="ＭＳ Ｐゴシック" pitchFamily="50" charset="-128"/>
              </a:rPr>
              <a:t>Deep Learning)</a:t>
            </a:r>
            <a:endPar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9" name="正方形/長方形 8"/>
          <p:cNvSpPr/>
          <p:nvPr/>
        </p:nvSpPr>
        <p:spPr bwMode="auto">
          <a:xfrm>
            <a:off x="6376841" y="1656186"/>
            <a:ext cx="1832693" cy="808164"/>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rPr>
              <a:t>有益な結果</a:t>
            </a:r>
          </a:p>
        </p:txBody>
      </p:sp>
      <p:cxnSp>
        <p:nvCxnSpPr>
          <p:cNvPr id="5" name="直線矢印コネクタ 4"/>
          <p:cNvCxnSpPr>
            <a:stCxn id="7" idx="3"/>
            <a:endCxn id="8" idx="1"/>
          </p:cNvCxnSpPr>
          <p:nvPr/>
        </p:nvCxnSpPr>
        <p:spPr bwMode="auto">
          <a:xfrm>
            <a:off x="2624870" y="2060268"/>
            <a:ext cx="937993"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5" name="直線矢印コネクタ 14"/>
          <p:cNvCxnSpPr>
            <a:stCxn id="8" idx="3"/>
            <a:endCxn id="9" idx="1"/>
          </p:cNvCxnSpPr>
          <p:nvPr/>
        </p:nvCxnSpPr>
        <p:spPr bwMode="auto">
          <a:xfrm>
            <a:off x="5395556" y="2060268"/>
            <a:ext cx="981285"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25" name="星 24 24"/>
          <p:cNvSpPr/>
          <p:nvPr/>
        </p:nvSpPr>
        <p:spPr bwMode="auto">
          <a:xfrm>
            <a:off x="3300175" y="2261901"/>
            <a:ext cx="2747277" cy="717877"/>
          </a:xfrm>
          <a:prstGeom prst="star24">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rPr>
              <a:t>実装上の問題点</a:t>
            </a:r>
          </a:p>
        </p:txBody>
      </p:sp>
      <p:sp>
        <p:nvSpPr>
          <p:cNvPr id="23" name="コンテンツ プレースホルダ 2"/>
          <p:cNvSpPr>
            <a:spLocks noGrp="1"/>
          </p:cNvSpPr>
          <p:nvPr>
            <p:ph idx="1"/>
          </p:nvPr>
        </p:nvSpPr>
        <p:spPr>
          <a:xfrm>
            <a:off x="119063" y="820738"/>
            <a:ext cx="8631237" cy="246221"/>
          </a:xfrm>
        </p:spPr>
        <p:txBody>
          <a:bodyPr/>
          <a:lstStyle/>
          <a:p>
            <a:r>
              <a:rPr kumimoji="1" lang="ja-JP" altLang="en-US" dirty="0"/>
              <a:t>深層学習を使った応用開発を行うとき、実装上の問題点が</a:t>
            </a:r>
            <a:r>
              <a:rPr kumimoji="1" lang="en-US" altLang="ja-JP" dirty="0"/>
              <a:t>3</a:t>
            </a:r>
            <a:r>
              <a:rPr kumimoji="1" lang="ja-JP" altLang="en-US" dirty="0"/>
              <a:t>種類考えられる</a:t>
            </a:r>
          </a:p>
        </p:txBody>
      </p:sp>
      <p:sp>
        <p:nvSpPr>
          <p:cNvPr id="24" name="正方形/長方形 23"/>
          <p:cNvSpPr/>
          <p:nvPr/>
        </p:nvSpPr>
        <p:spPr bwMode="auto">
          <a:xfrm>
            <a:off x="658498" y="3848798"/>
            <a:ext cx="2563143" cy="803787"/>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rPr>
              <a:t>分類精度の再現の問題</a:t>
            </a:r>
          </a:p>
        </p:txBody>
      </p:sp>
      <p:sp>
        <p:nvSpPr>
          <p:cNvPr id="26" name="正方形/長方形 25"/>
          <p:cNvSpPr/>
          <p:nvPr/>
        </p:nvSpPr>
        <p:spPr bwMode="auto">
          <a:xfrm>
            <a:off x="3385528" y="3848786"/>
            <a:ext cx="2563143" cy="803787"/>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rPr>
              <a:t>実装難易度の問題</a:t>
            </a:r>
          </a:p>
        </p:txBody>
      </p:sp>
      <p:sp>
        <p:nvSpPr>
          <p:cNvPr id="27" name="正方形/長方形 26"/>
          <p:cNvSpPr/>
          <p:nvPr/>
        </p:nvSpPr>
        <p:spPr bwMode="auto">
          <a:xfrm>
            <a:off x="6099192" y="3848787"/>
            <a:ext cx="2563143" cy="803787"/>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ja-JP" altLang="en-US" baseline="0" dirty="0" err="1">
                <a:latin typeface="Arial" pitchFamily="34" charset="0"/>
                <a:ea typeface="ＭＳ Ｐゴシック" pitchFamily="50" charset="-128"/>
              </a:rPr>
              <a:t>学習時間の問題</a:t>
            </a:r>
            <a:endPar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cxnSp>
        <p:nvCxnSpPr>
          <p:cNvPr id="6" name="カギ線コネクタ 5"/>
          <p:cNvCxnSpPr>
            <a:stCxn id="25" idx="2"/>
            <a:endCxn id="24" idx="0"/>
          </p:cNvCxnSpPr>
          <p:nvPr/>
        </p:nvCxnSpPr>
        <p:spPr bwMode="auto">
          <a:xfrm rot="5400000">
            <a:off x="2872432" y="2047416"/>
            <a:ext cx="869020" cy="2733744"/>
          </a:xfrm>
          <a:prstGeom prst="bentConnector3">
            <a:avLst/>
          </a:prstGeom>
          <a:solidFill>
            <a:schemeClr val="accent1"/>
          </a:solidFill>
          <a:ln w="9525" cap="flat" cmpd="sng" algn="ctr">
            <a:solidFill>
              <a:schemeClr val="tx1"/>
            </a:solidFill>
            <a:prstDash val="solid"/>
            <a:round/>
            <a:headEnd type="none" w="med" len="med"/>
            <a:tailEnd type="none" w="med" len="med"/>
          </a:ln>
          <a:effectLst/>
        </p:spPr>
      </p:cxnSp>
      <p:cxnSp>
        <p:nvCxnSpPr>
          <p:cNvPr id="18" name="カギ線コネクタ 17"/>
          <p:cNvCxnSpPr>
            <a:stCxn id="25" idx="2"/>
            <a:endCxn id="27" idx="0"/>
          </p:cNvCxnSpPr>
          <p:nvPr/>
        </p:nvCxnSpPr>
        <p:spPr bwMode="auto">
          <a:xfrm rot="16200000" flipH="1">
            <a:off x="5592785" y="2060807"/>
            <a:ext cx="869009" cy="2706950"/>
          </a:xfrm>
          <a:prstGeom prst="bentConnector3">
            <a:avLst/>
          </a:prstGeom>
          <a:solidFill>
            <a:schemeClr val="accent1"/>
          </a:solidFill>
          <a:ln w="9525" cap="flat" cmpd="sng" algn="ctr">
            <a:solidFill>
              <a:schemeClr val="tx1"/>
            </a:solidFill>
            <a:prstDash val="solid"/>
            <a:round/>
            <a:headEnd type="none" w="med" len="med"/>
            <a:tailEnd type="none" w="med" len="med"/>
          </a:ln>
          <a:effectLst/>
        </p:spPr>
      </p:cxnSp>
      <p:cxnSp>
        <p:nvCxnSpPr>
          <p:cNvPr id="21" name="カギ線コネクタ 20"/>
          <p:cNvCxnSpPr>
            <a:stCxn id="25" idx="2"/>
            <a:endCxn id="26" idx="0"/>
          </p:cNvCxnSpPr>
          <p:nvPr/>
        </p:nvCxnSpPr>
        <p:spPr bwMode="auto">
          <a:xfrm rot="5400000">
            <a:off x="4235953" y="3410925"/>
            <a:ext cx="869008" cy="6714"/>
          </a:xfrm>
          <a:prstGeom prst="bentConnector3">
            <a:avLst/>
          </a:prstGeom>
          <a:solidFill>
            <a:schemeClr val="accent1"/>
          </a:solidFill>
          <a:ln w="9525" cap="flat" cmpd="sng" algn="ctr">
            <a:solidFill>
              <a:schemeClr val="tx1"/>
            </a:solidFill>
            <a:prstDash val="solid"/>
            <a:round/>
            <a:headEnd type="none" w="med" len="med"/>
            <a:tailEnd type="none" w="med" len="med"/>
          </a:ln>
          <a:effectLst/>
        </p:spPr>
      </p:cxnSp>
    </p:spTree>
    <p:extLst>
      <p:ext uri="{BB962C8B-B14F-4D97-AF65-F5344CB8AC3E}">
        <p14:creationId xmlns:p14="http://schemas.microsoft.com/office/powerpoint/2010/main" val="21127479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19063" y="230188"/>
            <a:ext cx="8618537" cy="292388"/>
          </a:xfrm>
        </p:spPr>
        <p:txBody>
          <a:bodyPr/>
          <a:lstStyle/>
          <a:p>
            <a:r>
              <a:rPr kumimoji="1" lang="ja-JP" altLang="en-US" dirty="0"/>
              <a:t>概要</a:t>
            </a:r>
          </a:p>
        </p:txBody>
      </p:sp>
      <p:sp>
        <p:nvSpPr>
          <p:cNvPr id="4" name="スライド番号プレースホルダ 3"/>
          <p:cNvSpPr>
            <a:spLocks noGrp="1"/>
          </p:cNvSpPr>
          <p:nvPr>
            <p:ph type="sldNum" sz="quarter" idx="10"/>
          </p:nvPr>
        </p:nvSpPr>
        <p:spPr/>
        <p:txBody>
          <a:bodyPr/>
          <a:lstStyle/>
          <a:p>
            <a:pPr>
              <a:defRPr/>
            </a:pPr>
            <a:fld id="{2D4E70FC-6F47-4B9A-8DC5-CFB6557575ED}" type="slidenum">
              <a:rPr lang="ja-JP" altLang="en-US" smtClean="0"/>
              <a:pPr>
                <a:defRPr/>
              </a:pPr>
              <a:t>47</a:t>
            </a:fld>
            <a:r>
              <a:rPr lang="en-US" altLang="ja-JP" smtClean="0"/>
              <a:t> </a:t>
            </a:r>
            <a:endParaRPr lang="en-US" altLang="ja-JP"/>
          </a:p>
        </p:txBody>
      </p:sp>
      <p:sp>
        <p:nvSpPr>
          <p:cNvPr id="7" name="正方形/長方形 6"/>
          <p:cNvSpPr/>
          <p:nvPr/>
        </p:nvSpPr>
        <p:spPr bwMode="auto">
          <a:xfrm>
            <a:off x="792177" y="1321961"/>
            <a:ext cx="1832693" cy="808164"/>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ja-JP" altLang="en-US" baseline="0" dirty="0" err="1">
                <a:latin typeface="Arial" pitchFamily="34" charset="0"/>
                <a:ea typeface="ＭＳ Ｐゴシック" pitchFamily="50" charset="-128"/>
              </a:rPr>
              <a:t>ウェブ工学のデータ</a:t>
            </a:r>
            <a:endPar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8" name="正方形/長方形 7"/>
          <p:cNvSpPr/>
          <p:nvPr/>
        </p:nvSpPr>
        <p:spPr bwMode="auto">
          <a:xfrm>
            <a:off x="3562863" y="1321961"/>
            <a:ext cx="1832693" cy="808164"/>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rPr>
              <a:t>深層学習</a:t>
            </a:r>
          </a:p>
          <a:p>
            <a:pPr marL="0" marR="0" indent="0" algn="ctr" defTabSz="914400" rtl="0" eaLnBrk="1" fontAlgn="base" latinLnBrk="0" hangingPunct="1">
              <a:lnSpc>
                <a:spcPct val="100000"/>
              </a:lnSpc>
              <a:spcBef>
                <a:spcPct val="0"/>
              </a:spcBef>
              <a:spcAft>
                <a:spcPct val="0"/>
              </a:spcAft>
              <a:buClrTx/>
              <a:buSzTx/>
              <a:buFontTx/>
              <a:buNone/>
              <a:tabLst/>
            </a:pPr>
            <a:r>
              <a:rPr lang="en-US" altLang="ja-JP" baseline="0" dirty="0" err="1">
                <a:latin typeface="Arial" pitchFamily="34" charset="0"/>
                <a:ea typeface="ＭＳ Ｐゴシック" pitchFamily="50" charset="-128"/>
              </a:rPr>
              <a:t>(</a:t>
            </a:r>
            <a:r>
              <a:rPr kumimoji="0" lang="en-US" altLang="ja-JP" sz="1300" b="0" i="0" u="none" strike="noStrike" cap="none" normalizeH="0" baseline="0" dirty="0" err="1" smtClean="0">
                <a:ln>
                  <a:noFill/>
                </a:ln>
                <a:solidFill>
                  <a:schemeClr val="tx1"/>
                </a:solidFill>
                <a:effectLst/>
                <a:latin typeface="Arial" pitchFamily="34" charset="0"/>
                <a:ea typeface="ＭＳ Ｐゴシック" pitchFamily="50" charset="-128"/>
              </a:rPr>
              <a:t>Deep Learning)</a:t>
            </a:r>
            <a:endPar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9" name="正方形/長方形 8"/>
          <p:cNvSpPr/>
          <p:nvPr/>
        </p:nvSpPr>
        <p:spPr bwMode="auto">
          <a:xfrm>
            <a:off x="6376841" y="1321961"/>
            <a:ext cx="1832693" cy="808164"/>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rPr>
              <a:t>有益な結果</a:t>
            </a:r>
          </a:p>
        </p:txBody>
      </p:sp>
      <p:cxnSp>
        <p:nvCxnSpPr>
          <p:cNvPr id="5" name="直線矢印コネクタ 4"/>
          <p:cNvCxnSpPr>
            <a:stCxn id="7" idx="3"/>
            <a:endCxn id="8" idx="1"/>
          </p:cNvCxnSpPr>
          <p:nvPr/>
        </p:nvCxnSpPr>
        <p:spPr bwMode="auto">
          <a:xfrm>
            <a:off x="2624870" y="1726043"/>
            <a:ext cx="937993"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5" name="直線矢印コネクタ 14"/>
          <p:cNvCxnSpPr>
            <a:stCxn id="8" idx="3"/>
            <a:endCxn id="9" idx="1"/>
          </p:cNvCxnSpPr>
          <p:nvPr/>
        </p:nvCxnSpPr>
        <p:spPr bwMode="auto">
          <a:xfrm>
            <a:off x="5395556" y="1726043"/>
            <a:ext cx="981285"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25" name="星 24 24"/>
          <p:cNvSpPr/>
          <p:nvPr/>
        </p:nvSpPr>
        <p:spPr bwMode="auto">
          <a:xfrm>
            <a:off x="3300175" y="1927676"/>
            <a:ext cx="2747277" cy="717877"/>
          </a:xfrm>
          <a:prstGeom prst="star24">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rPr>
              <a:t>実装上の問題点</a:t>
            </a:r>
          </a:p>
        </p:txBody>
      </p:sp>
      <p:sp>
        <p:nvSpPr>
          <p:cNvPr id="23" name="コンテンツ プレースホルダ 2"/>
          <p:cNvSpPr>
            <a:spLocks noGrp="1"/>
          </p:cNvSpPr>
          <p:nvPr>
            <p:ph idx="1"/>
          </p:nvPr>
        </p:nvSpPr>
        <p:spPr>
          <a:xfrm>
            <a:off x="119063" y="820738"/>
            <a:ext cx="8631237" cy="246221"/>
          </a:xfrm>
        </p:spPr>
        <p:txBody>
          <a:bodyPr/>
          <a:lstStyle/>
          <a:p>
            <a:r>
              <a:rPr kumimoji="1" lang="ja-JP" altLang="en-US" dirty="0"/>
              <a:t>ウェブ工学への適用をめざし、深層学習の実装上の問題点への対策を考える</a:t>
            </a:r>
          </a:p>
        </p:txBody>
      </p:sp>
      <p:sp>
        <p:nvSpPr>
          <p:cNvPr id="24" name="正方形/長方形 23"/>
          <p:cNvSpPr/>
          <p:nvPr/>
        </p:nvSpPr>
        <p:spPr bwMode="auto">
          <a:xfrm>
            <a:off x="752073" y="2859476"/>
            <a:ext cx="2563143" cy="803787"/>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rPr>
              <a:t>分類精度の再現の問題</a:t>
            </a:r>
          </a:p>
        </p:txBody>
      </p:sp>
      <p:sp>
        <p:nvSpPr>
          <p:cNvPr id="26" name="正方形/長方形 25"/>
          <p:cNvSpPr/>
          <p:nvPr/>
        </p:nvSpPr>
        <p:spPr bwMode="auto">
          <a:xfrm>
            <a:off x="3385528" y="2859476"/>
            <a:ext cx="2563143" cy="803787"/>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rPr>
              <a:t>実装難易度の問題</a:t>
            </a:r>
          </a:p>
        </p:txBody>
      </p:sp>
      <p:sp>
        <p:nvSpPr>
          <p:cNvPr id="27" name="正方形/長方形 26"/>
          <p:cNvSpPr/>
          <p:nvPr/>
        </p:nvSpPr>
        <p:spPr bwMode="auto">
          <a:xfrm>
            <a:off x="6099192" y="2859476"/>
            <a:ext cx="2563143" cy="803787"/>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ja-JP" altLang="en-US" baseline="0" dirty="0" err="1">
                <a:latin typeface="Arial" pitchFamily="34" charset="0"/>
                <a:ea typeface="ＭＳ Ｐゴシック" pitchFamily="50" charset="-128"/>
              </a:rPr>
              <a:t>学習時間の問題</a:t>
            </a:r>
            <a:endPar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cxnSp>
        <p:nvCxnSpPr>
          <p:cNvPr id="6" name="カギ線コネクタ 5"/>
          <p:cNvCxnSpPr>
            <a:stCxn id="25" idx="2"/>
            <a:endCxn id="24" idx="0"/>
          </p:cNvCxnSpPr>
          <p:nvPr/>
        </p:nvCxnSpPr>
        <p:spPr bwMode="auto">
          <a:xfrm rot="5400000">
            <a:off x="3246769" y="1432430"/>
            <a:ext cx="213923" cy="2640169"/>
          </a:xfrm>
          <a:prstGeom prst="bentConnector3">
            <a:avLst/>
          </a:prstGeom>
          <a:solidFill>
            <a:schemeClr val="accent1"/>
          </a:solidFill>
          <a:ln w="9525" cap="flat" cmpd="sng" algn="ctr">
            <a:solidFill>
              <a:schemeClr val="tx1"/>
            </a:solidFill>
            <a:prstDash val="solid"/>
            <a:round/>
            <a:headEnd type="none" w="med" len="med"/>
            <a:tailEnd type="none" w="med" len="med"/>
          </a:ln>
          <a:effectLst/>
        </p:spPr>
      </p:cxnSp>
      <p:cxnSp>
        <p:nvCxnSpPr>
          <p:cNvPr id="18" name="カギ線コネクタ 17"/>
          <p:cNvCxnSpPr>
            <a:stCxn id="25" idx="2"/>
            <a:endCxn id="27" idx="0"/>
          </p:cNvCxnSpPr>
          <p:nvPr/>
        </p:nvCxnSpPr>
        <p:spPr bwMode="auto">
          <a:xfrm rot="16200000" flipH="1">
            <a:off x="5920328" y="1399039"/>
            <a:ext cx="213923" cy="2706950"/>
          </a:xfrm>
          <a:prstGeom prst="bentConnector3">
            <a:avLst/>
          </a:prstGeom>
          <a:solidFill>
            <a:schemeClr val="accent1"/>
          </a:solidFill>
          <a:ln w="9525" cap="flat" cmpd="sng" algn="ctr">
            <a:solidFill>
              <a:schemeClr val="tx1"/>
            </a:solidFill>
            <a:prstDash val="solid"/>
            <a:round/>
            <a:headEnd type="none" w="med" len="med"/>
            <a:tailEnd type="none" w="med" len="med"/>
          </a:ln>
          <a:effectLst/>
        </p:spPr>
      </p:cxnSp>
      <p:cxnSp>
        <p:nvCxnSpPr>
          <p:cNvPr id="21" name="カギ線コネクタ 20"/>
          <p:cNvCxnSpPr>
            <a:stCxn id="25" idx="2"/>
            <a:endCxn id="26" idx="0"/>
          </p:cNvCxnSpPr>
          <p:nvPr/>
        </p:nvCxnSpPr>
        <p:spPr bwMode="auto">
          <a:xfrm rot="5400000">
            <a:off x="4563496" y="2749157"/>
            <a:ext cx="213923" cy="6714"/>
          </a:xfrm>
          <a:prstGeom prst="bentConnector3">
            <a:avLst/>
          </a:prstGeom>
          <a:solidFill>
            <a:schemeClr val="accent1"/>
          </a:solidFill>
          <a:ln w="9525" cap="flat" cmpd="sng" algn="ctr">
            <a:solidFill>
              <a:schemeClr val="tx1"/>
            </a:solidFill>
            <a:prstDash val="solid"/>
            <a:round/>
            <a:headEnd type="none" w="med" len="med"/>
            <a:tailEnd type="none" w="med" len="med"/>
          </a:ln>
          <a:effectLst/>
        </p:spPr>
      </p:cxnSp>
      <p:sp>
        <p:nvSpPr>
          <p:cNvPr id="17" name="正方形/長方形 16"/>
          <p:cNvSpPr/>
          <p:nvPr/>
        </p:nvSpPr>
        <p:spPr bwMode="auto">
          <a:xfrm>
            <a:off x="836311" y="5328346"/>
            <a:ext cx="1832693" cy="808164"/>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ja-JP" sz="1300" b="0" i="0" u="none" strike="noStrike" cap="none" normalizeH="0" baseline="0" dirty="0" err="1" smtClean="0">
                <a:ln>
                  <a:noFill/>
                </a:ln>
                <a:solidFill>
                  <a:schemeClr val="tx1"/>
                </a:solidFill>
                <a:effectLst/>
                <a:latin typeface="Arial" pitchFamily="34" charset="0"/>
                <a:ea typeface="ＭＳ Ｐゴシック" pitchFamily="50" charset="-128"/>
              </a:rPr>
              <a:t>Pylearn2</a:t>
            </a:r>
            <a:endPar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19" name="正方形/長方形 18"/>
          <p:cNvSpPr/>
          <p:nvPr/>
        </p:nvSpPr>
        <p:spPr bwMode="auto">
          <a:xfrm>
            <a:off x="2876397" y="5334113"/>
            <a:ext cx="1832693" cy="808164"/>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ja-JP" sz="1300" b="0" i="0" u="none" strike="noStrike" cap="none" normalizeH="0" baseline="0" dirty="0" err="1" smtClean="0">
                <a:ln>
                  <a:noFill/>
                </a:ln>
                <a:solidFill>
                  <a:schemeClr val="tx1"/>
                </a:solidFill>
                <a:effectLst/>
                <a:latin typeface="Arial" pitchFamily="34" charset="0"/>
                <a:ea typeface="ＭＳ Ｐゴシック" pitchFamily="50" charset="-128"/>
              </a:rPr>
              <a:t>Maxout Network</a:t>
            </a:r>
            <a:endPar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20" name="正方形/長方形 19"/>
          <p:cNvSpPr/>
          <p:nvPr/>
        </p:nvSpPr>
        <p:spPr bwMode="auto">
          <a:xfrm>
            <a:off x="5817419" y="5328346"/>
            <a:ext cx="1832693" cy="808164"/>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ja-JP" sz="1300" b="0" i="0" u="none" strike="noStrike" cap="none" normalizeH="0" baseline="0" dirty="0" err="1" smtClean="0">
                <a:ln>
                  <a:noFill/>
                </a:ln>
                <a:solidFill>
                  <a:schemeClr val="tx1"/>
                </a:solidFill>
                <a:effectLst/>
                <a:latin typeface="Arial" pitchFamily="34" charset="0"/>
                <a:ea typeface="ＭＳ Ｐゴシック" pitchFamily="50" charset="-128"/>
              </a:rPr>
              <a:t>Graphics Processing</a:t>
            </a:r>
          </a:p>
          <a:p>
            <a:pPr marL="0" marR="0" indent="0" algn="ctr" defTabSz="914400" rtl="0" eaLnBrk="1" fontAlgn="base" latinLnBrk="0" hangingPunct="1">
              <a:lnSpc>
                <a:spcPct val="100000"/>
              </a:lnSpc>
              <a:spcBef>
                <a:spcPct val="0"/>
              </a:spcBef>
              <a:spcAft>
                <a:spcPct val="0"/>
              </a:spcAft>
              <a:buClrTx/>
              <a:buSzTx/>
              <a:buFontTx/>
              <a:buNone/>
              <a:tabLst/>
            </a:pPr>
            <a:r>
              <a:rPr kumimoji="0" lang="en-US" altLang="ja-JP" sz="1300" b="0" i="0" u="none" strike="noStrike" cap="none" normalizeH="0" baseline="0" dirty="0" err="1" smtClean="0">
                <a:ln>
                  <a:noFill/>
                </a:ln>
                <a:solidFill>
                  <a:schemeClr val="tx1"/>
                </a:solidFill>
                <a:effectLst/>
                <a:latin typeface="Arial" pitchFamily="34" charset="0"/>
                <a:ea typeface="ＭＳ Ｐゴシック" pitchFamily="50" charset="-128"/>
              </a:rPr>
              <a:t> Unit (GPU)</a:t>
            </a:r>
            <a:r>
              <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rPr>
              <a:t>の利用</a:t>
            </a:r>
            <a:endParaRPr kumimoji="0" lang="en-US" altLang="ja-JP" sz="13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22" name="テキスト ボックス 21"/>
          <p:cNvSpPr txBox="1"/>
          <p:nvPr/>
        </p:nvSpPr>
        <p:spPr>
          <a:xfrm>
            <a:off x="2258337" y="4674473"/>
            <a:ext cx="1158240" cy="292388"/>
          </a:xfrm>
          <a:prstGeom prst="rect">
            <a:avLst/>
          </a:prstGeom>
          <a:noFill/>
        </p:spPr>
        <p:txBody>
          <a:bodyPr wrap="none" rtlCol="0">
            <a:spAutoFit/>
          </a:bodyPr>
          <a:lstStyle/>
          <a:p>
            <a:r>
              <a:rPr kumimoji="1" lang="ja-JP" altLang="en-US" baseline="0" dirty="0" err="1" smtClean="0"/>
              <a:t>ソフトウェア面</a:t>
            </a:r>
          </a:p>
        </p:txBody>
      </p:sp>
      <p:sp>
        <p:nvSpPr>
          <p:cNvPr id="28" name="テキスト ボックス 27"/>
          <p:cNvSpPr txBox="1"/>
          <p:nvPr/>
        </p:nvSpPr>
        <p:spPr>
          <a:xfrm>
            <a:off x="5929312" y="4659682"/>
            <a:ext cx="1226618" cy="292388"/>
          </a:xfrm>
          <a:prstGeom prst="rect">
            <a:avLst/>
          </a:prstGeom>
          <a:noFill/>
        </p:spPr>
        <p:txBody>
          <a:bodyPr wrap="none" rtlCol="0">
            <a:spAutoFit/>
          </a:bodyPr>
          <a:lstStyle/>
          <a:p>
            <a:r>
              <a:rPr kumimoji="1" lang="ja-JP" altLang="en-US" baseline="0" dirty="0" err="1" smtClean="0"/>
              <a:t>ハードウェア面</a:t>
            </a:r>
          </a:p>
        </p:txBody>
      </p:sp>
      <p:cxnSp>
        <p:nvCxnSpPr>
          <p:cNvPr id="29" name="カギ線コネクタ 28"/>
          <p:cNvCxnSpPr>
            <a:stCxn id="31" idx="4"/>
            <a:endCxn id="22" idx="0"/>
          </p:cNvCxnSpPr>
          <p:nvPr/>
        </p:nvCxnSpPr>
        <p:spPr bwMode="auto">
          <a:xfrm rot="5400000">
            <a:off x="3470948" y="3626112"/>
            <a:ext cx="414870" cy="1681852"/>
          </a:xfrm>
          <a:prstGeom prst="bentConnector3">
            <a:avLst>
              <a:gd name="adj1" fmla="val 50000"/>
            </a:avLst>
          </a:prstGeom>
          <a:solidFill>
            <a:schemeClr val="accent1"/>
          </a:solidFill>
          <a:ln w="9525" cap="flat" cmpd="sng" algn="ctr">
            <a:solidFill>
              <a:schemeClr val="tx1"/>
            </a:solidFill>
            <a:prstDash val="solid"/>
            <a:round/>
            <a:headEnd type="triangle" w="med" len="med"/>
            <a:tailEnd type="none" w="med" len="med"/>
          </a:ln>
          <a:effectLst/>
        </p:spPr>
      </p:cxnSp>
      <p:cxnSp>
        <p:nvCxnSpPr>
          <p:cNvPr id="30" name="カギ線コネクタ 29"/>
          <p:cNvCxnSpPr>
            <a:stCxn id="31" idx="4"/>
            <a:endCxn id="28" idx="0"/>
          </p:cNvCxnSpPr>
          <p:nvPr/>
        </p:nvCxnSpPr>
        <p:spPr bwMode="auto">
          <a:xfrm rot="16200000" flipH="1">
            <a:off x="5330926" y="3447986"/>
            <a:ext cx="400079" cy="2023312"/>
          </a:xfrm>
          <a:prstGeom prst="bentConnector3">
            <a:avLst>
              <a:gd name="adj1" fmla="val 50000"/>
            </a:avLst>
          </a:prstGeom>
          <a:solidFill>
            <a:schemeClr val="accent1"/>
          </a:solidFill>
          <a:ln w="9525" cap="flat" cmpd="sng" algn="ctr">
            <a:solidFill>
              <a:schemeClr val="tx1"/>
            </a:solidFill>
            <a:prstDash val="solid"/>
            <a:round/>
            <a:headEnd type="triangle" w="med" len="med"/>
            <a:tailEnd type="none" w="med" len="med"/>
          </a:ln>
          <a:effectLst/>
        </p:spPr>
      </p:cxnSp>
      <p:sp>
        <p:nvSpPr>
          <p:cNvPr id="31" name="円/楕円 30"/>
          <p:cNvSpPr/>
          <p:nvPr/>
        </p:nvSpPr>
        <p:spPr bwMode="auto">
          <a:xfrm>
            <a:off x="3718595" y="3831638"/>
            <a:ext cx="1601428" cy="427965"/>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rPr>
              <a:t>解決法</a:t>
            </a:r>
          </a:p>
        </p:txBody>
      </p:sp>
      <p:sp>
        <p:nvSpPr>
          <p:cNvPr id="33" name="テキスト ボックス 32"/>
          <p:cNvSpPr txBox="1"/>
          <p:nvPr/>
        </p:nvSpPr>
        <p:spPr>
          <a:xfrm>
            <a:off x="1204604" y="4943028"/>
            <a:ext cx="1530086" cy="292388"/>
          </a:xfrm>
          <a:prstGeom prst="rect">
            <a:avLst/>
          </a:prstGeom>
          <a:noFill/>
        </p:spPr>
        <p:txBody>
          <a:bodyPr wrap="none" rtlCol="0">
            <a:spAutoFit/>
          </a:bodyPr>
          <a:lstStyle/>
          <a:p>
            <a:r>
              <a:rPr kumimoji="1" lang="ja-JP" altLang="en-US" baseline="0" dirty="0" err="1" smtClean="0"/>
              <a:t>深層学習ライブラリ</a:t>
            </a:r>
          </a:p>
        </p:txBody>
      </p:sp>
      <p:sp>
        <p:nvSpPr>
          <p:cNvPr id="34" name="テキスト ボックス 33"/>
          <p:cNvSpPr txBox="1"/>
          <p:nvPr/>
        </p:nvSpPr>
        <p:spPr>
          <a:xfrm>
            <a:off x="3437026" y="4937357"/>
            <a:ext cx="994784" cy="292388"/>
          </a:xfrm>
          <a:prstGeom prst="rect">
            <a:avLst/>
          </a:prstGeom>
          <a:noFill/>
        </p:spPr>
        <p:txBody>
          <a:bodyPr wrap="none" rtlCol="0">
            <a:spAutoFit/>
          </a:bodyPr>
          <a:lstStyle/>
          <a:p>
            <a:r>
              <a:rPr kumimoji="1" lang="ja-JP" altLang="en-US" baseline="0" dirty="0" err="1" smtClean="0"/>
              <a:t>分類モデル</a:t>
            </a:r>
          </a:p>
        </p:txBody>
      </p:sp>
      <p:cxnSp>
        <p:nvCxnSpPr>
          <p:cNvPr id="41" name="カギ線コネクタ 40"/>
          <p:cNvCxnSpPr>
            <a:stCxn id="24" idx="2"/>
            <a:endCxn id="31" idx="0"/>
          </p:cNvCxnSpPr>
          <p:nvPr/>
        </p:nvCxnSpPr>
        <p:spPr bwMode="auto">
          <a:xfrm rot="16200000" flipH="1">
            <a:off x="3192290" y="2504618"/>
            <a:ext cx="168375" cy="2485664"/>
          </a:xfrm>
          <a:prstGeom prst="bentConnector3">
            <a:avLst/>
          </a:prstGeom>
          <a:solidFill>
            <a:schemeClr val="accent1"/>
          </a:solidFill>
          <a:ln w="9525" cap="flat" cmpd="sng" algn="ctr">
            <a:solidFill>
              <a:schemeClr val="tx1"/>
            </a:solidFill>
            <a:prstDash val="solid"/>
            <a:round/>
            <a:headEnd type="none" w="med" len="med"/>
            <a:tailEnd type="none" w="med" len="med"/>
          </a:ln>
          <a:effectLst/>
        </p:spPr>
      </p:cxnSp>
      <p:cxnSp>
        <p:nvCxnSpPr>
          <p:cNvPr id="43" name="カギ線コネクタ 42"/>
          <p:cNvCxnSpPr>
            <a:stCxn id="26" idx="2"/>
            <a:endCxn id="31" idx="0"/>
          </p:cNvCxnSpPr>
          <p:nvPr/>
        </p:nvCxnSpPr>
        <p:spPr bwMode="auto">
          <a:xfrm rot="5400000">
            <a:off x="4509018" y="3673555"/>
            <a:ext cx="168375" cy="147791"/>
          </a:xfrm>
          <a:prstGeom prst="bentConnector3">
            <a:avLst/>
          </a:prstGeom>
          <a:solidFill>
            <a:schemeClr val="accent1"/>
          </a:solidFill>
          <a:ln w="9525" cap="flat" cmpd="sng" algn="ctr">
            <a:solidFill>
              <a:schemeClr val="tx1"/>
            </a:solidFill>
            <a:prstDash val="solid"/>
            <a:round/>
            <a:headEnd type="none" w="med" len="med"/>
            <a:tailEnd type="none" w="med" len="med"/>
          </a:ln>
          <a:effectLst/>
        </p:spPr>
      </p:cxnSp>
      <p:cxnSp>
        <p:nvCxnSpPr>
          <p:cNvPr id="45" name="カギ線コネクタ 44"/>
          <p:cNvCxnSpPr>
            <a:stCxn id="27" idx="2"/>
            <a:endCxn id="31" idx="0"/>
          </p:cNvCxnSpPr>
          <p:nvPr/>
        </p:nvCxnSpPr>
        <p:spPr bwMode="auto">
          <a:xfrm rot="5400000">
            <a:off x="5865850" y="2316723"/>
            <a:ext cx="168375" cy="2861455"/>
          </a:xfrm>
          <a:prstGeom prst="bentConnector3">
            <a:avLst/>
          </a:prstGeom>
          <a:solidFill>
            <a:schemeClr val="accent1"/>
          </a:solidFill>
          <a:ln w="9525" cap="flat" cmpd="sng" algn="ctr">
            <a:solidFill>
              <a:schemeClr val="tx1"/>
            </a:solidFill>
            <a:prstDash val="solid"/>
            <a:round/>
            <a:headEnd type="none" w="med" len="med"/>
            <a:tailEnd type="none" w="med" len="med"/>
          </a:ln>
          <a:effectLst/>
        </p:spPr>
      </p:cxnSp>
    </p:spTree>
    <p:extLst>
      <p:ext uri="{BB962C8B-B14F-4D97-AF65-F5344CB8AC3E}">
        <p14:creationId xmlns:p14="http://schemas.microsoft.com/office/powerpoint/2010/main" val="5425377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19063" y="230188"/>
            <a:ext cx="8618537" cy="292388"/>
          </a:xfrm>
        </p:spPr>
        <p:txBody>
          <a:bodyPr/>
          <a:lstStyle/>
          <a:p>
            <a:r>
              <a:rPr kumimoji="1" lang="ja-JP" altLang="en-US" dirty="0"/>
              <a:t>概要</a:t>
            </a:r>
          </a:p>
        </p:txBody>
      </p:sp>
      <p:sp>
        <p:nvSpPr>
          <p:cNvPr id="4" name="スライド番号プレースホルダ 3"/>
          <p:cNvSpPr>
            <a:spLocks noGrp="1"/>
          </p:cNvSpPr>
          <p:nvPr>
            <p:ph type="sldNum" sz="quarter" idx="10"/>
          </p:nvPr>
        </p:nvSpPr>
        <p:spPr/>
        <p:txBody>
          <a:bodyPr/>
          <a:lstStyle/>
          <a:p>
            <a:pPr>
              <a:defRPr/>
            </a:pPr>
            <a:fld id="{2D4E70FC-6F47-4B9A-8DC5-CFB6557575ED}" type="slidenum">
              <a:rPr lang="ja-JP" altLang="en-US" smtClean="0"/>
              <a:pPr>
                <a:defRPr/>
              </a:pPr>
              <a:t>48</a:t>
            </a:fld>
            <a:r>
              <a:rPr lang="en-US" altLang="ja-JP" smtClean="0"/>
              <a:t> </a:t>
            </a:r>
            <a:endParaRPr lang="en-US" altLang="ja-JP"/>
          </a:p>
        </p:txBody>
      </p:sp>
      <p:sp>
        <p:nvSpPr>
          <p:cNvPr id="7" name="正方形/長方形 6"/>
          <p:cNvSpPr/>
          <p:nvPr/>
        </p:nvSpPr>
        <p:spPr bwMode="auto">
          <a:xfrm>
            <a:off x="792177" y="1321961"/>
            <a:ext cx="1832693" cy="808164"/>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ja-JP" altLang="en-US" baseline="0" dirty="0" err="1">
                <a:latin typeface="Arial" pitchFamily="34" charset="0"/>
                <a:ea typeface="ＭＳ Ｐゴシック" pitchFamily="50" charset="-128"/>
              </a:rPr>
              <a:t>ウェブ工学のデータ</a:t>
            </a:r>
            <a:endPar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8" name="正方形/長方形 7"/>
          <p:cNvSpPr/>
          <p:nvPr/>
        </p:nvSpPr>
        <p:spPr bwMode="auto">
          <a:xfrm>
            <a:off x="3562863" y="1321961"/>
            <a:ext cx="1832693" cy="808164"/>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rPr>
              <a:t>深層学習</a:t>
            </a:r>
          </a:p>
          <a:p>
            <a:pPr marL="0" marR="0" indent="0" algn="ctr" defTabSz="914400" rtl="0" eaLnBrk="1" fontAlgn="base" latinLnBrk="0" hangingPunct="1">
              <a:lnSpc>
                <a:spcPct val="100000"/>
              </a:lnSpc>
              <a:spcBef>
                <a:spcPct val="0"/>
              </a:spcBef>
              <a:spcAft>
                <a:spcPct val="0"/>
              </a:spcAft>
              <a:buClrTx/>
              <a:buSzTx/>
              <a:buFontTx/>
              <a:buNone/>
              <a:tabLst/>
            </a:pPr>
            <a:r>
              <a:rPr lang="en-US" altLang="ja-JP" baseline="0" dirty="0" err="1">
                <a:latin typeface="Arial" pitchFamily="34" charset="0"/>
                <a:ea typeface="ＭＳ Ｐゴシック" pitchFamily="50" charset="-128"/>
              </a:rPr>
              <a:t>(</a:t>
            </a:r>
            <a:r>
              <a:rPr kumimoji="0" lang="en-US" altLang="ja-JP" sz="1300" b="0" i="0" u="none" strike="noStrike" cap="none" normalizeH="0" baseline="0" dirty="0" err="1" smtClean="0">
                <a:ln>
                  <a:noFill/>
                </a:ln>
                <a:solidFill>
                  <a:schemeClr val="tx1"/>
                </a:solidFill>
                <a:effectLst/>
                <a:latin typeface="Arial" pitchFamily="34" charset="0"/>
                <a:ea typeface="ＭＳ Ｐゴシック" pitchFamily="50" charset="-128"/>
              </a:rPr>
              <a:t>Deep Learning)</a:t>
            </a:r>
            <a:endPar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9" name="正方形/長方形 8"/>
          <p:cNvSpPr/>
          <p:nvPr/>
        </p:nvSpPr>
        <p:spPr bwMode="auto">
          <a:xfrm>
            <a:off x="6376841" y="1321961"/>
            <a:ext cx="1832693" cy="808164"/>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rPr>
              <a:t>有益な結果</a:t>
            </a:r>
          </a:p>
        </p:txBody>
      </p:sp>
      <p:cxnSp>
        <p:nvCxnSpPr>
          <p:cNvPr id="5" name="直線矢印コネクタ 4"/>
          <p:cNvCxnSpPr>
            <a:stCxn id="7" idx="3"/>
            <a:endCxn id="8" idx="1"/>
          </p:cNvCxnSpPr>
          <p:nvPr/>
        </p:nvCxnSpPr>
        <p:spPr bwMode="auto">
          <a:xfrm>
            <a:off x="2624870" y="1726043"/>
            <a:ext cx="937993"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5" name="直線矢印コネクタ 14"/>
          <p:cNvCxnSpPr>
            <a:stCxn id="8" idx="3"/>
            <a:endCxn id="9" idx="1"/>
          </p:cNvCxnSpPr>
          <p:nvPr/>
        </p:nvCxnSpPr>
        <p:spPr bwMode="auto">
          <a:xfrm>
            <a:off x="5395556" y="1726043"/>
            <a:ext cx="981285"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25" name="星 24 24"/>
          <p:cNvSpPr/>
          <p:nvPr/>
        </p:nvSpPr>
        <p:spPr bwMode="auto">
          <a:xfrm>
            <a:off x="3300175" y="1927676"/>
            <a:ext cx="2747277" cy="717877"/>
          </a:xfrm>
          <a:prstGeom prst="star24">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rPr>
              <a:t>実装上の問題点</a:t>
            </a:r>
          </a:p>
        </p:txBody>
      </p:sp>
      <p:sp>
        <p:nvSpPr>
          <p:cNvPr id="23" name="コンテンツ プレースホルダ 2"/>
          <p:cNvSpPr>
            <a:spLocks noGrp="1"/>
          </p:cNvSpPr>
          <p:nvPr>
            <p:ph idx="1"/>
          </p:nvPr>
        </p:nvSpPr>
        <p:spPr>
          <a:xfrm>
            <a:off x="119063" y="820738"/>
            <a:ext cx="8631237" cy="246221"/>
          </a:xfrm>
        </p:spPr>
        <p:txBody>
          <a:bodyPr/>
          <a:lstStyle/>
          <a:p>
            <a:r>
              <a:rPr kumimoji="1" lang="ja-JP" altLang="en-US" dirty="0"/>
              <a:t>ウェブ工学への適用をめざし、深層学習の実装上の問題点への対策を考える</a:t>
            </a:r>
          </a:p>
        </p:txBody>
      </p:sp>
      <p:sp>
        <p:nvSpPr>
          <p:cNvPr id="24" name="正方形/長方形 23"/>
          <p:cNvSpPr/>
          <p:nvPr/>
        </p:nvSpPr>
        <p:spPr bwMode="auto">
          <a:xfrm>
            <a:off x="752073" y="2859476"/>
            <a:ext cx="2563143" cy="803787"/>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rPr>
              <a:t>分類精度の再現の問題</a:t>
            </a:r>
          </a:p>
        </p:txBody>
      </p:sp>
      <p:sp>
        <p:nvSpPr>
          <p:cNvPr id="26" name="正方形/長方形 25"/>
          <p:cNvSpPr/>
          <p:nvPr/>
        </p:nvSpPr>
        <p:spPr bwMode="auto">
          <a:xfrm>
            <a:off x="3385528" y="2859476"/>
            <a:ext cx="2563143" cy="803787"/>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rPr>
              <a:t>実装難易度の問題</a:t>
            </a:r>
          </a:p>
        </p:txBody>
      </p:sp>
      <p:sp>
        <p:nvSpPr>
          <p:cNvPr id="27" name="正方形/長方形 26"/>
          <p:cNvSpPr/>
          <p:nvPr/>
        </p:nvSpPr>
        <p:spPr bwMode="auto">
          <a:xfrm>
            <a:off x="6099192" y="2859476"/>
            <a:ext cx="2563143" cy="803787"/>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ja-JP" altLang="en-US" baseline="0" dirty="0" err="1">
                <a:latin typeface="Arial" pitchFamily="34" charset="0"/>
                <a:ea typeface="ＭＳ Ｐゴシック" pitchFamily="50" charset="-128"/>
              </a:rPr>
              <a:t>学習時間の問題</a:t>
            </a:r>
            <a:endPar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cxnSp>
        <p:nvCxnSpPr>
          <p:cNvPr id="6" name="カギ線コネクタ 5"/>
          <p:cNvCxnSpPr>
            <a:stCxn id="25" idx="2"/>
            <a:endCxn id="24" idx="0"/>
          </p:cNvCxnSpPr>
          <p:nvPr/>
        </p:nvCxnSpPr>
        <p:spPr bwMode="auto">
          <a:xfrm rot="5400000">
            <a:off x="3246769" y="1432430"/>
            <a:ext cx="213923" cy="2640169"/>
          </a:xfrm>
          <a:prstGeom prst="bentConnector3">
            <a:avLst/>
          </a:prstGeom>
          <a:solidFill>
            <a:schemeClr val="accent1"/>
          </a:solidFill>
          <a:ln w="9525" cap="flat" cmpd="sng" algn="ctr">
            <a:solidFill>
              <a:schemeClr val="tx1"/>
            </a:solidFill>
            <a:prstDash val="solid"/>
            <a:round/>
            <a:headEnd type="none" w="med" len="med"/>
            <a:tailEnd type="none" w="med" len="med"/>
          </a:ln>
          <a:effectLst/>
        </p:spPr>
      </p:cxnSp>
      <p:cxnSp>
        <p:nvCxnSpPr>
          <p:cNvPr id="18" name="カギ線コネクタ 17"/>
          <p:cNvCxnSpPr>
            <a:stCxn id="25" idx="2"/>
            <a:endCxn id="27" idx="0"/>
          </p:cNvCxnSpPr>
          <p:nvPr/>
        </p:nvCxnSpPr>
        <p:spPr bwMode="auto">
          <a:xfrm rot="16200000" flipH="1">
            <a:off x="5920328" y="1399039"/>
            <a:ext cx="213923" cy="2706950"/>
          </a:xfrm>
          <a:prstGeom prst="bentConnector3">
            <a:avLst/>
          </a:prstGeom>
          <a:solidFill>
            <a:schemeClr val="accent1"/>
          </a:solidFill>
          <a:ln w="9525" cap="flat" cmpd="sng" algn="ctr">
            <a:solidFill>
              <a:schemeClr val="tx1"/>
            </a:solidFill>
            <a:prstDash val="solid"/>
            <a:round/>
            <a:headEnd type="none" w="med" len="med"/>
            <a:tailEnd type="none" w="med" len="med"/>
          </a:ln>
          <a:effectLst/>
        </p:spPr>
      </p:cxnSp>
      <p:cxnSp>
        <p:nvCxnSpPr>
          <p:cNvPr id="21" name="カギ線コネクタ 20"/>
          <p:cNvCxnSpPr>
            <a:stCxn id="25" idx="2"/>
            <a:endCxn id="26" idx="0"/>
          </p:cNvCxnSpPr>
          <p:nvPr/>
        </p:nvCxnSpPr>
        <p:spPr bwMode="auto">
          <a:xfrm rot="5400000">
            <a:off x="4563496" y="2749157"/>
            <a:ext cx="213923" cy="6714"/>
          </a:xfrm>
          <a:prstGeom prst="bentConnector3">
            <a:avLst/>
          </a:prstGeom>
          <a:solidFill>
            <a:schemeClr val="accent1"/>
          </a:solidFill>
          <a:ln w="9525" cap="flat" cmpd="sng" algn="ctr">
            <a:solidFill>
              <a:schemeClr val="tx1"/>
            </a:solidFill>
            <a:prstDash val="solid"/>
            <a:round/>
            <a:headEnd type="none" w="med" len="med"/>
            <a:tailEnd type="none" w="med" len="med"/>
          </a:ln>
          <a:effectLst/>
        </p:spPr>
      </p:cxnSp>
      <p:sp>
        <p:nvSpPr>
          <p:cNvPr id="17" name="正方形/長方形 16"/>
          <p:cNvSpPr/>
          <p:nvPr/>
        </p:nvSpPr>
        <p:spPr bwMode="auto">
          <a:xfrm>
            <a:off x="836311" y="5328346"/>
            <a:ext cx="1832693" cy="808164"/>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ja-JP" sz="1300" b="0" i="0" u="none" strike="noStrike" cap="none" normalizeH="0" baseline="0" dirty="0" err="1" smtClean="0">
                <a:ln>
                  <a:noFill/>
                </a:ln>
                <a:solidFill>
                  <a:schemeClr val="tx1"/>
                </a:solidFill>
                <a:effectLst/>
                <a:latin typeface="Arial" pitchFamily="34" charset="0"/>
                <a:ea typeface="ＭＳ Ｐゴシック" pitchFamily="50" charset="-128"/>
              </a:rPr>
              <a:t>Pylearn2</a:t>
            </a:r>
            <a:endPar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19" name="正方形/長方形 18"/>
          <p:cNvSpPr/>
          <p:nvPr/>
        </p:nvSpPr>
        <p:spPr bwMode="auto">
          <a:xfrm>
            <a:off x="2876397" y="5334113"/>
            <a:ext cx="1832693" cy="808164"/>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ja-JP" sz="1300" b="0" i="0" u="none" strike="noStrike" cap="none" normalizeH="0" baseline="0" dirty="0" err="1" smtClean="0">
                <a:ln>
                  <a:noFill/>
                </a:ln>
                <a:solidFill>
                  <a:schemeClr val="tx1"/>
                </a:solidFill>
                <a:effectLst/>
                <a:latin typeface="Arial" pitchFamily="34" charset="0"/>
                <a:ea typeface="ＭＳ Ｐゴシック" pitchFamily="50" charset="-128"/>
              </a:rPr>
              <a:t>Maxout Network</a:t>
            </a:r>
            <a:endPar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20" name="正方形/長方形 19"/>
          <p:cNvSpPr/>
          <p:nvPr/>
        </p:nvSpPr>
        <p:spPr bwMode="auto">
          <a:xfrm>
            <a:off x="5817419" y="5328346"/>
            <a:ext cx="1832693" cy="808164"/>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ja-JP" sz="1300" b="0" i="0" u="none" strike="noStrike" cap="none" normalizeH="0" baseline="0" dirty="0" err="1" smtClean="0">
                <a:ln>
                  <a:noFill/>
                </a:ln>
                <a:solidFill>
                  <a:schemeClr val="tx1"/>
                </a:solidFill>
                <a:effectLst/>
                <a:latin typeface="Arial" pitchFamily="34" charset="0"/>
                <a:ea typeface="ＭＳ Ｐゴシック" pitchFamily="50" charset="-128"/>
              </a:rPr>
              <a:t>Graphics Processing</a:t>
            </a:r>
          </a:p>
          <a:p>
            <a:pPr marL="0" marR="0" indent="0" algn="ctr" defTabSz="914400" rtl="0" eaLnBrk="1" fontAlgn="base" latinLnBrk="0" hangingPunct="1">
              <a:lnSpc>
                <a:spcPct val="100000"/>
              </a:lnSpc>
              <a:spcBef>
                <a:spcPct val="0"/>
              </a:spcBef>
              <a:spcAft>
                <a:spcPct val="0"/>
              </a:spcAft>
              <a:buClrTx/>
              <a:buSzTx/>
              <a:buFontTx/>
              <a:buNone/>
              <a:tabLst/>
            </a:pPr>
            <a:r>
              <a:rPr kumimoji="0" lang="en-US" altLang="ja-JP" sz="1300" b="0" i="0" u="none" strike="noStrike" cap="none" normalizeH="0" baseline="0" dirty="0" err="1" smtClean="0">
                <a:ln>
                  <a:noFill/>
                </a:ln>
                <a:solidFill>
                  <a:schemeClr val="tx1"/>
                </a:solidFill>
                <a:effectLst/>
                <a:latin typeface="Arial" pitchFamily="34" charset="0"/>
                <a:ea typeface="ＭＳ Ｐゴシック" pitchFamily="50" charset="-128"/>
              </a:rPr>
              <a:t> Unit (GPU)</a:t>
            </a:r>
            <a:r>
              <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rPr>
              <a:t>の利用</a:t>
            </a:r>
            <a:endParaRPr kumimoji="0" lang="en-US" altLang="ja-JP" sz="13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22" name="テキスト ボックス 21"/>
          <p:cNvSpPr txBox="1"/>
          <p:nvPr/>
        </p:nvSpPr>
        <p:spPr>
          <a:xfrm>
            <a:off x="2258337" y="4674473"/>
            <a:ext cx="1158240" cy="292388"/>
          </a:xfrm>
          <a:prstGeom prst="rect">
            <a:avLst/>
          </a:prstGeom>
          <a:noFill/>
        </p:spPr>
        <p:txBody>
          <a:bodyPr wrap="none" rtlCol="0">
            <a:spAutoFit/>
          </a:bodyPr>
          <a:lstStyle/>
          <a:p>
            <a:r>
              <a:rPr kumimoji="1" lang="ja-JP" altLang="en-US" baseline="0" dirty="0" err="1" smtClean="0"/>
              <a:t>ソフトウェア面</a:t>
            </a:r>
          </a:p>
        </p:txBody>
      </p:sp>
      <p:sp>
        <p:nvSpPr>
          <p:cNvPr id="28" name="テキスト ボックス 27"/>
          <p:cNvSpPr txBox="1"/>
          <p:nvPr/>
        </p:nvSpPr>
        <p:spPr>
          <a:xfrm>
            <a:off x="5929312" y="4659682"/>
            <a:ext cx="1226618" cy="292388"/>
          </a:xfrm>
          <a:prstGeom prst="rect">
            <a:avLst/>
          </a:prstGeom>
          <a:noFill/>
        </p:spPr>
        <p:txBody>
          <a:bodyPr wrap="none" rtlCol="0">
            <a:spAutoFit/>
          </a:bodyPr>
          <a:lstStyle/>
          <a:p>
            <a:r>
              <a:rPr kumimoji="1" lang="ja-JP" altLang="en-US" baseline="0" dirty="0" err="1" smtClean="0"/>
              <a:t>ハードウェア面</a:t>
            </a:r>
          </a:p>
        </p:txBody>
      </p:sp>
      <p:cxnSp>
        <p:nvCxnSpPr>
          <p:cNvPr id="29" name="カギ線コネクタ 28"/>
          <p:cNvCxnSpPr>
            <a:stCxn id="31" idx="4"/>
            <a:endCxn id="22" idx="0"/>
          </p:cNvCxnSpPr>
          <p:nvPr/>
        </p:nvCxnSpPr>
        <p:spPr bwMode="auto">
          <a:xfrm rot="5400000">
            <a:off x="3470948" y="3626112"/>
            <a:ext cx="414870" cy="1681852"/>
          </a:xfrm>
          <a:prstGeom prst="bentConnector3">
            <a:avLst>
              <a:gd name="adj1" fmla="val 50000"/>
            </a:avLst>
          </a:prstGeom>
          <a:solidFill>
            <a:schemeClr val="accent1"/>
          </a:solidFill>
          <a:ln w="9525" cap="flat" cmpd="sng" algn="ctr">
            <a:solidFill>
              <a:schemeClr val="tx1"/>
            </a:solidFill>
            <a:prstDash val="solid"/>
            <a:round/>
            <a:headEnd type="triangle" w="med" len="med"/>
            <a:tailEnd type="none" w="med" len="med"/>
          </a:ln>
          <a:effectLst/>
        </p:spPr>
      </p:cxnSp>
      <p:cxnSp>
        <p:nvCxnSpPr>
          <p:cNvPr id="30" name="カギ線コネクタ 29"/>
          <p:cNvCxnSpPr>
            <a:stCxn id="31" idx="4"/>
            <a:endCxn id="28" idx="0"/>
          </p:cNvCxnSpPr>
          <p:nvPr/>
        </p:nvCxnSpPr>
        <p:spPr bwMode="auto">
          <a:xfrm rot="16200000" flipH="1">
            <a:off x="5330926" y="3447986"/>
            <a:ext cx="400079" cy="2023312"/>
          </a:xfrm>
          <a:prstGeom prst="bentConnector3">
            <a:avLst>
              <a:gd name="adj1" fmla="val 50000"/>
            </a:avLst>
          </a:prstGeom>
          <a:solidFill>
            <a:schemeClr val="accent1"/>
          </a:solidFill>
          <a:ln w="9525" cap="flat" cmpd="sng" algn="ctr">
            <a:solidFill>
              <a:schemeClr val="tx1"/>
            </a:solidFill>
            <a:prstDash val="solid"/>
            <a:round/>
            <a:headEnd type="triangle" w="med" len="med"/>
            <a:tailEnd type="none" w="med" len="med"/>
          </a:ln>
          <a:effectLst/>
        </p:spPr>
      </p:cxnSp>
      <p:sp>
        <p:nvSpPr>
          <p:cNvPr id="31" name="円/楕円 30"/>
          <p:cNvSpPr/>
          <p:nvPr/>
        </p:nvSpPr>
        <p:spPr bwMode="auto">
          <a:xfrm>
            <a:off x="3718595" y="3831638"/>
            <a:ext cx="1601428" cy="427965"/>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rPr>
              <a:t>解決法</a:t>
            </a:r>
          </a:p>
        </p:txBody>
      </p:sp>
      <p:sp>
        <p:nvSpPr>
          <p:cNvPr id="33" name="テキスト ボックス 32"/>
          <p:cNvSpPr txBox="1"/>
          <p:nvPr/>
        </p:nvSpPr>
        <p:spPr>
          <a:xfrm>
            <a:off x="1204604" y="4943028"/>
            <a:ext cx="1530086" cy="292388"/>
          </a:xfrm>
          <a:prstGeom prst="rect">
            <a:avLst/>
          </a:prstGeom>
          <a:noFill/>
        </p:spPr>
        <p:txBody>
          <a:bodyPr wrap="none" rtlCol="0">
            <a:spAutoFit/>
          </a:bodyPr>
          <a:lstStyle/>
          <a:p>
            <a:r>
              <a:rPr kumimoji="1" lang="ja-JP" altLang="en-US" baseline="0" dirty="0" err="1" smtClean="0"/>
              <a:t>深層学習ライブラリ</a:t>
            </a:r>
          </a:p>
        </p:txBody>
      </p:sp>
      <p:sp>
        <p:nvSpPr>
          <p:cNvPr id="34" name="テキスト ボックス 33"/>
          <p:cNvSpPr txBox="1"/>
          <p:nvPr/>
        </p:nvSpPr>
        <p:spPr>
          <a:xfrm>
            <a:off x="3437026" y="4937357"/>
            <a:ext cx="994784" cy="292388"/>
          </a:xfrm>
          <a:prstGeom prst="rect">
            <a:avLst/>
          </a:prstGeom>
          <a:noFill/>
        </p:spPr>
        <p:txBody>
          <a:bodyPr wrap="none" rtlCol="0">
            <a:spAutoFit/>
          </a:bodyPr>
          <a:lstStyle/>
          <a:p>
            <a:r>
              <a:rPr kumimoji="1" lang="ja-JP" altLang="en-US" baseline="0" dirty="0" err="1" smtClean="0"/>
              <a:t>分類モデル</a:t>
            </a:r>
          </a:p>
        </p:txBody>
      </p:sp>
      <p:cxnSp>
        <p:nvCxnSpPr>
          <p:cNvPr id="41" name="カギ線コネクタ 40"/>
          <p:cNvCxnSpPr>
            <a:stCxn id="24" idx="2"/>
            <a:endCxn id="31" idx="0"/>
          </p:cNvCxnSpPr>
          <p:nvPr/>
        </p:nvCxnSpPr>
        <p:spPr bwMode="auto">
          <a:xfrm rot="16200000" flipH="1">
            <a:off x="3192290" y="2504618"/>
            <a:ext cx="168375" cy="2485664"/>
          </a:xfrm>
          <a:prstGeom prst="bentConnector3">
            <a:avLst/>
          </a:prstGeom>
          <a:solidFill>
            <a:schemeClr val="accent1"/>
          </a:solidFill>
          <a:ln w="9525" cap="flat" cmpd="sng" algn="ctr">
            <a:solidFill>
              <a:schemeClr val="tx1"/>
            </a:solidFill>
            <a:prstDash val="solid"/>
            <a:round/>
            <a:headEnd type="none" w="med" len="med"/>
            <a:tailEnd type="none" w="med" len="med"/>
          </a:ln>
          <a:effectLst/>
        </p:spPr>
      </p:cxnSp>
      <p:cxnSp>
        <p:nvCxnSpPr>
          <p:cNvPr id="43" name="カギ線コネクタ 42"/>
          <p:cNvCxnSpPr>
            <a:stCxn id="26" idx="2"/>
            <a:endCxn id="31" idx="0"/>
          </p:cNvCxnSpPr>
          <p:nvPr/>
        </p:nvCxnSpPr>
        <p:spPr bwMode="auto">
          <a:xfrm rot="5400000">
            <a:off x="4509018" y="3673555"/>
            <a:ext cx="168375" cy="147791"/>
          </a:xfrm>
          <a:prstGeom prst="bentConnector3">
            <a:avLst/>
          </a:prstGeom>
          <a:solidFill>
            <a:schemeClr val="accent1"/>
          </a:solidFill>
          <a:ln w="9525" cap="flat" cmpd="sng" algn="ctr">
            <a:solidFill>
              <a:schemeClr val="tx1"/>
            </a:solidFill>
            <a:prstDash val="solid"/>
            <a:round/>
            <a:headEnd type="none" w="med" len="med"/>
            <a:tailEnd type="none" w="med" len="med"/>
          </a:ln>
          <a:effectLst/>
        </p:spPr>
      </p:cxnSp>
      <p:cxnSp>
        <p:nvCxnSpPr>
          <p:cNvPr id="45" name="カギ線コネクタ 44"/>
          <p:cNvCxnSpPr>
            <a:stCxn id="27" idx="2"/>
            <a:endCxn id="31" idx="0"/>
          </p:cNvCxnSpPr>
          <p:nvPr/>
        </p:nvCxnSpPr>
        <p:spPr bwMode="auto">
          <a:xfrm rot="5400000">
            <a:off x="5865850" y="2316723"/>
            <a:ext cx="168375" cy="2861455"/>
          </a:xfrm>
          <a:prstGeom prst="bentConnector3">
            <a:avLst/>
          </a:prstGeom>
          <a:solidFill>
            <a:schemeClr val="accent1"/>
          </a:solidFill>
          <a:ln w="9525" cap="flat" cmpd="sng" algn="ctr">
            <a:solidFill>
              <a:schemeClr val="tx1"/>
            </a:solidFill>
            <a:prstDash val="solid"/>
            <a:round/>
            <a:headEnd type="none" w="med" len="med"/>
            <a:tailEnd type="none" w="med" len="med"/>
          </a:ln>
          <a:effectLst/>
        </p:spPr>
      </p:cxnSp>
    </p:spTree>
    <p:extLst>
      <p:ext uri="{BB962C8B-B14F-4D97-AF65-F5344CB8AC3E}">
        <p14:creationId xmlns:p14="http://schemas.microsoft.com/office/powerpoint/2010/main" val="2184550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19063" y="230188"/>
            <a:ext cx="8618537" cy="292388"/>
          </a:xfrm>
        </p:spPr>
        <p:txBody>
          <a:bodyPr/>
          <a:lstStyle/>
          <a:p>
            <a:r>
              <a:rPr kumimoji="1" lang="ja-JP" altLang="en-US"/>
              <a:t>人工知能のビジネスへの応用</a:t>
            </a:r>
            <a:r>
              <a:rPr kumimoji="1" lang="en-US" altLang="ja-JP"/>
              <a:t> 1</a:t>
            </a:r>
            <a:endParaRPr kumimoji="1" lang="ja-JP" altLang="en-US" dirty="0"/>
          </a:p>
        </p:txBody>
      </p:sp>
      <p:sp>
        <p:nvSpPr>
          <p:cNvPr id="4" name="スライド番号プレースホルダ 3"/>
          <p:cNvSpPr>
            <a:spLocks noGrp="1"/>
          </p:cNvSpPr>
          <p:nvPr>
            <p:ph type="sldNum" sz="quarter" idx="10"/>
          </p:nvPr>
        </p:nvSpPr>
        <p:spPr/>
        <p:txBody>
          <a:bodyPr/>
          <a:lstStyle/>
          <a:p>
            <a:pPr>
              <a:defRPr/>
            </a:pPr>
            <a:fld id="{2D4E70FC-6F47-4B9A-8DC5-CFB6557575ED}" type="slidenum">
              <a:rPr lang="ja-JP" altLang="en-US" smtClean="0"/>
              <a:pPr>
                <a:defRPr/>
              </a:pPr>
              <a:t>4</a:t>
            </a:fld>
            <a:r>
              <a:rPr lang="en-US" altLang="ja-JP" smtClean="0"/>
              <a:t> </a:t>
            </a:r>
            <a:endParaRPr lang="en-US" altLang="ja-JP"/>
          </a:p>
        </p:txBody>
      </p:sp>
      <p:sp>
        <p:nvSpPr>
          <p:cNvPr id="37" name="テキスト ボックス 36"/>
          <p:cNvSpPr txBox="1"/>
          <p:nvPr/>
        </p:nvSpPr>
        <p:spPr>
          <a:xfrm>
            <a:off x="869741" y="6373867"/>
            <a:ext cx="2639602" cy="292388"/>
          </a:xfrm>
          <a:prstGeom prst="rect">
            <a:avLst/>
          </a:prstGeom>
          <a:noFill/>
        </p:spPr>
        <p:txBody>
          <a:bodyPr wrap="none" rtlCol="0">
            <a:spAutoFit/>
          </a:bodyPr>
          <a:lstStyle/>
          <a:p>
            <a:r>
              <a:rPr kumimoji="1" lang="pl-PL" altLang="ja-JP" baseline="0" dirty="0" err="1">
                <a:hlinkClick r:id="rId2"/>
              </a:rPr>
              <a:t>http://www.amazon.co.jp</a:t>
            </a:r>
            <a:r>
              <a:rPr kumimoji="1" lang="pl-PL" altLang="ja-JP" baseline="0" dirty="0" err="1"/>
              <a:t> </a:t>
            </a:r>
            <a:r>
              <a:rPr kumimoji="1" lang="ja-JP" altLang="en-US" baseline="0" dirty="0" err="1"/>
              <a:t>より引用</a:t>
            </a:r>
            <a:endParaRPr kumimoji="1" lang="ja-JP" altLang="en-US" baseline="0" dirty="0" err="1" smtClean="0"/>
          </a:p>
        </p:txBody>
      </p:sp>
      <p:pic>
        <p:nvPicPr>
          <p:cNvPr id="39" name="図 38" descr="amazon.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06199" y="2435237"/>
            <a:ext cx="4573240" cy="2752513"/>
          </a:xfrm>
          <a:prstGeom prst="rect">
            <a:avLst/>
          </a:prstGeom>
          <a:ln>
            <a:solidFill>
              <a:schemeClr val="tx1"/>
            </a:solidFill>
          </a:ln>
        </p:spPr>
      </p:pic>
      <p:sp>
        <p:nvSpPr>
          <p:cNvPr id="3" name="コンテンツ プレースホルダー 2"/>
          <p:cNvSpPr>
            <a:spLocks noGrp="1"/>
          </p:cNvSpPr>
          <p:nvPr>
            <p:ph idx="1"/>
          </p:nvPr>
        </p:nvSpPr>
        <p:spPr>
          <a:xfrm>
            <a:off x="119063" y="751713"/>
            <a:ext cx="8631237" cy="738664"/>
          </a:xfrm>
        </p:spPr>
        <p:txBody>
          <a:bodyPr/>
          <a:lstStyle/>
          <a:p>
            <a:r>
              <a:rPr kumimoji="1" lang="ja-JP" altLang="en-US" dirty="0" err="1"/>
              <a:t>ユーザが欲しい商品や、見たい情報を推測</a:t>
            </a:r>
            <a:r>
              <a:rPr kumimoji="1" lang="ja-JP" altLang="en-US" dirty="0" err="1"/>
              <a:t>する</a:t>
            </a:r>
          </a:p>
          <a:p>
            <a:r>
              <a:rPr kumimoji="1" lang="en-US" altLang="ja-JP" dirty="0" err="1"/>
              <a:t>→</a:t>
            </a:r>
            <a:r>
              <a:rPr kumimoji="1" lang="ja-JP" altLang="en-US" dirty="0" err="1"/>
              <a:t>売り上げ増加や、サイト滞在時間の長期化が期待できる</a:t>
            </a:r>
          </a:p>
          <a:p>
            <a:endParaRPr kumimoji="1" lang="en-US" altLang="ja-JP" dirty="0" err="1"/>
          </a:p>
        </p:txBody>
      </p:sp>
      <p:sp>
        <p:nvSpPr>
          <p:cNvPr id="25" name="テキスト ボックス 24"/>
          <p:cNvSpPr txBox="1"/>
          <p:nvPr/>
        </p:nvSpPr>
        <p:spPr>
          <a:xfrm>
            <a:off x="2453860" y="1547977"/>
            <a:ext cx="3365036" cy="369332"/>
          </a:xfrm>
          <a:prstGeom prst="rect">
            <a:avLst/>
          </a:prstGeom>
          <a:noFill/>
        </p:spPr>
        <p:txBody>
          <a:bodyPr wrap="none" rtlCol="0">
            <a:spAutoFit/>
          </a:bodyPr>
          <a:lstStyle/>
          <a:p>
            <a:r>
              <a:rPr kumimoji="1" lang="ja-JP" altLang="en-US" sz="1800" baseline="0" dirty="0" err="1"/>
              <a:t>例</a:t>
            </a:r>
            <a:r>
              <a:rPr kumimoji="1" lang="en-US" altLang="ja-JP" sz="1800" baseline="0" dirty="0" err="1"/>
              <a:t>)</a:t>
            </a:r>
            <a:r>
              <a:rPr kumimoji="1" lang="en-US" altLang="ja-JP" sz="1800" baseline="0" dirty="0" err="1" smtClean="0"/>
              <a:t>Amazon.com</a:t>
            </a:r>
            <a:r>
              <a:rPr kumimoji="1" lang="ja-JP" altLang="en-US" sz="1800" baseline="0" dirty="0" err="1" smtClean="0"/>
              <a:t>の推薦システム</a:t>
            </a:r>
          </a:p>
        </p:txBody>
      </p:sp>
      <p:pic>
        <p:nvPicPr>
          <p:cNvPr id="6" name="図 5" descr="amazon_main.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4693" y="2486987"/>
            <a:ext cx="3603212" cy="2410148"/>
          </a:xfrm>
          <a:prstGeom prst="rect">
            <a:avLst/>
          </a:prstGeom>
          <a:ln>
            <a:solidFill>
              <a:schemeClr val="tx1"/>
            </a:solidFill>
          </a:ln>
        </p:spPr>
      </p:pic>
      <p:sp>
        <p:nvSpPr>
          <p:cNvPr id="7" name="テキスト ボックス 6"/>
          <p:cNvSpPr txBox="1"/>
          <p:nvPr/>
        </p:nvSpPr>
        <p:spPr>
          <a:xfrm>
            <a:off x="1283876" y="1993288"/>
            <a:ext cx="2034131" cy="292388"/>
          </a:xfrm>
          <a:prstGeom prst="rect">
            <a:avLst/>
          </a:prstGeom>
          <a:noFill/>
        </p:spPr>
        <p:txBody>
          <a:bodyPr wrap="none" rtlCol="0">
            <a:spAutoFit/>
          </a:bodyPr>
          <a:lstStyle/>
          <a:p>
            <a:r>
              <a:rPr kumimoji="1" lang="ja-JP" altLang="en-US" baseline="0" dirty="0" err="1"/>
              <a:t>ある商品のページを見ると</a:t>
            </a:r>
            <a:endParaRPr kumimoji="1" lang="ja-JP" altLang="en-US" baseline="0" dirty="0" err="1" smtClean="0"/>
          </a:p>
        </p:txBody>
      </p:sp>
      <p:sp>
        <p:nvSpPr>
          <p:cNvPr id="8" name="右矢印 7"/>
          <p:cNvSpPr/>
          <p:nvPr/>
        </p:nvSpPr>
        <p:spPr bwMode="auto">
          <a:xfrm>
            <a:off x="3920738" y="3525853"/>
            <a:ext cx="303719" cy="358939"/>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13" name="テキスト ボックス 12"/>
          <p:cNvSpPr txBox="1"/>
          <p:nvPr/>
        </p:nvSpPr>
        <p:spPr>
          <a:xfrm>
            <a:off x="5204634" y="1993288"/>
            <a:ext cx="2257499" cy="292388"/>
          </a:xfrm>
          <a:prstGeom prst="rect">
            <a:avLst/>
          </a:prstGeom>
          <a:noFill/>
        </p:spPr>
        <p:txBody>
          <a:bodyPr wrap="none" rtlCol="0">
            <a:spAutoFit/>
          </a:bodyPr>
          <a:lstStyle/>
          <a:p>
            <a:r>
              <a:rPr kumimoji="1" lang="ja-JP" altLang="en-US" baseline="0" dirty="0" err="1" smtClean="0"/>
              <a:t>他の商品の宣伝も表示される</a:t>
            </a:r>
            <a:endParaRPr kumimoji="1" lang="ja-JP" altLang="en-US" baseline="0" dirty="0" err="1" smtClean="0"/>
          </a:p>
        </p:txBody>
      </p:sp>
      <p:sp>
        <p:nvSpPr>
          <p:cNvPr id="14" name="テキスト ボックス 13"/>
          <p:cNvSpPr txBox="1"/>
          <p:nvPr/>
        </p:nvSpPr>
        <p:spPr>
          <a:xfrm>
            <a:off x="566025" y="5535929"/>
            <a:ext cx="5751294" cy="492443"/>
          </a:xfrm>
          <a:prstGeom prst="rect">
            <a:avLst/>
          </a:prstGeom>
          <a:noFill/>
        </p:spPr>
        <p:txBody>
          <a:bodyPr wrap="none" rtlCol="0">
            <a:spAutoFit/>
          </a:bodyPr>
          <a:lstStyle/>
          <a:p>
            <a:r>
              <a:rPr kumimoji="1" lang="ja-JP" altLang="en-US" baseline="0" dirty="0" err="1">
                <a:solidFill>
                  <a:srgbClr val="000000"/>
                </a:solidFill>
              </a:rPr>
              <a:t>ここでは、人工知能が、「ユーザが好きな商品」を推測するために使われている。</a:t>
            </a:r>
          </a:p>
          <a:p>
            <a:r>
              <a:rPr kumimoji="1" lang="ja-JP" altLang="en-US" baseline="0" dirty="0" err="1">
                <a:solidFill>
                  <a:srgbClr val="000000"/>
                </a:solidFill>
              </a:rPr>
              <a:t>推測精度の上昇が、そのまま企業の事業改善につながる。</a:t>
            </a:r>
            <a:endParaRPr kumimoji="1" lang="ja-JP" altLang="en-US" baseline="0" dirty="0" err="1">
              <a:solidFill>
                <a:srgbClr val="000000"/>
              </a:solidFill>
            </a:endParaRPr>
          </a:p>
        </p:txBody>
      </p:sp>
    </p:spTree>
    <p:extLst>
      <p:ext uri="{BB962C8B-B14F-4D97-AF65-F5344CB8AC3E}">
        <p14:creationId xmlns:p14="http://schemas.microsoft.com/office/powerpoint/2010/main" val="955657242"/>
      </p:ext>
    </p:extLst>
  </p:cSld>
  <p:clrMapOvr>
    <a:masterClrMapping/>
  </p:clrMapOvr>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19063" y="230188"/>
            <a:ext cx="8618537" cy="292388"/>
          </a:xfrm>
        </p:spPr>
        <p:txBody>
          <a:bodyPr/>
          <a:lstStyle/>
          <a:p>
            <a:r>
              <a:rPr kumimoji="1" lang="ja-JP" altLang="en-US" dirty="0"/>
              <a:t>背景</a:t>
            </a:r>
            <a:r>
              <a:rPr kumimoji="1" lang="en-US" altLang="ja-JP" dirty="0"/>
              <a:t>3/3 :Web</a:t>
            </a:r>
            <a:r>
              <a:rPr kumimoji="1" lang="ja-JP" altLang="en-US" dirty="0"/>
              <a:t>工学と機械学習</a:t>
            </a:r>
          </a:p>
        </p:txBody>
      </p:sp>
      <p:sp>
        <p:nvSpPr>
          <p:cNvPr id="4" name="スライド番号プレースホルダ 3"/>
          <p:cNvSpPr>
            <a:spLocks noGrp="1"/>
          </p:cNvSpPr>
          <p:nvPr>
            <p:ph type="sldNum" sz="quarter" idx="10"/>
          </p:nvPr>
        </p:nvSpPr>
        <p:spPr/>
        <p:txBody>
          <a:bodyPr/>
          <a:lstStyle/>
          <a:p>
            <a:pPr>
              <a:defRPr/>
            </a:pPr>
            <a:fld id="{2D4E70FC-6F47-4B9A-8DC5-CFB6557575ED}" type="slidenum">
              <a:rPr lang="ja-JP" altLang="en-US" smtClean="0"/>
              <a:pPr>
                <a:defRPr/>
              </a:pPr>
              <a:t>49</a:t>
            </a:fld>
            <a:r>
              <a:rPr lang="en-US" altLang="ja-JP" smtClean="0"/>
              <a:t> </a:t>
            </a:r>
            <a:endParaRPr lang="en-US" altLang="ja-JP"/>
          </a:p>
        </p:txBody>
      </p:sp>
      <p:cxnSp>
        <p:nvCxnSpPr>
          <p:cNvPr id="7" name="直線コネクタ 6"/>
          <p:cNvCxnSpPr/>
          <p:nvPr/>
        </p:nvCxnSpPr>
        <p:spPr bwMode="auto">
          <a:xfrm>
            <a:off x="971672" y="3160626"/>
            <a:ext cx="7018094" cy="0"/>
          </a:xfrm>
          <a:prstGeom prst="line">
            <a:avLst/>
          </a:prstGeom>
          <a:solidFill>
            <a:schemeClr val="accent1"/>
          </a:solidFill>
          <a:ln w="19050" cap="flat" cmpd="sng" algn="ctr">
            <a:solidFill>
              <a:schemeClr val="tx1"/>
            </a:solidFill>
            <a:prstDash val="lgDash"/>
            <a:round/>
            <a:headEnd type="none" w="med" len="med"/>
            <a:tailEnd type="none" w="med" len="med"/>
          </a:ln>
          <a:effectLst/>
        </p:spPr>
      </p:cxnSp>
      <p:cxnSp>
        <p:nvCxnSpPr>
          <p:cNvPr id="8" name="直線コネクタ 7"/>
          <p:cNvCxnSpPr/>
          <p:nvPr/>
        </p:nvCxnSpPr>
        <p:spPr bwMode="auto">
          <a:xfrm flipH="1" flipV="1">
            <a:off x="4474035" y="895753"/>
            <a:ext cx="14611" cy="4529746"/>
          </a:xfrm>
          <a:prstGeom prst="line">
            <a:avLst/>
          </a:prstGeom>
          <a:solidFill>
            <a:schemeClr val="accent1"/>
          </a:solidFill>
          <a:ln w="19050" cap="flat" cmpd="sng" algn="ctr">
            <a:solidFill>
              <a:schemeClr val="tx1"/>
            </a:solidFill>
            <a:prstDash val="lgDash"/>
            <a:round/>
            <a:headEnd type="none" w="med" len="med"/>
            <a:tailEnd type="none" w="med" len="med"/>
          </a:ln>
          <a:effectLst/>
        </p:spPr>
      </p:cxnSp>
      <p:sp>
        <p:nvSpPr>
          <p:cNvPr id="12" name="テキスト ボックス 11"/>
          <p:cNvSpPr txBox="1"/>
          <p:nvPr/>
        </p:nvSpPr>
        <p:spPr>
          <a:xfrm>
            <a:off x="975849" y="869013"/>
            <a:ext cx="1748758" cy="369332"/>
          </a:xfrm>
          <a:prstGeom prst="rect">
            <a:avLst/>
          </a:prstGeom>
          <a:noFill/>
        </p:spPr>
        <p:txBody>
          <a:bodyPr wrap="none" rtlCol="0">
            <a:spAutoFit/>
          </a:bodyPr>
          <a:lstStyle/>
          <a:p>
            <a:r>
              <a:rPr kumimoji="1" lang="en-US" altLang="ja-JP" sz="1800" baseline="0" dirty="0" err="1" smtClean="0"/>
              <a:t>1. </a:t>
            </a:r>
            <a:r>
              <a:rPr kumimoji="1" lang="ja-JP" altLang="en-US" sz="1800" baseline="0" dirty="0" err="1" smtClean="0"/>
              <a:t>推薦システム</a:t>
            </a:r>
          </a:p>
        </p:txBody>
      </p:sp>
      <p:sp>
        <p:nvSpPr>
          <p:cNvPr id="14" name="テキスト ボックス 13"/>
          <p:cNvSpPr txBox="1"/>
          <p:nvPr/>
        </p:nvSpPr>
        <p:spPr>
          <a:xfrm>
            <a:off x="4678729" y="869013"/>
            <a:ext cx="1460218" cy="369332"/>
          </a:xfrm>
          <a:prstGeom prst="rect">
            <a:avLst/>
          </a:prstGeom>
          <a:noFill/>
        </p:spPr>
        <p:txBody>
          <a:bodyPr wrap="none" rtlCol="0">
            <a:spAutoFit/>
          </a:bodyPr>
          <a:lstStyle/>
          <a:p>
            <a:r>
              <a:rPr kumimoji="1" lang="en-US" altLang="ja-JP" sz="1800" baseline="0" dirty="0" err="1"/>
              <a:t>2. </a:t>
            </a:r>
            <a:r>
              <a:rPr kumimoji="1" lang="ja-JP" altLang="en-US" sz="1800" baseline="0" dirty="0" err="1"/>
              <a:t>リンク予測</a:t>
            </a:r>
            <a:endParaRPr kumimoji="1" lang="ja-JP" altLang="en-US" sz="1800" baseline="0" dirty="0" err="1" smtClean="0"/>
          </a:p>
        </p:txBody>
      </p:sp>
      <p:sp>
        <p:nvSpPr>
          <p:cNvPr id="15" name="テキスト ボックス 14"/>
          <p:cNvSpPr txBox="1"/>
          <p:nvPr/>
        </p:nvSpPr>
        <p:spPr>
          <a:xfrm>
            <a:off x="4678729" y="3213021"/>
            <a:ext cx="2199378" cy="369332"/>
          </a:xfrm>
          <a:prstGeom prst="rect">
            <a:avLst/>
          </a:prstGeom>
          <a:noFill/>
        </p:spPr>
        <p:txBody>
          <a:bodyPr wrap="none" rtlCol="0">
            <a:spAutoFit/>
          </a:bodyPr>
          <a:lstStyle/>
          <a:p>
            <a:r>
              <a:rPr kumimoji="1" lang="en-US" altLang="ja-JP" sz="1800" baseline="0" dirty="0" err="1"/>
              <a:t>4. Learning to Rank</a:t>
            </a:r>
            <a:endParaRPr kumimoji="1" lang="ja-JP" altLang="en-US" sz="1800" baseline="0" dirty="0" err="1" smtClean="0"/>
          </a:p>
        </p:txBody>
      </p:sp>
      <p:sp>
        <p:nvSpPr>
          <p:cNvPr id="16" name="テキスト ボックス 15"/>
          <p:cNvSpPr txBox="1"/>
          <p:nvPr/>
        </p:nvSpPr>
        <p:spPr>
          <a:xfrm>
            <a:off x="975849" y="3213021"/>
            <a:ext cx="1364639" cy="369332"/>
          </a:xfrm>
          <a:prstGeom prst="rect">
            <a:avLst/>
          </a:prstGeom>
          <a:noFill/>
        </p:spPr>
        <p:txBody>
          <a:bodyPr wrap="none" rtlCol="0">
            <a:spAutoFit/>
          </a:bodyPr>
          <a:lstStyle/>
          <a:p>
            <a:r>
              <a:rPr kumimoji="1" lang="en-US" altLang="ja-JP" sz="1800" baseline="0" dirty="0" err="1"/>
              <a:t>3. </a:t>
            </a:r>
            <a:r>
              <a:rPr kumimoji="1" lang="ja-JP" altLang="en-US" sz="1800" baseline="0" dirty="0" err="1"/>
              <a:t>感情分析</a:t>
            </a:r>
            <a:endParaRPr kumimoji="1" lang="ja-JP" altLang="en-US" sz="1800" baseline="0" dirty="0" err="1" smtClean="0"/>
          </a:p>
        </p:txBody>
      </p:sp>
      <p:sp>
        <p:nvSpPr>
          <p:cNvPr id="17" name="コンテンツ プレースホルダ 2"/>
          <p:cNvSpPr>
            <a:spLocks noGrp="1"/>
          </p:cNvSpPr>
          <p:nvPr>
            <p:ph idx="1"/>
          </p:nvPr>
        </p:nvSpPr>
        <p:spPr>
          <a:xfrm>
            <a:off x="843120" y="5593606"/>
            <a:ext cx="8631237" cy="492443"/>
          </a:xfrm>
        </p:spPr>
        <p:txBody>
          <a:bodyPr/>
          <a:lstStyle/>
          <a:p>
            <a:r>
              <a:rPr kumimoji="1" lang="ja-JP" altLang="en-US" dirty="0"/>
              <a:t>機械学習は、ウェブ工学の様々な場面で用いられている。</a:t>
            </a:r>
          </a:p>
          <a:p>
            <a:r>
              <a:rPr kumimoji="1" lang="ja-JP" altLang="en-US" dirty="0"/>
              <a:t>これらの課題に深層学習の技術を応用することで、学習性能の向上が期待できる。</a:t>
            </a:r>
          </a:p>
        </p:txBody>
      </p:sp>
      <p:pic>
        <p:nvPicPr>
          <p:cNvPr id="18" name="図 17" descr="link_prediction.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07161" y="1833394"/>
            <a:ext cx="2410064" cy="1211997"/>
          </a:xfrm>
          <a:prstGeom prst="rect">
            <a:avLst/>
          </a:prstGeom>
        </p:spPr>
      </p:pic>
      <p:sp>
        <p:nvSpPr>
          <p:cNvPr id="19" name="テキスト ボックス 18"/>
          <p:cNvSpPr txBox="1"/>
          <p:nvPr/>
        </p:nvSpPr>
        <p:spPr>
          <a:xfrm>
            <a:off x="4887115" y="1283897"/>
            <a:ext cx="2567480" cy="492443"/>
          </a:xfrm>
          <a:prstGeom prst="rect">
            <a:avLst/>
          </a:prstGeom>
          <a:noFill/>
        </p:spPr>
        <p:txBody>
          <a:bodyPr wrap="none" rtlCol="0">
            <a:spAutoFit/>
          </a:bodyPr>
          <a:lstStyle/>
          <a:p>
            <a:r>
              <a:rPr kumimoji="1" lang="ja-JP" altLang="en-US" baseline="0" dirty="0" err="1" smtClean="0"/>
              <a:t>ある時間のネットワーク構造から、</a:t>
            </a:r>
          </a:p>
          <a:p>
            <a:r>
              <a:rPr kumimoji="1" lang="ja-JP" altLang="en-US" baseline="0" dirty="0" err="1" smtClean="0"/>
              <a:t>次の時間の構造を予測する</a:t>
            </a:r>
          </a:p>
        </p:txBody>
      </p:sp>
      <p:sp>
        <p:nvSpPr>
          <p:cNvPr id="22" name="テキスト ボックス 21"/>
          <p:cNvSpPr txBox="1"/>
          <p:nvPr/>
        </p:nvSpPr>
        <p:spPr>
          <a:xfrm>
            <a:off x="1104432" y="3644609"/>
            <a:ext cx="2877711" cy="492443"/>
          </a:xfrm>
          <a:prstGeom prst="rect">
            <a:avLst/>
          </a:prstGeom>
          <a:noFill/>
        </p:spPr>
        <p:txBody>
          <a:bodyPr wrap="none" rtlCol="0">
            <a:spAutoFit/>
          </a:bodyPr>
          <a:lstStyle/>
          <a:p>
            <a:r>
              <a:rPr kumimoji="1" lang="ja-JP" altLang="en-US" baseline="0" dirty="0" err="1" smtClean="0"/>
              <a:t>ユーザがウェブに書いた文章の感情を</a:t>
            </a:r>
          </a:p>
          <a:p>
            <a:r>
              <a:rPr kumimoji="1" lang="ja-JP" altLang="en-US" baseline="0" dirty="0" err="1" smtClean="0"/>
              <a:t>分析する</a:t>
            </a:r>
          </a:p>
        </p:txBody>
      </p:sp>
      <p:sp>
        <p:nvSpPr>
          <p:cNvPr id="23" name="テキスト ボックス 22"/>
          <p:cNvSpPr txBox="1"/>
          <p:nvPr/>
        </p:nvSpPr>
        <p:spPr>
          <a:xfrm>
            <a:off x="1187265" y="1339118"/>
            <a:ext cx="2853365" cy="692497"/>
          </a:xfrm>
          <a:prstGeom prst="rect">
            <a:avLst/>
          </a:prstGeom>
          <a:noFill/>
        </p:spPr>
        <p:txBody>
          <a:bodyPr wrap="none" rtlCol="0">
            <a:spAutoFit/>
          </a:bodyPr>
          <a:lstStyle/>
          <a:p>
            <a:r>
              <a:rPr kumimoji="1" lang="ja-JP" altLang="en-US" baseline="0" dirty="0" err="1" smtClean="0"/>
              <a:t>ユーザが次に欲しい商品を予測する</a:t>
            </a:r>
            <a:endParaRPr kumimoji="1" lang="en-US" altLang="ja-JP" baseline="0" dirty="0" err="1" smtClean="0"/>
          </a:p>
          <a:p>
            <a:r>
              <a:rPr kumimoji="1" lang="ja-JP" altLang="en-US" baseline="0" dirty="0" err="1" smtClean="0"/>
              <a:t>「この商品を買った人は、こんな商品も</a:t>
            </a:r>
          </a:p>
          <a:p>
            <a:r>
              <a:rPr kumimoji="1" lang="ja-JP" altLang="en-US" baseline="0" dirty="0" err="1" smtClean="0"/>
              <a:t>買っています」</a:t>
            </a:r>
            <a:r>
              <a:rPr kumimoji="1" lang="ja-JP" altLang="en-US" baseline="0" dirty="0" err="1"/>
              <a:t>機能</a:t>
            </a:r>
            <a:endParaRPr kumimoji="1" lang="ja-JP" altLang="en-US" baseline="0" dirty="0" err="1" smtClean="0"/>
          </a:p>
        </p:txBody>
      </p:sp>
      <p:sp>
        <p:nvSpPr>
          <p:cNvPr id="24" name="テキスト ボックス 23"/>
          <p:cNvSpPr txBox="1"/>
          <p:nvPr/>
        </p:nvSpPr>
        <p:spPr>
          <a:xfrm>
            <a:off x="4900920" y="3658415"/>
            <a:ext cx="3044423" cy="692497"/>
          </a:xfrm>
          <a:prstGeom prst="rect">
            <a:avLst/>
          </a:prstGeom>
          <a:noFill/>
        </p:spPr>
        <p:txBody>
          <a:bodyPr wrap="none" rtlCol="0">
            <a:spAutoFit/>
          </a:bodyPr>
          <a:lstStyle/>
          <a:p>
            <a:r>
              <a:rPr kumimoji="1" lang="ja-JP" altLang="en-US" baseline="0" dirty="0" err="1" smtClean="0"/>
              <a:t>検索エンジンで、検索結果の順位を</a:t>
            </a:r>
          </a:p>
          <a:p>
            <a:r>
              <a:rPr kumimoji="1" lang="ja-JP" altLang="en-US" baseline="0" dirty="0" err="1" smtClean="0"/>
              <a:t>付けるため、</a:t>
            </a:r>
            <a:r>
              <a:rPr kumimoji="1" lang="ja-JP" altLang="en-US" baseline="0" dirty="0" err="1"/>
              <a:t>複数の要因を組み合わせた</a:t>
            </a:r>
          </a:p>
          <a:p>
            <a:r>
              <a:rPr kumimoji="1" lang="ja-JP" altLang="en-US" baseline="0" dirty="0" err="1"/>
              <a:t>ランキング関数を学習する</a:t>
            </a:r>
            <a:endParaRPr kumimoji="1" lang="ja-JP" altLang="en-US" baseline="0" dirty="0" err="1" smtClean="0"/>
          </a:p>
        </p:txBody>
      </p:sp>
      <p:sp>
        <p:nvSpPr>
          <p:cNvPr id="28" name="テキスト ボックス 27"/>
          <p:cNvSpPr txBox="1"/>
          <p:nvPr/>
        </p:nvSpPr>
        <p:spPr>
          <a:xfrm>
            <a:off x="1504790" y="4155411"/>
            <a:ext cx="2305503" cy="692497"/>
          </a:xfrm>
          <a:prstGeom prst="rect">
            <a:avLst/>
          </a:prstGeom>
          <a:noFill/>
        </p:spPr>
        <p:txBody>
          <a:bodyPr wrap="square" rtlCol="0">
            <a:spAutoFit/>
          </a:bodyPr>
          <a:lstStyle/>
          <a:p>
            <a:r>
              <a:rPr kumimoji="1" lang="en-US" altLang="ja-JP" baseline="0" dirty="0" err="1" smtClean="0"/>
              <a:t>This film doesn’t care about </a:t>
            </a:r>
          </a:p>
          <a:p>
            <a:r>
              <a:rPr kumimoji="1" lang="en-US" altLang="ja-JP" baseline="0" dirty="0" err="1" smtClean="0"/>
              <a:t>cleverness, wit or  any other</a:t>
            </a:r>
          </a:p>
          <a:p>
            <a:r>
              <a:rPr kumimoji="1" lang="en-US" altLang="ja-JP" baseline="0" dirty="0" err="1"/>
              <a:t>kind of intelligent humor.</a:t>
            </a:r>
            <a:endParaRPr kumimoji="1" lang="ja-JP" altLang="en-US" baseline="0" dirty="0" err="1" smtClean="0"/>
          </a:p>
        </p:txBody>
      </p:sp>
      <p:cxnSp>
        <p:nvCxnSpPr>
          <p:cNvPr id="33" name="直線矢印コネクタ 32"/>
          <p:cNvCxnSpPr>
            <a:stCxn id="28" idx="2"/>
            <a:endCxn id="34" idx="0"/>
          </p:cNvCxnSpPr>
          <p:nvPr/>
        </p:nvCxnSpPr>
        <p:spPr bwMode="auto">
          <a:xfrm>
            <a:off x="2657542" y="4847908"/>
            <a:ext cx="0" cy="23246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34" name="テキスト ボックス 33"/>
          <p:cNvSpPr txBox="1"/>
          <p:nvPr/>
        </p:nvSpPr>
        <p:spPr>
          <a:xfrm>
            <a:off x="1504790" y="5080368"/>
            <a:ext cx="2305503" cy="292388"/>
          </a:xfrm>
          <a:prstGeom prst="rect">
            <a:avLst/>
          </a:prstGeom>
          <a:noFill/>
        </p:spPr>
        <p:txBody>
          <a:bodyPr wrap="square" rtlCol="0">
            <a:spAutoFit/>
          </a:bodyPr>
          <a:lstStyle/>
          <a:p>
            <a:pPr algn="ctr"/>
            <a:r>
              <a:rPr kumimoji="1" lang="en-US" altLang="ja-JP" baseline="0" dirty="0" err="1" smtClean="0"/>
              <a:t>negative</a:t>
            </a:r>
            <a:r>
              <a:rPr kumimoji="1" lang="ja-JP" altLang="en-US" baseline="0" dirty="0" err="1" smtClean="0"/>
              <a:t>な文章</a:t>
            </a:r>
          </a:p>
        </p:txBody>
      </p:sp>
      <p:sp>
        <p:nvSpPr>
          <p:cNvPr id="37" name="テキスト ボックス 36"/>
          <p:cNvSpPr txBox="1"/>
          <p:nvPr/>
        </p:nvSpPr>
        <p:spPr>
          <a:xfrm>
            <a:off x="869741" y="6373867"/>
            <a:ext cx="2639602" cy="292388"/>
          </a:xfrm>
          <a:prstGeom prst="rect">
            <a:avLst/>
          </a:prstGeom>
          <a:noFill/>
        </p:spPr>
        <p:txBody>
          <a:bodyPr wrap="none" rtlCol="0">
            <a:spAutoFit/>
          </a:bodyPr>
          <a:lstStyle/>
          <a:p>
            <a:r>
              <a:rPr kumimoji="1" lang="pl-PL" altLang="ja-JP" baseline="0" dirty="0" err="1">
                <a:hlinkClick r:id="rId3"/>
              </a:rPr>
              <a:t>http://www.amazon.co.jp</a:t>
            </a:r>
            <a:r>
              <a:rPr kumimoji="1" lang="pl-PL" altLang="ja-JP" baseline="0" dirty="0" err="1"/>
              <a:t> </a:t>
            </a:r>
            <a:r>
              <a:rPr kumimoji="1" lang="ja-JP" altLang="en-US" baseline="0" dirty="0" err="1"/>
              <a:t>より引用</a:t>
            </a:r>
            <a:endParaRPr kumimoji="1" lang="ja-JP" altLang="en-US" baseline="0" dirty="0" err="1" smtClean="0"/>
          </a:p>
        </p:txBody>
      </p:sp>
      <p:pic>
        <p:nvPicPr>
          <p:cNvPr id="39" name="図 38" descr="amazon.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87618" y="1988778"/>
            <a:ext cx="1767093" cy="1063567"/>
          </a:xfrm>
          <a:prstGeom prst="rect">
            <a:avLst/>
          </a:prstGeom>
        </p:spPr>
      </p:pic>
    </p:spTree>
    <p:extLst>
      <p:ext uri="{BB962C8B-B14F-4D97-AF65-F5344CB8AC3E}">
        <p14:creationId xmlns:p14="http://schemas.microsoft.com/office/powerpoint/2010/main" val="20854298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19063" y="230188"/>
            <a:ext cx="8618537" cy="292388"/>
          </a:xfrm>
        </p:spPr>
        <p:txBody>
          <a:bodyPr/>
          <a:lstStyle/>
          <a:p>
            <a:r>
              <a:rPr kumimoji="1" lang="en-US" altLang="ja-JP" dirty="0"/>
              <a:t>4</a:t>
            </a:r>
            <a:r>
              <a:rPr kumimoji="1" lang="ja-JP" altLang="en-US" dirty="0"/>
              <a:t>章</a:t>
            </a:r>
            <a:r>
              <a:rPr kumimoji="1" lang="en-US" altLang="ja-JP" dirty="0"/>
              <a:t>〜6</a:t>
            </a:r>
            <a:r>
              <a:rPr kumimoji="1" lang="ja-JP" altLang="en-US" dirty="0"/>
              <a:t>章の流れ</a:t>
            </a:r>
            <a:endParaRPr kumimoji="1" lang="ja-JP" altLang="en-US" dirty="0"/>
          </a:p>
        </p:txBody>
      </p:sp>
      <p:sp>
        <p:nvSpPr>
          <p:cNvPr id="4" name="スライド番号プレースホルダ 3"/>
          <p:cNvSpPr>
            <a:spLocks noGrp="1"/>
          </p:cNvSpPr>
          <p:nvPr>
            <p:ph type="sldNum" sz="quarter" idx="10"/>
          </p:nvPr>
        </p:nvSpPr>
        <p:spPr/>
        <p:txBody>
          <a:bodyPr/>
          <a:lstStyle/>
          <a:p>
            <a:pPr>
              <a:defRPr/>
            </a:pPr>
            <a:fld id="{2D4E70FC-6F47-4B9A-8DC5-CFB6557575ED}" type="slidenum">
              <a:rPr lang="ja-JP" altLang="en-US" smtClean="0"/>
              <a:pPr>
                <a:defRPr/>
              </a:pPr>
              <a:t>50</a:t>
            </a:fld>
            <a:r>
              <a:rPr lang="en-US" altLang="ja-JP" smtClean="0"/>
              <a:t> </a:t>
            </a:r>
            <a:endParaRPr lang="en-US" altLang="ja-JP"/>
          </a:p>
        </p:txBody>
      </p:sp>
      <p:sp>
        <p:nvSpPr>
          <p:cNvPr id="6" name="正方形/長方形 5"/>
          <p:cNvSpPr/>
          <p:nvPr/>
        </p:nvSpPr>
        <p:spPr bwMode="auto">
          <a:xfrm>
            <a:off x="467873" y="815548"/>
            <a:ext cx="8020677" cy="708578"/>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ja-JP" altLang="en-US" sz="2000" b="0" i="0" u="none" strike="noStrike" cap="none" normalizeH="0" baseline="0" dirty="0" err="1" smtClean="0">
                <a:ln>
                  <a:noFill/>
                </a:ln>
                <a:solidFill>
                  <a:schemeClr val="tx1"/>
                </a:solidFill>
                <a:effectLst/>
                <a:latin typeface="Arial" pitchFamily="34" charset="0"/>
                <a:ea typeface="ＭＳ Ｐゴシック" pitchFamily="50" charset="-128"/>
              </a:rPr>
              <a:t>深層学習の実装における問題点</a:t>
            </a:r>
          </a:p>
        </p:txBody>
      </p:sp>
      <p:sp>
        <p:nvSpPr>
          <p:cNvPr id="7" name="正方形/長方形 6"/>
          <p:cNvSpPr/>
          <p:nvPr/>
        </p:nvSpPr>
        <p:spPr bwMode="auto">
          <a:xfrm>
            <a:off x="471346" y="1616102"/>
            <a:ext cx="2563143" cy="803787"/>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rPr>
              <a:t>分類精度の再現の問題</a:t>
            </a:r>
          </a:p>
        </p:txBody>
      </p:sp>
      <p:sp>
        <p:nvSpPr>
          <p:cNvPr id="8" name="正方形/長方形 7"/>
          <p:cNvSpPr/>
          <p:nvPr/>
        </p:nvSpPr>
        <p:spPr bwMode="auto">
          <a:xfrm>
            <a:off x="3198376" y="1616090"/>
            <a:ext cx="2563143" cy="803787"/>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rPr>
              <a:t>実装難易度の問題</a:t>
            </a:r>
          </a:p>
        </p:txBody>
      </p:sp>
      <p:sp>
        <p:nvSpPr>
          <p:cNvPr id="9" name="正方形/長方形 8"/>
          <p:cNvSpPr/>
          <p:nvPr/>
        </p:nvSpPr>
        <p:spPr bwMode="auto">
          <a:xfrm>
            <a:off x="5912040" y="1616091"/>
            <a:ext cx="2563143" cy="803787"/>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ja-JP" altLang="en-US" baseline="0" dirty="0" err="1">
                <a:latin typeface="Arial" pitchFamily="34" charset="0"/>
                <a:ea typeface="ＭＳ Ｐゴシック" pitchFamily="50" charset="-128"/>
              </a:rPr>
              <a:t>学習時間の問題</a:t>
            </a:r>
            <a:endPar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10" name="正方形/長方形 9"/>
          <p:cNvSpPr/>
          <p:nvPr/>
        </p:nvSpPr>
        <p:spPr bwMode="auto">
          <a:xfrm>
            <a:off x="471346" y="4249876"/>
            <a:ext cx="2563143" cy="723551"/>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ja-JP" altLang="en-US" baseline="0" dirty="0" err="1">
                <a:latin typeface="Arial" pitchFamily="34" charset="0"/>
                <a:ea typeface="ＭＳ Ｐゴシック" pitchFamily="50" charset="-128"/>
              </a:rPr>
              <a:t>分類精度の再現実験を行う</a:t>
            </a:r>
            <a:endPar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11" name="正方形/長方形 10"/>
          <p:cNvSpPr/>
          <p:nvPr/>
        </p:nvSpPr>
        <p:spPr bwMode="auto">
          <a:xfrm>
            <a:off x="3198376" y="2658881"/>
            <a:ext cx="2523041" cy="1044459"/>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ja-JP" altLang="en-US" baseline="0" dirty="0" err="1">
                <a:latin typeface="Arial" pitchFamily="34" charset="0"/>
                <a:ea typeface="ＭＳ Ｐゴシック" pitchFamily="50" charset="-128"/>
              </a:rPr>
              <a:t>実装容易</a:t>
            </a:r>
            <a:r>
              <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rPr>
              <a:t>なライブラリの</a:t>
            </a:r>
          </a:p>
          <a:p>
            <a:pPr marL="0" marR="0" indent="0" algn="ctr" defTabSz="914400" rtl="0" eaLnBrk="1" fontAlgn="base" latinLnBrk="0" hangingPunct="1">
              <a:lnSpc>
                <a:spcPct val="100000"/>
              </a:lnSpc>
              <a:spcBef>
                <a:spcPct val="0"/>
              </a:spcBef>
              <a:spcAft>
                <a:spcPct val="0"/>
              </a:spcAft>
              <a:buClrTx/>
              <a:buSzTx/>
              <a:buFontTx/>
              <a:buNone/>
              <a:tabLst/>
            </a:pPr>
            <a:r>
              <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rPr>
              <a:t>選択と利用</a:t>
            </a:r>
          </a:p>
        </p:txBody>
      </p:sp>
      <p:sp>
        <p:nvSpPr>
          <p:cNvPr id="12" name="正方形/長方形 11"/>
          <p:cNvSpPr/>
          <p:nvPr/>
        </p:nvSpPr>
        <p:spPr bwMode="auto">
          <a:xfrm>
            <a:off x="5908546" y="2658914"/>
            <a:ext cx="2553270" cy="429434"/>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ja-JP" baseline="0" dirty="0" err="1">
                <a:latin typeface="Arial" pitchFamily="34" charset="0"/>
                <a:ea typeface="ＭＳ Ｐゴシック" pitchFamily="50" charset="-128"/>
              </a:rPr>
              <a:t>GPU</a:t>
            </a:r>
            <a:r>
              <a:rPr lang="ja-JP" altLang="en-US" baseline="0" dirty="0" err="1">
                <a:latin typeface="Arial" pitchFamily="34" charset="0"/>
                <a:ea typeface="ＭＳ Ｐゴシック" pitchFamily="50" charset="-128"/>
              </a:rPr>
              <a:t>の利用</a:t>
            </a:r>
            <a:endPar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13" name="正方形/長方形 12"/>
          <p:cNvSpPr/>
          <p:nvPr/>
        </p:nvSpPr>
        <p:spPr bwMode="auto">
          <a:xfrm>
            <a:off x="5912040" y="3233832"/>
            <a:ext cx="2536408" cy="482879"/>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ja-JP" sz="1300" b="0" i="0" u="none" strike="noStrike" cap="none" normalizeH="0" baseline="0" dirty="0" err="1" smtClean="0">
                <a:ln>
                  <a:noFill/>
                </a:ln>
                <a:solidFill>
                  <a:schemeClr val="tx1"/>
                </a:solidFill>
                <a:effectLst/>
                <a:latin typeface="Arial" pitchFamily="34" charset="0"/>
                <a:ea typeface="ＭＳ Ｐゴシック" pitchFamily="50" charset="-128"/>
              </a:rPr>
              <a:t>GPU</a:t>
            </a:r>
            <a:r>
              <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rPr>
              <a:t>補助ライブラリの選択と利用</a:t>
            </a:r>
          </a:p>
        </p:txBody>
      </p:sp>
      <p:sp>
        <p:nvSpPr>
          <p:cNvPr id="15" name="正方形/長方形 14"/>
          <p:cNvSpPr/>
          <p:nvPr/>
        </p:nvSpPr>
        <p:spPr bwMode="auto">
          <a:xfrm>
            <a:off x="467873" y="5427992"/>
            <a:ext cx="8020677" cy="708578"/>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ja-JP" altLang="en-US" sz="2000" b="0" i="0" u="none" strike="noStrike" cap="none" normalizeH="0" baseline="0" dirty="0" err="1" smtClean="0">
                <a:ln>
                  <a:noFill/>
                </a:ln>
                <a:solidFill>
                  <a:schemeClr val="tx1"/>
                </a:solidFill>
                <a:effectLst/>
                <a:latin typeface="Arial" pitchFamily="34" charset="0"/>
                <a:ea typeface="ＭＳ Ｐゴシック" pitchFamily="50" charset="-128"/>
              </a:rPr>
              <a:t>深層学習応用技術の発展</a:t>
            </a:r>
          </a:p>
        </p:txBody>
      </p:sp>
      <p:cxnSp>
        <p:nvCxnSpPr>
          <p:cNvPr id="17" name="直線矢印コネクタ 16"/>
          <p:cNvCxnSpPr>
            <a:stCxn id="9" idx="2"/>
            <a:endCxn id="12" idx="0"/>
          </p:cNvCxnSpPr>
          <p:nvPr/>
        </p:nvCxnSpPr>
        <p:spPr bwMode="auto">
          <a:xfrm flipH="1">
            <a:off x="7185181" y="2419878"/>
            <a:ext cx="8431" cy="239036"/>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9" name="直線矢印コネクタ 18"/>
          <p:cNvCxnSpPr>
            <a:stCxn id="8" idx="2"/>
            <a:endCxn id="11" idx="0"/>
          </p:cNvCxnSpPr>
          <p:nvPr/>
        </p:nvCxnSpPr>
        <p:spPr bwMode="auto">
          <a:xfrm flipH="1">
            <a:off x="4459897" y="2419877"/>
            <a:ext cx="20051" cy="239004"/>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26" name="直線矢印コネクタ 25"/>
          <p:cNvCxnSpPr>
            <a:stCxn id="12" idx="2"/>
            <a:endCxn id="13" idx="0"/>
          </p:cNvCxnSpPr>
          <p:nvPr/>
        </p:nvCxnSpPr>
        <p:spPr bwMode="auto">
          <a:xfrm flipH="1">
            <a:off x="7180244" y="3088348"/>
            <a:ext cx="4937" cy="145484"/>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28" name="カギ線コネクタ 27"/>
          <p:cNvCxnSpPr>
            <a:stCxn id="11" idx="2"/>
            <a:endCxn id="10" idx="0"/>
          </p:cNvCxnSpPr>
          <p:nvPr/>
        </p:nvCxnSpPr>
        <p:spPr bwMode="auto">
          <a:xfrm rot="5400000">
            <a:off x="2833140" y="2623119"/>
            <a:ext cx="546536" cy="2706979"/>
          </a:xfrm>
          <a:prstGeom prst="bentConnector3">
            <a:avLst/>
          </a:prstGeom>
          <a:solidFill>
            <a:schemeClr val="accent1"/>
          </a:solidFill>
          <a:ln w="9525" cap="flat" cmpd="sng" algn="ctr">
            <a:solidFill>
              <a:schemeClr val="tx1"/>
            </a:solidFill>
            <a:prstDash val="solid"/>
            <a:round/>
            <a:headEnd type="none" w="med" len="med"/>
            <a:tailEnd type="arrow"/>
          </a:ln>
          <a:effectLst/>
        </p:spPr>
      </p:cxnSp>
      <p:cxnSp>
        <p:nvCxnSpPr>
          <p:cNvPr id="30" name="カギ線コネクタ 29"/>
          <p:cNvCxnSpPr>
            <a:stCxn id="13" idx="2"/>
            <a:endCxn id="10" idx="0"/>
          </p:cNvCxnSpPr>
          <p:nvPr/>
        </p:nvCxnSpPr>
        <p:spPr bwMode="auto">
          <a:xfrm rot="5400000">
            <a:off x="4199999" y="1269630"/>
            <a:ext cx="533165" cy="5427326"/>
          </a:xfrm>
          <a:prstGeom prst="bentConnector3">
            <a:avLst/>
          </a:prstGeom>
          <a:solidFill>
            <a:schemeClr val="accent1"/>
          </a:solidFill>
          <a:ln w="9525" cap="flat" cmpd="sng" algn="ctr">
            <a:solidFill>
              <a:schemeClr val="tx1"/>
            </a:solidFill>
            <a:prstDash val="solid"/>
            <a:round/>
            <a:headEnd type="none" w="med" len="med"/>
            <a:tailEnd type="arrow"/>
          </a:ln>
          <a:effectLst/>
        </p:spPr>
      </p:cxnSp>
      <p:cxnSp>
        <p:nvCxnSpPr>
          <p:cNvPr id="32" name="カギ線コネクタ 31"/>
          <p:cNvCxnSpPr>
            <a:stCxn id="10" idx="2"/>
            <a:endCxn id="15" idx="0"/>
          </p:cNvCxnSpPr>
          <p:nvPr/>
        </p:nvCxnSpPr>
        <p:spPr bwMode="auto">
          <a:xfrm rot="16200000" flipH="1">
            <a:off x="2888283" y="3838062"/>
            <a:ext cx="454565" cy="2725294"/>
          </a:xfrm>
          <a:prstGeom prst="bentConnector3">
            <a:avLst/>
          </a:prstGeom>
          <a:solidFill>
            <a:schemeClr val="accent1"/>
          </a:solidFill>
          <a:ln w="9525" cap="flat" cmpd="sng" algn="ctr">
            <a:solidFill>
              <a:schemeClr val="tx1"/>
            </a:solidFill>
            <a:prstDash val="solid"/>
            <a:round/>
            <a:headEnd type="none" w="med" len="med"/>
            <a:tailEnd type="arrow"/>
          </a:ln>
          <a:effectLst/>
        </p:spPr>
      </p:cxnSp>
      <p:sp>
        <p:nvSpPr>
          <p:cNvPr id="33" name="テキスト ボックス 32"/>
          <p:cNvSpPr txBox="1"/>
          <p:nvPr/>
        </p:nvSpPr>
        <p:spPr>
          <a:xfrm>
            <a:off x="3649409" y="4826360"/>
            <a:ext cx="1756711" cy="292388"/>
          </a:xfrm>
          <a:prstGeom prst="rect">
            <a:avLst/>
          </a:prstGeom>
          <a:noFill/>
        </p:spPr>
        <p:txBody>
          <a:bodyPr wrap="none" rtlCol="0">
            <a:spAutoFit/>
          </a:bodyPr>
          <a:lstStyle/>
          <a:p>
            <a:r>
              <a:rPr kumimoji="1" lang="ja-JP" altLang="en-US" baseline="0" dirty="0" err="1" smtClean="0"/>
              <a:t>ライブラリ・モデル選定</a:t>
            </a:r>
          </a:p>
        </p:txBody>
      </p:sp>
      <p:sp>
        <p:nvSpPr>
          <p:cNvPr id="34" name="テキスト ボックス 33"/>
          <p:cNvSpPr txBox="1"/>
          <p:nvPr/>
        </p:nvSpPr>
        <p:spPr>
          <a:xfrm>
            <a:off x="521346" y="3837024"/>
            <a:ext cx="1196662" cy="292388"/>
          </a:xfrm>
          <a:prstGeom prst="rect">
            <a:avLst/>
          </a:prstGeom>
          <a:noFill/>
        </p:spPr>
        <p:txBody>
          <a:bodyPr wrap="none" rtlCol="0">
            <a:spAutoFit/>
          </a:bodyPr>
          <a:lstStyle/>
          <a:p>
            <a:r>
              <a:rPr kumimoji="1" lang="ja-JP" altLang="en-US" baseline="0" dirty="0" err="1" smtClean="0"/>
              <a:t>ライブラリ選定</a:t>
            </a:r>
          </a:p>
        </p:txBody>
      </p:sp>
      <p:sp>
        <p:nvSpPr>
          <p:cNvPr id="37" name="正方形/長方形 36"/>
          <p:cNvSpPr/>
          <p:nvPr/>
        </p:nvSpPr>
        <p:spPr bwMode="auto">
          <a:xfrm>
            <a:off x="511448" y="2658881"/>
            <a:ext cx="2523041" cy="1044459"/>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ja-JP" altLang="en-US" baseline="0" dirty="0" err="1">
                <a:latin typeface="Arial" pitchFamily="34" charset="0"/>
                <a:ea typeface="ＭＳ Ｐゴシック" pitchFamily="50" charset="-128"/>
              </a:rPr>
              <a:t>論文の実験に用いた無変更の</a:t>
            </a:r>
          </a:p>
          <a:p>
            <a:pPr marL="0" marR="0" indent="0" algn="ctr" defTabSz="914400" rtl="0" eaLnBrk="1" fontAlgn="base" latinLnBrk="0" hangingPunct="1">
              <a:lnSpc>
                <a:spcPct val="100000"/>
              </a:lnSpc>
              <a:spcBef>
                <a:spcPct val="0"/>
              </a:spcBef>
              <a:spcAft>
                <a:spcPct val="0"/>
              </a:spcAft>
              <a:buClrTx/>
              <a:buSzTx/>
              <a:buFontTx/>
              <a:buNone/>
              <a:tabLst/>
            </a:pPr>
            <a:r>
              <a:rPr lang="ja-JP" altLang="en-US" baseline="0" dirty="0" err="1">
                <a:latin typeface="Arial" pitchFamily="34" charset="0"/>
                <a:ea typeface="ＭＳ Ｐゴシック" pitchFamily="50" charset="-128"/>
              </a:rPr>
              <a:t>ソースコードを利用</a:t>
            </a:r>
          </a:p>
        </p:txBody>
      </p:sp>
      <p:cxnSp>
        <p:nvCxnSpPr>
          <p:cNvPr id="39" name="直線矢印コネクタ 38"/>
          <p:cNvCxnSpPr>
            <a:stCxn id="7" idx="2"/>
            <a:endCxn id="37" idx="0"/>
          </p:cNvCxnSpPr>
          <p:nvPr/>
        </p:nvCxnSpPr>
        <p:spPr bwMode="auto">
          <a:xfrm>
            <a:off x="1752918" y="2419889"/>
            <a:ext cx="20051" cy="238992"/>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41" name="直線矢印コネクタ 40"/>
          <p:cNvCxnSpPr>
            <a:stCxn id="37" idx="2"/>
            <a:endCxn id="10" idx="0"/>
          </p:cNvCxnSpPr>
          <p:nvPr/>
        </p:nvCxnSpPr>
        <p:spPr bwMode="auto">
          <a:xfrm flipH="1">
            <a:off x="1752918" y="3703340"/>
            <a:ext cx="20051" cy="546536"/>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Tree>
    <p:extLst>
      <p:ext uri="{BB962C8B-B14F-4D97-AF65-F5344CB8AC3E}">
        <p14:creationId xmlns:p14="http://schemas.microsoft.com/office/powerpoint/2010/main" val="3616953040"/>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19063" y="230188"/>
            <a:ext cx="8618537" cy="292388"/>
          </a:xfrm>
        </p:spPr>
        <p:txBody>
          <a:bodyPr/>
          <a:lstStyle/>
          <a:p>
            <a:r>
              <a:rPr kumimoji="1" lang="en-US" altLang="ja-JP" dirty="0"/>
              <a:t>4</a:t>
            </a:r>
            <a:r>
              <a:rPr kumimoji="1" lang="ja-JP" altLang="en-US" dirty="0"/>
              <a:t>章</a:t>
            </a:r>
            <a:r>
              <a:rPr kumimoji="1" lang="en-US" altLang="ja-JP" dirty="0"/>
              <a:t>〜6</a:t>
            </a:r>
            <a:r>
              <a:rPr kumimoji="1" lang="ja-JP" altLang="en-US" dirty="0"/>
              <a:t>章の流れ</a:t>
            </a:r>
            <a:endParaRPr kumimoji="1" lang="ja-JP" altLang="en-US" dirty="0"/>
          </a:p>
        </p:txBody>
      </p:sp>
      <p:sp>
        <p:nvSpPr>
          <p:cNvPr id="4" name="スライド番号プレースホルダ 3"/>
          <p:cNvSpPr>
            <a:spLocks noGrp="1"/>
          </p:cNvSpPr>
          <p:nvPr>
            <p:ph type="sldNum" sz="quarter" idx="10"/>
          </p:nvPr>
        </p:nvSpPr>
        <p:spPr/>
        <p:txBody>
          <a:bodyPr/>
          <a:lstStyle/>
          <a:p>
            <a:pPr>
              <a:defRPr/>
            </a:pPr>
            <a:fld id="{2D4E70FC-6F47-4B9A-8DC5-CFB6557575ED}" type="slidenum">
              <a:rPr lang="ja-JP" altLang="en-US" smtClean="0"/>
              <a:pPr>
                <a:defRPr/>
              </a:pPr>
              <a:t>51</a:t>
            </a:fld>
            <a:r>
              <a:rPr lang="en-US" altLang="ja-JP" smtClean="0"/>
              <a:t> </a:t>
            </a:r>
            <a:endParaRPr lang="en-US" altLang="ja-JP"/>
          </a:p>
        </p:txBody>
      </p:sp>
      <p:sp>
        <p:nvSpPr>
          <p:cNvPr id="25" name="正方形/長方形 24"/>
          <p:cNvSpPr/>
          <p:nvPr/>
        </p:nvSpPr>
        <p:spPr bwMode="auto">
          <a:xfrm>
            <a:off x="440264" y="1918942"/>
            <a:ext cx="1313023" cy="4169213"/>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ja-JP" altLang="en-US" sz="1600" b="0" i="0" u="none" strike="noStrike" cap="none" normalizeH="0" baseline="0" dirty="0" err="1" smtClean="0">
                <a:ln>
                  <a:noFill/>
                </a:ln>
                <a:solidFill>
                  <a:schemeClr val="tx1"/>
                </a:solidFill>
                <a:effectLst/>
                <a:latin typeface="Arial" pitchFamily="34" charset="0"/>
                <a:ea typeface="ＭＳ Ｐゴシック" pitchFamily="50" charset="-128"/>
              </a:rPr>
              <a:t>深層学習の実装における問題点</a:t>
            </a:r>
          </a:p>
        </p:txBody>
      </p:sp>
      <p:sp>
        <p:nvSpPr>
          <p:cNvPr id="27" name="正方形/長方形 26"/>
          <p:cNvSpPr/>
          <p:nvPr/>
        </p:nvSpPr>
        <p:spPr bwMode="auto">
          <a:xfrm>
            <a:off x="1741437" y="1906003"/>
            <a:ext cx="1033460" cy="1407268"/>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rPr>
              <a:t>分類精度の再現</a:t>
            </a:r>
            <a:r>
              <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rPr>
              <a:t>の問題</a:t>
            </a:r>
            <a:endPar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35" name="正方形/長方形 34"/>
          <p:cNvSpPr/>
          <p:nvPr/>
        </p:nvSpPr>
        <p:spPr bwMode="auto">
          <a:xfrm>
            <a:off x="1741437" y="3300343"/>
            <a:ext cx="1033460" cy="1407268"/>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rPr>
              <a:t>実装難易度の問題</a:t>
            </a:r>
            <a:endPar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36" name="正方形/長方形 35"/>
          <p:cNvSpPr/>
          <p:nvPr/>
        </p:nvSpPr>
        <p:spPr bwMode="auto">
          <a:xfrm>
            <a:off x="1741437" y="4680877"/>
            <a:ext cx="1033460" cy="1407268"/>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rPr>
              <a:t>学習時間の問題</a:t>
            </a:r>
            <a:endPar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40" name="正方形/長方形 39"/>
          <p:cNvSpPr/>
          <p:nvPr/>
        </p:nvSpPr>
        <p:spPr bwMode="auto">
          <a:xfrm>
            <a:off x="3036412" y="2636809"/>
            <a:ext cx="1309568" cy="676462"/>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ja-JP" altLang="en-US" baseline="0" dirty="0" err="1">
                <a:latin typeface="Arial" pitchFamily="34" charset="0"/>
                <a:ea typeface="ＭＳ Ｐゴシック" pitchFamily="50" charset="-128"/>
              </a:rPr>
              <a:t>論文</a:t>
            </a:r>
            <a:r>
              <a:rPr lang="ja-JP" altLang="en-US" baseline="0" dirty="0" err="1">
                <a:latin typeface="Arial" pitchFamily="34" charset="0"/>
                <a:ea typeface="ＭＳ Ｐゴシック" pitchFamily="50" charset="-128"/>
              </a:rPr>
              <a:t>から</a:t>
            </a:r>
            <a:r>
              <a:rPr lang="ja-JP" altLang="en-US" baseline="0" dirty="0" err="1">
                <a:latin typeface="Arial" pitchFamily="34" charset="0"/>
                <a:ea typeface="ＭＳ Ｐゴシック" pitchFamily="50" charset="-128"/>
              </a:rPr>
              <a:t>無変更のソースコードを利用</a:t>
            </a:r>
          </a:p>
        </p:txBody>
      </p:sp>
      <p:sp>
        <p:nvSpPr>
          <p:cNvPr id="42" name="正方形/長方形 41"/>
          <p:cNvSpPr/>
          <p:nvPr/>
        </p:nvSpPr>
        <p:spPr bwMode="auto">
          <a:xfrm>
            <a:off x="3036411" y="3300343"/>
            <a:ext cx="1309545" cy="138252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ja-JP" altLang="en-US" baseline="0" dirty="0" err="1">
                <a:latin typeface="Arial" pitchFamily="34" charset="0"/>
                <a:ea typeface="ＭＳ Ｐゴシック" pitchFamily="50" charset="-128"/>
              </a:rPr>
              <a:t>実装容易なライブラリの選択と利用</a:t>
            </a:r>
          </a:p>
        </p:txBody>
      </p:sp>
      <p:sp>
        <p:nvSpPr>
          <p:cNvPr id="43" name="正方形/長方形 42"/>
          <p:cNvSpPr/>
          <p:nvPr/>
        </p:nvSpPr>
        <p:spPr bwMode="auto">
          <a:xfrm>
            <a:off x="3036412" y="5425487"/>
            <a:ext cx="1309568" cy="662657"/>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ja-JP" sz="1300" b="0" i="0" u="none" strike="noStrike" cap="none" normalizeH="0" baseline="0" dirty="0" err="1" smtClean="0">
                <a:ln>
                  <a:noFill/>
                </a:ln>
                <a:solidFill>
                  <a:schemeClr val="tx1"/>
                </a:solidFill>
                <a:effectLst/>
                <a:latin typeface="Arial" pitchFamily="34" charset="0"/>
                <a:ea typeface="ＭＳ Ｐゴシック" pitchFamily="50" charset="-128"/>
              </a:rPr>
              <a:t>GPU</a:t>
            </a:r>
            <a:r>
              <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rPr>
              <a:t>の利用</a:t>
            </a:r>
            <a:endPar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44" name="正方形/長方形 43"/>
          <p:cNvSpPr/>
          <p:nvPr/>
        </p:nvSpPr>
        <p:spPr bwMode="auto">
          <a:xfrm>
            <a:off x="3036412" y="4690825"/>
            <a:ext cx="1305138" cy="662657"/>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ja-JP" sz="1300" b="0" i="0" u="none" strike="noStrike" cap="none" normalizeH="0" baseline="0" dirty="0" err="1" smtClean="0">
                <a:ln>
                  <a:noFill/>
                </a:ln>
                <a:solidFill>
                  <a:schemeClr val="tx1"/>
                </a:solidFill>
                <a:effectLst/>
                <a:latin typeface="Arial" pitchFamily="34" charset="0"/>
                <a:ea typeface="ＭＳ Ｐゴシック" pitchFamily="50" charset="-128"/>
              </a:rPr>
              <a:t>GPU</a:t>
            </a:r>
            <a:r>
              <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rPr>
              <a:t>補助ライブラリの利用</a:t>
            </a:r>
            <a:endPar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45" name="正方形/長方形 44"/>
          <p:cNvSpPr/>
          <p:nvPr/>
        </p:nvSpPr>
        <p:spPr bwMode="auto">
          <a:xfrm>
            <a:off x="4393486" y="2636810"/>
            <a:ext cx="1281958" cy="2717431"/>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ja-JP" altLang="en-US" baseline="0" dirty="0" err="1">
                <a:latin typeface="Arial" pitchFamily="34" charset="0"/>
                <a:ea typeface="ＭＳ Ｐゴシック" pitchFamily="50" charset="-128"/>
              </a:rPr>
              <a:t>ライブラリの絞り込み</a:t>
            </a:r>
            <a:endParaRPr lang="en-US" altLang="ja-JP" baseline="0" dirty="0" err="1">
              <a:latin typeface="Arial" pitchFamily="34" charset="0"/>
              <a:ea typeface="ＭＳ Ｐゴシック" pitchFamily="50" charset="-128"/>
            </a:endParaRPr>
          </a:p>
          <a:p>
            <a:pPr algn="ctr"/>
            <a:endParaRPr lang="en-US" altLang="ja-JP" baseline="0" dirty="0" err="1">
              <a:latin typeface="Arial" pitchFamily="34" charset="0"/>
              <a:ea typeface="ＭＳ Ｐゴシック" pitchFamily="50" charset="-128"/>
            </a:endParaRPr>
          </a:p>
          <a:p>
            <a:pPr algn="ctr"/>
            <a:r>
              <a:rPr lang="en-US" altLang="ja-JP" baseline="0" dirty="0" err="1">
                <a:latin typeface="Arial" pitchFamily="34" charset="0"/>
                <a:ea typeface="ＭＳ Ｐゴシック" pitchFamily="50" charset="-128"/>
              </a:rPr>
              <a:t>(Pylearn2, Deep Learning Tutorial)</a:t>
            </a:r>
          </a:p>
        </p:txBody>
      </p:sp>
      <p:sp>
        <p:nvSpPr>
          <p:cNvPr id="46" name="正方形/長方形 45"/>
          <p:cNvSpPr/>
          <p:nvPr/>
        </p:nvSpPr>
        <p:spPr bwMode="auto">
          <a:xfrm>
            <a:off x="3033793" y="1918931"/>
            <a:ext cx="1309568" cy="676462"/>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ja-JP" altLang="en-US" baseline="0" dirty="0" err="1">
                <a:latin typeface="Arial" pitchFamily="34" charset="0"/>
                <a:ea typeface="ＭＳ Ｐゴシック" pitchFamily="50" charset="-128"/>
              </a:rPr>
              <a:t>再現実験</a:t>
            </a:r>
            <a:endParaRPr lang="ja-JP" altLang="en-US" baseline="0" dirty="0" err="1">
              <a:latin typeface="Arial" pitchFamily="34" charset="0"/>
              <a:ea typeface="ＭＳ Ｐゴシック" pitchFamily="50" charset="-128"/>
            </a:endParaRPr>
          </a:p>
        </p:txBody>
      </p:sp>
      <p:sp>
        <p:nvSpPr>
          <p:cNvPr id="47" name="正方形/長方形 46"/>
          <p:cNvSpPr/>
          <p:nvPr/>
        </p:nvSpPr>
        <p:spPr bwMode="auto">
          <a:xfrm>
            <a:off x="7387853" y="1905127"/>
            <a:ext cx="1337179" cy="3470996"/>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altLang="ja-JP" baseline="0" dirty="0" err="1">
                <a:latin typeface="Arial" pitchFamily="34" charset="0"/>
                <a:ea typeface="ＭＳ Ｐゴシック" pitchFamily="50" charset="-128"/>
              </a:rPr>
              <a:t>Pylearn2</a:t>
            </a:r>
          </a:p>
          <a:p>
            <a:pPr algn="ctr"/>
            <a:r>
              <a:rPr lang="en-US" altLang="ja-JP" baseline="0" dirty="0" err="1">
                <a:latin typeface="Arial" pitchFamily="34" charset="0"/>
                <a:ea typeface="ＭＳ Ｐゴシック" pitchFamily="50" charset="-128"/>
              </a:rPr>
              <a:t>+</a:t>
            </a:r>
          </a:p>
          <a:p>
            <a:pPr algn="ctr"/>
            <a:r>
              <a:rPr lang="en-US" altLang="ja-JP" baseline="0" dirty="0" err="1">
                <a:latin typeface="Arial" pitchFamily="34" charset="0"/>
                <a:ea typeface="ＭＳ Ｐゴシック" pitchFamily="50" charset="-128"/>
              </a:rPr>
              <a:t>Maxout Network</a:t>
            </a:r>
            <a:endParaRPr lang="ja-JP" altLang="en-US" baseline="0" dirty="0" err="1">
              <a:latin typeface="Arial" pitchFamily="34" charset="0"/>
              <a:ea typeface="ＭＳ Ｐゴシック" pitchFamily="50" charset="-128"/>
            </a:endParaRPr>
          </a:p>
          <a:p>
            <a:pPr algn="ctr"/>
            <a:r>
              <a:rPr lang="ja-JP" altLang="en-US" baseline="0" dirty="0" err="1">
                <a:latin typeface="Arial" pitchFamily="34" charset="0"/>
                <a:ea typeface="ＭＳ Ｐゴシック" pitchFamily="50" charset="-128"/>
              </a:rPr>
              <a:t>の使用</a:t>
            </a:r>
            <a:endParaRPr lang="ja-JP" altLang="en-US" baseline="0" dirty="0" err="1">
              <a:latin typeface="Arial" pitchFamily="34" charset="0"/>
              <a:ea typeface="ＭＳ Ｐゴシック" pitchFamily="50" charset="-128"/>
            </a:endParaRPr>
          </a:p>
        </p:txBody>
      </p:sp>
      <p:sp>
        <p:nvSpPr>
          <p:cNvPr id="48" name="正方形/長方形 47"/>
          <p:cNvSpPr/>
          <p:nvPr/>
        </p:nvSpPr>
        <p:spPr bwMode="auto">
          <a:xfrm>
            <a:off x="7396065" y="5429036"/>
            <a:ext cx="1331790" cy="659108"/>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ja-JP" sz="1300" b="0" i="0" u="none" strike="noStrike" cap="none" normalizeH="0" baseline="0" dirty="0" err="1" smtClean="0">
                <a:ln>
                  <a:noFill/>
                </a:ln>
                <a:solidFill>
                  <a:schemeClr val="tx1"/>
                </a:solidFill>
                <a:effectLst/>
                <a:latin typeface="Arial" pitchFamily="34" charset="0"/>
                <a:ea typeface="ＭＳ Ｐゴシック" pitchFamily="50" charset="-128"/>
              </a:rPr>
              <a:t>GPU</a:t>
            </a:r>
            <a:r>
              <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rPr>
              <a:t>の利用</a:t>
            </a:r>
            <a:endPar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49" name="正方形/長方形 48"/>
          <p:cNvSpPr/>
          <p:nvPr/>
        </p:nvSpPr>
        <p:spPr bwMode="auto">
          <a:xfrm>
            <a:off x="5877101" y="1915671"/>
            <a:ext cx="1337179" cy="1407268"/>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ja-JP" altLang="en-US" baseline="0" dirty="0" err="1">
                <a:latin typeface="Arial" pitchFamily="34" charset="0"/>
                <a:ea typeface="ＭＳ Ｐゴシック" pitchFamily="50" charset="-128"/>
              </a:rPr>
              <a:t>絞り込んだライブラリで、分類精度の再現実験</a:t>
            </a:r>
            <a:endParaRPr lang="ja-JP" altLang="en-US" baseline="0" dirty="0" err="1">
              <a:latin typeface="Arial" pitchFamily="34" charset="0"/>
              <a:ea typeface="ＭＳ Ｐゴシック" pitchFamily="50" charset="-128"/>
            </a:endParaRPr>
          </a:p>
        </p:txBody>
      </p:sp>
      <p:sp>
        <p:nvSpPr>
          <p:cNvPr id="50" name="正方形/長方形 49"/>
          <p:cNvSpPr/>
          <p:nvPr/>
        </p:nvSpPr>
        <p:spPr bwMode="auto">
          <a:xfrm>
            <a:off x="5918516" y="4721417"/>
            <a:ext cx="1309568" cy="1366728"/>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ja-JP" sz="1300" b="0" i="0" u="none" strike="noStrike" cap="none" normalizeH="0" baseline="0" dirty="0" err="1" smtClean="0">
                <a:ln>
                  <a:noFill/>
                </a:ln>
                <a:solidFill>
                  <a:schemeClr val="tx1"/>
                </a:solidFill>
                <a:effectLst/>
                <a:latin typeface="Arial" pitchFamily="34" charset="0"/>
                <a:ea typeface="ＭＳ Ｐゴシック" pitchFamily="50" charset="-128"/>
              </a:rPr>
              <a:t>GPU</a:t>
            </a:r>
            <a:r>
              <a:rPr lang="ja-JP" altLang="en-US" baseline="0" dirty="0" err="1">
                <a:latin typeface="Arial" pitchFamily="34" charset="0"/>
                <a:ea typeface="ＭＳ Ｐゴシック" pitchFamily="50" charset="-128"/>
              </a:rPr>
              <a:t>による学習時間の短縮を検証</a:t>
            </a:r>
            <a:endPar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5" name="ホームベース 4"/>
          <p:cNvSpPr/>
          <p:nvPr/>
        </p:nvSpPr>
        <p:spPr bwMode="auto">
          <a:xfrm>
            <a:off x="414162" y="1201054"/>
            <a:ext cx="2346920" cy="635046"/>
          </a:xfrm>
          <a:prstGeom prst="homePlat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ja-JP" sz="1300" b="0" i="0" u="none" strike="noStrike" cap="none" normalizeH="0" baseline="0" dirty="0" err="1" smtClean="0">
                <a:ln>
                  <a:noFill/>
                </a:ln>
                <a:solidFill>
                  <a:schemeClr val="tx1"/>
                </a:solidFill>
                <a:effectLst/>
                <a:latin typeface="Arial" pitchFamily="34" charset="0"/>
                <a:ea typeface="ＭＳ Ｐゴシック" pitchFamily="50" charset="-128"/>
              </a:rPr>
              <a:t>4</a:t>
            </a:r>
            <a:r>
              <a:rPr lang="en-US" altLang="ja-JP" baseline="0" dirty="0" err="1">
                <a:latin typeface="Arial" pitchFamily="34" charset="0"/>
                <a:ea typeface="ＭＳ Ｐゴシック" pitchFamily="50" charset="-128"/>
              </a:rPr>
              <a:t>.1 </a:t>
            </a:r>
            <a:r>
              <a:rPr lang="ja-JP" altLang="en-US" baseline="0" dirty="0" err="1">
                <a:latin typeface="Arial" pitchFamily="34" charset="0"/>
                <a:ea typeface="ＭＳ Ｐゴシック" pitchFamily="50" charset="-128"/>
              </a:rPr>
              <a:t>深層学習の実装に</a:t>
            </a:r>
          </a:p>
          <a:p>
            <a:pPr marL="0" marR="0" indent="0" algn="ctr" defTabSz="914400" rtl="0" eaLnBrk="1" fontAlgn="base" latinLnBrk="0" hangingPunct="1">
              <a:lnSpc>
                <a:spcPct val="100000"/>
              </a:lnSpc>
              <a:spcBef>
                <a:spcPct val="0"/>
              </a:spcBef>
              <a:spcAft>
                <a:spcPct val="0"/>
              </a:spcAft>
              <a:buClrTx/>
              <a:buSzTx/>
              <a:buFontTx/>
              <a:buNone/>
              <a:tabLst/>
            </a:pPr>
            <a:r>
              <a:rPr lang="ja-JP" altLang="en-US" baseline="0" dirty="0" err="1">
                <a:latin typeface="Arial" pitchFamily="34" charset="0"/>
                <a:ea typeface="ＭＳ Ｐゴシック" pitchFamily="50" charset="-128"/>
              </a:rPr>
              <a:t>おける問題点</a:t>
            </a:r>
            <a:endPar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51" name="ホームベース 50"/>
          <p:cNvSpPr/>
          <p:nvPr/>
        </p:nvSpPr>
        <p:spPr bwMode="auto">
          <a:xfrm>
            <a:off x="3006835" y="1201054"/>
            <a:ext cx="1352931" cy="635046"/>
          </a:xfrm>
          <a:prstGeom prst="homePlat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ja-JP" sz="1300" b="0" i="0" u="none" strike="noStrike" cap="none" normalizeH="0" baseline="0" dirty="0" err="1" smtClean="0">
                <a:ln>
                  <a:noFill/>
                </a:ln>
                <a:solidFill>
                  <a:schemeClr val="tx1"/>
                </a:solidFill>
                <a:effectLst/>
                <a:latin typeface="Arial" pitchFamily="34" charset="0"/>
                <a:ea typeface="ＭＳ Ｐゴシック" pitchFamily="50" charset="-128"/>
              </a:rPr>
              <a:t>4</a:t>
            </a:r>
            <a:r>
              <a:rPr lang="en-US" altLang="ja-JP" baseline="0" dirty="0" err="1">
                <a:latin typeface="Arial" pitchFamily="34" charset="0"/>
                <a:ea typeface="ＭＳ Ｐゴシック" pitchFamily="50" charset="-128"/>
              </a:rPr>
              <a:t>.2 </a:t>
            </a:r>
            <a:r>
              <a:rPr lang="ja-JP" altLang="en-US" sz="1000" baseline="0" dirty="0" err="1">
                <a:latin typeface="Arial" pitchFamily="34" charset="0"/>
                <a:ea typeface="ＭＳ Ｐゴシック" pitchFamily="50" charset="-128"/>
              </a:rPr>
              <a:t>実装上の問題への対策</a:t>
            </a:r>
            <a:endParaRPr kumimoji="0" lang="ja-JP" altLang="en-US" sz="10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52" name="ホームベース 51"/>
          <p:cNvSpPr/>
          <p:nvPr/>
        </p:nvSpPr>
        <p:spPr bwMode="auto">
          <a:xfrm>
            <a:off x="4391524" y="1201054"/>
            <a:ext cx="1281143" cy="635046"/>
          </a:xfrm>
          <a:prstGeom prst="homePlat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r>
              <a:rPr kumimoji="0" lang="en-US" altLang="ja-JP" sz="1300" b="0" i="0" u="none" strike="noStrike" cap="none" normalizeH="0" baseline="0" dirty="0" err="1" smtClean="0">
                <a:ln>
                  <a:noFill/>
                </a:ln>
                <a:solidFill>
                  <a:schemeClr val="tx1"/>
                </a:solidFill>
                <a:effectLst/>
                <a:latin typeface="Arial" pitchFamily="34" charset="0"/>
                <a:ea typeface="ＭＳ Ｐゴシック" pitchFamily="50" charset="-128"/>
              </a:rPr>
              <a:t>4</a:t>
            </a:r>
            <a:r>
              <a:rPr lang="en-US" altLang="ja-JP" baseline="0" dirty="0" err="1">
                <a:latin typeface="Arial" pitchFamily="34" charset="0"/>
                <a:ea typeface="ＭＳ Ｐゴシック" pitchFamily="50" charset="-128"/>
              </a:rPr>
              <a:t>.3 </a:t>
            </a:r>
            <a:r>
              <a:rPr lang="ja-JP" altLang="en-US" sz="1000" baseline="0"/>
              <a:t>深層学習に応用できるライブラリ </a:t>
            </a:r>
            <a:endParaRPr lang="ja-JP" altLang="en-US" sz="1000" baseline="0">
              <a:effectLst/>
            </a:endParaRPr>
          </a:p>
        </p:txBody>
      </p:sp>
      <p:sp>
        <p:nvSpPr>
          <p:cNvPr id="54" name="ホームベース 53"/>
          <p:cNvSpPr/>
          <p:nvPr/>
        </p:nvSpPr>
        <p:spPr bwMode="auto">
          <a:xfrm>
            <a:off x="5877442" y="1201054"/>
            <a:ext cx="1340392" cy="635046"/>
          </a:xfrm>
          <a:prstGeom prst="homePlat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altLang="ja-JP" baseline="0" dirty="0" err="1">
                <a:latin typeface="Arial" pitchFamily="34" charset="0"/>
                <a:ea typeface="ＭＳ Ｐゴシック" pitchFamily="50" charset="-128"/>
              </a:rPr>
              <a:t>5 </a:t>
            </a:r>
            <a:r>
              <a:rPr lang="ja-JP" altLang="en-US" sz="1000" baseline="0" dirty="0" err="1">
                <a:latin typeface="Arial" pitchFamily="34" charset="0"/>
                <a:ea typeface="ＭＳ Ｐゴシック" pitchFamily="50" charset="-128"/>
              </a:rPr>
              <a:t>深層学習の実装例とその検証</a:t>
            </a:r>
            <a:endParaRPr kumimoji="0" lang="ja-JP" altLang="en-US" sz="10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55" name="ホームベース 54"/>
          <p:cNvSpPr/>
          <p:nvPr/>
        </p:nvSpPr>
        <p:spPr bwMode="auto">
          <a:xfrm>
            <a:off x="7441116" y="1201054"/>
            <a:ext cx="1352931" cy="635046"/>
          </a:xfrm>
          <a:prstGeom prst="homePlat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altLang="ja-JP" baseline="0" dirty="0" err="1">
                <a:latin typeface="Arial" pitchFamily="34" charset="0"/>
                <a:ea typeface="ＭＳ Ｐゴシック" pitchFamily="50" charset="-128"/>
              </a:rPr>
              <a:t>6 </a:t>
            </a:r>
            <a:r>
              <a:rPr lang="ja-JP" altLang="en-US" baseline="0" dirty="0" err="1">
                <a:latin typeface="Arial" pitchFamily="34" charset="0"/>
                <a:ea typeface="ＭＳ Ｐゴシック" pitchFamily="50" charset="-128"/>
              </a:rPr>
              <a:t>考察と提言</a:t>
            </a:r>
            <a:endPar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56" name="コンテンツ プレースホルダー 2"/>
          <p:cNvSpPr>
            <a:spLocks noGrp="1"/>
          </p:cNvSpPr>
          <p:nvPr>
            <p:ph idx="1"/>
          </p:nvPr>
        </p:nvSpPr>
        <p:spPr>
          <a:xfrm>
            <a:off x="119063" y="806933"/>
            <a:ext cx="8631237" cy="246221"/>
          </a:xfrm>
        </p:spPr>
        <p:txBody>
          <a:bodyPr/>
          <a:lstStyle/>
          <a:p>
            <a:pPr marL="0" indent="0"/>
            <a:r>
              <a:rPr kumimoji="1" lang="ja-JP" altLang="en-US" dirty="0" err="1"/>
              <a:t>深層学習の実装における問題点に対策を講じ、成果を検証する。</a:t>
            </a:r>
            <a:endParaRPr kumimoji="1" lang="ja-JP" altLang="en-US" dirty="0" err="1"/>
          </a:p>
        </p:txBody>
      </p:sp>
    </p:spTree>
    <p:extLst>
      <p:ext uri="{BB962C8B-B14F-4D97-AF65-F5344CB8AC3E}">
        <p14:creationId xmlns:p14="http://schemas.microsoft.com/office/powerpoint/2010/main" val="3617907460"/>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19063" y="230188"/>
            <a:ext cx="8618537" cy="292388"/>
          </a:xfrm>
        </p:spPr>
        <p:txBody>
          <a:bodyPr/>
          <a:lstStyle/>
          <a:p>
            <a:r>
              <a:rPr kumimoji="1" lang="ja-JP" altLang="en-US" dirty="0"/>
              <a:t>提言</a:t>
            </a:r>
            <a:endParaRPr kumimoji="1" lang="ja-JP" altLang="en-US" dirty="0"/>
          </a:p>
        </p:txBody>
      </p:sp>
      <p:sp>
        <p:nvSpPr>
          <p:cNvPr id="4" name="スライド番号プレースホルダ 3"/>
          <p:cNvSpPr>
            <a:spLocks noGrp="1"/>
          </p:cNvSpPr>
          <p:nvPr>
            <p:ph type="sldNum" sz="quarter" idx="10"/>
          </p:nvPr>
        </p:nvSpPr>
        <p:spPr/>
        <p:txBody>
          <a:bodyPr/>
          <a:lstStyle/>
          <a:p>
            <a:pPr>
              <a:defRPr/>
            </a:pPr>
            <a:fld id="{2D4E70FC-6F47-4B9A-8DC5-CFB6557575ED}" type="slidenum">
              <a:rPr lang="ja-JP" altLang="en-US" smtClean="0"/>
              <a:pPr>
                <a:defRPr/>
              </a:pPr>
              <a:t>52</a:t>
            </a:fld>
            <a:r>
              <a:rPr lang="en-US" altLang="ja-JP" smtClean="0"/>
              <a:t> </a:t>
            </a:r>
            <a:endParaRPr lang="en-US" altLang="ja-JP"/>
          </a:p>
        </p:txBody>
      </p:sp>
      <p:sp>
        <p:nvSpPr>
          <p:cNvPr id="10" name="正方形/長方形 9"/>
          <p:cNvSpPr/>
          <p:nvPr/>
        </p:nvSpPr>
        <p:spPr bwMode="auto">
          <a:xfrm>
            <a:off x="1876594" y="2551254"/>
            <a:ext cx="2239206" cy="1120815"/>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ja-JP" altLang="en-US" sz="1600" baseline="0" dirty="0" err="1">
                <a:latin typeface="Arial" pitchFamily="34" charset="0"/>
                <a:ea typeface="ＭＳ Ｐゴシック" pitchFamily="50" charset="-128"/>
              </a:rPr>
              <a:t>ライブラリ</a:t>
            </a:r>
            <a:r>
              <a:rPr lang="en-US" altLang="ja-JP" sz="1600" baseline="0" dirty="0" err="1">
                <a:latin typeface="Arial" pitchFamily="34" charset="0"/>
                <a:ea typeface="ＭＳ Ｐゴシック" pitchFamily="50" charset="-128"/>
              </a:rPr>
              <a:t> : </a:t>
            </a:r>
            <a:r>
              <a:rPr kumimoji="0" lang="en-US" altLang="ja-JP" sz="1600" b="0" i="0" u="none" strike="noStrike" cap="none" normalizeH="0" baseline="0" dirty="0" err="1" smtClean="0">
                <a:ln>
                  <a:noFill/>
                </a:ln>
                <a:solidFill>
                  <a:schemeClr val="tx1"/>
                </a:solidFill>
                <a:effectLst/>
                <a:latin typeface="Arial" pitchFamily="34" charset="0"/>
                <a:ea typeface="ＭＳ Ｐゴシック" pitchFamily="50" charset="-128"/>
              </a:rPr>
              <a:t>Pylearn2</a:t>
            </a:r>
            <a:endParaRPr kumimoji="0" lang="ja-JP" altLang="en-US" sz="16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11" name="正方形/長方形 10"/>
          <p:cNvSpPr/>
          <p:nvPr/>
        </p:nvSpPr>
        <p:spPr bwMode="auto">
          <a:xfrm>
            <a:off x="1869832" y="4535616"/>
            <a:ext cx="2239206" cy="1120815"/>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ja-JP" sz="1600" b="0" i="0" u="none" strike="noStrike" cap="none" normalizeH="0" baseline="0" dirty="0" err="1" smtClean="0">
                <a:ln>
                  <a:noFill/>
                </a:ln>
                <a:solidFill>
                  <a:schemeClr val="tx1"/>
                </a:solidFill>
                <a:effectLst/>
                <a:latin typeface="Arial" pitchFamily="34" charset="0"/>
                <a:ea typeface="ＭＳ Ｐゴシック" pitchFamily="50" charset="-128"/>
              </a:rPr>
              <a:t>Maxout Network</a:t>
            </a:r>
            <a:endParaRPr kumimoji="0" lang="ja-JP" altLang="en-US" sz="16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12" name="正方形/長方形 11"/>
          <p:cNvSpPr/>
          <p:nvPr/>
        </p:nvSpPr>
        <p:spPr bwMode="auto">
          <a:xfrm>
            <a:off x="5342486" y="3441590"/>
            <a:ext cx="2239208" cy="987423"/>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ja-JP" sz="1600" b="0" i="0" u="none" strike="noStrike" cap="none" normalizeH="0" baseline="0" dirty="0" err="1" smtClean="0">
                <a:ln>
                  <a:noFill/>
                </a:ln>
                <a:solidFill>
                  <a:schemeClr val="tx1"/>
                </a:solidFill>
                <a:effectLst/>
                <a:latin typeface="Arial" pitchFamily="34" charset="0"/>
                <a:ea typeface="ＭＳ Ｐゴシック" pitchFamily="50" charset="-128"/>
              </a:rPr>
              <a:t>Graphics Processing</a:t>
            </a:r>
          </a:p>
          <a:p>
            <a:pPr marL="0" marR="0" indent="0" algn="ctr" defTabSz="914400" rtl="0" eaLnBrk="1" fontAlgn="base" latinLnBrk="0" hangingPunct="1">
              <a:lnSpc>
                <a:spcPct val="100000"/>
              </a:lnSpc>
              <a:spcBef>
                <a:spcPct val="0"/>
              </a:spcBef>
              <a:spcAft>
                <a:spcPct val="0"/>
              </a:spcAft>
              <a:buClrTx/>
              <a:buSzTx/>
              <a:buFontTx/>
              <a:buNone/>
              <a:tabLst/>
            </a:pPr>
            <a:r>
              <a:rPr kumimoji="0" lang="en-US" altLang="ja-JP" sz="1600" b="0" i="0" u="none" strike="noStrike" cap="none" normalizeH="0" baseline="0" dirty="0" err="1" smtClean="0">
                <a:ln>
                  <a:noFill/>
                </a:ln>
                <a:solidFill>
                  <a:schemeClr val="tx1"/>
                </a:solidFill>
                <a:effectLst/>
                <a:latin typeface="Arial" pitchFamily="34" charset="0"/>
                <a:ea typeface="ＭＳ Ｐゴシック" pitchFamily="50" charset="-128"/>
              </a:rPr>
              <a:t> Unit (GPU)</a:t>
            </a:r>
            <a:r>
              <a:rPr kumimoji="0" lang="ja-JP" altLang="en-US" sz="1600" b="0" i="0" u="none" strike="noStrike" cap="none" normalizeH="0" baseline="0" dirty="0" err="1" smtClean="0">
                <a:ln>
                  <a:noFill/>
                </a:ln>
                <a:solidFill>
                  <a:schemeClr val="tx1"/>
                </a:solidFill>
                <a:effectLst/>
                <a:latin typeface="Arial" pitchFamily="34" charset="0"/>
                <a:ea typeface="ＭＳ Ｐゴシック" pitchFamily="50" charset="-128"/>
              </a:rPr>
              <a:t>の利用</a:t>
            </a:r>
            <a:endParaRPr kumimoji="0" lang="en-US" altLang="ja-JP" sz="16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13" name="テキスト ボックス 12"/>
          <p:cNvSpPr txBox="1"/>
          <p:nvPr/>
        </p:nvSpPr>
        <p:spPr>
          <a:xfrm>
            <a:off x="2588816" y="2094966"/>
            <a:ext cx="1469975" cy="338554"/>
          </a:xfrm>
          <a:prstGeom prst="rect">
            <a:avLst/>
          </a:prstGeom>
          <a:noFill/>
        </p:spPr>
        <p:txBody>
          <a:bodyPr wrap="square" rtlCol="0">
            <a:spAutoFit/>
          </a:bodyPr>
          <a:lstStyle/>
          <a:p>
            <a:r>
              <a:rPr kumimoji="1" lang="ja-JP" altLang="en-US" sz="1600" baseline="0" dirty="0" err="1" smtClean="0"/>
              <a:t>ソフトウェア面</a:t>
            </a:r>
          </a:p>
        </p:txBody>
      </p:sp>
      <p:sp>
        <p:nvSpPr>
          <p:cNvPr id="14" name="テキスト ボックス 13"/>
          <p:cNvSpPr txBox="1"/>
          <p:nvPr/>
        </p:nvSpPr>
        <p:spPr>
          <a:xfrm>
            <a:off x="5765595" y="2095379"/>
            <a:ext cx="1807394" cy="338554"/>
          </a:xfrm>
          <a:prstGeom prst="rect">
            <a:avLst/>
          </a:prstGeom>
          <a:noFill/>
        </p:spPr>
        <p:txBody>
          <a:bodyPr wrap="square" rtlCol="0">
            <a:spAutoFit/>
          </a:bodyPr>
          <a:lstStyle/>
          <a:p>
            <a:r>
              <a:rPr kumimoji="1" lang="ja-JP" altLang="en-US" sz="1600" baseline="0" dirty="0" err="1" smtClean="0"/>
              <a:t>ハードウェア面</a:t>
            </a:r>
          </a:p>
        </p:txBody>
      </p:sp>
      <p:sp>
        <p:nvSpPr>
          <p:cNvPr id="49" name="加算記号 48"/>
          <p:cNvSpPr/>
          <p:nvPr/>
        </p:nvSpPr>
        <p:spPr bwMode="auto">
          <a:xfrm>
            <a:off x="3057444" y="3996254"/>
            <a:ext cx="387406" cy="387404"/>
          </a:xfrm>
          <a:prstGeom prst="mathPlus">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ja-JP" altLang="en-US" sz="16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24" name="コンテンツ プレースホルダ 2"/>
          <p:cNvSpPr>
            <a:spLocks noGrp="1"/>
          </p:cNvSpPr>
          <p:nvPr>
            <p:ph idx="1"/>
          </p:nvPr>
        </p:nvSpPr>
        <p:spPr>
          <a:xfrm>
            <a:off x="602238" y="847385"/>
            <a:ext cx="7765257" cy="984885"/>
          </a:xfrm>
        </p:spPr>
        <p:txBody>
          <a:bodyPr/>
          <a:lstStyle/>
          <a:p>
            <a:r>
              <a:rPr kumimoji="1" lang="ja-JP" altLang="en-US" dirty="0"/>
              <a:t>この研究では、深層学習の実装上の</a:t>
            </a:r>
            <a:r>
              <a:rPr kumimoji="1" lang="en-US" altLang="ja-JP" dirty="0"/>
              <a:t>3</a:t>
            </a:r>
            <a:r>
              <a:rPr kumimoji="1" lang="ja-JP" altLang="en-US" dirty="0"/>
              <a:t>つの問題点を解決するために、</a:t>
            </a:r>
          </a:p>
          <a:p>
            <a:r>
              <a:rPr kumimoji="1" lang="ja-JP" altLang="en-US" dirty="0"/>
              <a:t>・</a:t>
            </a:r>
            <a:r>
              <a:rPr kumimoji="1" lang="en-US" altLang="ja-JP" dirty="0"/>
              <a:t>GPU</a:t>
            </a:r>
            <a:r>
              <a:rPr kumimoji="1" lang="ja-JP" altLang="en-US" dirty="0"/>
              <a:t>の利用</a:t>
            </a:r>
          </a:p>
          <a:p>
            <a:r>
              <a:rPr kumimoji="1" lang="ja-JP" altLang="en-US" dirty="0"/>
              <a:t>・ライブラリ「</a:t>
            </a:r>
            <a:r>
              <a:rPr kumimoji="1" lang="en-US" altLang="ja-JP" dirty="0"/>
              <a:t>Pylearn2</a:t>
            </a:r>
            <a:r>
              <a:rPr kumimoji="1" lang="ja-JP" altLang="en-US" dirty="0"/>
              <a:t>」の利用および、分類モデル「</a:t>
            </a:r>
            <a:r>
              <a:rPr kumimoji="1" lang="en-US" altLang="ja-JP" dirty="0"/>
              <a:t>Maxout Network</a:t>
            </a:r>
            <a:r>
              <a:rPr kumimoji="1" lang="ja-JP" altLang="en-US" dirty="0"/>
              <a:t>」の利用</a:t>
            </a:r>
          </a:p>
          <a:p>
            <a:r>
              <a:rPr kumimoji="1" lang="ja-JP" altLang="en-US" dirty="0"/>
              <a:t>の</a:t>
            </a:r>
            <a:r>
              <a:rPr kumimoji="1" lang="en-US" altLang="ja-JP" dirty="0"/>
              <a:t>2</a:t>
            </a:r>
            <a:r>
              <a:rPr kumimoji="1" lang="ja-JP" altLang="en-US" dirty="0"/>
              <a:t>点が重要</a:t>
            </a:r>
            <a:r>
              <a:rPr kumimoji="1" lang="ja-JP" altLang="en-US" dirty="0"/>
              <a:t>なことを</a:t>
            </a:r>
            <a:r>
              <a:rPr kumimoji="1" lang="ja-JP" altLang="en-US" dirty="0"/>
              <a:t>示した。</a:t>
            </a:r>
          </a:p>
        </p:txBody>
      </p:sp>
    </p:spTree>
    <p:extLst>
      <p:ext uri="{BB962C8B-B14F-4D97-AF65-F5344CB8AC3E}">
        <p14:creationId xmlns:p14="http://schemas.microsoft.com/office/powerpoint/2010/main" val="3005463811"/>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人工知能</a:t>
            </a:r>
            <a:r>
              <a:rPr kumimoji="1" lang="ja-JP" altLang="en-US"/>
              <a:t>のビジネスへの応用</a:t>
            </a:r>
            <a:r>
              <a:rPr kumimoji="1" lang="en-US" altLang="ja-JP"/>
              <a:t> 2</a:t>
            </a:r>
            <a:endParaRPr kumimoji="1" lang="ja-JP" altLang="en-US"/>
          </a:p>
        </p:txBody>
      </p:sp>
      <p:sp>
        <p:nvSpPr>
          <p:cNvPr id="3" name="コンテンツ プレースホルダー 2"/>
          <p:cNvSpPr>
            <a:spLocks noGrp="1"/>
          </p:cNvSpPr>
          <p:nvPr>
            <p:ph idx="1"/>
          </p:nvPr>
        </p:nvSpPr>
        <p:spPr>
          <a:xfrm>
            <a:off x="119063" y="627468"/>
            <a:ext cx="8631237" cy="461665"/>
          </a:xfrm>
        </p:spPr>
        <p:txBody>
          <a:bodyPr/>
          <a:lstStyle/>
          <a:p>
            <a:r>
              <a:rPr kumimoji="1" lang="en-US" altLang="ja-JP"/>
              <a:t>SHOTNOTE(KING JIM</a:t>
            </a:r>
            <a:r>
              <a:rPr kumimoji="1" lang="ja-JP" altLang="en-US"/>
              <a:t>社</a:t>
            </a:r>
            <a:r>
              <a:rPr kumimoji="1" lang="en-US" altLang="ja-JP"/>
              <a:t>)</a:t>
            </a:r>
          </a:p>
          <a:p>
            <a:r>
              <a:rPr kumimoji="1" lang="ja-JP" altLang="en-US" sz="1400"/>
              <a:t>手書きメモをスマートフォンのカメラで撮影　</a:t>
            </a:r>
            <a:r>
              <a:rPr kumimoji="1" lang="en-US" altLang="ja-JP" sz="1400"/>
              <a:t>→</a:t>
            </a:r>
            <a:r>
              <a:rPr kumimoji="1" lang="ja-JP" altLang="en-US" sz="1400"/>
              <a:t>　パソコンのメモ管理ソフト</a:t>
            </a:r>
            <a:r>
              <a:rPr kumimoji="1" lang="en-US" altLang="ja-JP" sz="1400"/>
              <a:t>Evernote</a:t>
            </a:r>
            <a:r>
              <a:rPr kumimoji="1" lang="ja-JP" altLang="en-US" sz="1400"/>
              <a:t>に転送して、効率よく管理</a:t>
            </a:r>
            <a:endParaRPr kumimoji="1" lang="ja-JP" altLang="en-US" sz="1400"/>
          </a:p>
        </p:txBody>
      </p:sp>
      <p:sp>
        <p:nvSpPr>
          <p:cNvPr id="4" name="スライド番号プレースホルダー 3"/>
          <p:cNvSpPr>
            <a:spLocks noGrp="1"/>
          </p:cNvSpPr>
          <p:nvPr>
            <p:ph type="sldNum" sz="quarter" idx="10"/>
          </p:nvPr>
        </p:nvSpPr>
        <p:spPr>
          <a:xfrm>
            <a:off x="8545513" y="6450666"/>
            <a:ext cx="195262" cy="152400"/>
          </a:xfrm>
        </p:spPr>
        <p:txBody>
          <a:bodyPr/>
          <a:lstStyle/>
          <a:p>
            <a:pPr>
              <a:defRPr/>
            </a:pPr>
            <a:fld id="{2D4E70FC-6F47-4B9A-8DC5-CFB6557575ED}" type="slidenum">
              <a:rPr lang="ja-JP" altLang="en-US"/>
              <a:pPr>
                <a:defRPr/>
              </a:pPr>
              <a:t>5</a:t>
            </a:fld>
            <a:r>
              <a:rPr lang="en-US" altLang="ja-JP"/>
              <a:t> </a:t>
            </a:r>
          </a:p>
        </p:txBody>
      </p:sp>
      <p:sp>
        <p:nvSpPr>
          <p:cNvPr id="22" name="テキスト ボックス 21"/>
          <p:cNvSpPr txBox="1"/>
          <p:nvPr/>
        </p:nvSpPr>
        <p:spPr>
          <a:xfrm>
            <a:off x="566025" y="5535929"/>
            <a:ext cx="8130363" cy="492443"/>
          </a:xfrm>
          <a:prstGeom prst="rect">
            <a:avLst/>
          </a:prstGeom>
          <a:noFill/>
        </p:spPr>
        <p:txBody>
          <a:bodyPr wrap="none" rtlCol="0">
            <a:spAutoFit/>
          </a:bodyPr>
          <a:lstStyle/>
          <a:p>
            <a:r>
              <a:rPr kumimoji="1" lang="en-US" altLang="ja-JP" baseline="0" dirty="0" err="1">
                <a:solidFill>
                  <a:srgbClr val="000000"/>
                </a:solidFill>
              </a:rPr>
              <a:t>SHOTNOTE</a:t>
            </a:r>
            <a:r>
              <a:rPr kumimoji="1" lang="ja-JP" altLang="en-US" baseline="0" dirty="0" err="1">
                <a:solidFill>
                  <a:srgbClr val="000000"/>
                </a:solidFill>
              </a:rPr>
              <a:t>には、スマートフォンで撮ったカメラ画像から、手書き文字を読み取って、日付情報を得る機能がある。</a:t>
            </a:r>
          </a:p>
          <a:p>
            <a:r>
              <a:rPr kumimoji="1" lang="ja-JP" altLang="en-US" baseline="0" dirty="0" err="1">
                <a:solidFill>
                  <a:srgbClr val="000000"/>
                </a:solidFill>
              </a:rPr>
              <a:t>この「画像</a:t>
            </a:r>
            <a:r>
              <a:rPr kumimoji="1" lang="en-US" altLang="ja-JP" baseline="0" dirty="0" err="1">
                <a:solidFill>
                  <a:srgbClr val="000000"/>
                </a:solidFill>
              </a:rPr>
              <a:t>→</a:t>
            </a:r>
            <a:r>
              <a:rPr kumimoji="1" lang="ja-JP" altLang="en-US" baseline="0" dirty="0" err="1">
                <a:solidFill>
                  <a:srgbClr val="000000"/>
                </a:solidFill>
              </a:rPr>
              <a:t>日付情報</a:t>
            </a:r>
            <a:r>
              <a:rPr kumimoji="1" lang="ja-JP" altLang="en-US" baseline="0" dirty="0" err="1">
                <a:solidFill>
                  <a:srgbClr val="000000"/>
                </a:solidFill>
              </a:rPr>
              <a:t>」の認識部分に、人工知能の成果が応用されている。</a:t>
            </a:r>
            <a:endParaRPr kumimoji="1" lang="ja-JP" altLang="en-US" baseline="0" dirty="0" err="1">
              <a:solidFill>
                <a:srgbClr val="000000"/>
              </a:solidFill>
            </a:endParaRPr>
          </a:p>
        </p:txBody>
      </p:sp>
      <p:sp>
        <p:nvSpPr>
          <p:cNvPr id="6" name="正方形/長方形 5"/>
          <p:cNvSpPr/>
          <p:nvPr/>
        </p:nvSpPr>
        <p:spPr>
          <a:xfrm>
            <a:off x="626332" y="6385332"/>
            <a:ext cx="2778957" cy="225703"/>
          </a:xfrm>
          <a:prstGeom prst="rect">
            <a:avLst/>
          </a:prstGeom>
        </p:spPr>
        <p:txBody>
          <a:bodyPr wrap="none">
            <a:spAutoFit/>
          </a:bodyPr>
          <a:lstStyle/>
          <a:p>
            <a:r>
              <a:rPr lang="en-US" altLang="ja-JP"/>
              <a:t>http://www.kingjim.co.jp/sp/shotnote/about </a:t>
            </a:r>
            <a:r>
              <a:rPr lang="ja-JP" altLang="en-US"/>
              <a:t>より引用</a:t>
            </a:r>
            <a:endParaRPr lang="ja-JP" altLang="en-US"/>
          </a:p>
        </p:txBody>
      </p:sp>
      <p:pic>
        <p:nvPicPr>
          <p:cNvPr id="10" name="図 9" descr="shotnote.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79837" y="1270093"/>
            <a:ext cx="3967881" cy="4003547"/>
          </a:xfrm>
          <a:prstGeom prst="rect">
            <a:avLst/>
          </a:prstGeom>
        </p:spPr>
      </p:pic>
    </p:spTree>
    <p:extLst>
      <p:ext uri="{BB962C8B-B14F-4D97-AF65-F5344CB8AC3E}">
        <p14:creationId xmlns:p14="http://schemas.microsoft.com/office/powerpoint/2010/main" val="4074817101"/>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人工知能、</a:t>
            </a:r>
            <a:r>
              <a:rPr kumimoji="1" lang="en-US" altLang="ja-JP"/>
              <a:t>Web</a:t>
            </a:r>
            <a:r>
              <a:rPr kumimoji="1" lang="ja-JP" altLang="en-US"/>
              <a:t>工学とビジネスモデル</a:t>
            </a:r>
            <a:endParaRPr kumimoji="1" lang="ja-JP" altLang="en-US"/>
          </a:p>
        </p:txBody>
      </p:sp>
      <p:sp>
        <p:nvSpPr>
          <p:cNvPr id="3" name="コンテンツ プレースホルダー 2"/>
          <p:cNvSpPr>
            <a:spLocks noGrp="1"/>
          </p:cNvSpPr>
          <p:nvPr>
            <p:ph idx="1"/>
          </p:nvPr>
        </p:nvSpPr>
        <p:spPr>
          <a:xfrm>
            <a:off x="119063" y="696493"/>
            <a:ext cx="8631237" cy="430887"/>
          </a:xfrm>
        </p:spPr>
        <p:txBody>
          <a:bodyPr/>
          <a:lstStyle/>
          <a:p>
            <a:r>
              <a:rPr kumimoji="1" lang="ja-JP" altLang="en-US" sz="1400"/>
              <a:t>ビジネスモデル</a:t>
            </a:r>
            <a:r>
              <a:rPr kumimoji="1" lang="ja-JP" altLang="en-US" sz="1400"/>
              <a:t>向上のため、</a:t>
            </a:r>
            <a:r>
              <a:rPr kumimoji="1" lang="ja-JP" altLang="en-US" sz="1400"/>
              <a:t>人工知能と</a:t>
            </a:r>
            <a:r>
              <a:rPr kumimoji="1" lang="en-US" altLang="ja-JP" sz="1400"/>
              <a:t>Web</a:t>
            </a:r>
            <a:r>
              <a:rPr kumimoji="1" lang="ja-JP" altLang="en-US" sz="1400"/>
              <a:t>工学の相乗作用による研究成果の応用が有効である。</a:t>
            </a:r>
          </a:p>
          <a:p>
            <a:r>
              <a:rPr kumimoji="1" lang="ja-JP" altLang="en-US" sz="1400"/>
              <a:t>人工知能や</a:t>
            </a:r>
            <a:r>
              <a:rPr kumimoji="1" lang="en-US" altLang="ja-JP" sz="1400"/>
              <a:t>Web</a:t>
            </a:r>
            <a:r>
              <a:rPr kumimoji="1" lang="ja-JP" altLang="en-US" sz="1400"/>
              <a:t>工学の発展は、企業の業績改善にも大いに役に立つ。</a:t>
            </a:r>
            <a:endParaRPr kumimoji="1" lang="ja-JP" altLang="en-US" sz="1400"/>
          </a:p>
        </p:txBody>
      </p:sp>
      <p:sp>
        <p:nvSpPr>
          <p:cNvPr id="4" name="スライド番号プレースホルダー 3"/>
          <p:cNvSpPr>
            <a:spLocks noGrp="1"/>
          </p:cNvSpPr>
          <p:nvPr>
            <p:ph type="sldNum" sz="quarter" idx="10"/>
          </p:nvPr>
        </p:nvSpPr>
        <p:spPr/>
        <p:txBody>
          <a:bodyPr/>
          <a:lstStyle/>
          <a:p>
            <a:pPr>
              <a:defRPr/>
            </a:pPr>
            <a:fld id="{2D4E70FC-6F47-4B9A-8DC5-CFB6557575ED}" type="slidenum">
              <a:rPr lang="ja-JP" altLang="en-US">
                <a:solidFill>
                  <a:schemeClr val="bg1"/>
                </a:solidFill>
              </a:rPr>
              <a:pPr>
                <a:defRPr/>
              </a:pPr>
              <a:t>6</a:t>
            </a:fld>
            <a:r>
              <a:rPr lang="en-US" altLang="ja-JP">
                <a:solidFill>
                  <a:schemeClr val="bg1"/>
                </a:solidFill>
              </a:rPr>
              <a:t> </a:t>
            </a:r>
          </a:p>
        </p:txBody>
      </p:sp>
      <p:sp>
        <p:nvSpPr>
          <p:cNvPr id="6" name="正方形/長方形 5"/>
          <p:cNvSpPr/>
          <p:nvPr/>
        </p:nvSpPr>
        <p:spPr>
          <a:xfrm>
            <a:off x="612527" y="6385332"/>
            <a:ext cx="4506362" cy="225703"/>
          </a:xfrm>
          <a:prstGeom prst="rect">
            <a:avLst/>
          </a:prstGeom>
        </p:spPr>
        <p:txBody>
          <a:bodyPr wrap="none">
            <a:spAutoFit/>
          </a:bodyPr>
          <a:lstStyle/>
          <a:p>
            <a:r>
              <a:rPr lang="en-US" altLang="ja-JP">
                <a:hlinkClick r:id="rId2"/>
              </a:rPr>
              <a:t>http://ymatsuo.com/japanese/research.html</a:t>
            </a:r>
            <a:r>
              <a:rPr lang="en-US" altLang="ja-JP"/>
              <a:t> , </a:t>
            </a:r>
            <a:r>
              <a:rPr lang="en-US" altLang="ja-JP">
                <a:hlinkClick r:id="rId3"/>
              </a:rPr>
              <a:t>http://weblab.t.u-tokyo.ac.jp/</a:t>
            </a:r>
            <a:r>
              <a:rPr lang="en-US" altLang="ja-JP"/>
              <a:t> </a:t>
            </a:r>
            <a:r>
              <a:rPr lang="ja-JP" altLang="en-US"/>
              <a:t>より引用・編集</a:t>
            </a:r>
            <a:endParaRPr lang="ja-JP" altLang="en-US"/>
          </a:p>
        </p:txBody>
      </p:sp>
      <p:sp>
        <p:nvSpPr>
          <p:cNvPr id="8" name="角丸四角形 7"/>
          <p:cNvSpPr/>
          <p:nvPr/>
        </p:nvSpPr>
        <p:spPr bwMode="auto">
          <a:xfrm>
            <a:off x="3513477" y="1448566"/>
            <a:ext cx="2070020" cy="842092"/>
          </a:xfrm>
          <a:prstGeom prst="round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ja-JP" altLang="en-US" sz="1800" baseline="0" dirty="0" err="1">
                <a:latin typeface="Arial" pitchFamily="34" charset="0"/>
                <a:ea typeface="ＭＳ Ｐゴシック" pitchFamily="50" charset="-128"/>
              </a:rPr>
              <a:t>企業活動</a:t>
            </a:r>
            <a:endParaRPr lang="en-US" altLang="ja-JP" sz="1800" baseline="0" dirty="0" err="1">
              <a:latin typeface="Arial" pitchFamily="34" charset="0"/>
              <a:ea typeface="ＭＳ Ｐゴシック" pitchFamily="50" charset="-128"/>
            </a:endParaRPr>
          </a:p>
        </p:txBody>
      </p:sp>
      <p:sp>
        <p:nvSpPr>
          <p:cNvPr id="9" name="角丸四角形 8"/>
          <p:cNvSpPr/>
          <p:nvPr/>
        </p:nvSpPr>
        <p:spPr bwMode="auto">
          <a:xfrm>
            <a:off x="1352931" y="3933526"/>
            <a:ext cx="2070020" cy="842092"/>
          </a:xfrm>
          <a:prstGeom prst="round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ja-JP" sz="1800" baseline="0" dirty="0" err="1">
                <a:latin typeface="Arial" pitchFamily="34" charset="0"/>
                <a:ea typeface="ＭＳ Ｐゴシック" pitchFamily="50" charset="-128"/>
              </a:rPr>
              <a:t>Web</a:t>
            </a:r>
            <a:r>
              <a:rPr lang="ja-JP" altLang="en-US" sz="1800" baseline="0" dirty="0" err="1">
                <a:latin typeface="Arial" pitchFamily="34" charset="0"/>
                <a:ea typeface="ＭＳ Ｐゴシック" pitchFamily="50" charset="-128"/>
              </a:rPr>
              <a:t>工学</a:t>
            </a:r>
            <a:endParaRPr lang="en-US" altLang="ja-JP" sz="1800" baseline="0" dirty="0" err="1">
              <a:latin typeface="Arial" pitchFamily="34" charset="0"/>
              <a:ea typeface="ＭＳ Ｐゴシック" pitchFamily="50" charset="-128"/>
            </a:endParaRPr>
          </a:p>
        </p:txBody>
      </p:sp>
      <p:sp>
        <p:nvSpPr>
          <p:cNvPr id="11" name="角丸四角形 10"/>
          <p:cNvSpPr/>
          <p:nvPr/>
        </p:nvSpPr>
        <p:spPr bwMode="auto">
          <a:xfrm>
            <a:off x="5674024" y="3933526"/>
            <a:ext cx="2070020" cy="842092"/>
          </a:xfrm>
          <a:prstGeom prst="round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ja-JP" altLang="en-US" sz="1800" baseline="0" dirty="0" err="1">
                <a:latin typeface="Arial" pitchFamily="34" charset="0"/>
                <a:ea typeface="ＭＳ Ｐゴシック" pitchFamily="50" charset="-128"/>
              </a:rPr>
              <a:t>人工知能</a:t>
            </a:r>
            <a:endParaRPr lang="en-US" altLang="ja-JP" sz="1800" baseline="0" dirty="0" err="1">
              <a:latin typeface="Arial" pitchFamily="34" charset="0"/>
              <a:ea typeface="ＭＳ Ｐゴシック" pitchFamily="50" charset="-128"/>
            </a:endParaRPr>
          </a:p>
        </p:txBody>
      </p:sp>
      <p:cxnSp>
        <p:nvCxnSpPr>
          <p:cNvPr id="29" name="直線矢印コネクタ 28"/>
          <p:cNvCxnSpPr/>
          <p:nvPr/>
        </p:nvCxnSpPr>
        <p:spPr bwMode="auto">
          <a:xfrm flipV="1">
            <a:off x="3520380" y="4224460"/>
            <a:ext cx="2057006"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35" name="直線矢印コネクタ 34"/>
          <p:cNvCxnSpPr/>
          <p:nvPr/>
        </p:nvCxnSpPr>
        <p:spPr bwMode="auto">
          <a:xfrm>
            <a:off x="5687833" y="2195059"/>
            <a:ext cx="1670455" cy="1629030"/>
          </a:xfrm>
          <a:prstGeom prst="straightConnector1">
            <a:avLst/>
          </a:prstGeom>
          <a:solidFill>
            <a:schemeClr val="accent1"/>
          </a:solidFill>
          <a:ln w="9525" cap="flat" cmpd="sng" algn="ctr">
            <a:solidFill>
              <a:schemeClr val="tx1"/>
            </a:solidFill>
            <a:prstDash val="solid"/>
            <a:round/>
            <a:headEnd type="arrow" w="med" len="med"/>
            <a:tailEnd type="none"/>
          </a:ln>
          <a:effectLst/>
        </p:spPr>
      </p:cxnSp>
      <p:cxnSp>
        <p:nvCxnSpPr>
          <p:cNvPr id="38" name="直線矢印コネクタ 37"/>
          <p:cNvCxnSpPr/>
          <p:nvPr/>
        </p:nvCxnSpPr>
        <p:spPr bwMode="auto">
          <a:xfrm flipH="1" flipV="1">
            <a:off x="3520380" y="4500566"/>
            <a:ext cx="2057006"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40" name="直線矢印コネクタ 39"/>
          <p:cNvCxnSpPr/>
          <p:nvPr/>
        </p:nvCxnSpPr>
        <p:spPr bwMode="auto">
          <a:xfrm flipH="1">
            <a:off x="1725675" y="2167443"/>
            <a:ext cx="1670455" cy="1629030"/>
          </a:xfrm>
          <a:prstGeom prst="straightConnector1">
            <a:avLst/>
          </a:prstGeom>
          <a:solidFill>
            <a:schemeClr val="accent1"/>
          </a:solidFill>
          <a:ln w="9525" cap="flat" cmpd="sng" algn="ctr">
            <a:solidFill>
              <a:schemeClr val="tx1"/>
            </a:solidFill>
            <a:prstDash val="solid"/>
            <a:round/>
            <a:headEnd type="arrow" w="med" len="med"/>
            <a:tailEnd type="none"/>
          </a:ln>
          <a:effectLst/>
        </p:spPr>
      </p:cxnSp>
      <p:sp>
        <p:nvSpPr>
          <p:cNvPr id="41" name="テキスト ボックス 40"/>
          <p:cNvSpPr txBox="1"/>
          <p:nvPr/>
        </p:nvSpPr>
        <p:spPr>
          <a:xfrm>
            <a:off x="3506580" y="3658422"/>
            <a:ext cx="1911050" cy="492443"/>
          </a:xfrm>
          <a:prstGeom prst="rect">
            <a:avLst/>
          </a:prstGeom>
          <a:noFill/>
        </p:spPr>
        <p:txBody>
          <a:bodyPr wrap="none" rtlCol="0">
            <a:spAutoFit/>
          </a:bodyPr>
          <a:lstStyle/>
          <a:p>
            <a:pPr algn="ctr"/>
            <a:r>
              <a:rPr kumimoji="1" lang="ja-JP" altLang="en-US" baseline="0" dirty="0" err="1" smtClean="0"/>
              <a:t>大量の記号データによる</a:t>
            </a:r>
          </a:p>
          <a:p>
            <a:pPr algn="ctr"/>
            <a:r>
              <a:rPr kumimoji="1" lang="ja-JP" altLang="en-US" baseline="0" dirty="0" err="1"/>
              <a:t>研究</a:t>
            </a:r>
            <a:r>
              <a:rPr kumimoji="1" lang="ja-JP" altLang="en-US" baseline="0" dirty="0" err="1" smtClean="0"/>
              <a:t>促進</a:t>
            </a:r>
            <a:endParaRPr kumimoji="1" lang="ja-JP" altLang="en-US" baseline="0" dirty="0" err="1" smtClean="0"/>
          </a:p>
        </p:txBody>
      </p:sp>
      <p:sp>
        <p:nvSpPr>
          <p:cNvPr id="42" name="テキスト ボックス 41"/>
          <p:cNvSpPr txBox="1"/>
          <p:nvPr/>
        </p:nvSpPr>
        <p:spPr>
          <a:xfrm>
            <a:off x="3824099" y="4534015"/>
            <a:ext cx="1354908" cy="692497"/>
          </a:xfrm>
          <a:prstGeom prst="rect">
            <a:avLst/>
          </a:prstGeom>
          <a:noFill/>
        </p:spPr>
        <p:txBody>
          <a:bodyPr wrap="none" rtlCol="0">
            <a:spAutoFit/>
          </a:bodyPr>
          <a:lstStyle/>
          <a:p>
            <a:r>
              <a:rPr kumimoji="1" lang="ja-JP" altLang="en-US" baseline="0" dirty="0" err="1" smtClean="0"/>
              <a:t>ウェブマイニング</a:t>
            </a:r>
          </a:p>
          <a:p>
            <a:r>
              <a:rPr kumimoji="1" lang="ja-JP" altLang="en-US" baseline="0" dirty="0" err="1" smtClean="0"/>
              <a:t>検索エンジン</a:t>
            </a:r>
          </a:p>
          <a:p>
            <a:r>
              <a:rPr kumimoji="1" lang="ja-JP" altLang="en-US" baseline="0" dirty="0" err="1"/>
              <a:t>ネットワーク分析</a:t>
            </a:r>
            <a:endParaRPr kumimoji="1" lang="ja-JP" altLang="en-US" baseline="0" dirty="0" err="1" smtClean="0"/>
          </a:p>
        </p:txBody>
      </p:sp>
      <p:sp>
        <p:nvSpPr>
          <p:cNvPr id="43" name="テキスト ボックス 42"/>
          <p:cNvSpPr txBox="1"/>
          <p:nvPr/>
        </p:nvSpPr>
        <p:spPr>
          <a:xfrm>
            <a:off x="869731" y="1615235"/>
            <a:ext cx="2017524" cy="1692771"/>
          </a:xfrm>
          <a:prstGeom prst="rect">
            <a:avLst/>
          </a:prstGeom>
          <a:noFill/>
        </p:spPr>
        <p:txBody>
          <a:bodyPr wrap="none" rtlCol="0">
            <a:spAutoFit/>
          </a:bodyPr>
          <a:lstStyle/>
          <a:p>
            <a:r>
              <a:rPr kumimoji="1" lang="ja-JP" altLang="en-US" baseline="0" dirty="0" err="1"/>
              <a:t>知の構造化による</a:t>
            </a:r>
          </a:p>
          <a:p>
            <a:r>
              <a:rPr kumimoji="1" lang="ja-JP" altLang="en-US" baseline="0" dirty="0" err="1"/>
              <a:t>社会・産業技術の俯瞰</a:t>
            </a:r>
          </a:p>
          <a:p>
            <a:endParaRPr kumimoji="1" lang="ja-JP" altLang="en-US" baseline="0" dirty="0" err="1" smtClean="0"/>
          </a:p>
          <a:p>
            <a:r>
              <a:rPr kumimoji="1" lang="en-US" altLang="ja-JP" baseline="0" dirty="0" err="1"/>
              <a:t>Web</a:t>
            </a:r>
            <a:r>
              <a:rPr kumimoji="1" lang="ja-JP" altLang="en-US" baseline="0" dirty="0" err="1"/>
              <a:t>サービス、</a:t>
            </a:r>
            <a:r>
              <a:rPr kumimoji="1" lang="en-US" altLang="ja-JP" baseline="0" dirty="0" err="1"/>
              <a:t>Web</a:t>
            </a:r>
            <a:r>
              <a:rPr kumimoji="1" lang="ja-JP" altLang="en-US" baseline="0" dirty="0" err="1"/>
              <a:t>アプリ</a:t>
            </a:r>
          </a:p>
          <a:p>
            <a:r>
              <a:rPr kumimoji="1" lang="ja-JP" altLang="en-US" baseline="0" dirty="0" err="1"/>
              <a:t>の構築</a:t>
            </a:r>
          </a:p>
          <a:p>
            <a:endParaRPr kumimoji="1" lang="ja-JP" altLang="en-US" baseline="0" dirty="0" err="1" smtClean="0"/>
          </a:p>
          <a:p>
            <a:r>
              <a:rPr kumimoji="1" lang="ja-JP" altLang="en-US" baseline="0" dirty="0" err="1" smtClean="0"/>
              <a:t>ソーシャルメディアと</a:t>
            </a:r>
          </a:p>
          <a:p>
            <a:r>
              <a:rPr kumimoji="1" lang="ja-JP" altLang="en-US" baseline="0" dirty="0" err="1"/>
              <a:t>ビジネスモデル</a:t>
            </a:r>
          </a:p>
        </p:txBody>
      </p:sp>
      <p:sp>
        <p:nvSpPr>
          <p:cNvPr id="45" name="テキスト ボックス 44"/>
          <p:cNvSpPr txBox="1"/>
          <p:nvPr/>
        </p:nvSpPr>
        <p:spPr>
          <a:xfrm>
            <a:off x="6571370" y="1932762"/>
            <a:ext cx="1967205" cy="1092607"/>
          </a:xfrm>
          <a:prstGeom prst="rect">
            <a:avLst/>
          </a:prstGeom>
          <a:noFill/>
        </p:spPr>
        <p:txBody>
          <a:bodyPr wrap="none" rtlCol="0">
            <a:spAutoFit/>
          </a:bodyPr>
          <a:lstStyle/>
          <a:p>
            <a:r>
              <a:rPr kumimoji="1" lang="ja-JP" altLang="en-US" baseline="0" dirty="0" err="1" smtClean="0"/>
              <a:t>市場分析</a:t>
            </a:r>
          </a:p>
          <a:p>
            <a:endParaRPr kumimoji="1" lang="ja-JP" altLang="en-US" baseline="0" dirty="0" err="1" smtClean="0"/>
          </a:p>
          <a:p>
            <a:r>
              <a:rPr kumimoji="1" lang="ja-JP" altLang="en-US" baseline="0" dirty="0" err="1" smtClean="0"/>
              <a:t>金融市場の予測</a:t>
            </a:r>
          </a:p>
          <a:p>
            <a:endParaRPr kumimoji="1" lang="ja-JP" altLang="en-US" baseline="0" dirty="0" err="1" smtClean="0"/>
          </a:p>
          <a:p>
            <a:r>
              <a:rPr kumimoji="1" lang="ja-JP" altLang="en-US" baseline="0" dirty="0" err="1" smtClean="0"/>
              <a:t>意思決定システムの構築</a:t>
            </a:r>
            <a:endParaRPr kumimoji="1" lang="ja-JP" altLang="en-US" baseline="0" dirty="0" err="1" smtClean="0"/>
          </a:p>
        </p:txBody>
      </p:sp>
      <p:pic>
        <p:nvPicPr>
          <p:cNvPr id="49" name="図 48" descr="at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3520" y="5668803"/>
            <a:ext cx="2802498" cy="455502"/>
          </a:xfrm>
          <a:prstGeom prst="rect">
            <a:avLst/>
          </a:prstGeom>
        </p:spPr>
      </p:pic>
      <p:pic>
        <p:nvPicPr>
          <p:cNvPr id="50" name="図 49" descr="readyfor.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87713" y="5690985"/>
            <a:ext cx="2034800" cy="508700"/>
          </a:xfrm>
          <a:prstGeom prst="rect">
            <a:avLst/>
          </a:prstGeom>
        </p:spPr>
      </p:pic>
      <p:pic>
        <p:nvPicPr>
          <p:cNvPr id="51" name="図 50" descr="spysee.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092131" y="5666565"/>
            <a:ext cx="2311400" cy="469900"/>
          </a:xfrm>
          <a:prstGeom prst="rect">
            <a:avLst/>
          </a:prstGeom>
        </p:spPr>
      </p:pic>
      <p:sp>
        <p:nvSpPr>
          <p:cNvPr id="52" name="テキスト ボックス 51"/>
          <p:cNvSpPr txBox="1"/>
          <p:nvPr/>
        </p:nvSpPr>
        <p:spPr>
          <a:xfrm>
            <a:off x="784756" y="5346729"/>
            <a:ext cx="1467569" cy="292388"/>
          </a:xfrm>
          <a:prstGeom prst="rect">
            <a:avLst/>
          </a:prstGeom>
          <a:noFill/>
        </p:spPr>
        <p:txBody>
          <a:bodyPr wrap="none" rtlCol="0">
            <a:spAutoFit/>
          </a:bodyPr>
          <a:lstStyle/>
          <a:p>
            <a:pPr algn="ctr"/>
            <a:r>
              <a:rPr kumimoji="1" lang="ja-JP" altLang="en-US" baseline="0" dirty="0" err="1" smtClean="0"/>
              <a:t>松尾研における例</a:t>
            </a:r>
            <a:endParaRPr kumimoji="1" lang="ja-JP" altLang="en-US" baseline="0" dirty="0" err="1" smtClean="0"/>
          </a:p>
        </p:txBody>
      </p:sp>
    </p:spTree>
    <p:extLst>
      <p:ext uri="{BB962C8B-B14F-4D97-AF65-F5344CB8AC3E}">
        <p14:creationId xmlns:p14="http://schemas.microsoft.com/office/powerpoint/2010/main" val="2758923215"/>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図形グループ 8"/>
          <p:cNvGrpSpPr/>
          <p:nvPr/>
        </p:nvGrpSpPr>
        <p:grpSpPr>
          <a:xfrm>
            <a:off x="524435" y="1644673"/>
            <a:ext cx="7248011" cy="457200"/>
            <a:chOff x="1642640" y="1699893"/>
            <a:chExt cx="7248011" cy="457200"/>
          </a:xfrm>
        </p:grpSpPr>
        <p:sp>
          <p:nvSpPr>
            <p:cNvPr id="7" name="正方形/長方形 8"/>
            <p:cNvSpPr>
              <a:spLocks noChangeArrowheads="1"/>
            </p:cNvSpPr>
            <p:nvPr/>
          </p:nvSpPr>
          <p:spPr bwMode="auto">
            <a:xfrm>
              <a:off x="2150641" y="1750867"/>
              <a:ext cx="6740010" cy="371475"/>
            </a:xfrm>
            <a:prstGeom prst="rect">
              <a:avLst/>
            </a:prstGeom>
            <a:solidFill>
              <a:schemeClr val="accent1"/>
            </a:solidFill>
            <a:ln w="9525" algn="ctr">
              <a:noFill/>
              <a:round/>
              <a:headEnd/>
              <a:tailEnd/>
            </a:ln>
          </p:spPr>
          <p:txBody>
            <a:bodyPr lIns="0" tIns="0" rIns="0" bIns="0"/>
            <a:lstStyle/>
            <a:p>
              <a:endParaRPr lang="ja-JP" altLang="en-US" sz="2000">
                <a:solidFill>
                  <a:srgbClr val="000000"/>
                </a:solidFill>
                <a:latin typeface="Calibri" pitchFamily="34" charset="0"/>
              </a:endParaRPr>
            </a:p>
          </p:txBody>
        </p:sp>
        <p:sp>
          <p:nvSpPr>
            <p:cNvPr id="8" name="右矢印 10"/>
            <p:cNvSpPr>
              <a:spLocks noChangeArrowheads="1"/>
            </p:cNvSpPr>
            <p:nvPr/>
          </p:nvSpPr>
          <p:spPr bwMode="auto">
            <a:xfrm>
              <a:off x="1642640" y="1699893"/>
              <a:ext cx="431800" cy="457200"/>
            </a:xfrm>
            <a:prstGeom prst="rightArrow">
              <a:avLst>
                <a:gd name="adj1" fmla="val 38972"/>
                <a:gd name="adj2" fmla="val 21681"/>
              </a:avLst>
            </a:prstGeom>
            <a:solidFill>
              <a:schemeClr val="tx2"/>
            </a:solidFill>
            <a:ln w="9525" algn="ctr">
              <a:solidFill>
                <a:schemeClr val="tx1"/>
              </a:solidFill>
              <a:round/>
              <a:headEnd/>
              <a:tailEnd/>
            </a:ln>
          </p:spPr>
          <p:txBody>
            <a:bodyPr lIns="0" tIns="0" rIns="0" bIns="0"/>
            <a:lstStyle/>
            <a:p>
              <a:endParaRPr lang="ja-JP" altLang="en-US" sz="2000">
                <a:solidFill>
                  <a:srgbClr val="000000"/>
                </a:solidFill>
                <a:latin typeface="Calibri" pitchFamily="34" charset="0"/>
              </a:endParaRPr>
            </a:p>
          </p:txBody>
        </p:sp>
      </p:grpSp>
      <p:sp>
        <p:nvSpPr>
          <p:cNvPr id="2" name="タイトル 1"/>
          <p:cNvSpPr>
            <a:spLocks noGrp="1"/>
          </p:cNvSpPr>
          <p:nvPr>
            <p:ph type="title"/>
          </p:nvPr>
        </p:nvSpPr>
        <p:spPr>
          <a:xfrm>
            <a:off x="119063" y="230188"/>
            <a:ext cx="8618537" cy="292388"/>
          </a:xfrm>
        </p:spPr>
        <p:txBody>
          <a:bodyPr/>
          <a:lstStyle/>
          <a:p>
            <a:r>
              <a:rPr kumimoji="1" lang="ja-JP" altLang="en-US" dirty="0"/>
              <a:t>発表の流れ</a:t>
            </a:r>
          </a:p>
        </p:txBody>
      </p:sp>
      <p:sp>
        <p:nvSpPr>
          <p:cNvPr id="4" name="スライド番号プレースホルダ 3"/>
          <p:cNvSpPr>
            <a:spLocks noGrp="1"/>
          </p:cNvSpPr>
          <p:nvPr>
            <p:ph type="sldNum" sz="quarter" idx="10"/>
          </p:nvPr>
        </p:nvSpPr>
        <p:spPr/>
        <p:txBody>
          <a:bodyPr/>
          <a:lstStyle/>
          <a:p>
            <a:pPr>
              <a:defRPr/>
            </a:pPr>
            <a:fld id="{2D4E70FC-6F47-4B9A-8DC5-CFB6557575ED}" type="slidenum">
              <a:rPr lang="ja-JP" altLang="en-US" smtClean="0"/>
              <a:pPr>
                <a:defRPr/>
              </a:pPr>
              <a:t>7</a:t>
            </a:fld>
            <a:r>
              <a:rPr lang="en-US" altLang="ja-JP" smtClean="0"/>
              <a:t> </a:t>
            </a:r>
            <a:endParaRPr lang="en-US" altLang="ja-JP"/>
          </a:p>
        </p:txBody>
      </p:sp>
      <p:sp>
        <p:nvSpPr>
          <p:cNvPr id="3" name="コンテンツ プレースホルダ 2"/>
          <p:cNvSpPr>
            <a:spLocks noGrp="1"/>
          </p:cNvSpPr>
          <p:nvPr>
            <p:ph idx="1"/>
          </p:nvPr>
        </p:nvSpPr>
        <p:spPr>
          <a:xfrm>
            <a:off x="1258021" y="960084"/>
            <a:ext cx="6445398" cy="4801314"/>
          </a:xfrm>
        </p:spPr>
        <p:txBody>
          <a:bodyPr anchor="ctr"/>
          <a:lstStyle/>
          <a:p>
            <a:pPr marL="152400" lvl="1" indent="-152400">
              <a:buSzPct val="120000"/>
              <a:buFontTx/>
              <a:buChar char="•"/>
            </a:pPr>
            <a:r>
              <a:rPr kumimoji="1" lang="ja-JP" altLang="en-US" sz="2400" dirty="0">
                <a:solidFill>
                  <a:srgbClr val="000000"/>
                </a:solidFill>
                <a:latin typeface="Calibri" pitchFamily="34" charset="0"/>
              </a:rPr>
              <a:t>はじめに</a:t>
            </a:r>
            <a:endParaRPr kumimoji="1" lang="ja-JP" altLang="en-US" sz="2400" dirty="0" smtClean="0">
              <a:solidFill>
                <a:srgbClr val="000000"/>
              </a:solidFill>
              <a:latin typeface="Calibri" pitchFamily="34" charset="0"/>
            </a:endParaRPr>
          </a:p>
          <a:p>
            <a:pPr marL="152400" lvl="1" indent="-152400">
              <a:buSzPct val="120000"/>
              <a:buFontTx/>
              <a:buChar char="•"/>
            </a:pPr>
            <a:endParaRPr kumimoji="1" lang="en-US" altLang="ja-JP" sz="2400" dirty="0" smtClean="0">
              <a:solidFill>
                <a:srgbClr val="000000"/>
              </a:solidFill>
              <a:latin typeface="Calibri" pitchFamily="34" charset="0"/>
            </a:endParaRPr>
          </a:p>
          <a:p>
            <a:pPr marL="152400" lvl="1" indent="-152400">
              <a:buSzPct val="120000"/>
              <a:buFontTx/>
              <a:buChar char="•"/>
            </a:pPr>
            <a:r>
              <a:rPr kumimoji="1" lang="ja-JP" altLang="en-US" sz="2400" dirty="0">
                <a:solidFill>
                  <a:srgbClr val="000000"/>
                </a:solidFill>
                <a:latin typeface="Calibri" pitchFamily="34" charset="0"/>
              </a:rPr>
              <a:t>関連研究</a:t>
            </a:r>
          </a:p>
          <a:p>
            <a:pPr marL="152400" lvl="1" indent="-152400">
              <a:buSzPct val="120000"/>
              <a:buFontTx/>
              <a:buChar char="•"/>
            </a:pPr>
            <a:endParaRPr kumimoji="1" lang="ja-JP" altLang="en-US" sz="2400" dirty="0">
              <a:solidFill>
                <a:srgbClr val="000000"/>
              </a:solidFill>
              <a:latin typeface="Calibri" pitchFamily="34" charset="0"/>
            </a:endParaRPr>
          </a:p>
          <a:p>
            <a:pPr marL="152400" lvl="1" indent="-152400">
              <a:buSzPct val="120000"/>
              <a:buFontTx/>
              <a:buChar char="•"/>
            </a:pPr>
            <a:r>
              <a:rPr kumimoji="1" lang="ja-JP" altLang="en-US" sz="2400" dirty="0">
                <a:solidFill>
                  <a:srgbClr val="000000"/>
                </a:solidFill>
                <a:latin typeface="Calibri" pitchFamily="34" charset="0"/>
              </a:rPr>
              <a:t>深層学習の成果とアルゴリズム</a:t>
            </a:r>
            <a:endParaRPr kumimoji="1" lang="ja-JP" altLang="en-US" sz="2400" dirty="0">
              <a:solidFill>
                <a:srgbClr val="000000"/>
              </a:solidFill>
              <a:latin typeface="Calibri" pitchFamily="34" charset="0"/>
            </a:endParaRPr>
          </a:p>
          <a:p>
            <a:pPr marL="152400" lvl="1" indent="-152400">
              <a:buSzPct val="120000"/>
              <a:buFontTx/>
              <a:buChar char="•"/>
            </a:pPr>
            <a:endParaRPr kumimoji="1" lang="en-US" altLang="ja-JP" sz="2400" dirty="0" smtClean="0">
              <a:solidFill>
                <a:srgbClr val="000000"/>
              </a:solidFill>
              <a:latin typeface="Calibri" pitchFamily="34" charset="0"/>
            </a:endParaRPr>
          </a:p>
          <a:p>
            <a:pPr marL="152400" lvl="1" indent="-152400">
              <a:buSzPct val="120000"/>
              <a:buFontTx/>
              <a:buChar char="•"/>
            </a:pPr>
            <a:r>
              <a:rPr kumimoji="1" lang="ja-JP" altLang="en-US" sz="2400" dirty="0" smtClean="0">
                <a:solidFill>
                  <a:srgbClr val="000000"/>
                </a:solidFill>
                <a:latin typeface="Calibri" pitchFamily="34" charset="0"/>
              </a:rPr>
              <a:t>深層学習の</a:t>
            </a:r>
            <a:r>
              <a:rPr kumimoji="1" lang="ja-JP" altLang="en-US" sz="2400" dirty="0" smtClean="0">
                <a:solidFill>
                  <a:srgbClr val="000000"/>
                </a:solidFill>
                <a:latin typeface="Calibri" pitchFamily="34" charset="0"/>
              </a:rPr>
              <a:t>実装における課題</a:t>
            </a:r>
            <a:r>
              <a:rPr kumimoji="1" lang="ja-JP" altLang="en-US" sz="2400" dirty="0" smtClean="0">
                <a:solidFill>
                  <a:srgbClr val="000000"/>
                </a:solidFill>
                <a:latin typeface="Calibri" pitchFamily="34" charset="0"/>
              </a:rPr>
              <a:t>とその対策</a:t>
            </a:r>
            <a:r>
              <a:rPr kumimoji="1" lang="ja-JP" altLang="en-US" sz="2400" dirty="0" smtClean="0">
                <a:solidFill>
                  <a:srgbClr val="000000"/>
                </a:solidFill>
                <a:latin typeface="Calibri" pitchFamily="34" charset="0"/>
              </a:rPr>
              <a:t>の提案</a:t>
            </a:r>
          </a:p>
          <a:p>
            <a:pPr marL="152400" lvl="1" indent="-152400">
              <a:buSzPct val="120000"/>
              <a:buFontTx/>
              <a:buChar char="•"/>
            </a:pPr>
            <a:endParaRPr kumimoji="1" lang="ja-JP" altLang="en-US" sz="2400" dirty="0">
              <a:solidFill>
                <a:srgbClr val="000000"/>
              </a:solidFill>
              <a:latin typeface="Calibri" pitchFamily="34" charset="0"/>
            </a:endParaRPr>
          </a:p>
          <a:p>
            <a:pPr marL="152400" lvl="1" indent="-152400">
              <a:buSzPct val="120000"/>
              <a:buFontTx/>
              <a:buChar char="•"/>
            </a:pPr>
            <a:r>
              <a:rPr kumimoji="1" lang="ja-JP" altLang="en-US" sz="2400" dirty="0" smtClean="0">
                <a:solidFill>
                  <a:srgbClr val="000000"/>
                </a:solidFill>
                <a:latin typeface="Calibri" pitchFamily="34" charset="0"/>
              </a:rPr>
              <a:t>深層学習の実装例とその検証</a:t>
            </a:r>
            <a:endParaRPr kumimoji="1" lang="ja-JP" altLang="en-US" sz="2400" dirty="0" smtClean="0">
              <a:solidFill>
                <a:srgbClr val="000000"/>
              </a:solidFill>
              <a:latin typeface="Calibri" pitchFamily="34" charset="0"/>
            </a:endParaRPr>
          </a:p>
          <a:p>
            <a:pPr marL="152400" lvl="1" indent="-152400">
              <a:buSzPct val="120000"/>
              <a:buFontTx/>
              <a:buChar char="•"/>
            </a:pPr>
            <a:endParaRPr kumimoji="1" lang="ja-JP" altLang="en-US" sz="2400" dirty="0">
              <a:solidFill>
                <a:srgbClr val="000000"/>
              </a:solidFill>
              <a:latin typeface="Calibri" pitchFamily="34" charset="0"/>
            </a:endParaRPr>
          </a:p>
          <a:p>
            <a:pPr marL="152400" lvl="1" indent="-152400">
              <a:buSzPct val="120000"/>
              <a:buFontTx/>
              <a:buChar char="•"/>
            </a:pPr>
            <a:r>
              <a:rPr kumimoji="1" lang="ja-JP" altLang="en-US" sz="2400" dirty="0" smtClean="0">
                <a:solidFill>
                  <a:srgbClr val="000000"/>
                </a:solidFill>
                <a:latin typeface="Calibri" pitchFamily="34" charset="0"/>
              </a:rPr>
              <a:t>考察と提言</a:t>
            </a:r>
          </a:p>
          <a:p>
            <a:pPr marL="152400" lvl="1" indent="-152400">
              <a:buSzPct val="120000"/>
              <a:buFontTx/>
              <a:buChar char="•"/>
            </a:pPr>
            <a:endParaRPr kumimoji="1" lang="ja-JP" altLang="en-US" sz="2400" dirty="0" smtClean="0">
              <a:solidFill>
                <a:srgbClr val="000000"/>
              </a:solidFill>
              <a:latin typeface="Calibri" pitchFamily="34" charset="0"/>
            </a:endParaRPr>
          </a:p>
          <a:p>
            <a:pPr marL="152400" lvl="1" indent="-152400">
              <a:buSzPct val="120000"/>
              <a:buFontTx/>
              <a:buChar char="•"/>
            </a:pPr>
            <a:r>
              <a:rPr kumimoji="1" lang="ja-JP" altLang="en-US" sz="2400" dirty="0">
                <a:solidFill>
                  <a:srgbClr val="000000"/>
                </a:solidFill>
                <a:latin typeface="Calibri" pitchFamily="34" charset="0"/>
              </a:rPr>
              <a:t>おわりに</a:t>
            </a:r>
            <a:endParaRPr kumimoji="1" lang="en-US" altLang="ja-JP" sz="2400" dirty="0" smtClean="0">
              <a:solidFill>
                <a:srgbClr val="000000"/>
              </a:solidFill>
              <a:latin typeface="Calibri" pitchFamily="34" charset="0"/>
            </a:endParaRPr>
          </a:p>
        </p:txBody>
      </p:sp>
    </p:spTree>
    <p:extLst>
      <p:ext uri="{BB962C8B-B14F-4D97-AF65-F5344CB8AC3E}">
        <p14:creationId xmlns:p14="http://schemas.microsoft.com/office/powerpoint/2010/main" val="3155227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19063" y="222494"/>
            <a:ext cx="8618537" cy="307777"/>
          </a:xfrm>
        </p:spPr>
        <p:txBody>
          <a:bodyPr/>
          <a:lstStyle/>
          <a:p>
            <a:r>
              <a:rPr kumimoji="1" lang="en-US" altLang="ja-JP" dirty="0"/>
              <a:t>Web</a:t>
            </a:r>
            <a:r>
              <a:rPr kumimoji="1" lang="ja-JP" altLang="en-US" dirty="0"/>
              <a:t>工学と機械学習</a:t>
            </a:r>
            <a:r>
              <a:rPr kumimoji="1" lang="ja-JP" altLang="en-US" dirty="0"/>
              <a:t>の例</a:t>
            </a:r>
            <a:r>
              <a:rPr kumimoji="1" lang="ja-JP" altLang="en-US" dirty="0"/>
              <a:t>　</a:t>
            </a:r>
            <a:r>
              <a:rPr kumimoji="1" lang="ja-JP" altLang="en-US" sz="2000" dirty="0" err="1"/>
              <a:t>感情分析</a:t>
            </a:r>
            <a:r>
              <a:rPr kumimoji="1" lang="en-US" altLang="ja-JP" sz="2000" dirty="0" err="1"/>
              <a:t> </a:t>
            </a:r>
            <a:endParaRPr kumimoji="1" lang="ja-JP" altLang="en-US" dirty="0"/>
          </a:p>
        </p:txBody>
      </p:sp>
      <p:sp>
        <p:nvSpPr>
          <p:cNvPr id="4" name="スライド番号プレースホルダ 3"/>
          <p:cNvSpPr>
            <a:spLocks noGrp="1"/>
          </p:cNvSpPr>
          <p:nvPr>
            <p:ph type="sldNum" sz="quarter" idx="10"/>
          </p:nvPr>
        </p:nvSpPr>
        <p:spPr/>
        <p:txBody>
          <a:bodyPr/>
          <a:lstStyle/>
          <a:p>
            <a:pPr>
              <a:defRPr/>
            </a:pPr>
            <a:fld id="{2D4E70FC-6F47-4B9A-8DC5-CFB6557575ED}" type="slidenum">
              <a:rPr lang="ja-JP" altLang="en-US" smtClean="0"/>
              <a:pPr>
                <a:defRPr/>
              </a:pPr>
              <a:t>8</a:t>
            </a:fld>
            <a:r>
              <a:rPr lang="en-US" altLang="ja-JP" smtClean="0"/>
              <a:t> </a:t>
            </a:r>
            <a:endParaRPr lang="en-US" altLang="ja-JP"/>
          </a:p>
        </p:txBody>
      </p:sp>
      <p:sp>
        <p:nvSpPr>
          <p:cNvPr id="3" name="コンテンツ プレースホルダー 2"/>
          <p:cNvSpPr>
            <a:spLocks noGrp="1"/>
          </p:cNvSpPr>
          <p:nvPr>
            <p:ph idx="1"/>
          </p:nvPr>
        </p:nvSpPr>
        <p:spPr>
          <a:xfrm>
            <a:off x="119063" y="820738"/>
            <a:ext cx="8631237" cy="246221"/>
          </a:xfrm>
        </p:spPr>
        <p:txBody>
          <a:bodyPr/>
          <a:lstStyle/>
          <a:p>
            <a:r>
              <a:rPr kumimoji="1" lang="ja-JP" altLang="en-US" dirty="0" err="1"/>
              <a:t>ユーザがウェブに書いた文章の感情を分析する。</a:t>
            </a:r>
            <a:r>
              <a:rPr kumimoji="1" lang="ja-JP" altLang="en-US" dirty="0" err="1"/>
              <a:t>　</a:t>
            </a:r>
            <a:r>
              <a:rPr kumimoji="1" lang="en-US" altLang="ja-JP" dirty="0" err="1"/>
              <a:t>(</a:t>
            </a:r>
            <a:r>
              <a:rPr kumimoji="1" lang="ja-JP" altLang="en-US" dirty="0" err="1"/>
              <a:t>例</a:t>
            </a:r>
            <a:r>
              <a:rPr kumimoji="1" lang="en-US" altLang="ja-JP" dirty="0" err="1"/>
              <a:t>) </a:t>
            </a:r>
            <a:r>
              <a:rPr kumimoji="1" lang="ja-JP" altLang="en-US" dirty="0" err="1"/>
              <a:t>映画のレビュー、商品の感想</a:t>
            </a:r>
            <a:endParaRPr kumimoji="1" lang="ja-JP" altLang="en-US" dirty="0" err="1"/>
          </a:p>
        </p:txBody>
      </p:sp>
      <p:sp>
        <p:nvSpPr>
          <p:cNvPr id="5" name="フローチャート: 組合せ 4"/>
          <p:cNvSpPr/>
          <p:nvPr/>
        </p:nvSpPr>
        <p:spPr bwMode="auto">
          <a:xfrm>
            <a:off x="3101328" y="5133857"/>
            <a:ext cx="2673562" cy="334236"/>
          </a:xfrm>
          <a:prstGeom prst="flowChartMerg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26" name="コンテンツ プレースホルダー 2"/>
          <p:cNvSpPr txBox="1">
            <a:spLocks/>
          </p:cNvSpPr>
          <p:nvPr/>
        </p:nvSpPr>
        <p:spPr bwMode="auto">
          <a:xfrm>
            <a:off x="119063" y="5673833"/>
            <a:ext cx="8631237" cy="246221"/>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marL="342900" indent="-342900" algn="l" defTabSz="895350" rtl="0" eaLnBrk="0" fontAlgn="base" hangingPunct="0">
              <a:spcBef>
                <a:spcPct val="0"/>
              </a:spcBef>
              <a:spcAft>
                <a:spcPct val="0"/>
              </a:spcAft>
              <a:buClr>
                <a:schemeClr val="tx2"/>
              </a:buClr>
              <a:defRPr sz="1600">
                <a:solidFill>
                  <a:schemeClr val="tx1"/>
                </a:solidFill>
                <a:latin typeface="+mn-lt"/>
                <a:ea typeface="+mn-ea"/>
                <a:cs typeface="+mn-cs"/>
              </a:defRPr>
            </a:lvl1pPr>
            <a:lvl2pPr marL="193675" indent="-192088" algn="l" defTabSz="895350" rtl="0" eaLnBrk="0" fontAlgn="base" hangingPunct="0">
              <a:spcBef>
                <a:spcPct val="0"/>
              </a:spcBef>
              <a:spcAft>
                <a:spcPct val="0"/>
              </a:spcAft>
              <a:buClr>
                <a:schemeClr val="tx2"/>
              </a:buClr>
              <a:buSzPct val="125000"/>
              <a:buFont typeface="Arial" charset="0"/>
              <a:buChar char="▪"/>
              <a:defRPr sz="1600">
                <a:solidFill>
                  <a:schemeClr val="tx1"/>
                </a:solidFill>
                <a:latin typeface="+mn-lt"/>
                <a:ea typeface="+mn-ea"/>
              </a:defRPr>
            </a:lvl2pPr>
            <a:lvl3pPr marL="457200" indent="-261938" algn="l" defTabSz="895350" rtl="0" eaLnBrk="0" fontAlgn="base" hangingPunct="0">
              <a:spcBef>
                <a:spcPct val="0"/>
              </a:spcBef>
              <a:spcAft>
                <a:spcPct val="0"/>
              </a:spcAft>
              <a:buClr>
                <a:schemeClr val="tx2"/>
              </a:buClr>
              <a:buSzPct val="120000"/>
              <a:buFont typeface="Arial" charset="0"/>
              <a:buChar char="–"/>
              <a:defRPr sz="1600">
                <a:solidFill>
                  <a:schemeClr val="tx1"/>
                </a:solidFill>
                <a:latin typeface="+mn-lt"/>
                <a:ea typeface="+mn-ea"/>
              </a:defRPr>
            </a:lvl3pPr>
            <a:lvl4pPr marL="614363" indent="-155575" algn="l" defTabSz="895350" rtl="0" eaLnBrk="0" fontAlgn="base" hangingPunct="0">
              <a:spcBef>
                <a:spcPct val="0"/>
              </a:spcBef>
              <a:spcAft>
                <a:spcPct val="0"/>
              </a:spcAft>
              <a:buClr>
                <a:schemeClr val="tx2"/>
              </a:buClr>
              <a:buSzPct val="120000"/>
              <a:buFont typeface="Arial" charset="0"/>
              <a:buChar char="▫"/>
              <a:defRPr sz="1600">
                <a:solidFill>
                  <a:schemeClr val="tx1"/>
                </a:solidFill>
                <a:latin typeface="+mn-lt"/>
                <a:ea typeface="+mn-ea"/>
              </a:defRPr>
            </a:lvl4pPr>
            <a:lvl5pPr marL="746125" indent="-130175" algn="l" defTabSz="895350" rtl="0" eaLnBrk="0" fontAlgn="base" hangingPunct="0">
              <a:spcBef>
                <a:spcPct val="0"/>
              </a:spcBef>
              <a:spcAft>
                <a:spcPct val="0"/>
              </a:spcAft>
              <a:buClr>
                <a:schemeClr val="tx2"/>
              </a:buClr>
              <a:buSzPct val="89000"/>
              <a:buFont typeface="Arial" charset="0"/>
              <a:buChar char="-"/>
              <a:defRPr sz="1600">
                <a:solidFill>
                  <a:schemeClr val="tx1"/>
                </a:solidFill>
                <a:latin typeface="+mn-lt"/>
                <a:ea typeface="+mn-ea"/>
              </a:defRPr>
            </a:lvl5pPr>
            <a:lvl6pPr marL="1203325" indent="-130175" algn="l" defTabSz="895350" rtl="0" fontAlgn="base">
              <a:spcBef>
                <a:spcPct val="0"/>
              </a:spcBef>
              <a:spcAft>
                <a:spcPct val="0"/>
              </a:spcAft>
              <a:buClr>
                <a:schemeClr val="tx2"/>
              </a:buClr>
              <a:buSzPct val="89000"/>
              <a:buFont typeface="Arial" pitchFamily="34" charset="0"/>
              <a:buChar char="-"/>
              <a:defRPr sz="1600">
                <a:solidFill>
                  <a:schemeClr val="tx1"/>
                </a:solidFill>
                <a:latin typeface="+mn-lt"/>
                <a:ea typeface="+mn-ea"/>
              </a:defRPr>
            </a:lvl6pPr>
            <a:lvl7pPr marL="1660525" indent="-130175" algn="l" defTabSz="895350" rtl="0" fontAlgn="base">
              <a:spcBef>
                <a:spcPct val="0"/>
              </a:spcBef>
              <a:spcAft>
                <a:spcPct val="0"/>
              </a:spcAft>
              <a:buClr>
                <a:schemeClr val="tx2"/>
              </a:buClr>
              <a:buSzPct val="89000"/>
              <a:buFont typeface="Arial" pitchFamily="34" charset="0"/>
              <a:buChar char="-"/>
              <a:defRPr sz="1600">
                <a:solidFill>
                  <a:schemeClr val="tx1"/>
                </a:solidFill>
                <a:latin typeface="+mn-lt"/>
                <a:ea typeface="+mn-ea"/>
              </a:defRPr>
            </a:lvl7pPr>
            <a:lvl8pPr marL="2117725" indent="-130175" algn="l" defTabSz="895350" rtl="0" fontAlgn="base">
              <a:spcBef>
                <a:spcPct val="0"/>
              </a:spcBef>
              <a:spcAft>
                <a:spcPct val="0"/>
              </a:spcAft>
              <a:buClr>
                <a:schemeClr val="tx2"/>
              </a:buClr>
              <a:buSzPct val="89000"/>
              <a:buFont typeface="Arial" pitchFamily="34" charset="0"/>
              <a:buChar char="-"/>
              <a:defRPr sz="1600">
                <a:solidFill>
                  <a:schemeClr val="tx1"/>
                </a:solidFill>
                <a:latin typeface="+mn-lt"/>
                <a:ea typeface="+mn-ea"/>
              </a:defRPr>
            </a:lvl8pPr>
            <a:lvl9pPr marL="2574925" indent="-130175" algn="l" defTabSz="895350" rtl="0" fontAlgn="base">
              <a:spcBef>
                <a:spcPct val="0"/>
              </a:spcBef>
              <a:spcAft>
                <a:spcPct val="0"/>
              </a:spcAft>
              <a:buClr>
                <a:schemeClr val="tx2"/>
              </a:buClr>
              <a:buSzPct val="89000"/>
              <a:buFont typeface="Arial" pitchFamily="34" charset="0"/>
              <a:buChar char="-"/>
              <a:defRPr sz="1600">
                <a:solidFill>
                  <a:schemeClr val="tx1"/>
                </a:solidFill>
                <a:latin typeface="+mn-lt"/>
                <a:ea typeface="+mn-ea"/>
              </a:defRPr>
            </a:lvl9pPr>
          </a:lstStyle>
          <a:p>
            <a:pPr algn="ctr"/>
            <a:r>
              <a:rPr kumimoji="1" lang="ja-JP" altLang="en-US" baseline="0" dirty="0" err="1"/>
              <a:t>ユーザの考えや意見がわかることで、顧客分析や企業・政府の戦略に役立てられる</a:t>
            </a:r>
            <a:r>
              <a:rPr kumimoji="1" lang="en-US" altLang="ja-JP" baseline="0" dirty="0" err="1"/>
              <a:t>[Pang, 2008]</a:t>
            </a:r>
            <a:endParaRPr kumimoji="1" lang="ja-JP" altLang="en-US" baseline="0" dirty="0" err="1"/>
          </a:p>
        </p:txBody>
      </p:sp>
      <p:pic>
        <p:nvPicPr>
          <p:cNvPr id="6" name="図 5" descr="rntn_ex.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8899" y="1185956"/>
            <a:ext cx="5860233" cy="3660639"/>
          </a:xfrm>
          <a:prstGeom prst="rect">
            <a:avLst/>
          </a:prstGeom>
        </p:spPr>
      </p:pic>
      <p:sp>
        <p:nvSpPr>
          <p:cNvPr id="7" name="正方形/長方形 6"/>
          <p:cNvSpPr/>
          <p:nvPr/>
        </p:nvSpPr>
        <p:spPr>
          <a:xfrm>
            <a:off x="1541096" y="4745215"/>
            <a:ext cx="5815195" cy="292388"/>
          </a:xfrm>
          <a:prstGeom prst="rect">
            <a:avLst/>
          </a:prstGeom>
        </p:spPr>
        <p:txBody>
          <a:bodyPr wrap="none">
            <a:spAutoFit/>
          </a:bodyPr>
          <a:lstStyle/>
          <a:p>
            <a:r>
              <a:rPr lang="en-US" altLang="ja-JP" baseline="0"/>
              <a:t>Stanford </a:t>
            </a:r>
            <a:r>
              <a:rPr lang="ja-JP" altLang="en-US" baseline="0"/>
              <a:t>大が製作した、深層学習による感情分析の例 </a:t>
            </a:r>
            <a:r>
              <a:rPr lang="en-US" altLang="ja-JP" baseline="0"/>
              <a:t>([Socher, 2013]</a:t>
            </a:r>
            <a:r>
              <a:rPr lang="ja-JP" altLang="en-US" baseline="0"/>
              <a:t>より引用</a:t>
            </a:r>
            <a:r>
              <a:rPr lang="en-US" altLang="ja-JP" baseline="0"/>
              <a:t>)</a:t>
            </a:r>
            <a:endParaRPr lang="ja-JP" altLang="en-US" baseline="0"/>
          </a:p>
        </p:txBody>
      </p:sp>
      <p:sp>
        <p:nvSpPr>
          <p:cNvPr id="8" name="テキスト ボックス 7"/>
          <p:cNvSpPr txBox="1"/>
          <p:nvPr/>
        </p:nvSpPr>
        <p:spPr>
          <a:xfrm>
            <a:off x="7454927" y="1421950"/>
            <a:ext cx="1406680" cy="1092607"/>
          </a:xfrm>
          <a:prstGeom prst="rect">
            <a:avLst/>
          </a:prstGeom>
          <a:noFill/>
        </p:spPr>
        <p:txBody>
          <a:bodyPr wrap="none" rtlCol="0">
            <a:spAutoFit/>
          </a:bodyPr>
          <a:lstStyle/>
          <a:p>
            <a:r>
              <a:rPr kumimoji="1" lang="ja-JP" altLang="en-US" baseline="0" dirty="0" err="1" smtClean="0">
                <a:solidFill>
                  <a:srgbClr val="FF6600"/>
                </a:solidFill>
              </a:rPr>
              <a:t>赤</a:t>
            </a:r>
            <a:r>
              <a:rPr kumimoji="1" lang="en-US" altLang="ja-JP" baseline="0" dirty="0" err="1" smtClean="0">
                <a:solidFill>
                  <a:srgbClr val="FF6600"/>
                </a:solidFill>
              </a:rPr>
              <a:t>:negative</a:t>
            </a:r>
          </a:p>
          <a:p>
            <a:r>
              <a:rPr kumimoji="1" lang="en-US" altLang="ja-JP" baseline="0" dirty="0" err="1" smtClean="0">
                <a:solidFill>
                  <a:srgbClr val="FF6600"/>
                </a:solidFill>
              </a:rPr>
              <a:t>(</a:t>
            </a:r>
            <a:r>
              <a:rPr kumimoji="1" lang="ja-JP" altLang="en-US" baseline="0" dirty="0" err="1" smtClean="0">
                <a:solidFill>
                  <a:srgbClr val="FF6600"/>
                </a:solidFill>
              </a:rPr>
              <a:t>否定的、嫌い</a:t>
            </a:r>
            <a:r>
              <a:rPr kumimoji="1" lang="en-US" altLang="ja-JP" baseline="0" dirty="0" err="1" smtClean="0">
                <a:solidFill>
                  <a:srgbClr val="FF6600"/>
                </a:solidFill>
              </a:rPr>
              <a:t>)</a:t>
            </a:r>
          </a:p>
          <a:p>
            <a:endParaRPr kumimoji="1" lang="en-US" altLang="ja-JP" baseline="0" dirty="0" err="1"/>
          </a:p>
          <a:p>
            <a:r>
              <a:rPr kumimoji="1" lang="ja-JP" altLang="en-US" baseline="0" dirty="0" err="1" smtClean="0">
                <a:solidFill>
                  <a:srgbClr val="0000FF"/>
                </a:solidFill>
              </a:rPr>
              <a:t>青</a:t>
            </a:r>
            <a:r>
              <a:rPr kumimoji="1" lang="en-US" altLang="ja-JP" baseline="0" dirty="0" err="1" smtClean="0">
                <a:solidFill>
                  <a:srgbClr val="0000FF"/>
                </a:solidFill>
              </a:rPr>
              <a:t>:positive</a:t>
            </a:r>
          </a:p>
          <a:p>
            <a:r>
              <a:rPr kumimoji="1" lang="en-US" altLang="ja-JP" baseline="0" dirty="0" err="1">
                <a:solidFill>
                  <a:srgbClr val="0000FF"/>
                </a:solidFill>
              </a:rPr>
              <a:t>(</a:t>
            </a:r>
            <a:r>
              <a:rPr kumimoji="1" lang="ja-JP" altLang="en-US" baseline="0" dirty="0" err="1">
                <a:solidFill>
                  <a:srgbClr val="0000FF"/>
                </a:solidFill>
              </a:rPr>
              <a:t>肯定的、好意的</a:t>
            </a:r>
            <a:r>
              <a:rPr kumimoji="1" lang="en-US" altLang="ja-JP" baseline="0" dirty="0" err="1">
                <a:solidFill>
                  <a:srgbClr val="0000FF"/>
                </a:solidFill>
              </a:rPr>
              <a:t>)</a:t>
            </a:r>
            <a:endParaRPr kumimoji="1" lang="ja-JP" altLang="en-US" baseline="0" dirty="0" err="1" smtClean="0">
              <a:solidFill>
                <a:srgbClr val="0000FF"/>
              </a:solidFill>
            </a:endParaRPr>
          </a:p>
        </p:txBody>
      </p:sp>
    </p:spTree>
    <p:extLst>
      <p:ext uri="{BB962C8B-B14F-4D97-AF65-F5344CB8AC3E}">
        <p14:creationId xmlns:p14="http://schemas.microsoft.com/office/powerpoint/2010/main" val="2189229423"/>
      </p:ext>
    </p:extLst>
  </p:cSld>
  <p:clrMapOvr>
    <a:masterClrMapping/>
  </p:clrMapOvr>
  <p:timing>
    <p:tnLst>
      <p:par>
        <p:cTn xmlns:p14="http://schemas.microsoft.com/office/powerpoint/2010/mai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CS" val="1,2"/>
  <p:tag name="THINKCELLPRESENTATIONDONOTDELETE" val="&lt;?xml version=&quot;1.0&quot; encoding=&quot;UTF-16&quot; standalone=&quot;yes&quot;?&gt;&#10;&lt;root reqver=&quot;17819&quot;&gt;&lt;version val=&quot;17885&quot;/&gt;&lt;CPresentation id=&quot;1&quot;&gt;&lt;m_defprecNumber idref=&quot;2&quot;/&gt;&lt;m_defprecPercent idref=&quot;3&quot;/&gt;&lt;m_defprecDate idref=&quot;4&quot;/&gt;&lt;m_defprecYear idref=&quot;5&quot;/&gt;&lt;m_defprecQuarter idref=&quot;6&quot;/&gt;&lt;m_defprecMonth idref=&quot;7&quot;/&gt;&lt;m_defprecWeek idref=&quot;8&quot;/&gt;&lt;m_defprecDay idref=&quot;9&quot;/&gt;&lt;m_eweekdayFirstOfWeek val=&quot;2&quot;/&gt;&lt;m_mruColor&gt;&lt;m_vecMRU length=&quot;0&quot;/&gt;&lt;/m_mruColor&gt;&lt;m_eweekdayFirstOfWorkweek val=&quot;2&quot;/&gt;&lt;m_eweekdayFirstOfWeekend val=&quot;7&quot;/&gt;&lt;m_mapectfillschemeMRU/&gt;&lt;/CPresentation&gt;&lt;CDefaultPrec id=&quot;9&quot;&gt;&lt;m_precDefault/&gt;&lt;/CDefaultPrec&gt;&lt;CDefaultPrec id=&quot;8&quot;&gt;&lt;m_precDefault/&gt;&lt;/CDefaultPrec&gt;&lt;CDefaultPrec id=&quot;7&quot;&gt;&lt;m_precDefault/&gt;&lt;/CDefaultPrec&gt;&lt;CDefaultPrec id=&quot;6&quot;&gt;&lt;m_precDefault/&gt;&lt;/CDefaultPrec&gt;&lt;CDefaultPrec id=&quot;5&quot;&gt;&lt;m_precDefault/&gt;&lt;/CDefaultPrec&gt;&lt;CDefaultPrec id=&quot;4&quot;&gt;&lt;m_precDefault/&gt;&lt;/CDefaultPrec&gt;&lt;CDefaultPrec id=&quot;3&quot;&gt;&lt;m_precDefault/&gt;&lt;/CDefaultPrec&gt;&lt;CDefaultPrec id=&quot;2&quot;&gt;&lt;m_precDefault&gt;&lt;m_chDecimalSymbol&gt;.&lt;/m_chDecimalSymbol&gt;&lt;m_nGroupingDigits val=&quot;3&quot;/&gt;&lt;m_chGroupingSymbol&gt;,&lt;/m_chGroupingSymbol&gt;&lt;/m_precDefault&gt;&lt;/CDefaultPrec&gt;&lt;/root&gt;"/>
  <p:tag name="THINKCELLUNDODONOTDELETE" val="238"/>
</p:tagLst>
</file>

<file path=ppt/tags/tag2.xml><?xml version="1.0" encoding="utf-8"?>
<p:tagLst xmlns:a="http://schemas.openxmlformats.org/drawingml/2006/main" xmlns:r="http://schemas.openxmlformats.org/officeDocument/2006/relationships" xmlns:p="http://schemas.openxmlformats.org/presentationml/2006/main">
  <p:tag name="RESIZE" val="Yes"/>
</p:tagLst>
</file>

<file path=ppt/tags/tag3.xml><?xml version="1.0" encoding="utf-8"?>
<p:tagLst xmlns:a="http://schemas.openxmlformats.org/drawingml/2006/main" xmlns:r="http://schemas.openxmlformats.org/officeDocument/2006/relationships" xmlns:p="http://schemas.openxmlformats.org/presentationml/2006/main">
  <p:tag name="RESIZE" val="Yes"/>
</p:tagLst>
</file>

<file path=ppt/tags/tag4.xml><?xml version="1.0" encoding="utf-8"?>
<p:tagLst xmlns:a="http://schemas.openxmlformats.org/drawingml/2006/main" xmlns:r="http://schemas.openxmlformats.org/officeDocument/2006/relationships" xmlns:p="http://schemas.openxmlformats.org/presentationml/2006/main">
  <p:tag name="RESIZE" val="Yes"/>
</p:tagLst>
</file>

<file path=ppt/theme/theme1.xml><?xml version="1.0" encoding="utf-8"?>
<a:theme xmlns:a="http://schemas.openxmlformats.org/drawingml/2006/main" name="Blank">
  <a:themeElements>
    <a:clrScheme name="ユーザー定義 19">
      <a:dk1>
        <a:srgbClr val="000000"/>
      </a:dk1>
      <a:lt1>
        <a:srgbClr val="FFFFFF"/>
      </a:lt1>
      <a:dk2>
        <a:srgbClr val="002960"/>
      </a:dk2>
      <a:lt2>
        <a:srgbClr val="FFFFFF"/>
      </a:lt2>
      <a:accent1>
        <a:srgbClr val="C7E0FB"/>
      </a:accent1>
      <a:accent2>
        <a:srgbClr val="91B0FF"/>
      </a:accent2>
      <a:accent3>
        <a:srgbClr val="FF9900"/>
      </a:accent3>
      <a:accent4>
        <a:srgbClr val="00CC00"/>
      </a:accent4>
      <a:accent5>
        <a:srgbClr val="E0EDFD"/>
      </a:accent5>
      <a:accent6>
        <a:srgbClr val="FF2929"/>
      </a:accent6>
      <a:hlink>
        <a:srgbClr val="0066CC"/>
      </a:hlink>
      <a:folHlink>
        <a:srgbClr val="002960"/>
      </a:folHlink>
    </a:clrScheme>
    <a:fontScheme name="Blank">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sz="1300" b="0" i="0" u="none" strike="noStrike" cap="none" normalizeH="0" baseline="0" dirty="0" err="1" smtClean="0">
            <a:ln>
              <a:noFill/>
            </a:ln>
            <a:solidFill>
              <a:schemeClr val="tx1"/>
            </a:solidFill>
            <a:effectLst/>
            <a:latin typeface="Arial" pitchFamily="34" charset="0"/>
            <a:ea typeface="ＭＳ Ｐゴシック" pitchFamily="50"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300" b="0" i="0" u="none" strike="noStrike" cap="none" normalizeH="0" baseline="-25000" smtClean="0">
            <a:ln>
              <a:noFill/>
            </a:ln>
            <a:solidFill>
              <a:schemeClr val="tx1"/>
            </a:solidFill>
            <a:effectLst/>
            <a:latin typeface="Arial" pitchFamily="34" charset="0"/>
            <a:ea typeface="ＭＳ Ｐゴシック" pitchFamily="50" charset="-128"/>
          </a:defRPr>
        </a:defPPr>
      </a:lstStyle>
    </a:lnDef>
    <a:txDef>
      <a:spPr>
        <a:noFill/>
      </a:spPr>
      <a:bodyPr wrap="none" rtlCol="0">
        <a:spAutoFit/>
      </a:bodyPr>
      <a:lstStyle>
        <a:defPPr>
          <a:defRPr kumimoji="1" baseline="0" dirty="0" err="1" smtClean="0"/>
        </a:defPPr>
      </a:lstStyle>
    </a:txDef>
  </a:objectDefaults>
  <a:extraClrSchemeLst>
    <a:extraClrScheme>
      <a:clrScheme name="Blank 1">
        <a:dk1>
          <a:srgbClr val="000000"/>
        </a:dk1>
        <a:lt1>
          <a:srgbClr val="FFFFFF"/>
        </a:lt1>
        <a:dk2>
          <a:srgbClr val="000000"/>
        </a:dk2>
        <a:lt2>
          <a:srgbClr val="FFFFFF"/>
        </a:lt2>
        <a:accent1>
          <a:srgbClr val="FFFFFF"/>
        </a:accent1>
        <a:accent2>
          <a:srgbClr val="D0D0D0"/>
        </a:accent2>
        <a:accent3>
          <a:srgbClr val="FFFFFF"/>
        </a:accent3>
        <a:accent4>
          <a:srgbClr val="000000"/>
        </a:accent4>
        <a:accent5>
          <a:srgbClr val="FFFFFF"/>
        </a:accent5>
        <a:accent6>
          <a:srgbClr val="BCBCBC"/>
        </a:accent6>
        <a:hlink>
          <a:srgbClr val="909090"/>
        </a:hlink>
        <a:folHlink>
          <a:srgbClr val="606060"/>
        </a:folHlink>
      </a:clrScheme>
      <a:clrMap bg1="lt1" tx1="dk1" bg2="lt2" tx2="dk2" accent1="accent1" accent2="accent2" accent3="accent3" accent4="accent4" accent5="accent5" accent6="accent6" hlink="hlink" folHlink="folHlink"/>
    </a:extraClrScheme>
    <a:extraClrScheme>
      <a:clrScheme name="Blank 2">
        <a:dk1>
          <a:srgbClr val="000000"/>
        </a:dk1>
        <a:lt1>
          <a:srgbClr val="FFFFFF"/>
        </a:lt1>
        <a:dk2>
          <a:srgbClr val="002960"/>
        </a:dk2>
        <a:lt2>
          <a:srgbClr val="FFFFFF"/>
        </a:lt2>
        <a:accent1>
          <a:srgbClr val="C7E0FB"/>
        </a:accent1>
        <a:accent2>
          <a:srgbClr val="91B0FF"/>
        </a:accent2>
        <a:accent3>
          <a:srgbClr val="FFFFFF"/>
        </a:accent3>
        <a:accent4>
          <a:srgbClr val="000000"/>
        </a:accent4>
        <a:accent5>
          <a:srgbClr val="E0EDFD"/>
        </a:accent5>
        <a:accent6>
          <a:srgbClr val="839FE7"/>
        </a:accent6>
        <a:hlink>
          <a:srgbClr val="0066CC"/>
        </a:hlink>
        <a:folHlink>
          <a:srgbClr val="002960"/>
        </a:folHlink>
      </a:clrScheme>
      <a:clrMap bg1="lt1" tx1="dk1" bg2="lt2" tx2="dk2" accent1="accent1" accent2="accent2" accent3="accent3" accent4="accent4" accent5="accent5" accent6="accent6" hlink="hlink" folHlink="folHlink"/>
    </a:extraClrScheme>
    <a:extraClrScheme>
      <a:clrScheme name="Blank 3">
        <a:dk1>
          <a:srgbClr val="000000"/>
        </a:dk1>
        <a:lt1>
          <a:srgbClr val="FFFFFF"/>
        </a:lt1>
        <a:dk2>
          <a:srgbClr val="002960"/>
        </a:dk2>
        <a:lt2>
          <a:srgbClr val="FFFFFF"/>
        </a:lt2>
        <a:accent1>
          <a:srgbClr val="C7E0FB"/>
        </a:accent1>
        <a:accent2>
          <a:srgbClr val="C7C293"/>
        </a:accent2>
        <a:accent3>
          <a:srgbClr val="FFFFFF"/>
        </a:accent3>
        <a:accent4>
          <a:srgbClr val="000000"/>
        </a:accent4>
        <a:accent5>
          <a:srgbClr val="E0EDFD"/>
        </a:accent5>
        <a:accent6>
          <a:srgbClr val="B4B085"/>
        </a:accent6>
        <a:hlink>
          <a:srgbClr val="50A2A0"/>
        </a:hlink>
        <a:folHlink>
          <a:srgbClr val="00296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テーマ">
  <a:themeElements>
    <a:clrScheme name="">
      <a:dk1>
        <a:srgbClr val="000000"/>
      </a:dk1>
      <a:lt1>
        <a:srgbClr val="FFFFFF"/>
      </a:lt1>
      <a:dk2>
        <a:srgbClr val="000000"/>
      </a:dk2>
      <a:lt2>
        <a:srgbClr val="000000"/>
      </a:lt2>
      <a:accent1>
        <a:srgbClr val="FFFFFF"/>
      </a:accent1>
      <a:accent2>
        <a:srgbClr val="D0D0D0"/>
      </a:accent2>
      <a:accent3>
        <a:srgbClr val="FFFFFF"/>
      </a:accent3>
      <a:accent4>
        <a:srgbClr val="000000"/>
      </a:accent4>
      <a:accent5>
        <a:srgbClr val="FFFFFF"/>
      </a:accent5>
      <a:accent6>
        <a:srgbClr val="BCBCBC"/>
      </a:accent6>
      <a:hlink>
        <a:srgbClr val="909090"/>
      </a:hlink>
      <a:folHlink>
        <a:srgbClr val="00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26035</TotalTime>
  <Words>4170</Words>
  <Application>Microsoft Macintosh PowerPoint</Application>
  <PresentationFormat>ユーザー設定</PresentationFormat>
  <Paragraphs>803</Paragraphs>
  <Slides>53</Slides>
  <Notes>1</Notes>
  <HiddenSlides>14</HiddenSlides>
  <MMClips>0</MMClips>
  <ScaleCrop>false</ScaleCrop>
  <HeadingPairs>
    <vt:vector size="4" baseType="variant">
      <vt:variant>
        <vt:lpstr>テーマ</vt:lpstr>
      </vt:variant>
      <vt:variant>
        <vt:i4>1</vt:i4>
      </vt:variant>
      <vt:variant>
        <vt:lpstr>スライド タイトル</vt:lpstr>
      </vt:variant>
      <vt:variant>
        <vt:i4>53</vt:i4>
      </vt:variant>
    </vt:vector>
  </HeadingPairs>
  <TitlesOfParts>
    <vt:vector size="54" baseType="lpstr">
      <vt:lpstr>Blank</vt:lpstr>
      <vt:lpstr>Web 工学で応用するための Deep Learning利用法と知見の体系化 </vt:lpstr>
      <vt:lpstr>発表の流れ</vt:lpstr>
      <vt:lpstr>発表の流れ</vt:lpstr>
      <vt:lpstr>人工知能</vt:lpstr>
      <vt:lpstr>人工知能のビジネスへの応用 1</vt:lpstr>
      <vt:lpstr>人工知能のビジネスへの応用 2</vt:lpstr>
      <vt:lpstr>人工知能、Web工学とビジネスモデル</vt:lpstr>
      <vt:lpstr>発表の流れ</vt:lpstr>
      <vt:lpstr>Web工学と機械学習の例　感情分析 </vt:lpstr>
      <vt:lpstr>機械学習の枠組み</vt:lpstr>
      <vt:lpstr>機械学習で利用される、代表的な分類器 : ニューラルネットワーク</vt:lpstr>
      <vt:lpstr>発表の流れ</vt:lpstr>
      <vt:lpstr>深層学習の成果</vt:lpstr>
      <vt:lpstr>深層学習の特徴</vt:lpstr>
      <vt:lpstr>発表の流れ</vt:lpstr>
      <vt:lpstr>問題点と対策1/3 :分類精度の再現の問題とその対策</vt:lpstr>
      <vt:lpstr>問題点と対策2/3 :実装難易度の問題とその対策</vt:lpstr>
      <vt:lpstr>問題点と対策3/3 :学習時間の問題とその対策</vt:lpstr>
      <vt:lpstr>問題点と対策 :ライブラリの絞り込み</vt:lpstr>
      <vt:lpstr>発表の流れ</vt:lpstr>
      <vt:lpstr>再現実験の概要</vt:lpstr>
      <vt:lpstr>再現実験の結果</vt:lpstr>
      <vt:lpstr>発表の流れ</vt:lpstr>
      <vt:lpstr>考察と提言</vt:lpstr>
      <vt:lpstr>発表の流れ</vt:lpstr>
      <vt:lpstr>まとめ</vt:lpstr>
      <vt:lpstr>今後の展望</vt:lpstr>
      <vt:lpstr>参考文献</vt:lpstr>
      <vt:lpstr>　</vt:lpstr>
      <vt:lpstr>　</vt:lpstr>
      <vt:lpstr>Web工学と機械学習　1. 推薦システム</vt:lpstr>
      <vt:lpstr>Web工学と機械学習　2. リンク予測</vt:lpstr>
      <vt:lpstr>Web工学と機械学習　4. Learning to Rank</vt:lpstr>
      <vt:lpstr>背景1 :従来の機械学習の例</vt:lpstr>
      <vt:lpstr>背景2 :従来の機械学習の枠組み</vt:lpstr>
      <vt:lpstr>背景3 :深層学習の枠組み</vt:lpstr>
      <vt:lpstr>機械学習で利用される、代表的な分類器</vt:lpstr>
      <vt:lpstr>深層学習のアルゴリズム 1</vt:lpstr>
      <vt:lpstr>深層学習のアルゴリズム 2</vt:lpstr>
      <vt:lpstr>4章〜6章の流れ</vt:lpstr>
      <vt:lpstr>背景1/3 :従来の機械学習の枠組み</vt:lpstr>
      <vt:lpstr>背景2/3 :深層学習の枠組み</vt:lpstr>
      <vt:lpstr>はじめに</vt:lpstr>
      <vt:lpstr>背景 :人工知能</vt:lpstr>
      <vt:lpstr>概要</vt:lpstr>
      <vt:lpstr>概要</vt:lpstr>
      <vt:lpstr>概要</vt:lpstr>
      <vt:lpstr>概要</vt:lpstr>
      <vt:lpstr>概要</vt:lpstr>
      <vt:lpstr>背景3/3 :Web工学と機械学習</vt:lpstr>
      <vt:lpstr>4章〜6章の流れ</vt:lpstr>
      <vt:lpstr>4章〜6章の流れ</vt:lpstr>
      <vt:lpstr>提言</vt:lpstr>
    </vt:vector>
  </TitlesOfParts>
  <Company>Corporate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タイトル</dc:title>
  <dc:creator>Corporate</dc:creator>
  <cp:lastModifiedBy>Kurotaki Hiroki</cp:lastModifiedBy>
  <cp:revision>1421</cp:revision>
  <cp:lastPrinted>2008-09-19T11:06:26Z</cp:lastPrinted>
  <dcterms:created xsi:type="dcterms:W3CDTF">2010-07-06T03:54:34Z</dcterms:created>
  <dcterms:modified xsi:type="dcterms:W3CDTF">2014-02-10T07:37:24Z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Universal Objects">
    <vt:bool>true</vt:bool>
  </property>
  <property fmtid="{D5CDD505-2E9C-101B-9397-08002B2CF9AE}" pid="3" name="McKPaperSize">
    <vt:lpwstr>A4</vt:lpwstr>
  </property>
  <property fmtid="{D5CDD505-2E9C-101B-9397-08002B2CF9AE}" pid="4" name="NotesPageLayout">
    <vt:lpwstr>Message</vt:lpwstr>
  </property>
  <property fmtid="{D5CDD505-2E9C-101B-9397-08002B2CF9AE}" pid="5" name="Final">
    <vt:bool>true</vt:bool>
  </property>
  <property fmtid="{D5CDD505-2E9C-101B-9397-08002B2CF9AE}" pid="6" name="DocID">
    <vt:lpwstr/>
  </property>
  <property fmtid="{D5CDD505-2E9C-101B-9397-08002B2CF9AE}" pid="7" name="DocIDinTitle">
    <vt:bool>false</vt:bool>
  </property>
  <property fmtid="{D5CDD505-2E9C-101B-9397-08002B2CF9AE}" pid="8" name="DocIDinSlide">
    <vt:bool>true</vt:bool>
  </property>
  <property fmtid="{D5CDD505-2E9C-101B-9397-08002B2CF9AE}" pid="9" name="DocIDPosition">
    <vt:i4>1</vt:i4>
  </property>
  <property fmtid="{D5CDD505-2E9C-101B-9397-08002B2CF9AE}" pid="10" name="Title">
    <vt:lpwstr>タイトル</vt:lpwstr>
  </property>
  <property fmtid="{D5CDD505-2E9C-101B-9397-08002B2CF9AE}" pid="11" name="Event">
    <vt:lpwstr/>
  </property>
  <property fmtid="{D5CDD505-2E9C-101B-9397-08002B2CF9AE}" pid="12" name="Delivery Date">
    <vt:lpwstr>2010年8月xx日</vt:lpwstr>
  </property>
</Properties>
</file>