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5" r:id="rId2"/>
    <p:sldId id="340" r:id="rId3"/>
    <p:sldId id="370" r:id="rId4"/>
    <p:sldId id="369" r:id="rId5"/>
    <p:sldId id="383" r:id="rId6"/>
    <p:sldId id="381" r:id="rId7"/>
    <p:sldId id="382" r:id="rId8"/>
    <p:sldId id="385" r:id="rId9"/>
    <p:sldId id="384" r:id="rId10"/>
    <p:sldId id="355" r:id="rId11"/>
    <p:sldId id="356" r:id="rId12"/>
    <p:sldId id="357" r:id="rId13"/>
    <p:sldId id="388" r:id="rId14"/>
    <p:sldId id="387" r:id="rId15"/>
    <p:sldId id="386" r:id="rId16"/>
    <p:sldId id="389" r:id="rId17"/>
    <p:sldId id="390" r:id="rId18"/>
    <p:sldId id="372" r:id="rId19"/>
    <p:sldId id="329" r:id="rId20"/>
    <p:sldId id="330" r:id="rId21"/>
    <p:sldId id="331" r:id="rId22"/>
    <p:sldId id="332" r:id="rId23"/>
    <p:sldId id="333" r:id="rId24"/>
    <p:sldId id="373" r:id="rId25"/>
    <p:sldId id="334" r:id="rId26"/>
    <p:sldId id="335" r:id="rId27"/>
    <p:sldId id="374" r:id="rId28"/>
    <p:sldId id="339" r:id="rId29"/>
    <p:sldId id="337" r:id="rId30"/>
    <p:sldId id="358" r:id="rId31"/>
    <p:sldId id="377" r:id="rId32"/>
    <p:sldId id="378" r:id="rId33"/>
    <p:sldId id="379" r:id="rId34"/>
    <p:sldId id="380" r:id="rId35"/>
    <p:sldId id="376" r:id="rId36"/>
    <p:sldId id="375" r:id="rId37"/>
    <p:sldId id="362" r:id="rId38"/>
    <p:sldId id="363" r:id="rId39"/>
    <p:sldId id="364" r:id="rId40"/>
    <p:sldId id="365" r:id="rId41"/>
    <p:sldId id="366" r:id="rId42"/>
    <p:sldId id="359" r:id="rId43"/>
    <p:sldId id="360" r:id="rId44"/>
    <p:sldId id="361" r:id="rId45"/>
  </p:sldIdLst>
  <p:sldSz cx="8961438" cy="6721475"/>
  <p:notesSz cx="6805613" cy="9939338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92" d="100"/>
          <a:sy n="92" d="100"/>
        </p:scale>
        <p:origin x="-1776" y="-104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  <a:p>
            <a:pPr eaLnBrk="1" hangingPunct="1"/>
            <a:r>
              <a:rPr lang="ja-JP" altLang="en-US" smtClean="0">
                <a:latin typeface="Arial" charset="0"/>
              </a:rPr>
              <a:t>----- 会議メモ (2014/02/09 21:01) -----</a:t>
            </a:r>
          </a:p>
          <a:p>
            <a:pPr eaLnBrk="1" hangingPunct="1"/>
            <a:r>
              <a:rPr lang="ja-JP" altLang="en-US" smtClean="0">
                <a:latin typeface="Arial" charset="0"/>
              </a:rPr>
              <a:t>はい、それでは、Web工学で応用するためのDeep Learning利用法と知見の体系化と題しまして、松尾研究室の黒滝が発表させて頂きます。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ai-gakkai.or.jp/whatsai/AIwhat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.j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t.u-tokyo.ac.jp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matsuo.com/japanese/research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.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84885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東京大学工学部システム創成学科</a:t>
            </a:r>
          </a:p>
          <a:p>
            <a:pPr marL="0" indent="0" algn="r" eaLnBrk="1" hangingPunct="1"/>
            <a:r>
              <a:rPr lang="ja-JP" altLang="en-US" dirty="0" smtClean="0"/>
              <a:t>知能社会システムコース　松尾研究室</a:t>
            </a:r>
          </a:p>
          <a:p>
            <a:pPr marL="0" indent="0" algn="r" eaLnBrk="1" hangingPunct="1"/>
            <a:r>
              <a:rPr lang="ja-JP" altLang="en-US" sz="1800" dirty="0" smtClean="0"/>
              <a:t>黒滝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紘生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sz="1800" dirty="0"/>
              <a:t>kurotaki@weblab.t.u-tokyo.ac.jp</a:t>
            </a:r>
            <a:endParaRPr lang="en-US" altLang="ja-JP" sz="1800" dirty="0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工学と機械学習　</a:t>
            </a:r>
            <a:r>
              <a:rPr kumimoji="1" lang="en-US" altLang="ja-JP" sz="2000" dirty="0" err="1"/>
              <a:t>2. </a:t>
            </a:r>
            <a:r>
              <a:rPr kumimoji="1" lang="ja-JP" altLang="en-US" sz="2000" dirty="0" err="1"/>
              <a:t>リンク予測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ある時間のネットワーク構造から、次の時間のネットワーク構造を予測する。</a:t>
            </a: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215698" y="1332969"/>
            <a:ext cx="863123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 err="1"/>
              <a:t>例</a:t>
            </a:r>
            <a:r>
              <a:rPr kumimoji="1" lang="en-US" altLang="ja-JP" baseline="0" dirty="0" err="1"/>
              <a:t>)</a:t>
            </a:r>
            <a:endParaRPr kumimoji="1" lang="ja-JP" altLang="en-US" baseline="0" dirty="0" err="1"/>
          </a:p>
          <a:p>
            <a:r>
              <a:rPr kumimoji="1" lang="en-US" altLang="ja-JP" baseline="0" dirty="0" err="1"/>
              <a:t>Amazon.com</a:t>
            </a:r>
            <a:r>
              <a:rPr kumimoji="1" lang="ja-JP" altLang="en-US" baseline="0" dirty="0" err="1"/>
              <a:t>で、同時に売れる商品間に線を引いてネットワークを構成する。</a:t>
            </a:r>
          </a:p>
          <a:p>
            <a:r>
              <a:rPr kumimoji="1" lang="ja-JP" altLang="en-US" baseline="0" dirty="0" err="1"/>
              <a:t>このネットワークを分析することで、ユーザの購買傾向が把握でき</a:t>
            </a:r>
            <a:r>
              <a:rPr kumimoji="1" lang="ja-JP" altLang="en-US" baseline="0" dirty="0" err="1"/>
              <a:t>て、企業の戦略立案に使える</a:t>
            </a:r>
            <a:r>
              <a:rPr kumimoji="1" lang="ja-JP" altLang="en-US" baseline="0" dirty="0" err="1"/>
              <a:t>。</a:t>
            </a:r>
            <a:r>
              <a:rPr kumimoji="1" lang="en-US" altLang="ja-JP" baseline="0" dirty="0" err="1"/>
              <a:t>[</a:t>
            </a:r>
            <a:r>
              <a:rPr lang="en-US" altLang="ja-JP" baseline="0">
                <a:latin typeface="+mn-ea"/>
                <a:cs typeface="ヒラギノ明朝 Pro W3"/>
              </a:rPr>
              <a:t>Clauset, 2004</a:t>
            </a:r>
            <a:r>
              <a:rPr kumimoji="1" lang="en-US" altLang="ja-JP" baseline="0" dirty="0" err="1"/>
              <a:t>]</a:t>
            </a:r>
            <a:endParaRPr kumimoji="1" lang="ja-JP" altLang="en-US" baseline="0" dirty="0" err="1"/>
          </a:p>
        </p:txBody>
      </p:sp>
      <p:pic>
        <p:nvPicPr>
          <p:cNvPr id="10" name="図 9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4" y="3009562"/>
            <a:ext cx="4932576" cy="2480539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23" idx="2"/>
          </p:cNvCxnSpPr>
          <p:nvPr/>
        </p:nvCxnSpPr>
        <p:spPr bwMode="auto">
          <a:xfrm>
            <a:off x="2422557" y="2818766"/>
            <a:ext cx="794104" cy="411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1601427" y="2526378"/>
            <a:ext cx="1642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円</a:t>
            </a:r>
            <a:r>
              <a:rPr kumimoji="1" lang="en-US" altLang="ja-JP" baseline="0" dirty="0" err="1"/>
              <a:t> : </a:t>
            </a:r>
            <a:r>
              <a:rPr kumimoji="1" lang="ja-JP" altLang="en-US" baseline="0" dirty="0" err="1"/>
              <a:t>それぞれ</a:t>
            </a:r>
            <a:r>
              <a:rPr kumimoji="1" lang="ja-JP" altLang="en-US" baseline="0" dirty="0" err="1" smtClean="0"/>
              <a:t>の商品</a:t>
            </a:r>
            <a:endParaRPr kumimoji="1" lang="ja-JP" altLang="en-US" baseline="0" dirty="0" err="1" smtClean="0"/>
          </a:p>
        </p:txBody>
      </p:sp>
      <p:cxnSp>
        <p:nvCxnSpPr>
          <p:cNvPr id="29" name="直線矢印コネクタ 28"/>
          <p:cNvCxnSpPr>
            <a:stCxn id="30" idx="2"/>
          </p:cNvCxnSpPr>
          <p:nvPr/>
        </p:nvCxnSpPr>
        <p:spPr bwMode="auto">
          <a:xfrm>
            <a:off x="1079716" y="3647087"/>
            <a:ext cx="1101539" cy="453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179469" y="3354699"/>
            <a:ext cx="1800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線</a:t>
            </a:r>
            <a:r>
              <a:rPr kumimoji="1" lang="en-US" altLang="ja-JP" baseline="0" dirty="0" err="1"/>
              <a:t> : </a:t>
            </a:r>
            <a:r>
              <a:rPr kumimoji="1" lang="ja-JP" altLang="en-US" baseline="0" dirty="0" err="1"/>
              <a:t>同時に売れる関係</a:t>
            </a:r>
            <a:endParaRPr kumimoji="1" lang="ja-JP" altLang="en-US" baseline="0" dirty="0" err="1" smtClean="0"/>
          </a:p>
        </p:txBody>
      </p:sp>
      <p:cxnSp>
        <p:nvCxnSpPr>
          <p:cNvPr id="33" name="直線矢印コネクタ 32"/>
          <p:cNvCxnSpPr>
            <a:stCxn id="34" idx="1"/>
          </p:cNvCxnSpPr>
          <p:nvPr/>
        </p:nvCxnSpPr>
        <p:spPr bwMode="auto">
          <a:xfrm flipH="1" flipV="1">
            <a:off x="5881116" y="4293462"/>
            <a:ext cx="676453" cy="1046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6557569" y="5094172"/>
            <a:ext cx="22740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次の時間、ここはつながるか</a:t>
            </a:r>
            <a:r>
              <a:rPr kumimoji="1" lang="en-US" altLang="ja-JP" baseline="0" dirty="0" err="1"/>
              <a:t>?</a:t>
            </a:r>
          </a:p>
          <a:p>
            <a:r>
              <a:rPr kumimoji="1" lang="en-US" altLang="ja-JP" baseline="0" dirty="0" err="1"/>
              <a:t>(=</a:t>
            </a:r>
            <a:r>
              <a:rPr kumimoji="1" lang="ja-JP" altLang="en-US" baseline="0" dirty="0" err="1"/>
              <a:t>同時に売れるか</a:t>
            </a:r>
            <a:r>
              <a:rPr kumimoji="1" lang="en-US" altLang="ja-JP" baseline="0" dirty="0" err="1"/>
              <a:t>?)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81202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工学と機械学習　</a:t>
            </a:r>
            <a:r>
              <a:rPr kumimoji="1" lang="en-US" altLang="ja-JP" sz="2000" dirty="0" err="1"/>
              <a:t>3.</a:t>
            </a:r>
            <a:r>
              <a:rPr kumimoji="1" lang="ja-JP" altLang="en-US" sz="2000" dirty="0" err="1"/>
              <a:t>感情分析</a:t>
            </a:r>
            <a:r>
              <a:rPr kumimoji="1" lang="en-US" altLang="ja-JP" sz="2000" dirty="0" err="1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ユーザがウェブに書いた文章の感情を分析する。</a:t>
            </a:r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133857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673833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ja-JP" altLang="en-US" baseline="0" dirty="0" err="1"/>
              <a:t>ユーザの考えや意見がわかることで、顧客分析や企業・政府の戦略に役立てられる</a:t>
            </a:r>
            <a:r>
              <a:rPr kumimoji="1" lang="en-US" altLang="ja-JP" baseline="0" dirty="0" err="1"/>
              <a:t>[Pang, 2008]</a:t>
            </a:r>
            <a:endParaRPr kumimoji="1" lang="ja-JP" altLang="en-US" baseline="0" dirty="0" err="1"/>
          </a:p>
        </p:txBody>
      </p:sp>
      <p:pic>
        <p:nvPicPr>
          <p:cNvPr id="6" name="図 5" descr="rntn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9" y="1185956"/>
            <a:ext cx="5860233" cy="366063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1096" y="4745215"/>
            <a:ext cx="58151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aseline="0"/>
              <a:t>Stanford </a:t>
            </a:r>
            <a:r>
              <a:rPr lang="ja-JP" altLang="en-US" baseline="0"/>
              <a:t>大が製作した、深層学習による感情分析の例 </a:t>
            </a:r>
            <a:r>
              <a:rPr lang="en-US" altLang="ja-JP" baseline="0"/>
              <a:t>([Socher, 2013]</a:t>
            </a:r>
            <a:r>
              <a:rPr lang="ja-JP" altLang="en-US" baseline="0"/>
              <a:t>より引用</a:t>
            </a:r>
            <a:r>
              <a:rPr lang="en-US" altLang="ja-JP" baseline="0"/>
              <a:t>)</a:t>
            </a:r>
            <a:endParaRPr lang="ja-JP" altLang="en-US" baseline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54927" y="1421950"/>
            <a:ext cx="140668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>
                <a:solidFill>
                  <a:srgbClr val="FF6600"/>
                </a:solidFill>
              </a:rPr>
              <a:t>赤</a:t>
            </a:r>
            <a:r>
              <a:rPr kumimoji="1" lang="en-US" altLang="ja-JP" baseline="0" dirty="0" err="1" smtClean="0">
                <a:solidFill>
                  <a:srgbClr val="FF6600"/>
                </a:solidFill>
              </a:rPr>
              <a:t>:negative</a:t>
            </a:r>
          </a:p>
          <a:p>
            <a:r>
              <a:rPr kumimoji="1" lang="en-US" altLang="ja-JP" baseline="0" dirty="0" err="1" smtClean="0">
                <a:solidFill>
                  <a:srgbClr val="FF6600"/>
                </a:solidFill>
              </a:rPr>
              <a:t>(</a:t>
            </a:r>
            <a:r>
              <a:rPr kumimoji="1" lang="ja-JP" altLang="en-US" baseline="0" dirty="0" err="1" smtClean="0">
                <a:solidFill>
                  <a:srgbClr val="FF6600"/>
                </a:solidFill>
              </a:rPr>
              <a:t>否定的、嫌い</a:t>
            </a:r>
            <a:r>
              <a:rPr kumimoji="1" lang="en-US" altLang="ja-JP" baseline="0" dirty="0" err="1" smtClean="0">
                <a:solidFill>
                  <a:srgbClr val="FF6600"/>
                </a:solidFill>
              </a:rPr>
              <a:t>)</a:t>
            </a:r>
          </a:p>
          <a:p>
            <a:endParaRPr kumimoji="1" lang="en-US" altLang="ja-JP" baseline="0" dirty="0" err="1"/>
          </a:p>
          <a:p>
            <a:r>
              <a:rPr kumimoji="1" lang="ja-JP" altLang="en-US" baseline="0" dirty="0" err="1" smtClean="0">
                <a:solidFill>
                  <a:srgbClr val="0000FF"/>
                </a:solidFill>
              </a:rPr>
              <a:t>青</a:t>
            </a:r>
            <a:r>
              <a:rPr kumimoji="1" lang="en-US" altLang="ja-JP" baseline="0" dirty="0" err="1" smtClean="0">
                <a:solidFill>
                  <a:srgbClr val="0000FF"/>
                </a:solidFill>
              </a:rPr>
              <a:t>:positive</a:t>
            </a:r>
          </a:p>
          <a:p>
            <a:r>
              <a:rPr kumimoji="1" lang="en-US" altLang="ja-JP" baseline="0" dirty="0" err="1">
                <a:solidFill>
                  <a:srgbClr val="0000FF"/>
                </a:solidFill>
              </a:rPr>
              <a:t>(</a:t>
            </a:r>
            <a:r>
              <a:rPr kumimoji="1" lang="ja-JP" altLang="en-US" baseline="0" dirty="0" err="1">
                <a:solidFill>
                  <a:srgbClr val="0000FF"/>
                </a:solidFill>
              </a:rPr>
              <a:t>肯定的、好意的</a:t>
            </a:r>
            <a:r>
              <a:rPr kumimoji="1" lang="en-US" altLang="ja-JP" baseline="0" dirty="0" err="1">
                <a:solidFill>
                  <a:srgbClr val="0000FF"/>
                </a:solidFill>
              </a:rPr>
              <a:t>)</a:t>
            </a:r>
            <a:endParaRPr kumimoji="1" lang="ja-JP" altLang="en-US" baseline="0" dirty="0" err="1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2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工学と機械学習　</a:t>
            </a:r>
            <a:r>
              <a:rPr kumimoji="1" lang="en-US" altLang="ja-JP" sz="2000" dirty="0" err="1"/>
              <a:t>4. Learning to Rank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 err="1"/>
              <a:t>検索エンジンで、検索結果の順位を付けるため、複数の要因を組み合わせたランキング関数を</a:t>
            </a:r>
            <a:endParaRPr kumimoji="1" lang="en-US" altLang="ja-JP" dirty="0" err="1"/>
          </a:p>
          <a:p>
            <a:r>
              <a:rPr kumimoji="1" lang="ja-JP" altLang="en-US" dirty="0" err="1"/>
              <a:t>学習する。</a:t>
            </a: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496996" y="5494368"/>
            <a:ext cx="78753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baseline="0" dirty="0" err="1"/>
              <a:t>Yahoo!</a:t>
            </a:r>
            <a:r>
              <a:rPr kumimoji="1" lang="ja-JP" altLang="en-US" baseline="0" dirty="0" err="1"/>
              <a:t>、</a:t>
            </a:r>
            <a:r>
              <a:rPr kumimoji="1" lang="en-US" altLang="ja-JP" baseline="0" dirty="0" err="1"/>
              <a:t>Bing</a:t>
            </a:r>
            <a:r>
              <a:rPr kumimoji="1" lang="ja-JP" altLang="en-US" baseline="0" dirty="0" err="1"/>
              <a:t>など大手検索サイトに</a:t>
            </a:r>
            <a:r>
              <a:rPr kumimoji="1" lang="ja-JP" altLang="en-US" baseline="0" dirty="0" err="1"/>
              <a:t>も</a:t>
            </a:r>
            <a:r>
              <a:rPr kumimoji="1" lang="ja-JP" altLang="en-US" baseline="0" dirty="0" err="1"/>
              <a:t>使われている</a:t>
            </a:r>
            <a:r>
              <a:rPr kumimoji="1" lang="ja-JP" altLang="en-US" baseline="0" dirty="0" err="1"/>
              <a:t>技術である。</a:t>
            </a:r>
          </a:p>
          <a:p>
            <a:pPr marL="0" indent="0"/>
            <a:r>
              <a:rPr kumimoji="1" lang="ja-JP" altLang="en-US" baseline="0" dirty="0" err="1"/>
              <a:t>検索性能が向上すると、</a:t>
            </a:r>
            <a:r>
              <a:rPr kumimoji="1" lang="en-US" altLang="ja-JP" baseline="0" dirty="0" err="1"/>
              <a:t>Web</a:t>
            </a:r>
            <a:r>
              <a:rPr kumimoji="1" lang="ja-JP" altLang="en-US" baseline="0" dirty="0" err="1"/>
              <a:t>サイトの利便性と人気が高まり、</a:t>
            </a:r>
            <a:r>
              <a:rPr kumimoji="1" lang="en-US" altLang="ja-JP" baseline="0" dirty="0" err="1"/>
              <a:t>Web</a:t>
            </a:r>
            <a:r>
              <a:rPr kumimoji="1" lang="ja-JP" altLang="en-US" baseline="0" dirty="0" err="1"/>
              <a:t>広告による収益の増大が期待できる。</a:t>
            </a:r>
            <a:endParaRPr kumimoji="1" lang="ja-JP" altLang="en-US" baseline="0" dirty="0" err="1"/>
          </a:p>
        </p:txBody>
      </p:sp>
      <p:sp>
        <p:nvSpPr>
          <p:cNvPr id="11" name="角丸四角形 10"/>
          <p:cNvSpPr/>
          <p:nvPr/>
        </p:nvSpPr>
        <p:spPr bwMode="auto">
          <a:xfrm>
            <a:off x="276784" y="2192137"/>
            <a:ext cx="2732799" cy="23931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検索ワード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“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Web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工学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”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+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検索対象文書の特徴量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ex)TF-IDF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、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ageRank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766928" y="2259009"/>
            <a:ext cx="1149614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ランキング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関数</a:t>
            </a:r>
            <a:endParaRPr kumimoji="0" lang="en-US" altLang="ja-JP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3098538" y="3435521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3085169" y="363605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5117075" y="346226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テキスト ボックス 15"/>
          <p:cNvSpPr txBox="1"/>
          <p:nvPr/>
        </p:nvSpPr>
        <p:spPr>
          <a:xfrm>
            <a:off x="5103706" y="366279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</a:p>
        </p:txBody>
      </p:sp>
      <p:pic>
        <p:nvPicPr>
          <p:cNvPr id="7" name="図 6" descr="search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5" y="1283899"/>
            <a:ext cx="2890382" cy="41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機械学習の</a:t>
            </a:r>
            <a:r>
              <a:rPr kumimoji="1" lang="ja-JP" altLang="en-US" dirty="0"/>
              <a:t>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1427" y="16588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画像</a:t>
            </a:r>
            <a:r>
              <a:rPr kumimoji="1" lang="ja-JP" altLang="en-US" sz="1800" baseline="0" dirty="0" err="1" smtClean="0"/>
              <a:t>データ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20900" y="2781820"/>
            <a:ext cx="1189736" cy="7424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250392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17308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3373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</a:p>
        </p:txBody>
      </p:sp>
      <p:cxnSp>
        <p:nvCxnSpPr>
          <p:cNvPr id="22" name="直線コネクタ 21"/>
          <p:cNvCxnSpPr>
            <a:stCxn id="14" idx="2"/>
          </p:cNvCxnSpPr>
          <p:nvPr/>
        </p:nvCxnSpPr>
        <p:spPr bwMode="auto">
          <a:xfrm>
            <a:off x="4247124" y="4178700"/>
            <a:ext cx="268038" cy="158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3903395" y="1658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2286" y="1658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分類結果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17308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337361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17308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337361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1658836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7390514" y="2733456"/>
            <a:ext cx="1307741" cy="88283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数字の「</a:t>
            </a:r>
            <a:r>
              <a:rPr kumimoji="0" lang="en-US" altLang="ja-JP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</a:t>
            </a: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」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07014" y="5788958"/>
            <a:ext cx="13422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(</a:t>
            </a:r>
            <a:r>
              <a:rPr kumimoji="1" lang="ja-JP" altLang="en-US" baseline="0" dirty="0" err="1" smtClean="0"/>
              <a:t>例</a:t>
            </a:r>
            <a:r>
              <a:rPr kumimoji="1" lang="en-US" altLang="ja-JP" baseline="0" dirty="0" err="1" smtClean="0"/>
              <a:t>)HOG</a:t>
            </a:r>
            <a:r>
              <a:rPr kumimoji="1" lang="ja-JP" altLang="en-US" baseline="0" dirty="0" err="1" smtClean="0"/>
              <a:t>特徴量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69741" y="6373867"/>
            <a:ext cx="7782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http://www.mathworks.co.jp/jp/help/vision/examples/digit-classification-using-hog-features.html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563635"/>
            <a:ext cx="2082621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  <a:endParaRPr kumimoji="1" lang="en-US" altLang="ja-JP" baseline="0" dirty="0" err="1"/>
          </a:p>
          <a:p>
            <a:endParaRPr kumimoji="1" lang="ja-JP" altLang="en-US" baseline="0" dirty="0" err="1"/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737908"/>
            <a:ext cx="8631237" cy="246221"/>
          </a:xfrm>
        </p:spPr>
        <p:txBody>
          <a:bodyPr/>
          <a:lstStyle/>
          <a:p>
            <a:r>
              <a:rPr kumimoji="1" lang="en-US" altLang="ja-JP" dirty="0" err="1"/>
              <a:t>(</a:t>
            </a:r>
            <a:r>
              <a:rPr kumimoji="1" lang="ja-JP" altLang="en-US" dirty="0" err="1"/>
              <a:t>例</a:t>
            </a:r>
            <a:r>
              <a:rPr kumimoji="1" lang="en-US" altLang="ja-JP" dirty="0" err="1"/>
              <a:t>) </a:t>
            </a:r>
            <a:r>
              <a:rPr kumimoji="1" lang="ja-JP" altLang="en-US" dirty="0" err="1"/>
              <a:t>画像データから、何の数字か読み取る</a:t>
            </a:r>
            <a:r>
              <a:rPr kumimoji="1" lang="en-US" altLang="ja-JP" dirty="0" err="1"/>
              <a:t> (SHOTNOTE</a:t>
            </a:r>
            <a:r>
              <a:rPr kumimoji="1" lang="ja-JP" altLang="en-US" dirty="0" err="1"/>
              <a:t>の日付認識などに使用</a:t>
            </a:r>
            <a:r>
              <a:rPr kumimoji="1" lang="en-US" altLang="ja-JP" dirty="0" err="1"/>
              <a:t>)</a:t>
            </a:r>
            <a:endParaRPr kumimoji="1" lang="ja-JP" altLang="en-US" dirty="0" err="1"/>
          </a:p>
        </p:txBody>
      </p:sp>
      <p:pic>
        <p:nvPicPr>
          <p:cNvPr id="11" name="図 10" descr="hog_dig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5" y="2043202"/>
            <a:ext cx="2231637" cy="2286067"/>
          </a:xfrm>
          <a:prstGeom prst="rect">
            <a:avLst/>
          </a:prstGeom>
        </p:spPr>
      </p:pic>
      <p:pic>
        <p:nvPicPr>
          <p:cNvPr id="15" name="図 14" descr="hog_fea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71" y="4403905"/>
            <a:ext cx="1499616" cy="18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56067"/>
            <a:ext cx="8618537" cy="292388"/>
          </a:xfrm>
        </p:spPr>
        <p:txBody>
          <a:bodyPr/>
          <a:lstStyle/>
          <a:p>
            <a:r>
              <a:rPr kumimoji="1" lang="ja-JP" altLang="en-US"/>
              <a:t>機械学習で利用される、代表的な分類器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13</a:t>
            </a:fld>
            <a:r>
              <a:rPr lang="en-US" altLang="ja-JP"/>
              <a:t> </a:t>
            </a:r>
          </a:p>
        </p:txBody>
      </p:sp>
      <p:pic>
        <p:nvPicPr>
          <p:cNvPr id="5" name="図 4" descr="sv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9" y="1512022"/>
            <a:ext cx="3168326" cy="30575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63027" y="993985"/>
            <a:ext cx="24825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Support Vector Machine (SVM)</a:t>
            </a:r>
            <a:endParaRPr kumimoji="1" lang="ja-JP" altLang="en-US" baseline="0" dirty="0" err="1" smtClean="0"/>
          </a:p>
        </p:txBody>
      </p:sp>
      <p:pic>
        <p:nvPicPr>
          <p:cNvPr id="7" name="図 6" descr="30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47" y="1463365"/>
            <a:ext cx="3722210" cy="330346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301278" y="6373867"/>
            <a:ext cx="2991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http://thinkit.co.jp/article/30/2/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cxnSp>
        <p:nvCxnSpPr>
          <p:cNvPr id="9" name="直線コネクタ 8"/>
          <p:cNvCxnSpPr/>
          <p:nvPr/>
        </p:nvCxnSpPr>
        <p:spPr bwMode="auto">
          <a:xfrm flipH="1" flipV="1">
            <a:off x="4474035" y="895753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テキスト ボックス 9"/>
          <p:cNvSpPr txBox="1"/>
          <p:nvPr/>
        </p:nvSpPr>
        <p:spPr>
          <a:xfrm>
            <a:off x="5798266" y="993985"/>
            <a:ext cx="17703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ニューラルネットワーク</a:t>
            </a:r>
            <a:endParaRPr kumimoji="1" lang="ja-JP" altLang="en-US" baseline="0" dirty="0" err="1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2682" y="4887086"/>
            <a:ext cx="365395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赤線で、黒丸と白丸の</a:t>
            </a:r>
            <a:r>
              <a:rPr kumimoji="1" lang="en-US" altLang="ja-JP" baseline="0" dirty="0" err="1"/>
              <a:t>2</a:t>
            </a:r>
            <a:r>
              <a:rPr kumimoji="1" lang="ja-JP" altLang="en-US" baseline="0" dirty="0" err="1"/>
              <a:t>クラスが分類出来ている</a:t>
            </a:r>
          </a:p>
          <a:p>
            <a:r>
              <a:rPr kumimoji="1" lang="ja-JP" altLang="en-US" baseline="0" dirty="0" err="1"/>
              <a:t>手書き文字認識のような、光学</a:t>
            </a:r>
            <a:r>
              <a:rPr kumimoji="1" lang="ja-JP" altLang="en-US" baseline="0" dirty="0" err="1" smtClean="0"/>
              <a:t>文字認識</a:t>
            </a:r>
            <a:r>
              <a:rPr kumimoji="1" lang="en-US" altLang="ja-JP" baseline="0" dirty="0" err="1" smtClean="0"/>
              <a:t>(OCR)</a:t>
            </a:r>
            <a:r>
              <a:rPr kumimoji="1" lang="ja-JP" altLang="en-US" baseline="0" dirty="0" err="1" smtClean="0"/>
              <a:t>に</a:t>
            </a:r>
            <a:endParaRPr kumimoji="1" lang="ja-JP" altLang="en-US" baseline="0" dirty="0" err="1"/>
          </a:p>
          <a:p>
            <a:r>
              <a:rPr kumimoji="1" lang="ja-JP" altLang="en-US" baseline="0" dirty="0" err="1" smtClean="0"/>
              <a:t>応用可能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46069" y="4900891"/>
            <a:ext cx="33466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人間の脳の構造を模倣したモデル</a:t>
            </a:r>
          </a:p>
          <a:p>
            <a:r>
              <a:rPr kumimoji="1" lang="en-US" altLang="ja-JP" baseline="0" dirty="0" err="1"/>
              <a:t>(</a:t>
            </a:r>
            <a:r>
              <a:rPr kumimoji="1" lang="ja-JP" altLang="en-US" baseline="0" dirty="0" err="1"/>
              <a:t>ただし近年、脳との差異がわかってきている</a:t>
            </a:r>
            <a:r>
              <a:rPr kumimoji="1" lang="en-US" altLang="ja-JP" baseline="0" dirty="0" err="1"/>
              <a:t>)</a:t>
            </a:r>
            <a:endParaRPr kumimoji="1" lang="ja-JP" altLang="en-US" baseline="0" dirty="0" err="1"/>
          </a:p>
          <a:p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任意の非線形関数を近似可能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91055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2403948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3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56067"/>
            <a:ext cx="8618537" cy="292388"/>
          </a:xfrm>
        </p:spPr>
        <p:txBody>
          <a:bodyPr/>
          <a:lstStyle/>
          <a:p>
            <a:r>
              <a:rPr kumimoji="1" lang="ja-JP" altLang="en-US"/>
              <a:t>深層学習</a:t>
            </a:r>
            <a:r>
              <a:rPr kumimoji="1" lang="en-US" altLang="ja-JP"/>
              <a:t> = </a:t>
            </a:r>
            <a:r>
              <a:rPr kumimoji="1" lang="ja-JP" altLang="en-US"/>
              <a:t>高性能なニューラルネットワーク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15</a:t>
            </a:fld>
            <a:r>
              <a:rPr lang="en-US" altLang="ja-JP"/>
              <a:t> </a:t>
            </a: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06933"/>
            <a:ext cx="8631237" cy="492443"/>
          </a:xfrm>
        </p:spPr>
        <p:txBody>
          <a:bodyPr/>
          <a:lstStyle/>
          <a:p>
            <a:pPr marL="0" indent="0"/>
            <a:r>
              <a:rPr kumimoji="1" lang="ja-JP" altLang="en-US" dirty="0" err="1"/>
              <a:t>深層学習</a:t>
            </a:r>
            <a:r>
              <a:rPr kumimoji="1" lang="en-US" altLang="ja-JP" dirty="0" err="1"/>
              <a:t>(Deep Learning)</a:t>
            </a:r>
            <a:r>
              <a:rPr kumimoji="1" lang="ja-JP" altLang="en-US" dirty="0" err="1"/>
              <a:t>は、</a:t>
            </a:r>
            <a:r>
              <a:rPr kumimoji="1" lang="en-US" altLang="ja-JP" dirty="0" err="1"/>
              <a:t>SVM</a:t>
            </a:r>
            <a:r>
              <a:rPr kumimoji="1" lang="ja-JP" altLang="en-US" dirty="0" err="1"/>
              <a:t>やニューラルネットワークと同じ、機械学習モデルの一種である。</a:t>
            </a:r>
          </a:p>
          <a:p>
            <a:pPr marL="0" indent="0"/>
            <a:r>
              <a:rPr kumimoji="1" lang="en-US" altLang="ja-JP" dirty="0" err="1"/>
              <a:t>2006</a:t>
            </a:r>
            <a:r>
              <a:rPr kumimoji="1" lang="ja-JP" altLang="en-US" dirty="0" err="1"/>
              <a:t>年以降、画像・音声・化学反応予測など様々な分野で、優れた分類精度を発揮している。</a:t>
            </a:r>
            <a:endParaRPr kumimoji="1" lang="ja-JP" altLang="en-US" dirty="0" err="1"/>
          </a:p>
        </p:txBody>
      </p:sp>
      <p:pic>
        <p:nvPicPr>
          <p:cNvPr id="3" name="図 2" descr="google_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92" y="1463368"/>
            <a:ext cx="2735371" cy="4261224"/>
          </a:xfrm>
          <a:prstGeom prst="rect">
            <a:avLst/>
          </a:prstGeom>
        </p:spPr>
      </p:pic>
      <p:pic>
        <p:nvPicPr>
          <p:cNvPr id="14" name="図 13" descr="cat_detecti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57" y="3561778"/>
            <a:ext cx="2732571" cy="2373922"/>
          </a:xfrm>
          <a:prstGeom prst="rect">
            <a:avLst/>
          </a:prstGeom>
        </p:spPr>
      </p:pic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533216" y="5970132"/>
            <a:ext cx="7984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kumimoji="1" lang="en-US" altLang="ja-JP" baseline="0" dirty="0" err="1"/>
              <a:t>Google</a:t>
            </a:r>
            <a:r>
              <a:rPr kumimoji="1" lang="ja-JP" altLang="en-US" baseline="0" dirty="0" err="1"/>
              <a:t>による深層学習</a:t>
            </a:r>
            <a:r>
              <a:rPr kumimoji="1" lang="en-US" altLang="ja-JP" baseline="0" dirty="0" err="1"/>
              <a:t>(Deep Learning)</a:t>
            </a:r>
            <a:r>
              <a:rPr kumimoji="1" lang="ja-JP" altLang="en-US" baseline="0" dirty="0" err="1"/>
              <a:t>の成果。人間やネコの顔を認識できるようになった。</a:t>
            </a:r>
            <a:endParaRPr kumimoji="1" lang="ja-JP" altLang="en-US" baseline="0" dirty="0" err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9741" y="6373867"/>
            <a:ext cx="148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[Le 2012]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17" name="図 16" descr="c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7" y="1466722"/>
            <a:ext cx="2807364" cy="21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56067"/>
            <a:ext cx="8618537" cy="292388"/>
          </a:xfrm>
        </p:spPr>
        <p:txBody>
          <a:bodyPr/>
          <a:lstStyle/>
          <a:p>
            <a:r>
              <a:rPr kumimoji="1" lang="ja-JP" altLang="en-US"/>
              <a:t>深層学習のアルゴリズム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16</a:t>
            </a:fld>
            <a:r>
              <a:rPr lang="en-US" altLang="ja-JP"/>
              <a:t> </a:t>
            </a: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06933"/>
            <a:ext cx="8631237" cy="246221"/>
          </a:xfrm>
        </p:spPr>
        <p:txBody>
          <a:bodyPr/>
          <a:lstStyle/>
          <a:p>
            <a:pPr marL="0" indent="0"/>
            <a:r>
              <a:rPr kumimoji="1" lang="ja-JP" altLang="en-US" dirty="0" err="1"/>
              <a:t>深層学習は発展途上の技術であり、様々なモデルの亜種が次々と発表されている。</a:t>
            </a:r>
            <a:endParaRPr kumimoji="1" lang="ja-JP" altLang="en-US" dirty="0" err="1"/>
          </a:p>
        </p:txBody>
      </p:sp>
      <p:cxnSp>
        <p:nvCxnSpPr>
          <p:cNvPr id="8" name="直線コネクタ 7"/>
          <p:cNvCxnSpPr/>
          <p:nvPr/>
        </p:nvCxnSpPr>
        <p:spPr bwMode="auto">
          <a:xfrm flipH="1" flipV="1">
            <a:off x="2955453" y="1489375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 flipH="1" flipV="1">
            <a:off x="6047845" y="1489375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400363" y="1546198"/>
            <a:ext cx="22599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Deep Belief Network </a:t>
            </a:r>
            <a:r>
              <a:rPr kumimoji="1" lang="en-US" altLang="ja-JP" baseline="0" dirty="0" err="1" smtClean="0"/>
              <a:t> (DBN)</a:t>
            </a:r>
            <a:endParaRPr kumimoji="1" lang="ja-JP" altLang="en-US" baseline="0" dirty="0" err="1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37201" y="1532393"/>
            <a:ext cx="30574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Stacked Denoising Autoencoder (SDA)</a:t>
            </a:r>
            <a:endParaRPr kumimoji="1" lang="ja-JP" altLang="en-US" baseline="0" dirty="0" err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53861" y="1518588"/>
            <a:ext cx="25565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Convolutional Neural Net</a:t>
            </a:r>
            <a:r>
              <a:rPr kumimoji="1" lang="en-US" altLang="ja-JP" baseline="0" dirty="0" err="1" smtClean="0"/>
              <a:t> (CNN)</a:t>
            </a:r>
            <a:endParaRPr kumimoji="1" lang="ja-JP" altLang="en-US" baseline="0" dirty="0" err="1" smtClean="0"/>
          </a:p>
        </p:txBody>
      </p:sp>
      <p:cxnSp>
        <p:nvCxnSpPr>
          <p:cNvPr id="17" name="直線コネクタ 16"/>
          <p:cNvCxnSpPr/>
          <p:nvPr/>
        </p:nvCxnSpPr>
        <p:spPr bwMode="auto">
          <a:xfrm flipV="1">
            <a:off x="331330" y="3741247"/>
            <a:ext cx="8352274" cy="276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図 17" descr="conv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5" y="2404234"/>
            <a:ext cx="2595418" cy="8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3121862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深層学習の実装における問題点と、その解決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67873" y="815548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深層学習の実装における問題点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1346" y="1616102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198376" y="1616090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12040" y="1616091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1346" y="4249876"/>
            <a:ext cx="2563143" cy="723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分類精度の再現実験を行う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198376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選択と利用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908546" y="2658914"/>
            <a:ext cx="2553270" cy="429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912040" y="3233832"/>
            <a:ext cx="2536408" cy="4828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7873" y="5427992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深層学習応用技術の発展</a:t>
            </a:r>
          </a:p>
        </p:txBody>
      </p:sp>
      <p:cxnSp>
        <p:nvCxnSpPr>
          <p:cNvPr id="17" name="直線矢印コネクタ 16"/>
          <p:cNvCxnSpPr>
            <a:stCxn id="9" idx="2"/>
            <a:endCxn id="12" idx="0"/>
          </p:cNvCxnSpPr>
          <p:nvPr/>
        </p:nvCxnSpPr>
        <p:spPr bwMode="auto">
          <a:xfrm flipH="1">
            <a:off x="7185181" y="2419878"/>
            <a:ext cx="8431" cy="23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8" idx="2"/>
            <a:endCxn id="11" idx="0"/>
          </p:cNvCxnSpPr>
          <p:nvPr/>
        </p:nvCxnSpPr>
        <p:spPr bwMode="auto">
          <a:xfrm flipH="1">
            <a:off x="4459897" y="2419877"/>
            <a:ext cx="20051" cy="239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矢印コネクタ 25"/>
          <p:cNvCxnSpPr>
            <a:stCxn id="12" idx="2"/>
            <a:endCxn id="13" idx="0"/>
          </p:cNvCxnSpPr>
          <p:nvPr/>
        </p:nvCxnSpPr>
        <p:spPr bwMode="auto">
          <a:xfrm flipH="1">
            <a:off x="7180244" y="3088348"/>
            <a:ext cx="4937" cy="145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カギ線コネクタ 27"/>
          <p:cNvCxnSpPr>
            <a:stCxn id="11" idx="2"/>
            <a:endCxn id="10" idx="0"/>
          </p:cNvCxnSpPr>
          <p:nvPr/>
        </p:nvCxnSpPr>
        <p:spPr bwMode="auto">
          <a:xfrm rot="5400000">
            <a:off x="2833140" y="2623119"/>
            <a:ext cx="546536" cy="270697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カギ線コネクタ 29"/>
          <p:cNvCxnSpPr>
            <a:stCxn id="13" idx="2"/>
            <a:endCxn id="10" idx="0"/>
          </p:cNvCxnSpPr>
          <p:nvPr/>
        </p:nvCxnSpPr>
        <p:spPr bwMode="auto">
          <a:xfrm rot="5400000">
            <a:off x="4199999" y="1269630"/>
            <a:ext cx="533165" cy="54273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カギ線コネクタ 31"/>
          <p:cNvCxnSpPr>
            <a:stCxn id="10" idx="2"/>
            <a:endCxn id="15" idx="0"/>
          </p:cNvCxnSpPr>
          <p:nvPr/>
        </p:nvCxnSpPr>
        <p:spPr bwMode="auto">
          <a:xfrm rot="16200000" flipH="1">
            <a:off x="2888283" y="3838062"/>
            <a:ext cx="454565" cy="27252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テキスト ボックス 32"/>
          <p:cNvSpPr txBox="1"/>
          <p:nvPr/>
        </p:nvSpPr>
        <p:spPr>
          <a:xfrm>
            <a:off x="3649409" y="4826360"/>
            <a:ext cx="1756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ライブラリ・モデル選定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346" y="3837024"/>
            <a:ext cx="11966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ライブラリ選定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11448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39" name="直線矢印コネクタ 38"/>
          <p:cNvCxnSpPr>
            <a:stCxn id="7" idx="2"/>
            <a:endCxn id="37" idx="0"/>
          </p:cNvCxnSpPr>
          <p:nvPr/>
        </p:nvCxnSpPr>
        <p:spPr bwMode="auto">
          <a:xfrm>
            <a:off x="1752918" y="2419889"/>
            <a:ext cx="20051" cy="238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線矢印コネクタ 40"/>
          <p:cNvCxnSpPr>
            <a:stCxn id="37" idx="2"/>
            <a:endCxn id="10" idx="0"/>
          </p:cNvCxnSpPr>
          <p:nvPr/>
        </p:nvCxnSpPr>
        <p:spPr bwMode="auto">
          <a:xfrm flipH="1">
            <a:off x="1752918" y="3703340"/>
            <a:ext cx="20051" cy="54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765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分類精度の再現の問題とその対策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73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深層学習をウェブ工学の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問題に応用したい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09458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深層学習の高い分類精度を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利用したい</a:t>
            </a:r>
          </a:p>
        </p:txBody>
      </p:sp>
      <p:cxnSp>
        <p:nvCxnSpPr>
          <p:cNvPr id="12" name="直線矢印コネクタ 11"/>
          <p:cNvCxnSpPr>
            <a:stCxn id="8" idx="1"/>
            <a:endCxn id="6" idx="3"/>
          </p:cNvCxnSpPr>
          <p:nvPr/>
        </p:nvCxnSpPr>
        <p:spPr bwMode="auto">
          <a:xfrm flipH="1">
            <a:off x="3996974" y="1402983"/>
            <a:ext cx="912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4170752" y="106955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理由</a:t>
            </a:r>
          </a:p>
        </p:txBody>
      </p:sp>
      <p:sp>
        <p:nvSpPr>
          <p:cNvPr id="14" name="下矢印 13"/>
          <p:cNvSpPr/>
          <p:nvPr/>
        </p:nvSpPr>
        <p:spPr bwMode="auto">
          <a:xfrm>
            <a:off x="3919686" y="2034254"/>
            <a:ext cx="1039766" cy="3446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928438" y="2469121"/>
            <a:ext cx="5089654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論文に書いてある高い分類精度を、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自分の実行環境でも再現できることが重要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91659" y="4126929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論文の実験に使ったソースコードを、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そのまま使える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855986" y="4126929"/>
            <a:ext cx="3244901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アルゴリズムの主要部分しか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提供されていない</a:t>
            </a: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3124058" y="2777721"/>
            <a:ext cx="640111" cy="20583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カギ線コネクタ 22"/>
          <p:cNvCxnSpPr>
            <a:stCxn id="16" idx="2"/>
            <a:endCxn id="19" idx="0"/>
          </p:cNvCxnSpPr>
          <p:nvPr/>
        </p:nvCxnSpPr>
        <p:spPr bwMode="auto">
          <a:xfrm rot="16200000" flipH="1">
            <a:off x="5155796" y="2804287"/>
            <a:ext cx="640111" cy="2005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円/楕円 24"/>
          <p:cNvSpPr/>
          <p:nvPr/>
        </p:nvSpPr>
        <p:spPr bwMode="auto">
          <a:xfrm>
            <a:off x="3112938" y="3553652"/>
            <a:ext cx="456267" cy="4825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9130090" y="2847689"/>
            <a:ext cx="494728" cy="508038"/>
            <a:chOff x="7699732" y="2647145"/>
            <a:chExt cx="989455" cy="1016076"/>
          </a:xfrm>
        </p:grpSpPr>
        <p:cxnSp>
          <p:nvCxnSpPr>
            <p:cNvPr id="36" name="直線コネクタ 35"/>
            <p:cNvCxnSpPr/>
            <p:nvPr/>
          </p:nvCxnSpPr>
          <p:spPr bwMode="auto">
            <a:xfrm>
              <a:off x="7713219" y="2687253"/>
              <a:ext cx="975968" cy="9759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コネクタ 37"/>
            <p:cNvCxnSpPr/>
            <p:nvPr/>
          </p:nvCxnSpPr>
          <p:spPr bwMode="auto">
            <a:xfrm flipH="1">
              <a:off x="7699732" y="2647145"/>
              <a:ext cx="989337" cy="9893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二等辺三角形 39"/>
          <p:cNvSpPr/>
          <p:nvPr/>
        </p:nvSpPr>
        <p:spPr bwMode="auto">
          <a:xfrm>
            <a:off x="5273669" y="3561779"/>
            <a:ext cx="528469" cy="455577"/>
          </a:xfrm>
          <a:prstGeom prst="triangl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91659" y="5258967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最終的には、再現実験にて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分類精度を検証する</a:t>
            </a:r>
          </a:p>
        </p:txBody>
      </p:sp>
      <p:cxnSp>
        <p:nvCxnSpPr>
          <p:cNvPr id="52" name="直線矢印コネクタ 51"/>
          <p:cNvCxnSpPr>
            <a:stCxn id="18" idx="2"/>
            <a:endCxn id="50" idx="0"/>
          </p:cNvCxnSpPr>
          <p:nvPr/>
        </p:nvCxnSpPr>
        <p:spPr bwMode="auto">
          <a:xfrm>
            <a:off x="2414960" y="5011341"/>
            <a:ext cx="0" cy="247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4652439" y="5259833"/>
            <a:ext cx="43140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1.</a:t>
            </a:r>
            <a:r>
              <a:rPr kumimoji="1" lang="ja-JP" altLang="en-US" baseline="0" dirty="0" err="1" smtClean="0"/>
              <a:t> アルゴリズムの細部や</a:t>
            </a:r>
            <a:r>
              <a:rPr kumimoji="1" lang="ja-JP" altLang="en-US" baseline="0" dirty="0" err="1"/>
              <a:t>実装上の</a:t>
            </a:r>
            <a:r>
              <a:rPr kumimoji="1" lang="ja-JP" altLang="en-US" baseline="0" dirty="0" err="1" smtClean="0"/>
              <a:t>ノウハウによる違い</a:t>
            </a:r>
          </a:p>
          <a:p>
            <a:r>
              <a:rPr kumimoji="1" lang="en-US" altLang="ja-JP" baseline="0" dirty="0" err="1"/>
              <a:t>2.</a:t>
            </a:r>
            <a:r>
              <a:rPr kumimoji="1" lang="ja-JP" altLang="en-US" baseline="0" dirty="0" err="1"/>
              <a:t>ハイパーパラメータ</a:t>
            </a:r>
            <a:r>
              <a:rPr kumimoji="1" lang="en-US" altLang="ja-JP" baseline="0" dirty="0" err="1"/>
              <a:t>(</a:t>
            </a:r>
            <a:r>
              <a:rPr kumimoji="1" lang="ja-JP" altLang="en-US" baseline="0" dirty="0" err="1"/>
              <a:t>モデルの細部を決める数値</a:t>
            </a:r>
            <a:r>
              <a:rPr kumimoji="1" lang="en-US" altLang="ja-JP" baseline="0" dirty="0" err="1"/>
              <a:t>)</a:t>
            </a:r>
            <a:r>
              <a:rPr kumimoji="1" lang="ja-JP" altLang="en-US" baseline="0" dirty="0" err="1"/>
              <a:t>の違い</a:t>
            </a:r>
          </a:p>
          <a:p>
            <a:r>
              <a:rPr kumimoji="1" lang="ja-JP" altLang="en-US" baseline="0" dirty="0" err="1" smtClean="0"/>
              <a:t>によって、再現性が落ちる危険性がある</a:t>
            </a:r>
          </a:p>
        </p:txBody>
      </p:sp>
    </p:spTree>
    <p:extLst>
      <p:ext uri="{BB962C8B-B14F-4D97-AF65-F5344CB8AC3E}">
        <p14:creationId xmlns:p14="http://schemas.microsoft.com/office/powerpoint/2010/main" val="874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実装難易度の問題とその対策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52073" y="894134"/>
            <a:ext cx="336520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深層学習のモデルは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次々と改良される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53028" y="894133"/>
            <a:ext cx="3435525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公開ライブラリも、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実験・開発用のものが多い</a:t>
            </a:r>
          </a:p>
        </p:txBody>
      </p:sp>
      <p:cxnSp>
        <p:nvCxnSpPr>
          <p:cNvPr id="10" name="直線矢印コネクタ 9"/>
          <p:cNvCxnSpPr>
            <a:stCxn id="7" idx="3"/>
            <a:endCxn id="8" idx="1"/>
          </p:cNvCxnSpPr>
          <p:nvPr/>
        </p:nvCxnSpPr>
        <p:spPr bwMode="auto">
          <a:xfrm flipV="1">
            <a:off x="4117282" y="1416349"/>
            <a:ext cx="9357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2553250" y="2498468"/>
            <a:ext cx="3930132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応用時は、ライブラリに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手を入れる必要が生じやすい</a:t>
            </a:r>
          </a:p>
        </p:txBody>
      </p:sp>
      <p:cxnSp>
        <p:nvCxnSpPr>
          <p:cNvPr id="14" name="カギ線コネクタ 13"/>
          <p:cNvCxnSpPr>
            <a:stCxn id="7" idx="2"/>
            <a:endCxn id="12" idx="0"/>
          </p:cNvCxnSpPr>
          <p:nvPr/>
        </p:nvCxnSpPr>
        <p:spPr bwMode="auto">
          <a:xfrm rot="16200000" flipH="1">
            <a:off x="3196546" y="1176698"/>
            <a:ext cx="559902" cy="208363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カギ線コネクタ 15"/>
          <p:cNvCxnSpPr>
            <a:stCxn id="8" idx="2"/>
            <a:endCxn id="12" idx="0"/>
          </p:cNvCxnSpPr>
          <p:nvPr/>
        </p:nvCxnSpPr>
        <p:spPr bwMode="auto">
          <a:xfrm rot="5400000">
            <a:off x="5364603" y="1092279"/>
            <a:ext cx="559903" cy="22524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正方形/長方形 31"/>
          <p:cNvSpPr/>
          <p:nvPr/>
        </p:nvSpPr>
        <p:spPr bwMode="auto">
          <a:xfrm>
            <a:off x="721860" y="487820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1.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読みやすさ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47562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4918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開発コミュニティの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活発さ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75729" y="4197994"/>
            <a:ext cx="547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aseline="0" dirty="0" err="1">
                <a:latin typeface="Arial" pitchFamily="34" charset="0"/>
                <a:ea typeface="ＭＳ Ｐゴシック" pitchFamily="50" charset="-128"/>
              </a:rPr>
              <a:t>実装容易なライブラリの選択と利用</a:t>
            </a:r>
          </a:p>
        </p:txBody>
      </p:sp>
      <p:sp>
        <p:nvSpPr>
          <p:cNvPr id="36" name="下矢印 35"/>
          <p:cNvSpPr/>
          <p:nvPr/>
        </p:nvSpPr>
        <p:spPr bwMode="auto">
          <a:xfrm>
            <a:off x="3575608" y="3686030"/>
            <a:ext cx="1905147" cy="4417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3/3 :</a:t>
            </a:r>
            <a:r>
              <a:rPr kumimoji="1" lang="ja-JP" altLang="en-US" dirty="0"/>
              <a:t>学習時間の問題とその対策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深層学習は、学習に時間がかかる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 Google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台のマシンによるクラスタで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日間の訓練を行った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59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による並列演算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コア数数百個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83595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CPU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による演算　</a:t>
            </a:r>
            <a:endParaRPr kumimoji="0" lang="en-US" altLang="ja-JP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183024" y="2222660"/>
            <a:ext cx="685891" cy="759294"/>
            <a:chOff x="5522164" y="3686026"/>
            <a:chExt cx="897893" cy="1767630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5522164" y="3686026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 bwMode="auto">
            <a:xfrm flipH="1">
              <a:off x="5536510" y="4570109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4044986" y="16842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演算速度</a:t>
            </a:r>
          </a:p>
        </p:txBody>
      </p:sp>
      <p:cxnSp>
        <p:nvCxnSpPr>
          <p:cNvPr id="14" name="直線コネクタ 13"/>
          <p:cNvCxnSpPr>
            <a:stCxn id="6" idx="2"/>
            <a:endCxn id="16" idx="0"/>
          </p:cNvCxnSpPr>
          <p:nvPr/>
        </p:nvCxnSpPr>
        <p:spPr bwMode="auto">
          <a:xfrm>
            <a:off x="2253559" y="3139631"/>
            <a:ext cx="2277895" cy="267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3029954" y="3406713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コンピューティングの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プログラムは難しい</a:t>
            </a:r>
          </a:p>
        </p:txBody>
      </p:sp>
      <p:sp>
        <p:nvSpPr>
          <p:cNvPr id="20" name="下矢印 19"/>
          <p:cNvSpPr/>
          <p:nvPr/>
        </p:nvSpPr>
        <p:spPr bwMode="auto">
          <a:xfrm>
            <a:off x="3751447" y="4583381"/>
            <a:ext cx="1560012" cy="3727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629589" y="5021938"/>
            <a:ext cx="3803728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深層学習ライブラリの中でも、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を利用しているものを選ぶ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 :</a:t>
            </a:r>
            <a:r>
              <a:rPr kumimoji="1" lang="ja-JP" altLang="en-US" dirty="0"/>
              <a:t>ライブラリの絞り込み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1346" y="140900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198376" y="1408994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912040" y="1408995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198376" y="2838325"/>
            <a:ext cx="2523041" cy="1510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読みやすさ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開発コミュニティ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8546" y="2838357"/>
            <a:ext cx="2553270" cy="543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12040" y="3699807"/>
            <a:ext cx="2536408" cy="6381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cxnSp>
        <p:nvCxnSpPr>
          <p:cNvPr id="18" name="直線矢印コネクタ 17"/>
          <p:cNvCxnSpPr>
            <a:stCxn id="14" idx="2"/>
            <a:endCxn id="16" idx="0"/>
          </p:cNvCxnSpPr>
          <p:nvPr/>
        </p:nvCxnSpPr>
        <p:spPr bwMode="auto">
          <a:xfrm flipH="1">
            <a:off x="7185181" y="2212782"/>
            <a:ext cx="8431" cy="625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13" idx="2"/>
            <a:endCxn id="15" idx="0"/>
          </p:cNvCxnSpPr>
          <p:nvPr/>
        </p:nvCxnSpPr>
        <p:spPr bwMode="auto">
          <a:xfrm flipH="1">
            <a:off x="4459897" y="2212781"/>
            <a:ext cx="20051" cy="625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矢印コネクタ 19"/>
          <p:cNvCxnSpPr>
            <a:stCxn id="16" idx="2"/>
            <a:endCxn id="17" idx="0"/>
          </p:cNvCxnSpPr>
          <p:nvPr/>
        </p:nvCxnSpPr>
        <p:spPr bwMode="auto">
          <a:xfrm flipH="1">
            <a:off x="7180244" y="3382283"/>
            <a:ext cx="4937" cy="317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正方形/長方形 20"/>
          <p:cNvSpPr/>
          <p:nvPr/>
        </p:nvSpPr>
        <p:spPr bwMode="auto">
          <a:xfrm>
            <a:off x="511448" y="2838325"/>
            <a:ext cx="2523041" cy="14965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22" name="直線矢印コネクタ 21"/>
          <p:cNvCxnSpPr>
            <a:stCxn id="12" idx="2"/>
            <a:endCxn id="21" idx="0"/>
          </p:cNvCxnSpPr>
          <p:nvPr/>
        </p:nvCxnSpPr>
        <p:spPr bwMode="auto">
          <a:xfrm>
            <a:off x="1752918" y="2212793"/>
            <a:ext cx="20051" cy="62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560837" y="4796626"/>
            <a:ext cx="7888075" cy="1231106"/>
          </a:xfrm>
        </p:spPr>
        <p:txBody>
          <a:bodyPr/>
          <a:lstStyle/>
          <a:p>
            <a:r>
              <a:rPr kumimoji="1" lang="ja-JP" altLang="en-US" dirty="0"/>
              <a:t>これらの条件を考え合わせた結果、「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Deep Learning Tutorial</a:t>
            </a:r>
            <a:r>
              <a:rPr kumimoji="1" lang="ja-JP" altLang="en-US" dirty="0"/>
              <a:t>」という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つのライブラリに絞り込まれた。この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つのライブラリに対し、</a:t>
            </a:r>
            <a:endParaRPr kumimoji="1" lang="en-US" altLang="ja-JP" dirty="0"/>
          </a:p>
          <a:p>
            <a:r>
              <a:rPr kumimoji="1" lang="ja-JP" altLang="en-US" dirty="0"/>
              <a:t>・「分類精度の再現の問題」を解消できるのかどうか</a:t>
            </a:r>
          </a:p>
          <a:p>
            <a:r>
              <a:rPr kumimoji="1" lang="ja-JP" altLang="en-US" dirty="0"/>
              <a:t>・「学習時間の問題」に対する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の効果はどれほどか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点を検証するため、論文の分類精度の再現実験を行った。</a:t>
            </a:r>
          </a:p>
        </p:txBody>
      </p:sp>
    </p:spTree>
    <p:extLst>
      <p:ext uri="{BB962C8B-B14F-4D97-AF65-F5344CB8AC3E}">
        <p14:creationId xmlns:p14="http://schemas.microsoft.com/office/powerpoint/2010/main" val="39030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3867350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519420" y="793127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>
                <a:latin typeface="+mn-ea"/>
              </a:rPr>
              <a:t>・「分類誤差の再現性の問題」は解消できているか</a:t>
            </a:r>
          </a:p>
          <a:p>
            <a:r>
              <a:rPr kumimoji="1" lang="ja-JP" altLang="en-US" baseline="0" dirty="0">
                <a:latin typeface="+mn-ea"/>
              </a:rPr>
              <a:t>・「学習時間の問題」は</a:t>
            </a:r>
            <a:r>
              <a:rPr kumimoji="1" lang="en-US" altLang="ja-JP" baseline="0" dirty="0">
                <a:latin typeface="+mn-ea"/>
              </a:rPr>
              <a:t>GPU</a:t>
            </a:r>
            <a:r>
              <a:rPr kumimoji="1" lang="ja-JP" altLang="en-US" baseline="0" dirty="0">
                <a:latin typeface="+mn-ea"/>
              </a:rPr>
              <a:t>利用により、どの程度解消できているか</a:t>
            </a:r>
          </a:p>
        </p:txBody>
      </p:sp>
      <p:pic>
        <p:nvPicPr>
          <p:cNvPr id="10" name="図 9" descr="mnist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99" y="1839010"/>
            <a:ext cx="1502072" cy="1488077"/>
          </a:xfrm>
          <a:prstGeom prst="rect">
            <a:avLst/>
          </a:prstGeom>
        </p:spPr>
      </p:pic>
      <p:pic>
        <p:nvPicPr>
          <p:cNvPr id="11" name="図 10" descr="cifar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1" y="3755057"/>
            <a:ext cx="2939592" cy="2250269"/>
          </a:xfrm>
          <a:prstGeom prst="rect">
            <a:avLst/>
          </a:prstGeom>
        </p:spPr>
      </p:pic>
      <p:sp>
        <p:nvSpPr>
          <p:cNvPr id="12" name="フローチャート: 代替処理 11"/>
          <p:cNvSpPr/>
          <p:nvPr/>
        </p:nvSpPr>
        <p:spPr bwMode="auto">
          <a:xfrm>
            <a:off x="4611007" y="2222660"/>
            <a:ext cx="2319309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Deep Learning Tutorial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DBN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  <a:endParaRPr lang="ja-JP" altLang="en-US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84260" y="1463366"/>
            <a:ext cx="66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モデル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0564" y="1463366"/>
            <a:ext cx="18678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r>
              <a:rPr kumimoji="1" lang="en-US" altLang="ja-JP" baseline="0" dirty="0" err="1" smtClean="0"/>
              <a:t> + </a:t>
            </a:r>
            <a:r>
              <a:rPr kumimoji="1" lang="ja-JP" altLang="en-US" baseline="0" dirty="0" err="1" smtClean="0"/>
              <a:t>分類モデル</a:t>
            </a:r>
          </a:p>
        </p:txBody>
      </p:sp>
      <p:sp>
        <p:nvSpPr>
          <p:cNvPr id="15" name="フローチャート: 代替処理 14"/>
          <p:cNvSpPr/>
          <p:nvPr/>
        </p:nvSpPr>
        <p:spPr bwMode="auto">
          <a:xfrm>
            <a:off x="4624808" y="4348683"/>
            <a:ext cx="2319308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Maxout (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畳み込み有・無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0631" y="3340898"/>
            <a:ext cx="1998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MNIST (</a:t>
            </a:r>
            <a:r>
              <a:rPr kumimoji="1" lang="ja-JP" altLang="en-US" baseline="0" dirty="0" err="1" smtClean="0"/>
              <a:t>手書き文字認識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32044" y="6019135"/>
            <a:ext cx="21176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CIFAR10 (</a:t>
            </a:r>
            <a:r>
              <a:rPr kumimoji="1" lang="ja-JP" altLang="en-US" baseline="0" dirty="0" err="1" smtClean="0"/>
              <a:t>カラー画像認識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cxnSp>
        <p:nvCxnSpPr>
          <p:cNvPr id="19" name="直線矢印コネクタ 18"/>
          <p:cNvCxnSpPr>
            <a:endCxn id="15" idx="1"/>
          </p:cNvCxnSpPr>
          <p:nvPr/>
        </p:nvCxnSpPr>
        <p:spPr bwMode="auto">
          <a:xfrm>
            <a:off x="3617018" y="2623015"/>
            <a:ext cx="1007790" cy="2201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矢印コネクタ 20"/>
          <p:cNvCxnSpPr>
            <a:endCxn id="12" idx="1"/>
          </p:cNvCxnSpPr>
          <p:nvPr/>
        </p:nvCxnSpPr>
        <p:spPr bwMode="auto">
          <a:xfrm flipV="1">
            <a:off x="3658434" y="2698944"/>
            <a:ext cx="952573" cy="214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矢印コネクタ 22"/>
          <p:cNvCxnSpPr>
            <a:endCxn id="12" idx="1"/>
          </p:cNvCxnSpPr>
          <p:nvPr/>
        </p:nvCxnSpPr>
        <p:spPr bwMode="auto">
          <a:xfrm>
            <a:off x="3603212" y="2609209"/>
            <a:ext cx="1007795" cy="89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矢印コネクタ 24"/>
          <p:cNvCxnSpPr>
            <a:endCxn id="15" idx="1"/>
          </p:cNvCxnSpPr>
          <p:nvPr/>
        </p:nvCxnSpPr>
        <p:spPr bwMode="auto">
          <a:xfrm flipV="1">
            <a:off x="3658434" y="4824967"/>
            <a:ext cx="966374" cy="6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矢印コネクタ 26"/>
          <p:cNvCxnSpPr>
            <a:stCxn id="12" idx="3"/>
            <a:endCxn id="30" idx="0"/>
          </p:cNvCxnSpPr>
          <p:nvPr/>
        </p:nvCxnSpPr>
        <p:spPr bwMode="auto">
          <a:xfrm>
            <a:off x="6930316" y="2698944"/>
            <a:ext cx="849030" cy="87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矢印コネクタ 28"/>
          <p:cNvCxnSpPr>
            <a:stCxn id="15" idx="3"/>
            <a:endCxn id="30" idx="4"/>
          </p:cNvCxnSpPr>
          <p:nvPr/>
        </p:nvCxnSpPr>
        <p:spPr bwMode="auto">
          <a:xfrm flipV="1">
            <a:off x="6944116" y="4017350"/>
            <a:ext cx="835230" cy="807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フローチャート: 結合子 29"/>
          <p:cNvSpPr/>
          <p:nvPr/>
        </p:nvSpPr>
        <p:spPr bwMode="auto">
          <a:xfrm>
            <a:off x="7123593" y="3575579"/>
            <a:ext cx="1311506" cy="44177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分類誤差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9741" y="6373867"/>
            <a:ext cx="4098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http://www.cs.toronto.edu/~kriz/cifar.html , [1]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311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再現実験の結果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25</a:t>
            </a:fld>
            <a:r>
              <a:rPr lang="en-US" altLang="ja-JP" smtClean="0"/>
              <a:t> </a:t>
            </a:r>
            <a:endParaRPr lang="en-US" altLang="ja-JP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9674"/>
              </p:ext>
            </p:extLst>
          </p:nvPr>
        </p:nvGraphicFramePr>
        <p:xfrm>
          <a:off x="513418" y="1452137"/>
          <a:ext cx="46526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73"/>
                <a:gridCol w="1097280"/>
                <a:gridCol w="1097280"/>
                <a:gridCol w="96456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論文誤差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実験誤差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増加分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  <a:r>
                        <a:rPr kumimoji="1" lang="en-US" altLang="ja-JP" baseline="0"/>
                        <a:t> + </a:t>
                      </a:r>
                      <a:endParaRPr kumimoji="1" lang="ja-JP" altLang="en-US" baseline="0"/>
                    </a:p>
                    <a:p>
                      <a:r>
                        <a:rPr kumimoji="1" lang="ja-JP" altLang="en-US" baseline="0"/>
                        <a:t>畳み込み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0.45%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0.51%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+0.06%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</a:p>
                    <a:p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順序不変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0.94%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1.16%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+0.12%</a:t>
                      </a:r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09"/>
              </p:ext>
            </p:extLst>
          </p:nvPr>
        </p:nvGraphicFramePr>
        <p:xfrm>
          <a:off x="428004" y="4254613"/>
          <a:ext cx="5756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20"/>
                <a:gridCol w="721276"/>
                <a:gridCol w="1587622"/>
                <a:gridCol w="842130"/>
                <a:gridCol w="924962"/>
                <a:gridCol w="88354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GPU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CPU</a:t>
                      </a:r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クロック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DBN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SDA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CNN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3.1GHz x 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115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92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28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2.5GHz</a:t>
                      </a:r>
                      <a:r>
                        <a:rPr kumimoji="1" lang="en-US" altLang="ja-JP" baseline="0"/>
                        <a:t> x 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236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1335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766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x2.05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x14.50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x27.35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45551" y="1049204"/>
            <a:ext cx="43268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Pylearn2 + </a:t>
            </a:r>
            <a:r>
              <a:rPr kumimoji="1" lang="en-US" altLang="ja-JP" baseline="0" dirty="0" err="1" smtClean="0"/>
              <a:t>Maxout Network</a:t>
            </a:r>
            <a:r>
              <a:rPr kumimoji="1" lang="ja-JP" altLang="en-US" baseline="0" dirty="0" err="1" smtClean="0"/>
              <a:t>による</a:t>
            </a:r>
            <a:r>
              <a:rPr kumimoji="1" lang="en-US" altLang="ja-JP" baseline="0" dirty="0" err="1" smtClean="0"/>
              <a:t>MNIST</a:t>
            </a:r>
            <a:r>
              <a:rPr kumimoji="1" lang="ja-JP" altLang="en-US" baseline="0" dirty="0" err="1" smtClean="0"/>
              <a:t>分類再現の結果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59622" y="3630794"/>
            <a:ext cx="46072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2</a:t>
            </a:r>
            <a:r>
              <a:rPr kumimoji="1" lang="ja-JP" altLang="en-US" baseline="0" dirty="0" err="1" smtClean="0"/>
              <a:t>種類のマシンと各モデルによる、</a:t>
            </a:r>
          </a:p>
          <a:p>
            <a:r>
              <a:rPr kumimoji="1" lang="en-US" altLang="ja-JP" baseline="0" dirty="0" err="1" smtClean="0"/>
              <a:t>Deep Learning Tutorial+CIFAR10</a:t>
            </a:r>
            <a:r>
              <a:rPr kumimoji="1" lang="ja-JP" altLang="en-US" baseline="0" dirty="0" err="1" smtClean="0"/>
              <a:t>の分類誤差および実行時間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169246" y="1447097"/>
            <a:ext cx="966378" cy="175574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79531" y="2388314"/>
            <a:ext cx="292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「分類誤差の再現の問題」を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ほぼ解決できた</a:t>
            </a:r>
          </a:p>
        </p:txBody>
      </p:sp>
      <p:cxnSp>
        <p:nvCxnSpPr>
          <p:cNvPr id="19" name="直線コネクタ 18"/>
          <p:cNvCxnSpPr>
            <a:stCxn id="14" idx="3"/>
            <a:endCxn id="17" idx="1"/>
          </p:cNvCxnSpPr>
          <p:nvPr/>
        </p:nvCxnSpPr>
        <p:spPr bwMode="auto">
          <a:xfrm>
            <a:off x="5135624" y="2324968"/>
            <a:ext cx="743907" cy="38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角丸四角形 25"/>
          <p:cNvSpPr/>
          <p:nvPr/>
        </p:nvSpPr>
        <p:spPr bwMode="auto">
          <a:xfrm>
            <a:off x="3589418" y="5354008"/>
            <a:ext cx="2595415" cy="4304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>
            <a:stCxn id="26" idx="3"/>
            <a:endCxn id="30" idx="1"/>
          </p:cNvCxnSpPr>
          <p:nvPr/>
        </p:nvCxnSpPr>
        <p:spPr bwMode="auto">
          <a:xfrm flipV="1">
            <a:off x="6184833" y="5500152"/>
            <a:ext cx="285514" cy="69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6470347" y="5176986"/>
            <a:ext cx="222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「学習時間の問題」を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大幅に緩和できた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5585" y="5908691"/>
            <a:ext cx="4235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Maxout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DBN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SDA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CNN = </a:t>
            </a:r>
            <a:r>
              <a:rPr kumimoji="1" lang="ja-JP" altLang="en-US" baseline="0" dirty="0" err="1" smtClean="0"/>
              <a:t>深層学習のモデルの名前</a:t>
            </a:r>
          </a:p>
        </p:txBody>
      </p:sp>
    </p:spTree>
    <p:extLst>
      <p:ext uri="{BB962C8B-B14F-4D97-AF65-F5344CB8AC3E}">
        <p14:creationId xmlns:p14="http://schemas.microsoft.com/office/powerpoint/2010/main" val="183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4571422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250143" y="2939714"/>
            <a:ext cx="2057146" cy="907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258324" y="4565492"/>
            <a:ext cx="2057146" cy="907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103415" y="3740406"/>
            <a:ext cx="2057148" cy="907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88816" y="2363900"/>
            <a:ext cx="146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02394" y="2334431"/>
            <a:ext cx="180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aseline="0" dirty="0" err="1" smtClean="0"/>
              <a:t>ハードウェア面</a:t>
            </a:r>
          </a:p>
        </p:txBody>
      </p:sp>
      <p:sp>
        <p:nvSpPr>
          <p:cNvPr id="49" name="加算記号 48"/>
          <p:cNvSpPr/>
          <p:nvPr/>
        </p:nvSpPr>
        <p:spPr bwMode="auto">
          <a:xfrm>
            <a:off x="3057444" y="3996254"/>
            <a:ext cx="387406" cy="38740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49211" y="3267797"/>
            <a:ext cx="1247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07797" y="4827801"/>
            <a:ext cx="1373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aseline="0" dirty="0" err="1" smtClean="0"/>
              <a:t>分類モデル</a:t>
            </a:r>
          </a:p>
        </p:txBody>
      </p:sp>
      <p:sp>
        <p:nvSpPr>
          <p:cNvPr id="24" name="コンテンツ プレースホルダ 2"/>
          <p:cNvSpPr>
            <a:spLocks noGrp="1"/>
          </p:cNvSpPr>
          <p:nvPr>
            <p:ph idx="1"/>
          </p:nvPr>
        </p:nvSpPr>
        <p:spPr>
          <a:xfrm>
            <a:off x="602238" y="1041618"/>
            <a:ext cx="8631237" cy="984885"/>
          </a:xfrm>
        </p:spPr>
        <p:txBody>
          <a:bodyPr/>
          <a:lstStyle/>
          <a:p>
            <a:r>
              <a:rPr kumimoji="1" lang="ja-JP" altLang="en-US" dirty="0"/>
              <a:t>この研究では、深層学習の実装上の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つの問題点を解決するために、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の利用</a:t>
            </a:r>
          </a:p>
          <a:p>
            <a:r>
              <a:rPr kumimoji="1" lang="ja-JP" altLang="en-US" dirty="0"/>
              <a:t>・ライブラリ「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」の利用および、分類モデル「</a:t>
            </a:r>
            <a:r>
              <a:rPr kumimoji="1" lang="en-US" altLang="ja-JP" dirty="0"/>
              <a:t>Maxout Network</a:t>
            </a:r>
            <a:r>
              <a:rPr kumimoji="1" lang="ja-JP" altLang="en-US" dirty="0"/>
              <a:t>」の利用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点が重要</a:t>
            </a:r>
            <a:r>
              <a:rPr kumimoji="1" lang="ja-JP" altLang="en-US" dirty="0"/>
              <a:t>なことを</a:t>
            </a:r>
            <a:r>
              <a:rPr kumimoji="1" lang="ja-JP" altLang="en-US" dirty="0"/>
              <a:t>示した。</a:t>
            </a:r>
          </a:p>
        </p:txBody>
      </p:sp>
    </p:spTree>
    <p:extLst>
      <p:ext uri="{BB962C8B-B14F-4D97-AF65-F5344CB8AC3E}">
        <p14:creationId xmlns:p14="http://schemas.microsoft.com/office/powerpoint/2010/main" val="19990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431981"/>
          </a:xfrm>
        </p:spPr>
        <p:txBody>
          <a:bodyPr/>
          <a:lstStyle/>
          <a:p>
            <a:r>
              <a:rPr lang="en-US" altLang="ja-JP" sz="1200">
                <a:ea typeface="ヒラギノ明朝 Pro W3"/>
                <a:cs typeface="ヒラギノ明朝 Pro W3"/>
              </a:rPr>
              <a:t>Y. LeCun, L. Bottou, Y. Bengio, and P. Haffner. Gradient-based learning applied to document recognition. Proceedings of the IEEE, Vol. 86, No. 11, pp. 2278–2324, 1998.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xI. J. Goodfellow, D. Warde-Farley, M. Mirza, A. Courville, and Y. Bengio. Maxout networks. Proceedings of The 30th International Conference on Machine Learning, Vol. 28, 2013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David G. Lowe. Distinctive Image Features from Scale-Invariant Keypoints. International Journal of Computer Vision, Vol. 60, 2004</a:t>
            </a:r>
          </a:p>
          <a:p>
            <a:endParaRPr lang="en-US" altLang="ja-JP" sz="1200"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 A. Clauset, M. E. Newman, and C. Moore. Finding community structure in very large networks. Physical review E, Vol. 70, No. 6, pp. 066–111, 2004. </a:t>
            </a:r>
          </a:p>
          <a:p>
            <a:endParaRPr lang="en-US" altLang="ja-JP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/>
              <a:t>R. Socher, A. Perelygin, J. Y. Wu, J. Chuang, C. D. Manning, A. Y. Ng, and C. Potts. Re- cursive deep models for semantic compositionality over a sentiment treebank. In Proceed- ings of the Conference on Empirical Methods in Natural Language Processing (EMNLP), 2013. </a:t>
            </a:r>
          </a:p>
          <a:p>
            <a:endParaRPr lang="en-US" altLang="ja-JP" sz="1200">
              <a:effectLst/>
            </a:endParaRPr>
          </a:p>
          <a:p>
            <a:r>
              <a:rPr lang="en-US" altLang="ja-JP" sz="1200"/>
              <a:t>B. Pang and L. Lee. Opinion mining and sentiment analysis. Foundations and Trends in Information Retrieval, Vol. 2, No. 1-2, pp. 1–135, 2008. </a:t>
            </a:r>
            <a:endParaRPr lang="en-US" altLang="ja-JP" sz="1200">
              <a:effectLst/>
            </a:endParaRPr>
          </a:p>
          <a:p>
            <a:endParaRPr lang="en-US" altLang="ja-JP" sz="1200">
              <a:effectLst/>
            </a:endParaRPr>
          </a:p>
          <a:p>
            <a:r>
              <a:rPr lang="en-US" altLang="ja-JP" sz="1200"/>
              <a:t>Q. Le, M. Ranzato, R. Monga, M. Devin, K. Chen, G. Corrado, J. Dean, and A. Ng. Building high-level features using large scale unsupervised learning. In J. Langford and J. Pineau, editors, Proceedings of the 29th International Conference on Machine Learning (ICML-12), ICML ’12, pp. 81–88, New York, NY, USA, July 2012. Omnipress. </a:t>
            </a:r>
            <a:endParaRPr lang="en-US" altLang="ja-JP" sz="1200">
              <a:effectLst/>
            </a:endParaRPr>
          </a:p>
          <a:p>
            <a:endParaRPr lang="en-US" altLang="ja-JP" sz="1200">
              <a:effectLst/>
              <a:latin typeface="ヒラギノ明朝 Pro W3"/>
              <a:ea typeface="ヒラギノ明朝 Pro W3"/>
              <a:cs typeface="ヒラギノ明朝 Pro W3"/>
            </a:endParaRPr>
          </a:p>
          <a:p>
            <a:endParaRPr lang="en-US" altLang="ja-JP" sz="1200">
              <a:effectLst/>
              <a:latin typeface="ヒラギノ明朝 Pro W3"/>
              <a:ea typeface="ヒラギノ明朝 Pro W3"/>
              <a:cs typeface="ヒラギノ明朝 Pro W3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28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02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940618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/>
              <a:t>　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29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42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/>
              <a:t>　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30</a:t>
            </a:fld>
            <a:r>
              <a:rPr lang="en-US" altLang="ja-JP"/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17621" y="2998751"/>
            <a:ext cx="6172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3200" baseline="0"/>
              <a:t>APPENDIX</a:t>
            </a:r>
            <a:endParaRPr lang="ja-JP" altLang="en-US" sz="3200" baseline="0"/>
          </a:p>
        </p:txBody>
      </p:sp>
    </p:spTree>
    <p:extLst>
      <p:ext uri="{BB962C8B-B14F-4D97-AF65-F5344CB8AC3E}">
        <p14:creationId xmlns:p14="http://schemas.microsoft.com/office/powerpoint/2010/main" val="144926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 :</a:t>
            </a:r>
            <a:r>
              <a:rPr kumimoji="1" lang="ja-JP" altLang="en-US" dirty="0"/>
              <a:t>従来の機械学習の例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職人芸的技術開発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20900" y="3485875"/>
            <a:ext cx="1189736" cy="7424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6" name="図 5" descr="sift_bef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" y="2981381"/>
            <a:ext cx="2258145" cy="1833448"/>
          </a:xfrm>
          <a:prstGeom prst="rect">
            <a:avLst/>
          </a:prstGeom>
        </p:spPr>
      </p:pic>
      <p:pic>
        <p:nvPicPr>
          <p:cNvPr id="13" name="図 12" descr="sift_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41" y="5041567"/>
            <a:ext cx="1567042" cy="1270091"/>
          </a:xfrm>
          <a:prstGeom prst="rect">
            <a:avLst/>
          </a:prstGeom>
        </p:spPr>
      </p:pic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</a:p>
        </p:txBody>
      </p:sp>
      <p:cxnSp>
        <p:nvCxnSpPr>
          <p:cNvPr id="22" name="直線コネクタ 21"/>
          <p:cNvCxnSpPr>
            <a:stCxn id="14" idx="2"/>
            <a:endCxn id="13" idx="0"/>
          </p:cNvCxnSpPr>
          <p:nvPr/>
        </p:nvCxnSpPr>
        <p:spPr bwMode="auto">
          <a:xfrm>
            <a:off x="4247124" y="4882755"/>
            <a:ext cx="268038" cy="15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2286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分類結果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家である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家でない</a:t>
            </a: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5307014" y="5788958"/>
            <a:ext cx="13260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(</a:t>
            </a:r>
            <a:r>
              <a:rPr kumimoji="1" lang="ja-JP" altLang="en-US" baseline="0" dirty="0" err="1" smtClean="0"/>
              <a:t>例</a:t>
            </a:r>
            <a:r>
              <a:rPr kumimoji="1" lang="en-US" altLang="ja-JP" baseline="0" dirty="0" err="1" smtClean="0"/>
              <a:t>)SIFT</a:t>
            </a:r>
            <a:r>
              <a:rPr kumimoji="1" lang="ja-JP" altLang="en-US" baseline="0" dirty="0" err="1" smtClean="0"/>
              <a:t>特徴量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69741" y="6373867"/>
            <a:ext cx="17874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[Lowe, 2004]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44528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 :</a:t>
            </a:r>
            <a:r>
              <a:rPr kumimoji="1" lang="ja-JP" altLang="en-US" dirty="0"/>
              <a:t>従来の機械学習の枠組み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技術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47637" y="3061597"/>
            <a:ext cx="1136262" cy="15909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Random Forest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Na</a:t>
            </a: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ive Bayes</a:t>
            </a: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6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 :</a:t>
            </a:r>
            <a:r>
              <a:rPr kumimoji="1" lang="ja-JP" altLang="en-US" dirty="0"/>
              <a:t>深層学習の枠組み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素性の作り方も学習できる</a:t>
            </a:r>
          </a:p>
          <a:p>
            <a:pPr algn="ctr"/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表現学習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 bwMode="auto">
          <a:xfrm>
            <a:off x="2780501" y="2032152"/>
            <a:ext cx="548081" cy="1350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154800" y="2673884"/>
            <a:ext cx="3529099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8363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抽象度低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2486411" y="3850396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2473042" y="405093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11352" y="2246070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07459" y="2192585"/>
            <a:ext cx="836824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00839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59958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抽象度高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cxnSp>
        <p:nvCxnSpPr>
          <p:cNvPr id="42" name="直線矢印コネクタ 41"/>
          <p:cNvCxnSpPr/>
          <p:nvPr/>
        </p:nvCxnSpPr>
        <p:spPr bwMode="auto">
          <a:xfrm>
            <a:off x="4638627" y="406430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テキスト ボックス 42"/>
          <p:cNvSpPr txBox="1"/>
          <p:nvPr/>
        </p:nvSpPr>
        <p:spPr>
          <a:xfrm>
            <a:off x="4625258" y="426483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伝播</a:t>
            </a:r>
          </a:p>
        </p:txBody>
      </p:sp>
      <p:pic>
        <p:nvPicPr>
          <p:cNvPr id="8" name="図 7" descr="h1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33" y="3334084"/>
            <a:ext cx="994850" cy="1492275"/>
          </a:xfrm>
          <a:prstGeom prst="rect">
            <a:avLst/>
          </a:prstGeom>
        </p:spPr>
      </p:pic>
      <p:pic>
        <p:nvPicPr>
          <p:cNvPr id="11" name="図 10" descr="h2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5" y="3310514"/>
            <a:ext cx="1019480" cy="152922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 bwMode="auto">
          <a:xfrm>
            <a:off x="3519204" y="5239182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低抽象度の素性を学習・利用することで、複雑なモデルを容易に学習できる</a:t>
            </a:r>
          </a:p>
        </p:txBody>
      </p:sp>
      <p:cxnSp>
        <p:nvCxnSpPr>
          <p:cNvPr id="20" name="直線矢印コネクタ 19"/>
          <p:cNvCxnSpPr>
            <a:stCxn id="44" idx="0"/>
          </p:cNvCxnSpPr>
          <p:nvPr/>
        </p:nvCxnSpPr>
        <p:spPr bwMode="auto">
          <a:xfrm flipH="1" flipV="1">
            <a:off x="4758936" y="4612448"/>
            <a:ext cx="175518" cy="626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591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対角する 2 つの角を切り取った四角形 9"/>
          <p:cNvSpPr/>
          <p:nvPr/>
        </p:nvSpPr>
        <p:spPr bwMode="auto">
          <a:xfrm>
            <a:off x="1002585" y="1016076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(Deep Learning)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の実装には、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つの問題が障壁となる。</a:t>
            </a:r>
          </a:p>
        </p:txBody>
      </p:sp>
      <p:sp>
        <p:nvSpPr>
          <p:cNvPr id="32" name="対角する 2 つの角を切り取った四角形 31"/>
          <p:cNvSpPr/>
          <p:nvPr/>
        </p:nvSpPr>
        <p:spPr bwMode="auto">
          <a:xfrm>
            <a:off x="1002585" y="2767469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この研究では、それぞれの問題への対策を調査し、実験により検証した。</a:t>
            </a:r>
          </a:p>
        </p:txBody>
      </p:sp>
      <p:sp>
        <p:nvSpPr>
          <p:cNvPr id="35" name="対角する 2 つの角を切り取った四角形 34"/>
          <p:cNvSpPr/>
          <p:nvPr/>
        </p:nvSpPr>
        <p:spPr bwMode="auto">
          <a:xfrm>
            <a:off x="1002585" y="4518863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それぞれの問題への有効な対策を見いだした。</a:t>
            </a:r>
          </a:p>
        </p:txBody>
      </p:sp>
      <p:sp>
        <p:nvSpPr>
          <p:cNvPr id="16" name="フローチャート: 組合せ 15"/>
          <p:cNvSpPr/>
          <p:nvPr/>
        </p:nvSpPr>
        <p:spPr bwMode="auto">
          <a:xfrm>
            <a:off x="2981018" y="2232693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フローチャート: 組合せ 38"/>
          <p:cNvSpPr/>
          <p:nvPr/>
        </p:nvSpPr>
        <p:spPr bwMode="auto">
          <a:xfrm>
            <a:off x="2981018" y="3984086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60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/>
          <p:cNvCxnSpPr/>
          <p:nvPr/>
        </p:nvCxnSpPr>
        <p:spPr bwMode="auto">
          <a:xfrm>
            <a:off x="2761082" y="2678236"/>
            <a:ext cx="32718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r>
              <a:rPr kumimoji="1" lang="en-US" altLang="ja-JP"/>
              <a:t> :</a:t>
            </a:r>
            <a:r>
              <a:rPr kumimoji="1" lang="ja-JP" altLang="en-US"/>
              <a:t>人工知能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en-US" altLang="ja-JP"/>
              <a:t> = </a:t>
            </a:r>
            <a:r>
              <a:rPr kumimoji="1" lang="ja-JP" altLang="en-US"/>
              <a:t>質問すると答えてくれるシステム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35</a:t>
            </a:fld>
            <a:r>
              <a:rPr lang="en-US" altLang="ja-JP"/>
              <a:t> </a:t>
            </a:r>
          </a:p>
        </p:txBody>
      </p:sp>
      <p:cxnSp>
        <p:nvCxnSpPr>
          <p:cNvPr id="9" name="直線矢印コネクタ 8"/>
          <p:cNvCxnSpPr/>
          <p:nvPr/>
        </p:nvCxnSpPr>
        <p:spPr bwMode="auto">
          <a:xfrm flipV="1">
            <a:off x="2761082" y="3285684"/>
            <a:ext cx="3271883" cy="41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角丸四角形 10"/>
          <p:cNvSpPr/>
          <p:nvPr/>
        </p:nvSpPr>
        <p:spPr bwMode="auto">
          <a:xfrm>
            <a:off x="938769" y="2388624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この病気は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699431" y="1594362"/>
            <a:ext cx="239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baseline="0"/>
              <a:t>(</a:t>
            </a:r>
            <a:r>
              <a:rPr kumimoji="1" lang="ja-JP" altLang="en-US" baseline="0"/>
              <a:t>例</a:t>
            </a:r>
            <a:r>
              <a:rPr kumimoji="1" lang="en-US" altLang="ja-JP" baseline="0"/>
              <a:t>) IBM Watson</a:t>
            </a:r>
            <a:endParaRPr kumimoji="1" lang="ja-JP" altLang="en-US" baseline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6061238" y="2388624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がん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061238" y="3051290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 smtClean="0">
                <a:latin typeface="Arial" pitchFamily="34" charset="0"/>
                <a:ea typeface="ＭＳ Ｐゴシック" pitchFamily="50" charset="-128"/>
              </a:rPr>
              <a:t>OK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938769" y="3051290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投資すべき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 bwMode="auto">
          <a:xfrm flipV="1">
            <a:off x="2761082" y="4003562"/>
            <a:ext cx="3271883" cy="41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角丸四角形 18"/>
          <p:cNvSpPr/>
          <p:nvPr/>
        </p:nvSpPr>
        <p:spPr bwMode="auto">
          <a:xfrm>
            <a:off x="6061238" y="3769168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3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938769" y="3769168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クイズの答えは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6" name="図 5" descr="wat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36" y="1974164"/>
            <a:ext cx="2603456" cy="256779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865521" y="4555764"/>
            <a:ext cx="1391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Watson </a:t>
            </a:r>
            <a:r>
              <a:rPr kumimoji="1" lang="ja-JP" altLang="en-US" baseline="0" dirty="0" err="1"/>
              <a:t>システム</a:t>
            </a:r>
            <a:endParaRPr kumimoji="1" lang="ja-JP" altLang="en-US" baseline="0" dirty="0" err="1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0270" y="5038949"/>
            <a:ext cx="77769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2009</a:t>
            </a:r>
            <a:r>
              <a:rPr kumimoji="1" lang="ja-JP" altLang="en-US" baseline="0" dirty="0" err="1"/>
              <a:t>年にアメリカのクイズ番組</a:t>
            </a:r>
            <a:r>
              <a:rPr kumimoji="1" lang="en-US" altLang="ja-JP" baseline="0" dirty="0" err="1"/>
              <a:t>”Jeopardy!”</a:t>
            </a:r>
            <a:r>
              <a:rPr kumimoji="1" lang="ja-JP" altLang="en-US" baseline="0" dirty="0" err="1"/>
              <a:t>に参加し、</a:t>
            </a:r>
            <a:r>
              <a:rPr kumimoji="1" lang="en-US" altLang="ja-JP" baseline="0" dirty="0" err="1"/>
              <a:t>2</a:t>
            </a:r>
            <a:r>
              <a:rPr kumimoji="1" lang="ja-JP" altLang="en-US" baseline="0" dirty="0" err="1"/>
              <a:t>人の人間のクイズチャンピオンを打ち破って優勝した。</a:t>
            </a:r>
          </a:p>
          <a:p>
            <a:r>
              <a:rPr kumimoji="1" lang="en-US" altLang="ja-JP" baseline="0" dirty="0" err="1" smtClean="0"/>
              <a:t>2013</a:t>
            </a:r>
            <a:r>
              <a:rPr kumimoji="1" lang="ja-JP" altLang="en-US" baseline="0" dirty="0" err="1" smtClean="0"/>
              <a:t>年</a:t>
            </a:r>
            <a:r>
              <a:rPr kumimoji="1" lang="en-US" altLang="ja-JP" baseline="0" dirty="0" err="1" smtClean="0"/>
              <a:t>11</a:t>
            </a:r>
            <a:r>
              <a:rPr kumimoji="1" lang="ja-JP" altLang="en-US" baseline="0" dirty="0" err="1" smtClean="0"/>
              <a:t>月に、一般デベロッパーでもシステムを利用可能となった。</a:t>
            </a:r>
          </a:p>
        </p:txBody>
      </p:sp>
    </p:spTree>
    <p:extLst>
      <p:ext uri="{BB962C8B-B14F-4D97-AF65-F5344CB8AC3E}">
        <p14:creationId xmlns:p14="http://schemas.microsoft.com/office/powerpoint/2010/main" val="173737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1657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62343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176321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451239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459420" y="5374255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643637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03832" y="3858939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15944" y="3870886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424350" y="1472014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195036" y="1472014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カギ線コネクタ 16"/>
          <p:cNvCxnSpPr>
            <a:stCxn id="34" idx="4"/>
            <a:endCxn id="13" idx="0"/>
          </p:cNvCxnSpPr>
          <p:nvPr/>
        </p:nvCxnSpPr>
        <p:spPr bwMode="auto">
          <a:xfrm rot="5400000">
            <a:off x="3223657" y="2803906"/>
            <a:ext cx="214329" cy="18957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" name="カギ線コネクタ 18"/>
          <p:cNvCxnSpPr>
            <a:stCxn id="34" idx="4"/>
            <a:endCxn id="14" idx="0"/>
          </p:cNvCxnSpPr>
          <p:nvPr/>
        </p:nvCxnSpPr>
        <p:spPr bwMode="auto">
          <a:xfrm rot="16200000" flipH="1">
            <a:off x="5290833" y="2632466"/>
            <a:ext cx="226276" cy="22505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2899138" y="2195054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cxnSp>
        <p:nvCxnSpPr>
          <p:cNvPr id="31" name="直線コネクタ 30"/>
          <p:cNvCxnSpPr>
            <a:stCxn id="8" idx="2"/>
            <a:endCxn id="25" idx="0"/>
          </p:cNvCxnSpPr>
          <p:nvPr/>
        </p:nvCxnSpPr>
        <p:spPr bwMode="auto">
          <a:xfrm flipH="1">
            <a:off x="4272777" y="1876096"/>
            <a:ext cx="5913" cy="3189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円/楕円 33"/>
          <p:cNvSpPr/>
          <p:nvPr/>
        </p:nvSpPr>
        <p:spPr bwMode="auto">
          <a:xfrm>
            <a:off x="3477975" y="3216645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 flipV="1">
            <a:off x="4268336" y="2912931"/>
            <a:ext cx="20707" cy="3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加算記号 48"/>
          <p:cNvSpPr/>
          <p:nvPr/>
        </p:nvSpPr>
        <p:spPr bwMode="auto">
          <a:xfrm>
            <a:off x="2167449" y="5038953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384" y="4541957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9384" y="5632579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</p:spTree>
    <p:extLst>
      <p:ext uri="{BB962C8B-B14F-4D97-AF65-F5344CB8AC3E}">
        <p14:creationId xmlns:p14="http://schemas.microsoft.com/office/powerpoint/2010/main" val="12964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8600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90991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83382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531293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423684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深層学習は、様々な分野で従来の機械学習を超える性能を挙げている。</a:t>
            </a:r>
          </a:p>
          <a:p>
            <a:r>
              <a:rPr kumimoji="1" lang="ja-JP" altLang="en-US" dirty="0"/>
              <a:t>ウェブ工学にも、深層学習を適用して、性能をアップさせたい。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95421" y="2125737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画像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16248" y="381028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音声</a:t>
            </a:r>
          </a:p>
        </p:txBody>
      </p:sp>
    </p:spTree>
    <p:extLst>
      <p:ext uri="{BB962C8B-B14F-4D97-AF65-F5344CB8AC3E}">
        <p14:creationId xmlns:p14="http://schemas.microsoft.com/office/powerpoint/2010/main" val="20094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2060268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2060268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2261901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深層学習を使った応用開発を行うとき、実装上の問題点が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種類考えられる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58498" y="3848798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384878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3848787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2872432" y="2047416"/>
            <a:ext cx="869020" cy="27337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592785" y="2060807"/>
            <a:ext cx="869009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235953" y="3410925"/>
            <a:ext cx="869008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27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人工知能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627468"/>
            <a:ext cx="8631237" cy="461665"/>
          </a:xfrm>
        </p:spPr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en-US" altLang="ja-JP"/>
              <a:t> = </a:t>
            </a:r>
            <a:r>
              <a:rPr kumimoji="1" lang="ja-JP" altLang="en-US"/>
              <a:t>人間が知能を使ってすることを機械にさせようとする</a:t>
            </a:r>
            <a:endParaRPr kumimoji="1" lang="en-US" altLang="ja-JP"/>
          </a:p>
          <a:p>
            <a:r>
              <a:rPr kumimoji="1" lang="en-US" altLang="ja-JP" sz="1400"/>
              <a:t>e.g. </a:t>
            </a:r>
            <a:r>
              <a:rPr kumimoji="1" lang="ja-JP" altLang="en-US" sz="1400"/>
              <a:t>「</a:t>
            </a:r>
            <a:r>
              <a:rPr kumimoji="1" lang="ja-JP" altLang="en-US" sz="1400"/>
              <a:t>推論</a:t>
            </a:r>
            <a:r>
              <a:rPr kumimoji="1" lang="en-US" altLang="ja-JP" sz="1400"/>
              <a:t> : </a:t>
            </a:r>
            <a:r>
              <a:rPr kumimoji="1" lang="ja-JP" altLang="en-US" sz="1400"/>
              <a:t>知識をもとに，新しい結論を得ること」</a:t>
            </a:r>
            <a:r>
              <a:rPr kumimoji="1" lang="ja-JP" altLang="ja-JP" sz="1400"/>
              <a:t>　</a:t>
            </a:r>
            <a:r>
              <a:rPr kumimoji="1" lang="en-US" altLang="ja-JP" sz="1400"/>
              <a:t> </a:t>
            </a:r>
            <a:r>
              <a:rPr kumimoji="1" lang="ja-JP" altLang="en-US" sz="1400"/>
              <a:t>「学習</a:t>
            </a:r>
            <a:r>
              <a:rPr kumimoji="1" lang="en-US" altLang="ja-JP" sz="1400"/>
              <a:t> : </a:t>
            </a:r>
            <a:r>
              <a:rPr kumimoji="1" lang="ja-JP" altLang="en-US" sz="1400"/>
              <a:t>情報から将来使えそうな知識を見つけること」</a:t>
            </a:r>
            <a:endParaRPr kumimoji="1" lang="ja-JP" altLang="en-US" sz="1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699431" y="1594362"/>
            <a:ext cx="239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baseline="0"/>
              <a:t>(</a:t>
            </a:r>
            <a:r>
              <a:rPr kumimoji="1" lang="ja-JP" altLang="en-US" baseline="0"/>
              <a:t>例</a:t>
            </a:r>
            <a:r>
              <a:rPr kumimoji="1" lang="en-US" altLang="ja-JP" baseline="0"/>
              <a:t>) IBM Watson</a:t>
            </a:r>
            <a:endParaRPr kumimoji="1" lang="ja-JP" altLang="en-US" baseline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" y="1139129"/>
            <a:ext cx="8897832" cy="4893808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>
                <a:solidFill>
                  <a:schemeClr val="bg1"/>
                </a:solidFill>
              </a:rPr>
              <a:pPr>
                <a:defRPr/>
              </a:pPr>
              <a:t>3</a:t>
            </a:fld>
            <a:r>
              <a:rPr lang="en-US" altLang="ja-JP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0" y="5356462"/>
            <a:ext cx="8961438" cy="579825"/>
          </a:xfrm>
          <a:prstGeom prst="rect">
            <a:avLst/>
          </a:prstGeom>
          <a:solidFill>
            <a:schemeClr val="accent1"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0270" y="5397879"/>
            <a:ext cx="77769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>
                <a:solidFill>
                  <a:srgbClr val="000000"/>
                </a:solidFill>
              </a:rPr>
              <a:t>IBM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の質問応答システム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 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Watson</a:t>
            </a:r>
            <a:endParaRPr kumimoji="1" lang="en-US" altLang="ja-JP" baseline="0" dirty="0" err="1">
              <a:solidFill>
                <a:srgbClr val="000000"/>
              </a:solidFill>
            </a:endParaRPr>
          </a:p>
          <a:p>
            <a:r>
              <a:rPr kumimoji="1" lang="en-US" altLang="ja-JP" baseline="0" dirty="0" err="1">
                <a:solidFill>
                  <a:srgbClr val="000000"/>
                </a:solidFill>
              </a:rPr>
              <a:t>2009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年にアメリカのクイズ番組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”Jeopardy!”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に参加し、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2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人の人間のクイズチャンピオンを打ち破って優勝した。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26332" y="6385332"/>
            <a:ext cx="2920760" cy="225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3"/>
              </a:rPr>
              <a:t>http://www.ai-gakkai.or.jp/whatsai/AIwhats.html</a:t>
            </a:r>
            <a:r>
              <a:rPr lang="en-US" altLang="ja-JP"/>
              <a:t> </a:t>
            </a:r>
            <a:r>
              <a:rPr lang="ja-JP" altLang="en-US"/>
              <a:t>より引用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1561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2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4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従来の機械学習の枠組み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41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" y="2142387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7565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深層学習の枠組み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42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21344" y="2192585"/>
            <a:ext cx="794945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11450" y="934230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素性変換の方法も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同時に機械学習させる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stCxn id="19" idx="2"/>
            <a:endCxn id="7" idx="0"/>
          </p:cNvCxnSpPr>
          <p:nvPr/>
        </p:nvCxnSpPr>
        <p:spPr bwMode="auto">
          <a:xfrm>
            <a:off x="1926700" y="1911818"/>
            <a:ext cx="1154245" cy="973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9875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3/3 :Web</a:t>
            </a:r>
            <a:r>
              <a:rPr kumimoji="1" lang="ja-JP" altLang="en-US" dirty="0"/>
              <a:t>工学と機械学習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43</a:t>
            </a:fld>
            <a:r>
              <a:rPr lang="en-US" altLang="ja-JP" smtClean="0"/>
              <a:t> </a:t>
            </a:r>
            <a:endParaRPr lang="en-US" altLang="ja-JP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971672" y="3160626"/>
            <a:ext cx="70180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 flipH="1" flipV="1">
            <a:off x="4474035" y="895753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975849" y="869013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 smtClean="0"/>
              <a:t>1. </a:t>
            </a:r>
            <a:r>
              <a:rPr kumimoji="1" lang="ja-JP" altLang="en-US" sz="1800" baseline="0" dirty="0" err="1" smtClean="0"/>
              <a:t>推薦システム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8729" y="869013"/>
            <a:ext cx="14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2. </a:t>
            </a:r>
            <a:r>
              <a:rPr kumimoji="1" lang="ja-JP" altLang="en-US" sz="1800" baseline="0" dirty="0" err="1"/>
              <a:t>リンク予測</a:t>
            </a:r>
            <a:endParaRPr kumimoji="1" lang="ja-JP" altLang="en-US" sz="1800" baseline="0" dirty="0" err="1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8729" y="3213021"/>
            <a:ext cx="219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4. Learning to Rank</a:t>
            </a:r>
            <a:endParaRPr kumimoji="1" lang="ja-JP" altLang="en-US" sz="1800" baseline="0" dirty="0" err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5849" y="3213021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3. </a:t>
            </a:r>
            <a:r>
              <a:rPr kumimoji="1" lang="ja-JP" altLang="en-US" sz="1800" baseline="0" dirty="0" err="1"/>
              <a:t>感情分析</a:t>
            </a:r>
            <a:endParaRPr kumimoji="1" lang="ja-JP" altLang="en-US" sz="1800" baseline="0" dirty="0" err="1" smtClean="0"/>
          </a:p>
        </p:txBody>
      </p:sp>
      <p:sp>
        <p:nvSpPr>
          <p:cNvPr id="17" name="コンテンツ プレースホルダ 2"/>
          <p:cNvSpPr>
            <a:spLocks noGrp="1"/>
          </p:cNvSpPr>
          <p:nvPr>
            <p:ph idx="1"/>
          </p:nvPr>
        </p:nvSpPr>
        <p:spPr>
          <a:xfrm>
            <a:off x="843120" y="5593606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機械学習は、ウェブ工学の様々な場面で用いられている。</a:t>
            </a:r>
          </a:p>
          <a:p>
            <a:r>
              <a:rPr kumimoji="1" lang="ja-JP" altLang="en-US" dirty="0"/>
              <a:t>これらの課題に深層学習の技術を応用することで、学習性能の向上が期待できる。</a:t>
            </a:r>
          </a:p>
        </p:txBody>
      </p:sp>
      <p:pic>
        <p:nvPicPr>
          <p:cNvPr id="18" name="図 17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61" y="1833394"/>
            <a:ext cx="2410064" cy="12119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887115" y="1283897"/>
            <a:ext cx="2567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ある時間のネットワーク構造から、</a:t>
            </a:r>
          </a:p>
          <a:p>
            <a:r>
              <a:rPr kumimoji="1" lang="ja-JP" altLang="en-US" baseline="0" dirty="0" err="1" smtClean="0"/>
              <a:t>次の時間の構造を予測する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432" y="3644609"/>
            <a:ext cx="2877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ユーザがウェブに書いた文章の感情を</a:t>
            </a:r>
          </a:p>
          <a:p>
            <a:r>
              <a:rPr kumimoji="1" lang="ja-JP" altLang="en-US" baseline="0" dirty="0" err="1" smtClean="0"/>
              <a:t>分析する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87265" y="1339118"/>
            <a:ext cx="28533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ユーザが次に欲しい商品を予測する</a:t>
            </a:r>
            <a:endParaRPr kumimoji="1" lang="en-US" altLang="ja-JP" baseline="0" dirty="0" err="1" smtClean="0"/>
          </a:p>
          <a:p>
            <a:r>
              <a:rPr kumimoji="1" lang="ja-JP" altLang="en-US" baseline="0" dirty="0" err="1" smtClean="0"/>
              <a:t>「この商品を買った人は、こんな商品も</a:t>
            </a:r>
          </a:p>
          <a:p>
            <a:r>
              <a:rPr kumimoji="1" lang="ja-JP" altLang="en-US" baseline="0" dirty="0" err="1" smtClean="0"/>
              <a:t>買っています」</a:t>
            </a:r>
            <a:r>
              <a:rPr kumimoji="1" lang="ja-JP" altLang="en-US" baseline="0" dirty="0" err="1"/>
              <a:t>機能</a:t>
            </a:r>
            <a:endParaRPr kumimoji="1" lang="ja-JP" altLang="en-US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00920" y="3658415"/>
            <a:ext cx="304442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検索エンジンで、検索結果の順位を</a:t>
            </a:r>
          </a:p>
          <a:p>
            <a:r>
              <a:rPr kumimoji="1" lang="ja-JP" altLang="en-US" baseline="0" dirty="0" err="1" smtClean="0"/>
              <a:t>付けるため、</a:t>
            </a:r>
            <a:r>
              <a:rPr kumimoji="1" lang="ja-JP" altLang="en-US" baseline="0" dirty="0" err="1"/>
              <a:t>複数の要因を組み合わせた</a:t>
            </a:r>
          </a:p>
          <a:p>
            <a:r>
              <a:rPr kumimoji="1" lang="ja-JP" altLang="en-US" baseline="0" dirty="0" err="1"/>
              <a:t>ランキング関数を学習する</a:t>
            </a:r>
            <a:endParaRPr kumimoji="1" lang="ja-JP" altLang="en-US" baseline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04790" y="4155411"/>
            <a:ext cx="23055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aseline="0" dirty="0" err="1" smtClean="0"/>
              <a:t>This film doesn’t care about </a:t>
            </a:r>
          </a:p>
          <a:p>
            <a:r>
              <a:rPr kumimoji="1" lang="en-US" altLang="ja-JP" baseline="0" dirty="0" err="1" smtClean="0"/>
              <a:t>cleverness, wit or  any other</a:t>
            </a:r>
          </a:p>
          <a:p>
            <a:r>
              <a:rPr kumimoji="1" lang="en-US" altLang="ja-JP" baseline="0" dirty="0" err="1"/>
              <a:t>kind of intelligent humor.</a:t>
            </a:r>
            <a:endParaRPr kumimoji="1" lang="ja-JP" altLang="en-US" baseline="0" dirty="0" err="1" smtClean="0"/>
          </a:p>
        </p:txBody>
      </p:sp>
      <p:cxnSp>
        <p:nvCxnSpPr>
          <p:cNvPr id="33" name="直線矢印コネクタ 32"/>
          <p:cNvCxnSpPr>
            <a:stCxn id="28" idx="2"/>
            <a:endCxn id="34" idx="0"/>
          </p:cNvCxnSpPr>
          <p:nvPr/>
        </p:nvCxnSpPr>
        <p:spPr bwMode="auto">
          <a:xfrm>
            <a:off x="2657542" y="4847908"/>
            <a:ext cx="0" cy="232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1504790" y="5080368"/>
            <a:ext cx="23055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aseline="0" dirty="0" err="1" smtClean="0"/>
              <a:t>negative</a:t>
            </a:r>
            <a:r>
              <a:rPr kumimoji="1" lang="ja-JP" altLang="en-US" baseline="0" dirty="0" err="1" smtClean="0"/>
              <a:t>な文章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3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8" y="1988778"/>
            <a:ext cx="1767093" cy="10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/>
              <a:t>人工知能のビジネスへの応用</a:t>
            </a:r>
            <a:r>
              <a:rPr kumimoji="1" lang="en-US" altLang="ja-JP"/>
              <a:t> 1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2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9" y="2181240"/>
            <a:ext cx="4573240" cy="2752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751713"/>
            <a:ext cx="8631237" cy="738664"/>
          </a:xfrm>
        </p:spPr>
        <p:txBody>
          <a:bodyPr/>
          <a:lstStyle/>
          <a:p>
            <a:r>
              <a:rPr kumimoji="1" lang="ja-JP" altLang="en-US" dirty="0" err="1"/>
              <a:t>ユーザが欲しい商品や、見たい情報を推測</a:t>
            </a:r>
            <a:r>
              <a:rPr kumimoji="1" lang="ja-JP" altLang="en-US" dirty="0" err="1"/>
              <a:t>する</a:t>
            </a:r>
          </a:p>
          <a:p>
            <a:r>
              <a:rPr kumimoji="1" lang="en-US" altLang="ja-JP" dirty="0" err="1"/>
              <a:t>→</a:t>
            </a:r>
            <a:r>
              <a:rPr kumimoji="1" lang="ja-JP" altLang="en-US" dirty="0" err="1"/>
              <a:t>売り上げ増加や、サイト滞在時間の長期化が期待できる</a:t>
            </a:r>
          </a:p>
          <a:p>
            <a:endParaRPr kumimoji="1" lang="en-US" altLang="ja-JP" dirty="0" err="1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76830" y="1547977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/>
              <a:t>例</a:t>
            </a:r>
            <a:r>
              <a:rPr kumimoji="1" lang="en-US" altLang="ja-JP" sz="1800" baseline="0" dirty="0" err="1"/>
              <a:t>)</a:t>
            </a:r>
            <a:r>
              <a:rPr kumimoji="1" lang="en-US" altLang="ja-JP" sz="1800" baseline="0" dirty="0" err="1" smtClean="0"/>
              <a:t>Amazon.com</a:t>
            </a:r>
            <a:r>
              <a:rPr kumimoji="1" lang="ja-JP" altLang="en-US" sz="1800" baseline="0" dirty="0" err="1" smtClean="0"/>
              <a:t>の推薦システム</a:t>
            </a:r>
          </a:p>
        </p:txBody>
      </p:sp>
      <p:pic>
        <p:nvPicPr>
          <p:cNvPr id="6" name="図 5" descr="amazon_m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3" y="2232990"/>
            <a:ext cx="3603212" cy="241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83876" y="5011321"/>
            <a:ext cx="2034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ある商品のページを見ると</a:t>
            </a:r>
            <a:endParaRPr kumimoji="1" lang="ja-JP" altLang="en-US" baseline="0" dirty="0" err="1" smtClean="0"/>
          </a:p>
        </p:txBody>
      </p:sp>
      <p:sp>
        <p:nvSpPr>
          <p:cNvPr id="8" name="右矢印 7"/>
          <p:cNvSpPr/>
          <p:nvPr/>
        </p:nvSpPr>
        <p:spPr bwMode="auto">
          <a:xfrm>
            <a:off x="3920738" y="3271856"/>
            <a:ext cx="303719" cy="3589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4634" y="5011321"/>
            <a:ext cx="2257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他の商品の宣伝も表示される</a:t>
            </a:r>
            <a:endParaRPr kumimoji="1" lang="ja-JP" altLang="en-US" baseline="0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6025" y="5535929"/>
            <a:ext cx="50577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>
                <a:solidFill>
                  <a:srgbClr val="000000"/>
                </a:solidFill>
              </a:rPr>
              <a:t>人工知能が、「ユーザが好きな商品」を推測するために使われている。</a:t>
            </a:r>
          </a:p>
          <a:p>
            <a:r>
              <a:rPr kumimoji="1" lang="ja-JP" altLang="en-US" baseline="0" dirty="0" err="1">
                <a:solidFill>
                  <a:srgbClr val="000000"/>
                </a:solidFill>
              </a:rPr>
              <a:t>推測精度の上昇が、そのまま企業の事業改善につながる。</a:t>
            </a:r>
            <a:endParaRPr kumimoji="1" lang="ja-JP" altLang="en-US" baseline="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ja-JP" altLang="en-US"/>
              <a:t>のビジネスへの応用</a:t>
            </a:r>
            <a:r>
              <a:rPr kumimoji="1" lang="en-US" altLang="ja-JP"/>
              <a:t> 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627468"/>
            <a:ext cx="8631237" cy="461665"/>
          </a:xfrm>
        </p:spPr>
        <p:txBody>
          <a:bodyPr/>
          <a:lstStyle/>
          <a:p>
            <a:r>
              <a:rPr kumimoji="1" lang="en-US" altLang="ja-JP"/>
              <a:t>SHOTNOTE(KING JIM</a:t>
            </a:r>
            <a:r>
              <a:rPr kumimoji="1" lang="ja-JP" altLang="en-US"/>
              <a:t>社</a:t>
            </a:r>
            <a:r>
              <a:rPr kumimoji="1" lang="en-US" altLang="ja-JP"/>
              <a:t>)</a:t>
            </a:r>
          </a:p>
          <a:p>
            <a:r>
              <a:rPr kumimoji="1" lang="ja-JP" altLang="en-US" sz="1400"/>
              <a:t>手書きメモをスマートフォンのカメラで撮影　</a:t>
            </a:r>
            <a:r>
              <a:rPr kumimoji="1" lang="en-US" altLang="ja-JP" sz="1400"/>
              <a:t>→</a:t>
            </a:r>
            <a:r>
              <a:rPr kumimoji="1" lang="ja-JP" altLang="en-US" sz="1400"/>
              <a:t>　パソコンのメモ管理ソフト</a:t>
            </a:r>
            <a:r>
              <a:rPr kumimoji="1" lang="en-US" altLang="ja-JP" sz="1400"/>
              <a:t>Evernote</a:t>
            </a:r>
            <a:r>
              <a:rPr kumimoji="1" lang="ja-JP" altLang="en-US" sz="1400"/>
              <a:t>に転送して、効率よく管理</a:t>
            </a:r>
            <a:endParaRPr kumimoji="1" lang="ja-JP" altLang="en-US" sz="1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>
                <a:solidFill>
                  <a:schemeClr val="bg1"/>
                </a:solidFill>
              </a:rPr>
              <a:pPr>
                <a:defRPr/>
              </a:pPr>
              <a:t>5</a:t>
            </a:fld>
            <a:r>
              <a:rPr lang="en-US" altLang="ja-JP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6025" y="5535929"/>
            <a:ext cx="81303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>
                <a:solidFill>
                  <a:srgbClr val="000000"/>
                </a:solidFill>
              </a:rPr>
              <a:t>SHOTNOTE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には、スマートフォンで撮ったカメラ画像から、手書き文字を読み取って、日付情報を得る機能がある。</a:t>
            </a:r>
          </a:p>
          <a:p>
            <a:r>
              <a:rPr kumimoji="1" lang="ja-JP" altLang="en-US" baseline="0" dirty="0" err="1">
                <a:solidFill>
                  <a:srgbClr val="000000"/>
                </a:solidFill>
              </a:rPr>
              <a:t>この「画像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→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日付情報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」の認識部分に、人工知能の成果が応用されている。</a:t>
            </a:r>
            <a:endParaRPr kumimoji="1" lang="ja-JP" altLang="en-US" baseline="0" dirty="0" err="1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6332" y="6385332"/>
            <a:ext cx="2778957" cy="225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http://www.kingjim.co.jp/sp/shotnote/about </a:t>
            </a:r>
            <a:r>
              <a:rPr lang="ja-JP" altLang="en-US"/>
              <a:t>より引用</a:t>
            </a:r>
            <a:endParaRPr lang="ja-JP" altLang="en-US"/>
          </a:p>
        </p:txBody>
      </p:sp>
      <p:pic>
        <p:nvPicPr>
          <p:cNvPr id="10" name="図 9" descr="shotno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37" y="1270093"/>
            <a:ext cx="3967881" cy="4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人工知能、</a:t>
            </a:r>
            <a:r>
              <a:rPr kumimoji="1" lang="en-US" altLang="ja-JP"/>
              <a:t>Web</a:t>
            </a:r>
            <a:r>
              <a:rPr kumimoji="1" lang="ja-JP" altLang="en-US"/>
              <a:t>工学とビジネスモデル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696493"/>
            <a:ext cx="8631237" cy="215444"/>
          </a:xfrm>
        </p:spPr>
        <p:txBody>
          <a:bodyPr/>
          <a:lstStyle/>
          <a:p>
            <a:r>
              <a:rPr kumimoji="1" lang="ja-JP" altLang="en-US" sz="1400"/>
              <a:t>ビジネスモデル</a:t>
            </a:r>
            <a:r>
              <a:rPr kumimoji="1" lang="ja-JP" altLang="en-US" sz="1400"/>
              <a:t>向上のため、</a:t>
            </a:r>
            <a:r>
              <a:rPr kumimoji="1" lang="ja-JP" altLang="en-US" sz="1400"/>
              <a:t>人工知能と</a:t>
            </a:r>
            <a:r>
              <a:rPr kumimoji="1" lang="en-US" altLang="ja-JP" sz="1400"/>
              <a:t>Web</a:t>
            </a:r>
            <a:r>
              <a:rPr kumimoji="1" lang="ja-JP" altLang="en-US" sz="1400"/>
              <a:t>工学の相乗作用による研究成果を応用する</a:t>
            </a:r>
            <a:endParaRPr kumimoji="1" lang="ja-JP" altLang="en-US" sz="1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>
                <a:solidFill>
                  <a:schemeClr val="bg1"/>
                </a:solidFill>
              </a:rPr>
              <a:pPr>
                <a:defRPr/>
              </a:pPr>
              <a:t>6</a:t>
            </a:fld>
            <a:r>
              <a:rPr lang="en-US" altLang="ja-JP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2527" y="6385332"/>
            <a:ext cx="4506362" cy="225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2"/>
              </a:rPr>
              <a:t>http://ymatsuo.com/japanese/research.html</a:t>
            </a:r>
            <a:r>
              <a:rPr lang="en-US" altLang="ja-JP"/>
              <a:t> , </a:t>
            </a:r>
            <a:r>
              <a:rPr lang="en-US" altLang="ja-JP">
                <a:hlinkClick r:id="rId3"/>
              </a:rPr>
              <a:t>http://weblab.t.u-tokyo.ac.jp/</a:t>
            </a:r>
            <a:r>
              <a:rPr lang="en-US" altLang="ja-JP"/>
              <a:t> </a:t>
            </a:r>
            <a:r>
              <a:rPr lang="ja-JP" altLang="en-US"/>
              <a:t>より引用・編集</a:t>
            </a:r>
            <a:endParaRPr lang="ja-JP" altLang="en-US"/>
          </a:p>
        </p:txBody>
      </p:sp>
      <p:sp>
        <p:nvSpPr>
          <p:cNvPr id="8" name="角丸四角形 7"/>
          <p:cNvSpPr/>
          <p:nvPr/>
        </p:nvSpPr>
        <p:spPr bwMode="auto">
          <a:xfrm>
            <a:off x="3513477" y="1448566"/>
            <a:ext cx="2070020" cy="8420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ビジネスモデル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352931" y="3933526"/>
            <a:ext cx="2070020" cy="8420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Web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工学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674024" y="3933526"/>
            <a:ext cx="2070020" cy="8420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人工知能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 bwMode="auto">
          <a:xfrm flipV="1">
            <a:off x="3520380" y="4224460"/>
            <a:ext cx="20570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矢印コネクタ 34"/>
          <p:cNvCxnSpPr/>
          <p:nvPr/>
        </p:nvCxnSpPr>
        <p:spPr bwMode="auto">
          <a:xfrm>
            <a:off x="5687833" y="2195059"/>
            <a:ext cx="1670455" cy="162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8" name="直線矢印コネクタ 37"/>
          <p:cNvCxnSpPr/>
          <p:nvPr/>
        </p:nvCxnSpPr>
        <p:spPr bwMode="auto">
          <a:xfrm flipH="1" flipV="1">
            <a:off x="3520380" y="4500566"/>
            <a:ext cx="20570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線矢印コネクタ 39"/>
          <p:cNvCxnSpPr/>
          <p:nvPr/>
        </p:nvCxnSpPr>
        <p:spPr bwMode="auto">
          <a:xfrm flipH="1">
            <a:off x="1725675" y="2167443"/>
            <a:ext cx="1670455" cy="1629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1" name="テキスト ボックス 40"/>
          <p:cNvSpPr txBox="1"/>
          <p:nvPr/>
        </p:nvSpPr>
        <p:spPr>
          <a:xfrm>
            <a:off x="3506580" y="3658422"/>
            <a:ext cx="1911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aseline="0" dirty="0" err="1" smtClean="0"/>
              <a:t>大量の記号データによる</a:t>
            </a:r>
          </a:p>
          <a:p>
            <a:pPr algn="ctr"/>
            <a:r>
              <a:rPr kumimoji="1" lang="ja-JP" altLang="en-US" baseline="0" dirty="0" err="1"/>
              <a:t>研究</a:t>
            </a:r>
            <a:r>
              <a:rPr kumimoji="1" lang="ja-JP" altLang="en-US" baseline="0" dirty="0" err="1" smtClean="0"/>
              <a:t>促進</a:t>
            </a:r>
            <a:endParaRPr kumimoji="1" lang="ja-JP" altLang="en-US" baseline="0" dirty="0" err="1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24099" y="4638602"/>
            <a:ext cx="135490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ウェブマイニング</a:t>
            </a:r>
          </a:p>
          <a:p>
            <a:r>
              <a:rPr kumimoji="1" lang="ja-JP" altLang="en-US" baseline="0" dirty="0" err="1" smtClean="0"/>
              <a:t>検索エンジン</a:t>
            </a:r>
          </a:p>
          <a:p>
            <a:r>
              <a:rPr kumimoji="1" lang="ja-JP" altLang="en-US" baseline="0" dirty="0" err="1"/>
              <a:t>ネットワーク分析</a:t>
            </a:r>
            <a:endParaRPr kumimoji="1" lang="ja-JP" altLang="en-US" baseline="0" dirty="0" err="1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69731" y="1615235"/>
            <a:ext cx="20175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知の構造化による</a:t>
            </a:r>
          </a:p>
          <a:p>
            <a:r>
              <a:rPr kumimoji="1" lang="ja-JP" altLang="en-US" baseline="0" dirty="0" err="1"/>
              <a:t>社会・産業技術の俯瞰</a:t>
            </a:r>
          </a:p>
          <a:p>
            <a:endParaRPr kumimoji="1" lang="ja-JP" altLang="en-US" baseline="0" dirty="0" err="1" smtClean="0"/>
          </a:p>
          <a:p>
            <a:r>
              <a:rPr kumimoji="1" lang="en-US" altLang="ja-JP" baseline="0" dirty="0" err="1"/>
              <a:t>Web</a:t>
            </a:r>
            <a:r>
              <a:rPr kumimoji="1" lang="ja-JP" altLang="en-US" baseline="0" dirty="0" err="1"/>
              <a:t>サービス、</a:t>
            </a:r>
            <a:r>
              <a:rPr kumimoji="1" lang="en-US" altLang="ja-JP" baseline="0" dirty="0" err="1"/>
              <a:t>Web</a:t>
            </a:r>
            <a:r>
              <a:rPr kumimoji="1" lang="ja-JP" altLang="en-US" baseline="0" dirty="0" err="1"/>
              <a:t>アプリ</a:t>
            </a:r>
          </a:p>
          <a:p>
            <a:r>
              <a:rPr kumimoji="1" lang="ja-JP" altLang="en-US" baseline="0" dirty="0" err="1"/>
              <a:t>の構築</a:t>
            </a:r>
          </a:p>
          <a:p>
            <a:endParaRPr kumimoji="1" lang="ja-JP" altLang="en-US" baseline="0" dirty="0" err="1" smtClean="0"/>
          </a:p>
          <a:p>
            <a:r>
              <a:rPr kumimoji="1" lang="ja-JP" altLang="en-US" baseline="0" dirty="0" err="1" smtClean="0"/>
              <a:t>ソーシャルメディアと</a:t>
            </a:r>
          </a:p>
          <a:p>
            <a:r>
              <a:rPr kumimoji="1" lang="ja-JP" altLang="en-US" baseline="0" dirty="0" err="1"/>
              <a:t>ビジネスモデル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571370" y="1932762"/>
            <a:ext cx="196720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市場分析</a:t>
            </a:r>
          </a:p>
          <a:p>
            <a:endParaRPr kumimoji="1" lang="ja-JP" altLang="en-US" baseline="0" dirty="0" err="1" smtClean="0"/>
          </a:p>
          <a:p>
            <a:r>
              <a:rPr kumimoji="1" lang="ja-JP" altLang="en-US" baseline="0" dirty="0" err="1" smtClean="0"/>
              <a:t>金融市場の予測</a:t>
            </a:r>
          </a:p>
          <a:p>
            <a:endParaRPr kumimoji="1" lang="ja-JP" altLang="en-US" baseline="0" dirty="0" err="1" smtClean="0"/>
          </a:p>
          <a:p>
            <a:r>
              <a:rPr kumimoji="1" lang="ja-JP" altLang="en-US" baseline="0" dirty="0" err="1" smtClean="0"/>
              <a:t>意思決定システムの構築</a:t>
            </a:r>
            <a:endParaRPr kumimoji="1" lang="ja-JP" altLang="en-US" baseline="0" dirty="0" err="1" smtClean="0"/>
          </a:p>
        </p:txBody>
      </p:sp>
      <p:sp>
        <p:nvSpPr>
          <p:cNvPr id="48" name="コンテンツ プレースホルダー 2"/>
          <p:cNvSpPr txBox="1">
            <a:spLocks/>
          </p:cNvSpPr>
          <p:nvPr/>
        </p:nvSpPr>
        <p:spPr bwMode="auto">
          <a:xfrm>
            <a:off x="119063" y="5970129"/>
            <a:ext cx="86312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sz="1400" baseline="0"/>
              <a:t>人工知能や</a:t>
            </a:r>
            <a:r>
              <a:rPr kumimoji="1" lang="en-US" altLang="ja-JP" sz="1400" baseline="0"/>
              <a:t>Web</a:t>
            </a:r>
            <a:r>
              <a:rPr kumimoji="1" lang="ja-JP" altLang="en-US" sz="1400" baseline="0"/>
              <a:t>工学の性能向上が、企業の事業改善につながる</a:t>
            </a:r>
            <a:endParaRPr kumimoji="1" lang="ja-JP" altLang="en-US" sz="1400" baseline="0"/>
          </a:p>
        </p:txBody>
      </p:sp>
      <p:pic>
        <p:nvPicPr>
          <p:cNvPr id="49" name="図 48" descr="at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" y="5399865"/>
            <a:ext cx="2802498" cy="455502"/>
          </a:xfrm>
          <a:prstGeom prst="rect">
            <a:avLst/>
          </a:prstGeom>
        </p:spPr>
      </p:pic>
      <p:pic>
        <p:nvPicPr>
          <p:cNvPr id="50" name="図 49" descr="readyf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13" y="5422047"/>
            <a:ext cx="2034800" cy="508700"/>
          </a:xfrm>
          <a:prstGeom prst="rect">
            <a:avLst/>
          </a:prstGeom>
        </p:spPr>
      </p:pic>
      <p:pic>
        <p:nvPicPr>
          <p:cNvPr id="51" name="図 50" descr="spyse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31" y="5397627"/>
            <a:ext cx="2311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2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4435" y="1644673"/>
            <a:ext cx="7248011" cy="457200"/>
            <a:chOff x="1642640" y="1699893"/>
            <a:chExt cx="7248011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6740010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58021" y="960084"/>
            <a:ext cx="6445398" cy="4801314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はじめに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関連研究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深層学習の成果とアルゴリズム</a:t>
            </a: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実装における課題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とその対策</a:t>
            </a: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の提案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深層学習の実装例とその検証</a:t>
            </a: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考察と提言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おわりに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工学と機械学習　</a:t>
            </a:r>
            <a:r>
              <a:rPr kumimoji="1" lang="en-US" altLang="ja-JP" sz="2000" dirty="0" err="1"/>
              <a:t>1. </a:t>
            </a:r>
            <a:r>
              <a:rPr kumimoji="1" lang="ja-JP" altLang="en-US" sz="2000" dirty="0" err="1"/>
              <a:t>推薦システム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2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9" y="2181240"/>
            <a:ext cx="4573240" cy="2752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751713"/>
            <a:ext cx="8631237" cy="738664"/>
          </a:xfrm>
        </p:spPr>
        <p:txBody>
          <a:bodyPr/>
          <a:lstStyle/>
          <a:p>
            <a:r>
              <a:rPr kumimoji="1" lang="ja-JP" altLang="en-US" dirty="0" err="1"/>
              <a:t>ユーザが欲しい商品や、見たい情報を推測</a:t>
            </a:r>
            <a:r>
              <a:rPr kumimoji="1" lang="ja-JP" altLang="en-US" dirty="0" err="1"/>
              <a:t>する</a:t>
            </a:r>
          </a:p>
          <a:p>
            <a:r>
              <a:rPr kumimoji="1" lang="en-US" altLang="ja-JP" dirty="0" err="1"/>
              <a:t>→</a:t>
            </a:r>
            <a:r>
              <a:rPr kumimoji="1" lang="ja-JP" altLang="en-US" dirty="0" err="1"/>
              <a:t>売り上げ増加や、サイト滞在時間の長期化が期待できる</a:t>
            </a:r>
          </a:p>
          <a:p>
            <a:endParaRPr kumimoji="1" lang="en-US" altLang="ja-JP" dirty="0" err="1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76830" y="1547977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/>
              <a:t>例</a:t>
            </a:r>
            <a:r>
              <a:rPr kumimoji="1" lang="en-US" altLang="ja-JP" sz="1800" baseline="0" dirty="0" err="1"/>
              <a:t>)</a:t>
            </a:r>
            <a:r>
              <a:rPr kumimoji="1" lang="en-US" altLang="ja-JP" sz="1800" baseline="0" dirty="0" err="1" smtClean="0"/>
              <a:t>Amazon.com</a:t>
            </a:r>
            <a:r>
              <a:rPr kumimoji="1" lang="ja-JP" altLang="en-US" sz="1800" baseline="0" dirty="0" err="1" smtClean="0"/>
              <a:t>の推薦システム</a:t>
            </a:r>
          </a:p>
        </p:txBody>
      </p:sp>
      <p:pic>
        <p:nvPicPr>
          <p:cNvPr id="6" name="図 5" descr="amazon_m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3" y="2232990"/>
            <a:ext cx="3603212" cy="241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83876" y="5011321"/>
            <a:ext cx="2034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ある商品のページを見ると</a:t>
            </a:r>
            <a:endParaRPr kumimoji="1" lang="ja-JP" altLang="en-US" baseline="0" dirty="0" err="1" smtClean="0"/>
          </a:p>
        </p:txBody>
      </p:sp>
      <p:sp>
        <p:nvSpPr>
          <p:cNvPr id="8" name="右矢印 7"/>
          <p:cNvSpPr/>
          <p:nvPr/>
        </p:nvSpPr>
        <p:spPr bwMode="auto">
          <a:xfrm>
            <a:off x="3920738" y="3271856"/>
            <a:ext cx="303719" cy="3589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4634" y="5011321"/>
            <a:ext cx="2257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他の商品の宣伝も表示される</a:t>
            </a:r>
            <a:endParaRPr kumimoji="1" lang="ja-JP" altLang="en-US" baseline="0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6025" y="5535929"/>
            <a:ext cx="50577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>
                <a:solidFill>
                  <a:srgbClr val="000000"/>
                </a:solidFill>
              </a:rPr>
              <a:t>人工知能が、「ユーザが好きな商品」を推測するために使われている。</a:t>
            </a:r>
          </a:p>
          <a:p>
            <a:r>
              <a:rPr kumimoji="1" lang="ja-JP" altLang="en-US" baseline="0" dirty="0" err="1">
                <a:solidFill>
                  <a:srgbClr val="000000"/>
                </a:solidFill>
              </a:rPr>
              <a:t>推測精度の上昇が、そのまま企業の事業改善につながる。</a:t>
            </a:r>
            <a:endParaRPr kumimoji="1" lang="ja-JP" altLang="en-US" baseline="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8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25615</TotalTime>
  <Words>3203</Words>
  <Application>Microsoft Macintosh PowerPoint</Application>
  <PresentationFormat>ユーザー設定</PresentationFormat>
  <Paragraphs>658</Paragraphs>
  <Slides>44</Slides>
  <Notes>1</Notes>
  <HiddenSlides>10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Blank</vt:lpstr>
      <vt:lpstr>Web 工学で応用するための Deep Learning利用法と知見の体系化 </vt:lpstr>
      <vt:lpstr>発表の流れ</vt:lpstr>
      <vt:lpstr>発表の流れ</vt:lpstr>
      <vt:lpstr>人工知能</vt:lpstr>
      <vt:lpstr>人工知能のビジネスへの応用 1</vt:lpstr>
      <vt:lpstr>人工知能のビジネスへの応用 2</vt:lpstr>
      <vt:lpstr>人工知能、Web工学とビジネスモデル</vt:lpstr>
      <vt:lpstr>発表の流れ</vt:lpstr>
      <vt:lpstr>Web工学と機械学習　1. 推薦システム</vt:lpstr>
      <vt:lpstr>Web工学と機械学習　2. リンク予測</vt:lpstr>
      <vt:lpstr>Web工学と機械学習　3.感情分析 </vt:lpstr>
      <vt:lpstr>Web工学と機械学習　4. Learning to Rank</vt:lpstr>
      <vt:lpstr>機械学習の枠組み</vt:lpstr>
      <vt:lpstr>機械学習で利用される、代表的な分類器</vt:lpstr>
      <vt:lpstr>発表の流れ</vt:lpstr>
      <vt:lpstr>深層学習 = 高性能なニューラルネットワーク</vt:lpstr>
      <vt:lpstr>深層学習のアルゴリズム</vt:lpstr>
      <vt:lpstr>発表の流れ</vt:lpstr>
      <vt:lpstr>深層学習の実装における問題点と、その解決</vt:lpstr>
      <vt:lpstr>対策1/3 :分類精度の再現の問題とその対策</vt:lpstr>
      <vt:lpstr>対策2/3 :実装難易度の問題とその対策</vt:lpstr>
      <vt:lpstr>対策3/3 :学習時間の問題とその対策</vt:lpstr>
      <vt:lpstr>対策 :ライブラリの絞り込み</vt:lpstr>
      <vt:lpstr>発表の流れ</vt:lpstr>
      <vt:lpstr>再現実験の概要</vt:lpstr>
      <vt:lpstr>再現実験の結果</vt:lpstr>
      <vt:lpstr>発表の流れ</vt:lpstr>
      <vt:lpstr>結論</vt:lpstr>
      <vt:lpstr>参考文献</vt:lpstr>
      <vt:lpstr>　</vt:lpstr>
      <vt:lpstr>　</vt:lpstr>
      <vt:lpstr>背景1 :従来の機械学習の例</vt:lpstr>
      <vt:lpstr>背景2 :従来の機械学習の枠組み</vt:lpstr>
      <vt:lpstr>背景3 :深層学習の枠組み</vt:lpstr>
      <vt:lpstr>はじめに</vt:lpstr>
      <vt:lpstr>背景 :人工知能</vt:lpstr>
      <vt:lpstr>概要</vt:lpstr>
      <vt:lpstr>概要</vt:lpstr>
      <vt:lpstr>概要</vt:lpstr>
      <vt:lpstr>概要</vt:lpstr>
      <vt:lpstr>概要</vt:lpstr>
      <vt:lpstr>背景1/3 :従来の機械学習の枠組み</vt:lpstr>
      <vt:lpstr>背景2/3 :深層学習の枠組み</vt:lpstr>
      <vt:lpstr>背景3/3 :Web工学と機械学習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1189</cp:revision>
  <cp:lastPrinted>2008-09-19T11:06:26Z</cp:lastPrinted>
  <dcterms:created xsi:type="dcterms:W3CDTF">2010-07-06T03:54:34Z</dcterms:created>
  <dcterms:modified xsi:type="dcterms:W3CDTF">2014-02-10T00:37:25Z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