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5" r:id="rId2"/>
    <p:sldId id="318" r:id="rId3"/>
    <p:sldId id="340" r:id="rId4"/>
    <p:sldId id="349" r:id="rId5"/>
    <p:sldId id="341" r:id="rId6"/>
    <p:sldId id="367" r:id="rId7"/>
    <p:sldId id="368" r:id="rId8"/>
    <p:sldId id="369" r:id="rId9"/>
    <p:sldId id="350" r:id="rId10"/>
    <p:sldId id="351" r:id="rId11"/>
    <p:sldId id="352" r:id="rId12"/>
    <p:sldId id="353" r:id="rId13"/>
    <p:sldId id="355" r:id="rId14"/>
    <p:sldId id="356" r:id="rId15"/>
    <p:sldId id="357" r:id="rId16"/>
    <p:sldId id="342" r:id="rId17"/>
    <p:sldId id="329" r:id="rId18"/>
    <p:sldId id="330" r:id="rId19"/>
    <p:sldId id="331" r:id="rId20"/>
    <p:sldId id="332" r:id="rId21"/>
    <p:sldId id="333" r:id="rId22"/>
    <p:sldId id="343" r:id="rId23"/>
    <p:sldId id="334" r:id="rId24"/>
    <p:sldId id="335" r:id="rId25"/>
    <p:sldId id="344" r:id="rId26"/>
    <p:sldId id="339" r:id="rId27"/>
    <p:sldId id="337" r:id="rId28"/>
    <p:sldId id="358" r:id="rId29"/>
    <p:sldId id="362" r:id="rId30"/>
    <p:sldId id="363" r:id="rId31"/>
    <p:sldId id="364" r:id="rId32"/>
    <p:sldId id="365" r:id="rId33"/>
    <p:sldId id="366" r:id="rId34"/>
    <p:sldId id="359" r:id="rId35"/>
    <p:sldId id="360" r:id="rId36"/>
    <p:sldId id="361" r:id="rId37"/>
  </p:sldIdLst>
  <p:sldSz cx="8961438" cy="6721475"/>
  <p:notesSz cx="6805613" cy="9939338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300" kern="1200" baseline="-250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CC"/>
    <a:srgbClr val="F43E3E"/>
    <a:srgbClr val="FFCCFF"/>
    <a:srgbClr val="CC0000"/>
    <a:srgbClr val="FFFF99"/>
    <a:srgbClr val="3802FE"/>
    <a:srgbClr val="5F5F5F"/>
    <a:srgbClr val="D0D0D0"/>
    <a:srgbClr val="FFCC66"/>
    <a:srgbClr val="91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3" autoAdjust="0"/>
    <p:restoredTop sz="94563" autoAdjust="0"/>
  </p:normalViewPr>
  <p:slideViewPr>
    <p:cSldViewPr snapToGrid="0">
      <p:cViewPr varScale="1">
        <p:scale>
          <a:sx n="92" d="100"/>
          <a:sy n="92" d="100"/>
        </p:scale>
        <p:origin x="-1776" y="-104"/>
      </p:cViewPr>
      <p:guideLst>
        <p:guide orient="horz" pos="2117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590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243572"/>
            <a:ext cx="2858101" cy="53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37641" y="10243572"/>
            <a:ext cx="2858101" cy="53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8014C755-009D-4130-9CFD-9ED329F064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274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8950" y="622300"/>
            <a:ext cx="5834063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114" y="5340802"/>
            <a:ext cx="5799510" cy="122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3466" y="9560242"/>
            <a:ext cx="539899" cy="18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aseline="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159FF30-FEA0-4219-B46E-09535C97980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315379" y="111499"/>
            <a:ext cx="297986" cy="12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 baseline="0"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TOK-AAA123-20100706-</a:t>
            </a:r>
          </a:p>
        </p:txBody>
      </p:sp>
    </p:spTree>
    <p:extLst>
      <p:ext uri="{BB962C8B-B14F-4D97-AF65-F5344CB8AC3E}">
        <p14:creationId xmlns:p14="http://schemas.microsoft.com/office/powerpoint/2010/main" val="13314063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685FF-E782-4F32-A028-FF5558E64814}" type="slidenum">
              <a:rPr lang="ja-JP" altLang="en-US" smtClean="0">
                <a:latin typeface="Arial" charset="0"/>
                <a:ea typeface="ＭＳ Ｐゴシック" charset="-128"/>
              </a:rPr>
              <a:pPr/>
              <a:t>0</a:t>
            </a:fld>
            <a:endParaRPr lang="en-US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20483" name="doc id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ja-JP" smtClean="0">
                <a:latin typeface="Arial" charset="0"/>
                <a:ea typeface="ＭＳ Ｐゴシック" charset="-128"/>
              </a:rPr>
              <a:t>TOK-AAA123-20100706-</a:t>
            </a: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114" y="5340802"/>
            <a:ext cx="5799510" cy="245298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>
              <a:latin typeface="Arial" charset="0"/>
            </a:endParaRPr>
          </a:p>
          <a:p>
            <a:pPr eaLnBrk="1" hangingPunct="1"/>
            <a:r>
              <a:rPr lang="ja-JP" altLang="en-US" smtClean="0">
                <a:latin typeface="Arial" charset="0"/>
              </a:rPr>
              <a:t>----- 会議メモ (2014/02/09 21:01) -----</a:t>
            </a:r>
          </a:p>
          <a:p>
            <a:pPr eaLnBrk="1" hangingPunct="1"/>
            <a:r>
              <a:rPr lang="ja-JP" altLang="en-US" smtClean="0">
                <a:latin typeface="Arial" charset="0"/>
              </a:rPr>
              <a:t>はい、それでは、Web工学で応用するためのDeep Learning利用法と知見の体系化と題しまして、松尾研究室の黒滝が発表させて頂きます。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cK Title Elements" hidden="1"/>
          <p:cNvGrpSpPr>
            <a:grpSpLocks/>
          </p:cNvGrpSpPr>
          <p:nvPr/>
        </p:nvGrpSpPr>
        <p:grpSpPr bwMode="auto">
          <a:xfrm>
            <a:off x="0" y="0"/>
            <a:ext cx="7612063" cy="6723063"/>
            <a:chOff x="0" y="0"/>
            <a:chExt cx="4795" cy="4235"/>
          </a:xfrm>
        </p:grpSpPr>
        <p:sp>
          <p:nvSpPr>
            <p:cNvPr id="5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8"/>
              <a:ext cx="31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>
                <a:defRPr/>
              </a:pPr>
              <a:r>
                <a:rPr lang="ja-JP" altLang="en-US" sz="1400" baseline="0">
                  <a:latin typeface="Arial" pitchFamily="34" charset="0"/>
                  <a:ea typeface="ＭＳ Ｐゴシック" pitchFamily="50" charset="-128"/>
                </a:rPr>
                <a:t>ドキュメント</a:t>
              </a:r>
              <a:endParaRPr lang="en-US" altLang="ja-JP" sz="14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6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ja-JP" altLang="en-US" sz="1400" baseline="0">
                  <a:latin typeface="Arial" pitchFamily="34" charset="0"/>
                  <a:ea typeface="ＭＳ Ｐゴシック" pitchFamily="50" charset="-128"/>
                </a:rPr>
                <a:t>日付</a:t>
              </a:r>
              <a:endParaRPr lang="en-US" altLang="ja-JP" sz="14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7" name="McK Disclaimer" hidden="1"/>
            <p:cNvSpPr>
              <a:spLocks noChangeArrowheads="1"/>
            </p:cNvSpPr>
            <p:nvPr userDrawn="1"/>
          </p:nvSpPr>
          <p:spPr bwMode="auto">
            <a:xfrm>
              <a:off x="1663" y="3714"/>
              <a:ext cx="31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b">
              <a:spAutoFit/>
            </a:bodyPr>
            <a:lstStyle/>
            <a:p>
              <a:pPr defTabSz="804863">
                <a:defRPr/>
              </a:pPr>
              <a:r>
                <a:rPr lang="ja-JP" altLang="en-US" sz="800" baseline="0">
                  <a:latin typeface="Arial" pitchFamily="34" charset="0"/>
                  <a:ea typeface="ＭＳ Ｐゴシック" pitchFamily="50" charset="-128"/>
                </a:rPr>
                <a:t>機密・専有情報</a:t>
              </a:r>
              <a:endParaRPr lang="en-US" altLang="ja-JP" sz="800" baseline="0">
                <a:latin typeface="Arial" pitchFamily="34" charset="0"/>
                <a:ea typeface="ＭＳ Ｐゴシック" pitchFamily="50" charset="-128"/>
              </a:endParaRPr>
            </a:p>
            <a:p>
              <a:pPr defTabSz="804863">
                <a:defRPr/>
              </a:pPr>
              <a:r>
                <a:rPr lang="ja-JP" altLang="en-US" sz="800" baseline="0">
                  <a:latin typeface="Arial" pitchFamily="34" charset="0"/>
                  <a:ea typeface="ＭＳ Ｐゴシック" pitchFamily="50" charset="-128"/>
                </a:rPr>
                <a:t>マッキンゼー・アンド・カンパニーによる個別の明示的な承諾を得ることなく、この資料を使用することを固く禁じます。　</a:t>
              </a:r>
              <a:endParaRPr lang="en-US" altLang="ja-JP" sz="8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8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9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latin typeface="Arial" pitchFamily="34" charset="0"/>
                <a:ea typeface="ＭＳ Ｐゴシック" pitchFamily="50" charset="-128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487363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en-US" altLang="ja-JP"/>
              <a:t>Click to edit Master title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27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180BA-FDD3-4A17-8DEF-6B7FB9BFE776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AEFB-990C-4AED-8059-635619A031B1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D3483-E1D4-4431-9720-A003AA75476B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552F0-C5A6-4D94-BFC5-B881E0A367DA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FF6AE-E918-4CAA-8513-06A1DCCE90C8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C419A-3042-4D48-B8DB-715B3C1711E6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F74F4-C3DB-4750-B9E9-8D5C440956AD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0D0E8-A5BD-4EF3-81A0-2C26C4DFC0A2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28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A18D1-31C0-4C84-A670-F3748DB6EB39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600" baseline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291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28457"/>
            <a:ext cx="861853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63" y="820738"/>
            <a:ext cx="863123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ja-JP" sz="1400" baseline="0">
                <a:solidFill>
                  <a:srgbClr val="808080"/>
                </a:solidFill>
                <a:latin typeface="Arial" pitchFamily="34" charset="0"/>
                <a:ea typeface="ＭＳ Ｐゴシック" pitchFamily="50" charset="-128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ja-JP" altLang="en-US" sz="1400" baseline="0">
                <a:solidFill>
                  <a:srgbClr val="808080"/>
                </a:solidFill>
                <a:latin typeface="Arial" pitchFamily="34" charset="0"/>
                <a:ea typeface="ＭＳ Ｐゴシック" pitchFamily="50" charset="-128"/>
              </a:rPr>
              <a:t>単位</a:t>
            </a:r>
          </a:p>
        </p:txBody>
      </p:sp>
      <p:grpSp>
        <p:nvGrpSpPr>
          <p:cNvPr id="12295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altLang="ja-JP" sz="1000" baseline="0">
                  <a:latin typeface="Arial" pitchFamily="34" charset="0"/>
                  <a:ea typeface="ＭＳ Ｐゴシック" pitchFamily="50" charset="-128"/>
                </a:rPr>
                <a:t>1	</a:t>
              </a:r>
              <a:r>
                <a:rPr lang="ja-JP" altLang="en-US" sz="1000" baseline="0">
                  <a:latin typeface="Arial" pitchFamily="34" charset="0"/>
                  <a:ea typeface="ＭＳ Ｐゴシック" pitchFamily="50" charset="-128"/>
                </a:rPr>
                <a:t>脚注</a:t>
              </a:r>
              <a:endParaRPr lang="en-US" altLang="ja-JP" sz="1000" baseline="0">
                <a:latin typeface="Arial" pitchFamily="34" charset="0"/>
                <a:ea typeface="ＭＳ Ｐゴシック" pitchFamily="50" charset="-128"/>
              </a:endParaRP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ja-JP" altLang="en-US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資　料</a:t>
              </a:r>
              <a:r>
                <a:rPr lang="en-US" altLang="ja-JP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:	</a:t>
              </a:r>
              <a:r>
                <a:rPr lang="ja-JP" altLang="en-US" sz="1000" baseline="0">
                  <a:solidFill>
                    <a:srgbClr val="000000"/>
                  </a:solidFill>
                  <a:latin typeface="Arial" pitchFamily="34" charset="0"/>
                  <a:ea typeface="ＭＳ Ｐゴシック" pitchFamily="50" charset="-128"/>
                </a:rPr>
                <a:t>資料名</a:t>
              </a:r>
              <a:endParaRPr lang="en-US" altLang="ja-JP" sz="1000" baseline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endParaRPr>
            </a:p>
          </p:txBody>
        </p:sp>
      </p:grpSp>
      <p:grpSp>
        <p:nvGrpSpPr>
          <p:cNvPr id="12296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2298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ja-JP" altLang="en-US" sz="1600" b="1" baseline="0">
                  <a:latin typeface="Arial" pitchFamily="34" charset="0"/>
                  <a:ea typeface="ＭＳ Ｐゴシック" pitchFamily="50" charset="-128"/>
                </a:rPr>
                <a:t>サブタイトル</a:t>
              </a:r>
            </a:p>
            <a:p>
              <a:pPr>
                <a:defRPr/>
              </a:pPr>
              <a:r>
                <a:rPr lang="ja-JP" altLang="en-US" sz="1600" baseline="0">
                  <a:solidFill>
                    <a:srgbClr val="808080"/>
                  </a:solidFill>
                  <a:latin typeface="Arial" pitchFamily="34" charset="0"/>
                  <a:ea typeface="ＭＳ Ｐゴシック" pitchFamily="50" charset="-128"/>
                </a:rPr>
                <a:t>単位</a:t>
              </a:r>
            </a:p>
          </p:txBody>
        </p:sp>
      </p:grpSp>
      <p:sp>
        <p:nvSpPr>
          <p:cNvPr id="1304" name="Rectangle 28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6BCE001B-1B09-4874-AE0A-548A562A953E}" type="slidenum">
              <a:rPr lang="ja-JP" altLang="en-US"/>
              <a:pPr>
                <a:defRPr/>
              </a:pPr>
              <a:t>‹#›</a:t>
            </a:fld>
            <a:r>
              <a:rPr lang="en-US" altLang="ja-JP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pitchFamily="34" charset="0"/>
          <a:ea typeface="ＭＳ Ｐゴシック" pitchFamily="50" charset="-128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.jp" TargetMode="Externa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.jp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509838" y="2543175"/>
            <a:ext cx="6172200" cy="738664"/>
          </a:xfrm>
        </p:spPr>
        <p:txBody>
          <a:bodyPr anchor="t"/>
          <a:lstStyle/>
          <a:p>
            <a:r>
              <a:rPr lang="en-US" altLang="ja-JP" sz="2400"/>
              <a:t>Web </a:t>
            </a:r>
            <a:r>
              <a:rPr lang="ja-JP" altLang="en-US" sz="2400"/>
              <a:t>工学で応用するための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>Deep Learning</a:t>
            </a:r>
            <a:r>
              <a:rPr lang="ja-JP" altLang="en-US" sz="2400"/>
              <a:t>利用法と知見の体系化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554414" y="5148263"/>
            <a:ext cx="4935537" cy="984885"/>
          </a:xfrm>
        </p:spPr>
        <p:txBody>
          <a:bodyPr/>
          <a:lstStyle/>
          <a:p>
            <a:pPr marL="0" indent="0" algn="r" eaLnBrk="1" hangingPunct="1"/>
            <a:r>
              <a:rPr lang="ja-JP" altLang="en-US" dirty="0" smtClean="0"/>
              <a:t>東京大学工学部システム創成学科</a:t>
            </a:r>
          </a:p>
          <a:p>
            <a:pPr marL="0" indent="0" algn="r" eaLnBrk="1" hangingPunct="1"/>
            <a:r>
              <a:rPr lang="ja-JP" altLang="en-US" dirty="0" smtClean="0"/>
              <a:t>知能社会システムコース　松尾研究室</a:t>
            </a:r>
          </a:p>
          <a:p>
            <a:pPr marL="0" indent="0" algn="r" eaLnBrk="1" hangingPunct="1"/>
            <a:r>
              <a:rPr lang="ja-JP" altLang="en-US" sz="1800" dirty="0" smtClean="0"/>
              <a:t>黒滝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紘生</a:t>
            </a:r>
            <a:endParaRPr lang="en-US" altLang="ja-JP" sz="1800" dirty="0" smtClean="0"/>
          </a:p>
          <a:p>
            <a:pPr marL="0" indent="0" algn="r" eaLnBrk="1" hangingPunct="1"/>
            <a:r>
              <a:rPr lang="en-US" altLang="ja-JP" sz="1800" dirty="0"/>
              <a:t>kurotaki@weblab.t.u-tokyo.ac.jp</a:t>
            </a:r>
            <a:endParaRPr lang="en-US" altLang="ja-JP" sz="1800" dirty="0" smtClean="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89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390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2</a:t>
            </a:r>
            <a:r>
              <a:rPr kumimoji="1" lang="en-US" altLang="ja-JP" dirty="0"/>
              <a:t> :</a:t>
            </a:r>
            <a:r>
              <a:rPr kumimoji="1" lang="ja-JP" altLang="en-US" dirty="0"/>
              <a:t>従来の機械学習の</a:t>
            </a:r>
            <a:r>
              <a:rPr kumimoji="1" lang="ja-JP" altLang="en-US" dirty="0"/>
              <a:t>枠組み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9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円/楕円 6"/>
          <p:cNvSpPr/>
          <p:nvPr/>
        </p:nvSpPr>
        <p:spPr bwMode="auto">
          <a:xfrm>
            <a:off x="2604957" y="2871595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各データの専門家による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職人芸的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技術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開発</a:t>
            </a:r>
          </a:p>
        </p:txBody>
      </p:sp>
      <p:cxnSp>
        <p:nvCxnSpPr>
          <p:cNvPr id="21" name="直線矢印コネクタ 20"/>
          <p:cNvCxnSpPr>
            <a:endCxn id="7" idx="0"/>
          </p:cNvCxnSpPr>
          <p:nvPr/>
        </p:nvCxnSpPr>
        <p:spPr bwMode="auto">
          <a:xfrm>
            <a:off x="2780501" y="2032152"/>
            <a:ext cx="206868" cy="839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テキスト ボックス 2"/>
          <p:cNvSpPr txBox="1"/>
          <p:nvPr/>
        </p:nvSpPr>
        <p:spPr>
          <a:xfrm>
            <a:off x="748595" y="2473343"/>
            <a:ext cx="10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元データ</a:t>
            </a:r>
            <a:endParaRPr kumimoji="1" lang="ja-JP" altLang="en-US" sz="1800" baseline="0" dirty="0" err="1" smtClean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47637" y="3061597"/>
            <a:ext cx="1136262" cy="159096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baseline="0" dirty="0" err="1">
                <a:latin typeface="Arial" pitchFamily="34" charset="0"/>
                <a:ea typeface="ＭＳ Ｐゴシック" pitchFamily="50" charset="-128"/>
              </a:rPr>
              <a:t>SVM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aseline="0" dirty="0" err="1"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Random Forest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baseline="0" dirty="0" err="1"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Na</a:t>
            </a:r>
            <a:r>
              <a:rPr lang="en-US" altLang="ja-JP" sz="1200" baseline="0" dirty="0" err="1">
                <a:latin typeface="Arial" pitchFamily="34" charset="0"/>
                <a:ea typeface="ＭＳ Ｐゴシック" pitchFamily="50" charset="-128"/>
              </a:rPr>
              <a:t>ive Bayes</a:t>
            </a:r>
            <a:endParaRPr kumimoji="0" lang="en-US" altLang="ja-JP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14" name="図 13" descr="x_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88" y="2954447"/>
            <a:ext cx="1255872" cy="1928308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 bwMode="auto">
          <a:xfrm>
            <a:off x="2780502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テキスト ボックス 17"/>
          <p:cNvSpPr txBox="1"/>
          <p:nvPr/>
        </p:nvSpPr>
        <p:spPr>
          <a:xfrm>
            <a:off x="2767133" y="4077673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素性</a:t>
            </a:r>
          </a:p>
          <a:p>
            <a:r>
              <a:rPr kumimoji="1" lang="ja-JP" altLang="en-US" baseline="0" dirty="0" err="1" smtClean="0"/>
              <a:t>抽出</a:t>
            </a:r>
            <a:endParaRPr kumimoji="1" lang="ja-JP" altLang="en-US" baseline="0" dirty="0" err="1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03395" y="24733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素性</a:t>
            </a:r>
            <a:endParaRPr kumimoji="1" lang="ja-JP" altLang="en-US" sz="1800" baseline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25551" y="2473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結果出力</a:t>
            </a:r>
            <a:endParaRPr kumimoji="1" lang="ja-JP" altLang="en-US" sz="1800" baseline="0" dirty="0" err="1" smtClean="0"/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4919350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4905981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  <a:endParaRPr kumimoji="1" lang="ja-JP" altLang="en-US" baseline="0" dirty="0" err="1" smtClean="0"/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6817577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テキスト ボックス 27"/>
          <p:cNvSpPr txBox="1"/>
          <p:nvPr/>
        </p:nvSpPr>
        <p:spPr>
          <a:xfrm>
            <a:off x="6804208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  <a:endParaRPr kumimoji="1" lang="ja-JP" altLang="en-US" baseline="0" dirty="0" err="1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94680" y="2473343"/>
            <a:ext cx="8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モデル</a:t>
            </a:r>
            <a:endParaRPr kumimoji="1" lang="ja-JP" altLang="en-US" sz="1800" baseline="0" dirty="0" err="1" smtClean="0"/>
          </a:p>
        </p:txBody>
      </p:sp>
      <p:pic>
        <p:nvPicPr>
          <p:cNvPr id="30" name="図 29" descr="y_v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81" y="2968010"/>
            <a:ext cx="1145246" cy="192519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7338921" y="5227443"/>
            <a:ext cx="1069424" cy="7219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分類問題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回帰問題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4" name="直線コネクタ 33"/>
          <p:cNvCxnSpPr>
            <a:stCxn id="30" idx="2"/>
            <a:endCxn id="32" idx="0"/>
          </p:cNvCxnSpPr>
          <p:nvPr/>
        </p:nvCxnSpPr>
        <p:spPr bwMode="auto">
          <a:xfrm flipH="1">
            <a:off x="7873633" y="4893208"/>
            <a:ext cx="53471" cy="334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角丸四角形 32"/>
          <p:cNvSpPr/>
          <p:nvPr/>
        </p:nvSpPr>
        <p:spPr bwMode="auto">
          <a:xfrm>
            <a:off x="401030" y="2954640"/>
            <a:ext cx="1951702" cy="187171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音声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画像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文章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ユーザ情報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21116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008000"/>
                </a:solidFill>
              </a:rPr>
              <a:t>機械学習の枠組み</a:t>
            </a:r>
          </a:p>
        </p:txBody>
      </p:sp>
      <p:sp>
        <p:nvSpPr>
          <p:cNvPr id="39" name="角丸四角形 38"/>
          <p:cNvSpPr/>
          <p:nvPr/>
        </p:nvSpPr>
        <p:spPr bwMode="auto">
          <a:xfrm>
            <a:off x="3492219" y="2177827"/>
            <a:ext cx="5143378" cy="3983096"/>
          </a:xfrm>
          <a:prstGeom prst="roundRect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021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3 :</a:t>
            </a:r>
            <a:r>
              <a:rPr kumimoji="1" lang="ja-JP" altLang="en-US" dirty="0"/>
              <a:t>深層</a:t>
            </a:r>
            <a:r>
              <a:rPr kumimoji="1" lang="ja-JP" altLang="en-US" dirty="0"/>
              <a:t>学習の</a:t>
            </a:r>
            <a:r>
              <a:rPr kumimoji="1" lang="ja-JP" altLang="en-US" dirty="0"/>
              <a:t>枠組み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10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素性の作り方も学習できる</a:t>
            </a:r>
          </a:p>
          <a:p>
            <a:pPr algn="ctr"/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表現学習</a:t>
            </a: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)</a:t>
            </a:r>
            <a:endParaRPr lang="ja-JP" altLang="en-US" sz="1800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 bwMode="auto">
          <a:xfrm>
            <a:off x="2780501" y="2032152"/>
            <a:ext cx="548081" cy="13503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" name="テキスト ボックス 2"/>
          <p:cNvSpPr txBox="1"/>
          <p:nvPr/>
        </p:nvSpPr>
        <p:spPr>
          <a:xfrm>
            <a:off x="748595" y="2473343"/>
            <a:ext cx="10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元データ</a:t>
            </a:r>
            <a:endParaRPr kumimoji="1" lang="ja-JP" altLang="en-US" sz="1800" baseline="0" dirty="0" err="1" smtClean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154800" y="2673884"/>
            <a:ext cx="3529099" cy="237975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48363" y="2874424"/>
            <a:ext cx="138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aseline="0" dirty="0" err="1" smtClean="0"/>
              <a:t>素性</a:t>
            </a:r>
            <a:r>
              <a:rPr kumimoji="1" lang="en-US" altLang="ja-JP" sz="1400" baseline="0" dirty="0" err="1" smtClean="0"/>
              <a:t>(</a:t>
            </a:r>
            <a:r>
              <a:rPr kumimoji="1" lang="ja-JP" altLang="en-US" sz="1400" baseline="0" dirty="0" err="1"/>
              <a:t>抽象度低</a:t>
            </a:r>
            <a:r>
              <a:rPr kumimoji="1" lang="en-US" altLang="ja-JP" sz="1400" baseline="0" dirty="0" err="1"/>
              <a:t>)</a:t>
            </a:r>
            <a:endParaRPr kumimoji="1" lang="ja-JP" altLang="en-US" sz="1400" baseline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25551" y="2473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結果出力</a:t>
            </a:r>
            <a:endParaRPr kumimoji="1" lang="ja-JP" altLang="en-US" sz="1800" baseline="0" dirty="0" err="1" smtClean="0"/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2486411" y="3850396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2473042" y="405093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  <a:endParaRPr kumimoji="1" lang="ja-JP" altLang="en-US" baseline="0" dirty="0" err="1" smtClean="0"/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6817577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テキスト ボックス 27"/>
          <p:cNvSpPr txBox="1"/>
          <p:nvPr/>
        </p:nvSpPr>
        <p:spPr>
          <a:xfrm>
            <a:off x="6804208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  <a:endParaRPr kumimoji="1" lang="ja-JP" altLang="en-US" baseline="0" dirty="0" err="1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11352" y="2246070"/>
            <a:ext cx="8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モデル</a:t>
            </a:r>
            <a:endParaRPr kumimoji="1" lang="ja-JP" altLang="en-US" sz="1800" baseline="0" dirty="0" err="1" smtClean="0"/>
          </a:p>
        </p:txBody>
      </p:sp>
      <p:pic>
        <p:nvPicPr>
          <p:cNvPr id="30" name="図 29" descr="y_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81" y="2968010"/>
            <a:ext cx="1145246" cy="192519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7338921" y="5227443"/>
            <a:ext cx="1069424" cy="7219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分類問題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回帰問題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4" name="直線コネクタ 33"/>
          <p:cNvCxnSpPr>
            <a:stCxn id="30" idx="2"/>
            <a:endCxn id="32" idx="0"/>
          </p:cNvCxnSpPr>
          <p:nvPr/>
        </p:nvCxnSpPr>
        <p:spPr bwMode="auto">
          <a:xfrm flipH="1">
            <a:off x="7873633" y="4893208"/>
            <a:ext cx="53471" cy="334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角丸四角形 32"/>
          <p:cNvSpPr/>
          <p:nvPr/>
        </p:nvSpPr>
        <p:spPr bwMode="auto">
          <a:xfrm>
            <a:off x="401030" y="2954640"/>
            <a:ext cx="1951702" cy="187171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音声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画像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文章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ユーザ情報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307459" y="2192585"/>
            <a:ext cx="8368241" cy="396833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300839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FF0000"/>
                </a:solidFill>
              </a:rPr>
              <a:t>深層学習の枠組み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159958" y="2874424"/>
            <a:ext cx="138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aseline="0" dirty="0" err="1" smtClean="0"/>
              <a:t>素性</a:t>
            </a:r>
            <a:r>
              <a:rPr kumimoji="1" lang="en-US" altLang="ja-JP" sz="1400" baseline="0" dirty="0" err="1" smtClean="0"/>
              <a:t>(</a:t>
            </a:r>
            <a:r>
              <a:rPr kumimoji="1" lang="ja-JP" altLang="en-US" sz="1400" baseline="0" dirty="0" err="1"/>
              <a:t>抽象度高</a:t>
            </a:r>
            <a:r>
              <a:rPr kumimoji="1" lang="en-US" altLang="ja-JP" sz="1400" baseline="0" dirty="0" err="1"/>
              <a:t>)</a:t>
            </a:r>
            <a:endParaRPr kumimoji="1" lang="ja-JP" altLang="en-US" sz="1400" baseline="0" dirty="0" err="1" smtClean="0"/>
          </a:p>
        </p:txBody>
      </p:sp>
      <p:cxnSp>
        <p:nvCxnSpPr>
          <p:cNvPr id="42" name="直線矢印コネクタ 41"/>
          <p:cNvCxnSpPr/>
          <p:nvPr/>
        </p:nvCxnSpPr>
        <p:spPr bwMode="auto">
          <a:xfrm>
            <a:off x="4638627" y="4064300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テキスト ボックス 42"/>
          <p:cNvSpPr txBox="1"/>
          <p:nvPr/>
        </p:nvSpPr>
        <p:spPr>
          <a:xfrm>
            <a:off x="4625258" y="4264838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伝播</a:t>
            </a:r>
            <a:endParaRPr kumimoji="1" lang="ja-JP" altLang="en-US" baseline="0" dirty="0" err="1" smtClean="0"/>
          </a:p>
        </p:txBody>
      </p:sp>
      <p:pic>
        <p:nvPicPr>
          <p:cNvPr id="8" name="図 7" descr="h1_vec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33" y="3334084"/>
            <a:ext cx="994850" cy="1492275"/>
          </a:xfrm>
          <a:prstGeom prst="rect">
            <a:avLst/>
          </a:prstGeom>
        </p:spPr>
      </p:pic>
      <p:pic>
        <p:nvPicPr>
          <p:cNvPr id="11" name="図 10" descr="h2_vec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5" y="3310514"/>
            <a:ext cx="1019480" cy="1529220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 bwMode="auto">
          <a:xfrm>
            <a:off x="3519204" y="5239182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低抽象度の素性を学習・利用することで、複雑なモデルを容易に学習できる</a:t>
            </a:r>
          </a:p>
        </p:txBody>
      </p:sp>
      <p:cxnSp>
        <p:nvCxnSpPr>
          <p:cNvPr id="20" name="直線矢印コネクタ 19"/>
          <p:cNvCxnSpPr>
            <a:stCxn id="44" idx="0"/>
          </p:cNvCxnSpPr>
          <p:nvPr/>
        </p:nvCxnSpPr>
        <p:spPr bwMode="auto">
          <a:xfrm flipH="1" flipV="1">
            <a:off x="4758936" y="4612448"/>
            <a:ext cx="175518" cy="626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8209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22494"/>
            <a:ext cx="8618537" cy="307777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4</a:t>
            </a:r>
            <a:r>
              <a:rPr kumimoji="1" lang="en-US" altLang="ja-JP" dirty="0"/>
              <a:t> :Web</a:t>
            </a:r>
            <a:r>
              <a:rPr kumimoji="1" lang="ja-JP" altLang="en-US" dirty="0"/>
              <a:t>工学と機械学習</a:t>
            </a:r>
            <a:r>
              <a:rPr kumimoji="1" lang="ja-JP" altLang="en-US" dirty="0"/>
              <a:t>　</a:t>
            </a:r>
            <a:r>
              <a:rPr kumimoji="1" lang="en-US" altLang="ja-JP" sz="2000" dirty="0" err="1"/>
              <a:t>1. </a:t>
            </a:r>
            <a:r>
              <a:rPr kumimoji="1" lang="ja-JP" altLang="en-US" sz="2000" dirty="0" err="1"/>
              <a:t>推薦システム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69741" y="6373867"/>
            <a:ext cx="26396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>
                <a:hlinkClick r:id="rId2"/>
              </a:rPr>
              <a:t>http://www.amazon.co.jp</a:t>
            </a:r>
            <a:r>
              <a:rPr kumimoji="1" lang="pl-PL" altLang="ja-JP" baseline="0" dirty="0" err="1"/>
              <a:t>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pic>
        <p:nvPicPr>
          <p:cNvPr id="39" name="図 38" descr="amaz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28" y="1651490"/>
            <a:ext cx="5430478" cy="3268462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 err="1"/>
              <a:t>ユーザが欲しい商品や、見たい情報を推測して表示する。</a:t>
            </a:r>
            <a:endParaRPr kumimoji="1" lang="en-US" altLang="ja-JP" dirty="0" err="1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86925" y="1216657"/>
            <a:ext cx="336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/>
              <a:t>例</a:t>
            </a:r>
            <a:r>
              <a:rPr kumimoji="1" lang="en-US" altLang="ja-JP" sz="1800" baseline="0" dirty="0" err="1"/>
              <a:t>)</a:t>
            </a:r>
            <a:r>
              <a:rPr kumimoji="1" lang="en-US" altLang="ja-JP" sz="1800" baseline="0" dirty="0" err="1" smtClean="0"/>
              <a:t>Amazon.com</a:t>
            </a:r>
            <a:r>
              <a:rPr kumimoji="1" lang="ja-JP" altLang="en-US" sz="1800" baseline="0" dirty="0" err="1" smtClean="0"/>
              <a:t>の推薦システム</a:t>
            </a:r>
            <a:endParaRPr kumimoji="1" lang="ja-JP" altLang="en-US" sz="1800" baseline="0" dirty="0" err="1" smtClean="0"/>
          </a:p>
        </p:txBody>
      </p:sp>
      <p:sp>
        <p:nvSpPr>
          <p:cNvPr id="5" name="フローチャート: 組合せ 4"/>
          <p:cNvSpPr/>
          <p:nvPr/>
        </p:nvSpPr>
        <p:spPr bwMode="auto">
          <a:xfrm>
            <a:off x="3101328" y="5053643"/>
            <a:ext cx="2673562" cy="334236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119063" y="5553512"/>
            <a:ext cx="8631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kumimoji="1" lang="ja-JP" altLang="en-US" baseline="0" dirty="0" err="1"/>
              <a:t>売り上げ増加や、サイト滞在時間の長期化が期待できる</a:t>
            </a:r>
          </a:p>
        </p:txBody>
      </p:sp>
    </p:spTree>
    <p:extLst>
      <p:ext uri="{BB962C8B-B14F-4D97-AF65-F5344CB8AC3E}">
        <p14:creationId xmlns:p14="http://schemas.microsoft.com/office/powerpoint/2010/main" val="305010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22494"/>
            <a:ext cx="8618537" cy="307777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5</a:t>
            </a:r>
            <a:r>
              <a:rPr kumimoji="1" lang="en-US" altLang="ja-JP" dirty="0"/>
              <a:t> :Web</a:t>
            </a:r>
            <a:r>
              <a:rPr kumimoji="1" lang="ja-JP" altLang="en-US" dirty="0"/>
              <a:t>工学と機械学習</a:t>
            </a:r>
            <a:r>
              <a:rPr kumimoji="1" lang="ja-JP" altLang="en-US" dirty="0"/>
              <a:t>　</a:t>
            </a:r>
            <a:r>
              <a:rPr kumimoji="1" lang="en-US" altLang="ja-JP" sz="2000" dirty="0" err="1"/>
              <a:t>2. </a:t>
            </a:r>
            <a:r>
              <a:rPr kumimoji="1" lang="ja-JP" altLang="en-US" sz="2000" dirty="0" err="1"/>
              <a:t>リンク予測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 err="1"/>
              <a:t>ある時間のネットワーク構造から、次の時間の</a:t>
            </a:r>
            <a:r>
              <a:rPr kumimoji="1" lang="ja-JP" altLang="en-US" dirty="0" err="1"/>
              <a:t>ネットワーク</a:t>
            </a:r>
            <a:r>
              <a:rPr kumimoji="1" lang="ja-JP" altLang="en-US" dirty="0" err="1"/>
              <a:t>構造を予測する</a:t>
            </a:r>
            <a:r>
              <a:rPr kumimoji="1" lang="ja-JP" altLang="en-US" dirty="0" err="1"/>
              <a:t>。</a:t>
            </a:r>
            <a:endParaRPr kumimoji="1" lang="ja-JP" altLang="en-US" dirty="0" err="1"/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119063" y="5157042"/>
            <a:ext cx="86312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ja-JP" altLang="en-US" baseline="0" dirty="0" err="1"/>
              <a:t>例</a:t>
            </a:r>
            <a:r>
              <a:rPr kumimoji="1" lang="en-US" altLang="ja-JP" baseline="0" dirty="0" err="1"/>
              <a:t>)Amazon.com</a:t>
            </a:r>
            <a:r>
              <a:rPr kumimoji="1" lang="ja-JP" altLang="en-US" baseline="0" dirty="0" err="1"/>
              <a:t>で、同時に売れる商品間に線を引いてネットワークを構成する。このネットワークを分析することで、ユーザの購買傾向が把握できる。</a:t>
            </a:r>
            <a:r>
              <a:rPr kumimoji="1" lang="en-US" altLang="ja-JP" baseline="0" dirty="0" err="1"/>
              <a:t>[</a:t>
            </a:r>
            <a:r>
              <a:rPr lang="en-US" altLang="ja-JP" baseline="0">
                <a:latin typeface="+mn-ea"/>
                <a:cs typeface="ヒラギノ明朝 Pro W3"/>
              </a:rPr>
              <a:t>Clauset, 2004</a:t>
            </a:r>
            <a:r>
              <a:rPr kumimoji="1" lang="en-US" altLang="ja-JP" baseline="0" dirty="0" err="1"/>
              <a:t>]</a:t>
            </a:r>
            <a:endParaRPr kumimoji="1" lang="ja-JP" altLang="en-US" baseline="0" dirty="0" err="1"/>
          </a:p>
        </p:txBody>
      </p:sp>
      <p:pic>
        <p:nvPicPr>
          <p:cNvPr id="10" name="図 9" descr="link_predi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06" y="2064895"/>
            <a:ext cx="4863410" cy="24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2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22494"/>
            <a:ext cx="8618537" cy="307777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6</a:t>
            </a:r>
            <a:r>
              <a:rPr kumimoji="1" lang="en-US" altLang="ja-JP" dirty="0"/>
              <a:t> :Web</a:t>
            </a:r>
            <a:r>
              <a:rPr kumimoji="1" lang="ja-JP" altLang="en-US" dirty="0"/>
              <a:t>工学と機械学習</a:t>
            </a:r>
            <a:r>
              <a:rPr kumimoji="1" lang="ja-JP" altLang="en-US" dirty="0"/>
              <a:t>　</a:t>
            </a:r>
            <a:r>
              <a:rPr kumimoji="1" lang="en-US" altLang="ja-JP" sz="2000" dirty="0" err="1"/>
              <a:t>3</a:t>
            </a:r>
            <a:r>
              <a:rPr kumimoji="1" lang="en-US" altLang="ja-JP" sz="2000" dirty="0" err="1"/>
              <a:t>.</a:t>
            </a:r>
            <a:r>
              <a:rPr kumimoji="1" lang="ja-JP" altLang="en-US" sz="2000" dirty="0" err="1"/>
              <a:t>感情分析</a:t>
            </a:r>
            <a:r>
              <a:rPr kumimoji="1" lang="en-US" altLang="ja-JP" sz="2000" dirty="0" err="1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13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 err="1"/>
              <a:t>ユーザがウェブに書いた文章の感情を分析する</a:t>
            </a:r>
            <a:r>
              <a:rPr kumimoji="1" lang="ja-JP" altLang="en-US" dirty="0" err="1"/>
              <a:t>。</a:t>
            </a:r>
            <a:endParaRPr kumimoji="1" lang="ja-JP" altLang="en-US" dirty="0" err="1"/>
          </a:p>
        </p:txBody>
      </p:sp>
      <p:sp>
        <p:nvSpPr>
          <p:cNvPr id="5" name="フローチャート: 組合せ 4"/>
          <p:cNvSpPr/>
          <p:nvPr/>
        </p:nvSpPr>
        <p:spPr bwMode="auto">
          <a:xfrm>
            <a:off x="3101328" y="5133857"/>
            <a:ext cx="2673562" cy="334236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119063" y="5673833"/>
            <a:ext cx="8631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kumimoji="1" lang="ja-JP" altLang="en-US" baseline="0" dirty="0" err="1"/>
              <a:t>ユーザの考えや意見がわかることで、顧客分析や企業・政府の戦略に役立てられる</a:t>
            </a:r>
            <a:r>
              <a:rPr kumimoji="1" lang="en-US" altLang="ja-JP" baseline="0" dirty="0" err="1"/>
              <a:t>[Pang, 2008]</a:t>
            </a:r>
            <a:endParaRPr kumimoji="1" lang="ja-JP" altLang="en-US" baseline="0" dirty="0" err="1"/>
          </a:p>
        </p:txBody>
      </p:sp>
      <p:pic>
        <p:nvPicPr>
          <p:cNvPr id="6" name="図 5" descr="rntn_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99" y="1185956"/>
            <a:ext cx="5860233" cy="366063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541096" y="4745215"/>
            <a:ext cx="58151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aseline="0"/>
              <a:t>Stanford </a:t>
            </a:r>
            <a:r>
              <a:rPr lang="ja-JP" altLang="en-US" baseline="0"/>
              <a:t>大が製作した、深層学習による感情分析の例 </a:t>
            </a:r>
            <a:r>
              <a:rPr lang="en-US" altLang="ja-JP" baseline="0"/>
              <a:t>([Socher, 2013]</a:t>
            </a:r>
            <a:r>
              <a:rPr lang="ja-JP" altLang="en-US" baseline="0"/>
              <a:t>より引用</a:t>
            </a:r>
            <a:r>
              <a:rPr lang="en-US" altLang="ja-JP" baseline="0"/>
              <a:t>)</a:t>
            </a:r>
            <a:endParaRPr lang="ja-JP" altLang="en-US" baseline="0"/>
          </a:p>
        </p:txBody>
      </p:sp>
    </p:spTree>
    <p:extLst>
      <p:ext uri="{BB962C8B-B14F-4D97-AF65-F5344CB8AC3E}">
        <p14:creationId xmlns:p14="http://schemas.microsoft.com/office/powerpoint/2010/main" val="218922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22494"/>
            <a:ext cx="8618537" cy="307777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7</a:t>
            </a:r>
            <a:r>
              <a:rPr kumimoji="1" lang="en-US" altLang="ja-JP" dirty="0"/>
              <a:t> :Web</a:t>
            </a:r>
            <a:r>
              <a:rPr kumimoji="1" lang="ja-JP" altLang="en-US" dirty="0"/>
              <a:t>工学と機械学習</a:t>
            </a:r>
            <a:r>
              <a:rPr kumimoji="1" lang="ja-JP" altLang="en-US" dirty="0"/>
              <a:t>　</a:t>
            </a:r>
            <a:r>
              <a:rPr kumimoji="1" lang="en-US" altLang="ja-JP" sz="2000" dirty="0" err="1"/>
              <a:t>4. Learning to Rank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14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92443"/>
          </a:xfrm>
        </p:spPr>
        <p:txBody>
          <a:bodyPr/>
          <a:lstStyle/>
          <a:p>
            <a:r>
              <a:rPr kumimoji="1" lang="ja-JP" altLang="en-US" dirty="0" err="1"/>
              <a:t>検索エンジンで、検索結果の順位を付けるため、</a:t>
            </a:r>
            <a:r>
              <a:rPr kumimoji="1" lang="ja-JP" altLang="en-US" dirty="0" err="1"/>
              <a:t>複数の要因を組み合わせたランキング関数を</a:t>
            </a:r>
            <a:endParaRPr kumimoji="1" lang="en-US" altLang="ja-JP" dirty="0" err="1"/>
          </a:p>
          <a:p>
            <a:r>
              <a:rPr kumimoji="1" lang="ja-JP" altLang="en-US" dirty="0" err="1"/>
              <a:t>学習する</a:t>
            </a:r>
            <a:r>
              <a:rPr kumimoji="1" lang="ja-JP" altLang="en-US" dirty="0" err="1"/>
              <a:t>。</a:t>
            </a:r>
            <a:endParaRPr kumimoji="1" lang="ja-JP" altLang="en-US" dirty="0" err="1"/>
          </a:p>
        </p:txBody>
      </p:sp>
      <p:sp>
        <p:nvSpPr>
          <p:cNvPr id="5" name="フローチャート: 組合せ 4"/>
          <p:cNvSpPr/>
          <p:nvPr/>
        </p:nvSpPr>
        <p:spPr bwMode="auto">
          <a:xfrm>
            <a:off x="3101328" y="5133857"/>
            <a:ext cx="2673562" cy="334236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6" name="コンテンツ プレースホルダー 2"/>
          <p:cNvSpPr txBox="1">
            <a:spLocks/>
          </p:cNvSpPr>
          <p:nvPr/>
        </p:nvSpPr>
        <p:spPr bwMode="auto">
          <a:xfrm>
            <a:off x="119063" y="5673833"/>
            <a:ext cx="8631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kumimoji="1" lang="en-US" altLang="ja-JP" baseline="0" dirty="0" err="1"/>
              <a:t>Yahoo!</a:t>
            </a:r>
            <a:r>
              <a:rPr kumimoji="1" lang="ja-JP" altLang="en-US" baseline="0" dirty="0" err="1"/>
              <a:t>、</a:t>
            </a:r>
            <a:r>
              <a:rPr kumimoji="1" lang="en-US" altLang="ja-JP" baseline="0" dirty="0" err="1"/>
              <a:t>Bing</a:t>
            </a:r>
            <a:r>
              <a:rPr kumimoji="1" lang="ja-JP" altLang="en-US" baseline="0" dirty="0" err="1"/>
              <a:t>など大手検索サイトによって使われている。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401029" y="2205942"/>
            <a:ext cx="3047863" cy="239312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検索ワード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+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検索対象文書の特徴量</a:t>
            </a:r>
            <a:endParaRPr lang="en-US" altLang="ja-JP" sz="1800" baseline="0" dirty="0" err="1"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ex)TF-IDF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、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</a:t>
            </a: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ageRank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277713" y="2272814"/>
            <a:ext cx="1149614" cy="237975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ランキング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関数</a:t>
            </a:r>
            <a:endParaRPr kumimoji="0" lang="en-US" altLang="ja-JP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3609323" y="3449326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テキスト ボックス 13"/>
          <p:cNvSpPr txBox="1"/>
          <p:nvPr/>
        </p:nvSpPr>
        <p:spPr>
          <a:xfrm>
            <a:off x="3595954" y="364986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  <a:endParaRPr kumimoji="1" lang="ja-JP" altLang="en-US" baseline="0" dirty="0" err="1" smtClean="0"/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5627860" y="347606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テキスト ボックス 15"/>
          <p:cNvSpPr txBox="1"/>
          <p:nvPr/>
        </p:nvSpPr>
        <p:spPr>
          <a:xfrm>
            <a:off x="5614491" y="367660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  <a:endParaRPr kumimoji="1" lang="ja-JP" altLang="en-US" baseline="0" dirty="0" err="1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84635" y="1778153"/>
            <a:ext cx="8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モデル</a:t>
            </a:r>
            <a:endParaRPr kumimoji="1" lang="ja-JP" altLang="en-US" sz="1800" baseline="0" dirty="0" err="1" smtClean="0"/>
          </a:p>
        </p:txBody>
      </p:sp>
      <p:sp>
        <p:nvSpPr>
          <p:cNvPr id="18" name="角丸四角形 17"/>
          <p:cNvSpPr/>
          <p:nvPr/>
        </p:nvSpPr>
        <p:spPr bwMode="auto">
          <a:xfrm>
            <a:off x="6349700" y="2179204"/>
            <a:ext cx="2165588" cy="239312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検索結果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XXXX</a:t>
            </a: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YYYY</a:t>
            </a:r>
            <a:endParaRPr lang="ja-JP" altLang="en-US" sz="1800" baseline="0" dirty="0" err="1">
              <a:latin typeface="Arial" pitchFamily="34" charset="0"/>
              <a:ea typeface="ＭＳ Ｐゴシック" pitchFamily="50" charset="-128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ZZZZ</a:t>
            </a:r>
          </a:p>
        </p:txBody>
      </p:sp>
    </p:spTree>
    <p:extLst>
      <p:ext uri="{BB962C8B-B14F-4D97-AF65-F5344CB8AC3E}">
        <p14:creationId xmlns:p14="http://schemas.microsoft.com/office/powerpoint/2010/main" val="248264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3134775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15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深層学習の実装における問題点と、その解決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16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67873" y="815548"/>
            <a:ext cx="8020677" cy="708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深層学習の実装における問題点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471346" y="1616102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3198376" y="1616090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5912040" y="1616091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71346" y="4249876"/>
            <a:ext cx="2563143" cy="7235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分類精度の再現実験を行う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198376" y="2658881"/>
            <a:ext cx="2523041" cy="10444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実装容易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なライブラリの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選択と利用</a:t>
            </a: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908546" y="2658914"/>
            <a:ext cx="2553270" cy="4294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912040" y="3233832"/>
            <a:ext cx="2536408" cy="4828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補助ライブラリの選択と利用</a:t>
            </a: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467873" y="5427992"/>
            <a:ext cx="8020677" cy="7085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深層学習応用技術の発展</a:t>
            </a:r>
          </a:p>
        </p:txBody>
      </p:sp>
      <p:cxnSp>
        <p:nvCxnSpPr>
          <p:cNvPr id="17" name="直線矢印コネクタ 16"/>
          <p:cNvCxnSpPr>
            <a:stCxn id="9" idx="2"/>
            <a:endCxn id="12" idx="0"/>
          </p:cNvCxnSpPr>
          <p:nvPr/>
        </p:nvCxnSpPr>
        <p:spPr bwMode="auto">
          <a:xfrm flipH="1">
            <a:off x="7185181" y="2419878"/>
            <a:ext cx="8431" cy="239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矢印コネクタ 18"/>
          <p:cNvCxnSpPr>
            <a:stCxn id="8" idx="2"/>
            <a:endCxn id="11" idx="0"/>
          </p:cNvCxnSpPr>
          <p:nvPr/>
        </p:nvCxnSpPr>
        <p:spPr bwMode="auto">
          <a:xfrm flipH="1">
            <a:off x="4459897" y="2419877"/>
            <a:ext cx="20051" cy="239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矢印コネクタ 25"/>
          <p:cNvCxnSpPr>
            <a:stCxn id="12" idx="2"/>
            <a:endCxn id="13" idx="0"/>
          </p:cNvCxnSpPr>
          <p:nvPr/>
        </p:nvCxnSpPr>
        <p:spPr bwMode="auto">
          <a:xfrm flipH="1">
            <a:off x="7180244" y="3088348"/>
            <a:ext cx="4937" cy="145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カギ線コネクタ 27"/>
          <p:cNvCxnSpPr>
            <a:stCxn id="11" idx="2"/>
            <a:endCxn id="10" idx="0"/>
          </p:cNvCxnSpPr>
          <p:nvPr/>
        </p:nvCxnSpPr>
        <p:spPr bwMode="auto">
          <a:xfrm rot="5400000">
            <a:off x="2833140" y="2623119"/>
            <a:ext cx="546536" cy="270697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カギ線コネクタ 29"/>
          <p:cNvCxnSpPr>
            <a:stCxn id="13" idx="2"/>
            <a:endCxn id="10" idx="0"/>
          </p:cNvCxnSpPr>
          <p:nvPr/>
        </p:nvCxnSpPr>
        <p:spPr bwMode="auto">
          <a:xfrm rot="5400000">
            <a:off x="4199999" y="1269630"/>
            <a:ext cx="533165" cy="542732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カギ線コネクタ 31"/>
          <p:cNvCxnSpPr>
            <a:stCxn id="10" idx="2"/>
            <a:endCxn id="15" idx="0"/>
          </p:cNvCxnSpPr>
          <p:nvPr/>
        </p:nvCxnSpPr>
        <p:spPr bwMode="auto">
          <a:xfrm rot="16200000" flipH="1">
            <a:off x="2888283" y="3838062"/>
            <a:ext cx="454565" cy="272529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テキスト ボックス 32"/>
          <p:cNvSpPr txBox="1"/>
          <p:nvPr/>
        </p:nvSpPr>
        <p:spPr>
          <a:xfrm>
            <a:off x="3649409" y="4826360"/>
            <a:ext cx="17567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ライブラリ・モデル選定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21346" y="3837024"/>
            <a:ext cx="11966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ライブラリ選定</a:t>
            </a: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11448" y="2658881"/>
            <a:ext cx="2523041" cy="10444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論文の実験に用いた無変更の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ソースコードを利用</a:t>
            </a:r>
          </a:p>
        </p:txBody>
      </p:sp>
      <p:cxnSp>
        <p:nvCxnSpPr>
          <p:cNvPr id="39" name="直線矢印コネクタ 38"/>
          <p:cNvCxnSpPr>
            <a:stCxn id="7" idx="2"/>
            <a:endCxn id="37" idx="0"/>
          </p:cNvCxnSpPr>
          <p:nvPr/>
        </p:nvCxnSpPr>
        <p:spPr bwMode="auto">
          <a:xfrm>
            <a:off x="1752918" y="2419889"/>
            <a:ext cx="20051" cy="238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線矢印コネクタ 40"/>
          <p:cNvCxnSpPr>
            <a:stCxn id="37" idx="2"/>
            <a:endCxn id="10" idx="0"/>
          </p:cNvCxnSpPr>
          <p:nvPr/>
        </p:nvCxnSpPr>
        <p:spPr bwMode="auto">
          <a:xfrm flipH="1">
            <a:off x="1752918" y="3703340"/>
            <a:ext cx="20051" cy="5465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5765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1/3 :</a:t>
            </a:r>
            <a:r>
              <a:rPr kumimoji="1" lang="ja-JP" altLang="en-US" dirty="0"/>
              <a:t>分類精度の再現の問題とその対策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17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 bwMode="auto">
          <a:xfrm>
            <a:off x="752073" y="894134"/>
            <a:ext cx="3244901" cy="1017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深層学習をウェブ工学の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問題に応用したい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4909458" y="894134"/>
            <a:ext cx="3244901" cy="1017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深層学習の高い分類精度を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利用したい</a:t>
            </a:r>
          </a:p>
        </p:txBody>
      </p:sp>
      <p:cxnSp>
        <p:nvCxnSpPr>
          <p:cNvPr id="12" name="直線矢印コネクタ 11"/>
          <p:cNvCxnSpPr>
            <a:stCxn id="8" idx="1"/>
            <a:endCxn id="6" idx="3"/>
          </p:cNvCxnSpPr>
          <p:nvPr/>
        </p:nvCxnSpPr>
        <p:spPr bwMode="auto">
          <a:xfrm flipH="1">
            <a:off x="3996974" y="1402983"/>
            <a:ext cx="9124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4170752" y="106955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理由</a:t>
            </a:r>
          </a:p>
        </p:txBody>
      </p:sp>
      <p:sp>
        <p:nvSpPr>
          <p:cNvPr id="14" name="下矢印 13"/>
          <p:cNvSpPr/>
          <p:nvPr/>
        </p:nvSpPr>
        <p:spPr bwMode="auto">
          <a:xfrm>
            <a:off x="3919686" y="2034254"/>
            <a:ext cx="1039766" cy="34463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928438" y="2469121"/>
            <a:ext cx="5089654" cy="1017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論文に書いてある高い分類精度を、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自分の実行環境でも再現できることが重要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91659" y="4126929"/>
            <a:ext cx="3646602" cy="884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論文の実験に使ったソースコードを、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そのまま使える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855986" y="4126929"/>
            <a:ext cx="3244901" cy="884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アルゴリズムの主要部分しか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提供されていない</a:t>
            </a:r>
          </a:p>
        </p:txBody>
      </p:sp>
      <p:cxnSp>
        <p:nvCxnSpPr>
          <p:cNvPr id="21" name="カギ線コネクタ 20"/>
          <p:cNvCxnSpPr>
            <a:stCxn id="16" idx="2"/>
            <a:endCxn id="18" idx="0"/>
          </p:cNvCxnSpPr>
          <p:nvPr/>
        </p:nvCxnSpPr>
        <p:spPr bwMode="auto">
          <a:xfrm rot="5400000">
            <a:off x="3124058" y="2777721"/>
            <a:ext cx="640111" cy="205830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カギ線コネクタ 22"/>
          <p:cNvCxnSpPr>
            <a:stCxn id="16" idx="2"/>
            <a:endCxn id="19" idx="0"/>
          </p:cNvCxnSpPr>
          <p:nvPr/>
        </p:nvCxnSpPr>
        <p:spPr bwMode="auto">
          <a:xfrm rot="16200000" flipH="1">
            <a:off x="5155796" y="2804287"/>
            <a:ext cx="640111" cy="20051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円/楕円 24"/>
          <p:cNvSpPr/>
          <p:nvPr/>
        </p:nvSpPr>
        <p:spPr bwMode="auto">
          <a:xfrm>
            <a:off x="3112938" y="3553652"/>
            <a:ext cx="456267" cy="48255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39" name="図形グループ 38"/>
          <p:cNvGrpSpPr/>
          <p:nvPr/>
        </p:nvGrpSpPr>
        <p:grpSpPr>
          <a:xfrm>
            <a:off x="9130090" y="2847689"/>
            <a:ext cx="494728" cy="508038"/>
            <a:chOff x="7699732" y="2647145"/>
            <a:chExt cx="989455" cy="1016076"/>
          </a:xfrm>
        </p:grpSpPr>
        <p:cxnSp>
          <p:nvCxnSpPr>
            <p:cNvPr id="36" name="直線コネクタ 35"/>
            <p:cNvCxnSpPr/>
            <p:nvPr/>
          </p:nvCxnSpPr>
          <p:spPr bwMode="auto">
            <a:xfrm>
              <a:off x="7713219" y="2687253"/>
              <a:ext cx="975968" cy="9759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線コネクタ 37"/>
            <p:cNvCxnSpPr/>
            <p:nvPr/>
          </p:nvCxnSpPr>
          <p:spPr bwMode="auto">
            <a:xfrm flipH="1">
              <a:off x="7699732" y="2647145"/>
              <a:ext cx="989337" cy="9893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二等辺三角形 39"/>
          <p:cNvSpPr/>
          <p:nvPr/>
        </p:nvSpPr>
        <p:spPr bwMode="auto">
          <a:xfrm>
            <a:off x="5273669" y="3561779"/>
            <a:ext cx="528469" cy="455577"/>
          </a:xfrm>
          <a:prstGeom prst="triangl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91659" y="5258967"/>
            <a:ext cx="3646602" cy="8844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最終的には、再現実験にて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分類精度を検証する</a:t>
            </a:r>
          </a:p>
        </p:txBody>
      </p:sp>
      <p:cxnSp>
        <p:nvCxnSpPr>
          <p:cNvPr id="52" name="直線矢印コネクタ 51"/>
          <p:cNvCxnSpPr>
            <a:stCxn id="18" idx="2"/>
            <a:endCxn id="50" idx="0"/>
          </p:cNvCxnSpPr>
          <p:nvPr/>
        </p:nvCxnSpPr>
        <p:spPr bwMode="auto">
          <a:xfrm>
            <a:off x="2414960" y="5011341"/>
            <a:ext cx="0" cy="247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テキスト ボックス 53"/>
          <p:cNvSpPr txBox="1"/>
          <p:nvPr/>
        </p:nvSpPr>
        <p:spPr>
          <a:xfrm>
            <a:off x="4652439" y="5259833"/>
            <a:ext cx="431400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1.</a:t>
            </a:r>
            <a:r>
              <a:rPr kumimoji="1" lang="ja-JP" altLang="en-US" baseline="0" dirty="0" err="1" smtClean="0"/>
              <a:t> アルゴリズムの細部や</a:t>
            </a:r>
            <a:r>
              <a:rPr kumimoji="1" lang="ja-JP" altLang="en-US" baseline="0" dirty="0" err="1"/>
              <a:t>実装上の</a:t>
            </a:r>
            <a:r>
              <a:rPr kumimoji="1" lang="ja-JP" altLang="en-US" baseline="0" dirty="0" err="1" smtClean="0"/>
              <a:t>ノウハウによる違い</a:t>
            </a:r>
          </a:p>
          <a:p>
            <a:r>
              <a:rPr kumimoji="1" lang="en-US" altLang="ja-JP" baseline="0" dirty="0" err="1"/>
              <a:t>2.</a:t>
            </a:r>
            <a:r>
              <a:rPr kumimoji="1" lang="ja-JP" altLang="en-US" baseline="0" dirty="0" err="1"/>
              <a:t>ハイパーパラメータ</a:t>
            </a:r>
            <a:r>
              <a:rPr kumimoji="1" lang="en-US" altLang="ja-JP" baseline="0" dirty="0" err="1"/>
              <a:t>(</a:t>
            </a:r>
            <a:r>
              <a:rPr kumimoji="1" lang="ja-JP" altLang="en-US" baseline="0" dirty="0" err="1"/>
              <a:t>モデルの細部を決める数値</a:t>
            </a:r>
            <a:r>
              <a:rPr kumimoji="1" lang="en-US" altLang="ja-JP" baseline="0" dirty="0" err="1"/>
              <a:t>)</a:t>
            </a:r>
            <a:r>
              <a:rPr kumimoji="1" lang="ja-JP" altLang="en-US" baseline="0" dirty="0" err="1"/>
              <a:t>の違い</a:t>
            </a:r>
          </a:p>
          <a:p>
            <a:r>
              <a:rPr kumimoji="1" lang="ja-JP" altLang="en-US" baseline="0" dirty="0" err="1" smtClean="0"/>
              <a:t>によって、再現性が落ちる危険性がある</a:t>
            </a:r>
          </a:p>
        </p:txBody>
      </p:sp>
    </p:spTree>
    <p:extLst>
      <p:ext uri="{BB962C8B-B14F-4D97-AF65-F5344CB8AC3E}">
        <p14:creationId xmlns:p14="http://schemas.microsoft.com/office/powerpoint/2010/main" val="87423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2/3 :</a:t>
            </a:r>
            <a:r>
              <a:rPr kumimoji="1" lang="ja-JP" altLang="en-US" dirty="0"/>
              <a:t>実装難易度の問題とその対策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18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52073" y="894134"/>
            <a:ext cx="336520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深層学習のモデルは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次々と改良される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53028" y="894133"/>
            <a:ext cx="3435525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公開ライブラリも、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実験・開発用のものが多い</a:t>
            </a:r>
          </a:p>
        </p:txBody>
      </p:sp>
      <p:cxnSp>
        <p:nvCxnSpPr>
          <p:cNvPr id="10" name="直線矢印コネクタ 9"/>
          <p:cNvCxnSpPr>
            <a:stCxn id="7" idx="3"/>
            <a:endCxn id="8" idx="1"/>
          </p:cNvCxnSpPr>
          <p:nvPr/>
        </p:nvCxnSpPr>
        <p:spPr bwMode="auto">
          <a:xfrm flipV="1">
            <a:off x="4117282" y="1416349"/>
            <a:ext cx="93574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正方形/長方形 11"/>
          <p:cNvSpPr/>
          <p:nvPr/>
        </p:nvSpPr>
        <p:spPr bwMode="auto">
          <a:xfrm>
            <a:off x="2553250" y="2498468"/>
            <a:ext cx="3930132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応用時は、ライブラリに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手を入れる必要が生じやすい</a:t>
            </a:r>
          </a:p>
        </p:txBody>
      </p:sp>
      <p:cxnSp>
        <p:nvCxnSpPr>
          <p:cNvPr id="14" name="カギ線コネクタ 13"/>
          <p:cNvCxnSpPr>
            <a:stCxn id="7" idx="2"/>
            <a:endCxn id="12" idx="0"/>
          </p:cNvCxnSpPr>
          <p:nvPr/>
        </p:nvCxnSpPr>
        <p:spPr bwMode="auto">
          <a:xfrm rot="16200000" flipH="1">
            <a:off x="3196546" y="1176698"/>
            <a:ext cx="559902" cy="208363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カギ線コネクタ 15"/>
          <p:cNvCxnSpPr>
            <a:stCxn id="8" idx="2"/>
            <a:endCxn id="12" idx="0"/>
          </p:cNvCxnSpPr>
          <p:nvPr/>
        </p:nvCxnSpPr>
        <p:spPr bwMode="auto">
          <a:xfrm rot="5400000">
            <a:off x="5364603" y="1092279"/>
            <a:ext cx="559903" cy="225247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正方形/長方形 31"/>
          <p:cNvSpPr/>
          <p:nvPr/>
        </p:nvSpPr>
        <p:spPr bwMode="auto">
          <a:xfrm>
            <a:off x="721860" y="4878205"/>
            <a:ext cx="2138846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1.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読みやすさ</a:t>
            </a: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3475626" y="4864835"/>
            <a:ext cx="2138846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2.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改造の容易さ</a:t>
            </a: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6149186" y="4864835"/>
            <a:ext cx="2138846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3.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開発コミュニティの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活発さ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875729" y="4197994"/>
            <a:ext cx="547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aseline="0" dirty="0" err="1">
                <a:latin typeface="Arial" pitchFamily="34" charset="0"/>
                <a:ea typeface="ＭＳ Ｐゴシック" pitchFamily="50" charset="-128"/>
              </a:rPr>
              <a:t>実装容易なライブラリの選択と利用</a:t>
            </a:r>
          </a:p>
        </p:txBody>
      </p:sp>
      <p:sp>
        <p:nvSpPr>
          <p:cNvPr id="36" name="下矢印 35"/>
          <p:cNvSpPr/>
          <p:nvPr/>
        </p:nvSpPr>
        <p:spPr bwMode="auto">
          <a:xfrm>
            <a:off x="3575608" y="3686030"/>
            <a:ext cx="1905147" cy="44177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2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3/3 :</a:t>
            </a:r>
            <a:r>
              <a:rPr kumimoji="1" lang="ja-JP" altLang="en-US" dirty="0"/>
              <a:t>学習時間の問題とその対策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92443"/>
          </a:xfrm>
        </p:spPr>
        <p:txBody>
          <a:bodyPr/>
          <a:lstStyle/>
          <a:p>
            <a:r>
              <a:rPr kumimoji="1" lang="ja-JP" altLang="en-US" dirty="0"/>
              <a:t>深層学習は、学習に時間がかかる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例</a:t>
            </a:r>
            <a:r>
              <a:rPr kumimoji="1" lang="en-US" altLang="ja-JP" dirty="0"/>
              <a:t>) Google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台のマシンによるクラスタで</a:t>
            </a:r>
            <a:r>
              <a:rPr kumimoji="1" lang="en-US" altLang="ja-JP" dirty="0"/>
              <a:t>3</a:t>
            </a:r>
            <a:r>
              <a:rPr kumimoji="1" lang="ja-JP" altLang="en-US" dirty="0"/>
              <a:t>日間の訓練を行った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19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正方形/長方形 5"/>
          <p:cNvSpPr/>
          <p:nvPr/>
        </p:nvSpPr>
        <p:spPr bwMode="auto">
          <a:xfrm>
            <a:off x="752059" y="2095199"/>
            <a:ext cx="300299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による並列演算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コア数数百個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)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183595" y="2095199"/>
            <a:ext cx="300299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CPU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による演算　</a:t>
            </a:r>
            <a:endParaRPr kumimoji="0" lang="en-US" altLang="ja-JP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コア数数個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)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4183024" y="2222660"/>
            <a:ext cx="685891" cy="759294"/>
            <a:chOff x="5522164" y="3686026"/>
            <a:chExt cx="897893" cy="1767630"/>
          </a:xfrm>
        </p:grpSpPr>
        <p:cxnSp>
          <p:nvCxnSpPr>
            <p:cNvPr id="9" name="直線コネクタ 8"/>
            <p:cNvCxnSpPr/>
            <p:nvPr/>
          </p:nvCxnSpPr>
          <p:spPr bwMode="auto">
            <a:xfrm>
              <a:off x="5522164" y="3686026"/>
              <a:ext cx="883547" cy="883547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コネクタ 9"/>
            <p:cNvCxnSpPr/>
            <p:nvPr/>
          </p:nvCxnSpPr>
          <p:spPr bwMode="auto">
            <a:xfrm flipH="1">
              <a:off x="5536510" y="4570109"/>
              <a:ext cx="883547" cy="883547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テキスト ボックス 11"/>
          <p:cNvSpPr txBox="1"/>
          <p:nvPr/>
        </p:nvSpPr>
        <p:spPr>
          <a:xfrm>
            <a:off x="4044986" y="168425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演算速度</a:t>
            </a:r>
          </a:p>
        </p:txBody>
      </p:sp>
      <p:cxnSp>
        <p:nvCxnSpPr>
          <p:cNvPr id="14" name="直線コネクタ 13"/>
          <p:cNvCxnSpPr>
            <a:stCxn id="6" idx="2"/>
            <a:endCxn id="16" idx="0"/>
          </p:cNvCxnSpPr>
          <p:nvPr/>
        </p:nvCxnSpPr>
        <p:spPr bwMode="auto">
          <a:xfrm>
            <a:off x="2253559" y="3139631"/>
            <a:ext cx="2277895" cy="2670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正方形/長方形 15"/>
          <p:cNvSpPr/>
          <p:nvPr/>
        </p:nvSpPr>
        <p:spPr bwMode="auto">
          <a:xfrm>
            <a:off x="3029954" y="3406713"/>
            <a:ext cx="3002999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コンピューティングの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プログラムは難しい</a:t>
            </a:r>
          </a:p>
        </p:txBody>
      </p:sp>
      <p:sp>
        <p:nvSpPr>
          <p:cNvPr id="20" name="下矢印 19"/>
          <p:cNvSpPr/>
          <p:nvPr/>
        </p:nvSpPr>
        <p:spPr bwMode="auto">
          <a:xfrm>
            <a:off x="3751447" y="4583381"/>
            <a:ext cx="1560012" cy="3727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629589" y="5021938"/>
            <a:ext cx="3803728" cy="10444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深層学習ライブラリの中でも、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を利用しているものを選ぶ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303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対策</a:t>
            </a:r>
            <a:r>
              <a:rPr kumimoji="1" lang="en-US" altLang="ja-JP" dirty="0"/>
              <a:t> :</a:t>
            </a:r>
            <a:r>
              <a:rPr kumimoji="1" lang="ja-JP" altLang="en-US" dirty="0"/>
              <a:t>ライブラリの絞り込み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20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1346" y="140900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198376" y="1408994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912040" y="1408995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198376" y="2838325"/>
            <a:ext cx="2523041" cy="15103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実装容易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なライブラリ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1.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読みやすさ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2.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改造の容易さ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3.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開発コミュニティ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908546" y="2838357"/>
            <a:ext cx="2553270" cy="5439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GPU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912040" y="3699807"/>
            <a:ext cx="2536408" cy="6381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GPU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補助ライブラリの選択と利用</a:t>
            </a:r>
          </a:p>
        </p:txBody>
      </p:sp>
      <p:cxnSp>
        <p:nvCxnSpPr>
          <p:cNvPr id="18" name="直線矢印コネクタ 17"/>
          <p:cNvCxnSpPr>
            <a:stCxn id="14" idx="2"/>
            <a:endCxn id="16" idx="0"/>
          </p:cNvCxnSpPr>
          <p:nvPr/>
        </p:nvCxnSpPr>
        <p:spPr bwMode="auto">
          <a:xfrm flipH="1">
            <a:off x="7185181" y="2212782"/>
            <a:ext cx="8431" cy="6255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矢印コネクタ 18"/>
          <p:cNvCxnSpPr>
            <a:stCxn id="13" idx="2"/>
            <a:endCxn id="15" idx="0"/>
          </p:cNvCxnSpPr>
          <p:nvPr/>
        </p:nvCxnSpPr>
        <p:spPr bwMode="auto">
          <a:xfrm flipH="1">
            <a:off x="4459897" y="2212781"/>
            <a:ext cx="20051" cy="625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矢印コネクタ 19"/>
          <p:cNvCxnSpPr>
            <a:stCxn id="16" idx="2"/>
            <a:endCxn id="17" idx="0"/>
          </p:cNvCxnSpPr>
          <p:nvPr/>
        </p:nvCxnSpPr>
        <p:spPr bwMode="auto">
          <a:xfrm flipH="1">
            <a:off x="7180244" y="3382283"/>
            <a:ext cx="4937" cy="3175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正方形/長方形 20"/>
          <p:cNvSpPr/>
          <p:nvPr/>
        </p:nvSpPr>
        <p:spPr bwMode="auto">
          <a:xfrm>
            <a:off x="511448" y="2838325"/>
            <a:ext cx="2523041" cy="14965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論文の実験に用いた無変更の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ソースコードを利用</a:t>
            </a:r>
          </a:p>
        </p:txBody>
      </p:sp>
      <p:cxnSp>
        <p:nvCxnSpPr>
          <p:cNvPr id="22" name="直線矢印コネクタ 21"/>
          <p:cNvCxnSpPr>
            <a:stCxn id="12" idx="2"/>
            <a:endCxn id="21" idx="0"/>
          </p:cNvCxnSpPr>
          <p:nvPr/>
        </p:nvCxnSpPr>
        <p:spPr bwMode="auto">
          <a:xfrm>
            <a:off x="1752918" y="2212793"/>
            <a:ext cx="20051" cy="625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コンテンツ プレースホルダ 2"/>
          <p:cNvSpPr>
            <a:spLocks noGrp="1"/>
          </p:cNvSpPr>
          <p:nvPr>
            <p:ph idx="1"/>
          </p:nvPr>
        </p:nvSpPr>
        <p:spPr>
          <a:xfrm>
            <a:off x="560837" y="4796626"/>
            <a:ext cx="7888075" cy="1231106"/>
          </a:xfrm>
        </p:spPr>
        <p:txBody>
          <a:bodyPr/>
          <a:lstStyle/>
          <a:p>
            <a:r>
              <a:rPr kumimoji="1" lang="ja-JP" altLang="en-US" dirty="0"/>
              <a:t>これらの条件を考え合わせた結果、「</a:t>
            </a:r>
            <a:r>
              <a:rPr kumimoji="1" lang="en-US" altLang="ja-JP" dirty="0"/>
              <a:t>Pylearn2</a:t>
            </a:r>
            <a:r>
              <a:rPr kumimoji="1" lang="ja-JP" altLang="en-US" dirty="0"/>
              <a:t>」「</a:t>
            </a:r>
            <a:r>
              <a:rPr kumimoji="1" lang="en-US" altLang="ja-JP" dirty="0"/>
              <a:t>Deep Learning Tutorial</a:t>
            </a:r>
            <a:r>
              <a:rPr kumimoji="1" lang="ja-JP" altLang="en-US" dirty="0"/>
              <a:t>」という</a:t>
            </a:r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つのライブラリに絞り込まれた。この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つのライブラリに対し、</a:t>
            </a:r>
            <a:endParaRPr kumimoji="1" lang="en-US" altLang="ja-JP" dirty="0"/>
          </a:p>
          <a:p>
            <a:r>
              <a:rPr kumimoji="1" lang="ja-JP" altLang="en-US" dirty="0"/>
              <a:t>・「分類精度の再現の問題」を解消できるのかどうか</a:t>
            </a:r>
          </a:p>
          <a:p>
            <a:r>
              <a:rPr kumimoji="1" lang="ja-JP" altLang="en-US" dirty="0"/>
              <a:t>・「学習時間の問題」に対する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の効果はどれほどか</a:t>
            </a:r>
          </a:p>
          <a:p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点を検証するため、論文の分類精度の再現実験を行った。</a:t>
            </a:r>
          </a:p>
        </p:txBody>
      </p:sp>
    </p:spTree>
    <p:extLst>
      <p:ext uri="{BB962C8B-B14F-4D97-AF65-F5344CB8AC3E}">
        <p14:creationId xmlns:p14="http://schemas.microsoft.com/office/powerpoint/2010/main" val="390302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3825916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再現実験の概要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 bwMode="auto">
          <a:xfrm>
            <a:off x="519420" y="793127"/>
            <a:ext cx="86312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ja-JP" altLang="en-US" baseline="0" dirty="0">
                <a:latin typeface="+mn-ea"/>
              </a:rPr>
              <a:t>・「分類誤差の再現性の問題」は解消できているか</a:t>
            </a:r>
          </a:p>
          <a:p>
            <a:r>
              <a:rPr kumimoji="1" lang="ja-JP" altLang="en-US" baseline="0" dirty="0">
                <a:latin typeface="+mn-ea"/>
              </a:rPr>
              <a:t>・「学習時間の問題」は</a:t>
            </a:r>
            <a:r>
              <a:rPr kumimoji="1" lang="en-US" altLang="ja-JP" baseline="0" dirty="0">
                <a:latin typeface="+mn-ea"/>
              </a:rPr>
              <a:t>GPU</a:t>
            </a:r>
            <a:r>
              <a:rPr kumimoji="1" lang="ja-JP" altLang="en-US" baseline="0" dirty="0">
                <a:latin typeface="+mn-ea"/>
              </a:rPr>
              <a:t>利用により、どの程度解消できているか</a:t>
            </a:r>
          </a:p>
        </p:txBody>
      </p:sp>
      <p:pic>
        <p:nvPicPr>
          <p:cNvPr id="10" name="図 9" descr="mnist_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99" y="1839010"/>
            <a:ext cx="1502072" cy="1488077"/>
          </a:xfrm>
          <a:prstGeom prst="rect">
            <a:avLst/>
          </a:prstGeom>
        </p:spPr>
      </p:pic>
      <p:pic>
        <p:nvPicPr>
          <p:cNvPr id="11" name="図 10" descr="cifar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1" y="3755057"/>
            <a:ext cx="2939592" cy="2250269"/>
          </a:xfrm>
          <a:prstGeom prst="rect">
            <a:avLst/>
          </a:prstGeom>
        </p:spPr>
      </p:pic>
      <p:sp>
        <p:nvSpPr>
          <p:cNvPr id="12" name="フローチャート: 代替処理 11"/>
          <p:cNvSpPr/>
          <p:nvPr/>
        </p:nvSpPr>
        <p:spPr bwMode="auto">
          <a:xfrm>
            <a:off x="4611007" y="2222660"/>
            <a:ext cx="2319309" cy="95256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ＭＳ Ｐゴシック" pitchFamily="50" charset="-128"/>
              </a:rPr>
              <a:t>Deep Learning Tutorial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3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CNN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　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DBN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　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SDA</a:t>
            </a:r>
            <a:endParaRPr lang="ja-JP" altLang="en-US" baseline="0" dirty="0" err="1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84260" y="1463366"/>
            <a:ext cx="6613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モデル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0564" y="1463366"/>
            <a:ext cx="18678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</a:t>
            </a:r>
            <a:r>
              <a:rPr kumimoji="1" lang="en-US" altLang="ja-JP" baseline="0" dirty="0" err="1" smtClean="0"/>
              <a:t> + </a:t>
            </a:r>
            <a:r>
              <a:rPr kumimoji="1" lang="ja-JP" altLang="en-US" baseline="0" dirty="0" err="1" smtClean="0"/>
              <a:t>分類モデル</a:t>
            </a:r>
          </a:p>
        </p:txBody>
      </p:sp>
      <p:sp>
        <p:nvSpPr>
          <p:cNvPr id="15" name="フローチャート: 代替処理 14"/>
          <p:cNvSpPr/>
          <p:nvPr/>
        </p:nvSpPr>
        <p:spPr bwMode="auto">
          <a:xfrm>
            <a:off x="4624808" y="4348683"/>
            <a:ext cx="2319308" cy="95256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1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3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CNN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　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SDA</a:t>
            </a:r>
          </a:p>
          <a:p>
            <a:pPr marL="0" marR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・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Maxout (</a:t>
            </a: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畳み込み有・無</a:t>
            </a: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)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90631" y="3340898"/>
            <a:ext cx="19985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MNIST (</a:t>
            </a:r>
            <a:r>
              <a:rPr kumimoji="1" lang="ja-JP" altLang="en-US" baseline="0" dirty="0" err="1" smtClean="0"/>
              <a:t>手書き文字認識</a:t>
            </a:r>
            <a:r>
              <a:rPr kumimoji="1" lang="en-US" altLang="ja-JP" baseline="0" dirty="0" err="1" smtClean="0"/>
              <a:t>)</a:t>
            </a:r>
            <a:endParaRPr kumimoji="1" lang="ja-JP" altLang="en-US" baseline="0" dirty="0" err="1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32044" y="6019135"/>
            <a:ext cx="21176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CIFAR10 (</a:t>
            </a:r>
            <a:r>
              <a:rPr kumimoji="1" lang="ja-JP" altLang="en-US" baseline="0" dirty="0" err="1" smtClean="0"/>
              <a:t>カラー画像認識</a:t>
            </a:r>
            <a:r>
              <a:rPr kumimoji="1" lang="en-US" altLang="ja-JP" baseline="0" dirty="0" err="1" smtClean="0"/>
              <a:t>)</a:t>
            </a:r>
            <a:endParaRPr kumimoji="1" lang="ja-JP" altLang="en-US" baseline="0" dirty="0" err="1" smtClean="0"/>
          </a:p>
        </p:txBody>
      </p:sp>
      <p:cxnSp>
        <p:nvCxnSpPr>
          <p:cNvPr id="19" name="直線矢印コネクタ 18"/>
          <p:cNvCxnSpPr>
            <a:endCxn id="15" idx="1"/>
          </p:cNvCxnSpPr>
          <p:nvPr/>
        </p:nvCxnSpPr>
        <p:spPr bwMode="auto">
          <a:xfrm>
            <a:off x="3617018" y="2623015"/>
            <a:ext cx="1007790" cy="22019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線矢印コネクタ 20"/>
          <p:cNvCxnSpPr>
            <a:endCxn id="12" idx="1"/>
          </p:cNvCxnSpPr>
          <p:nvPr/>
        </p:nvCxnSpPr>
        <p:spPr bwMode="auto">
          <a:xfrm flipV="1">
            <a:off x="3658434" y="2698944"/>
            <a:ext cx="952573" cy="2146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矢印コネクタ 22"/>
          <p:cNvCxnSpPr>
            <a:endCxn id="12" idx="1"/>
          </p:cNvCxnSpPr>
          <p:nvPr/>
        </p:nvCxnSpPr>
        <p:spPr bwMode="auto">
          <a:xfrm>
            <a:off x="3603212" y="2609209"/>
            <a:ext cx="1007795" cy="89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線矢印コネクタ 24"/>
          <p:cNvCxnSpPr>
            <a:endCxn id="15" idx="1"/>
          </p:cNvCxnSpPr>
          <p:nvPr/>
        </p:nvCxnSpPr>
        <p:spPr bwMode="auto">
          <a:xfrm flipV="1">
            <a:off x="3658434" y="4824967"/>
            <a:ext cx="966374" cy="6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線矢印コネクタ 26"/>
          <p:cNvCxnSpPr>
            <a:stCxn id="12" idx="3"/>
            <a:endCxn id="30" idx="0"/>
          </p:cNvCxnSpPr>
          <p:nvPr/>
        </p:nvCxnSpPr>
        <p:spPr bwMode="auto">
          <a:xfrm>
            <a:off x="6930316" y="2698944"/>
            <a:ext cx="849030" cy="876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線矢印コネクタ 28"/>
          <p:cNvCxnSpPr>
            <a:stCxn id="15" idx="3"/>
            <a:endCxn id="30" idx="4"/>
          </p:cNvCxnSpPr>
          <p:nvPr/>
        </p:nvCxnSpPr>
        <p:spPr bwMode="auto">
          <a:xfrm flipV="1">
            <a:off x="6944116" y="4017350"/>
            <a:ext cx="835230" cy="807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フローチャート: 結合子 29"/>
          <p:cNvSpPr/>
          <p:nvPr/>
        </p:nvSpPr>
        <p:spPr bwMode="auto">
          <a:xfrm>
            <a:off x="7123593" y="3575579"/>
            <a:ext cx="1311506" cy="441771"/>
          </a:xfrm>
          <a:prstGeom prst="flowChartConnecto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分類誤差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69741" y="6373867"/>
            <a:ext cx="40988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/>
              <a:t>http://www.cs.toronto.edu/~kriz/cifar.html , [1]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23113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再現実験の結果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23</a:t>
            </a:fld>
            <a:r>
              <a:rPr lang="en-US" altLang="ja-JP" smtClean="0"/>
              <a:t> </a:t>
            </a:r>
            <a:endParaRPr lang="en-US" altLang="ja-JP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69674"/>
              </p:ext>
            </p:extLst>
          </p:nvPr>
        </p:nvGraphicFramePr>
        <p:xfrm>
          <a:off x="513418" y="1452137"/>
          <a:ext cx="465269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73"/>
                <a:gridCol w="1097280"/>
                <a:gridCol w="1097280"/>
                <a:gridCol w="964563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論文誤差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実験誤差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増加分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Maxout</a:t>
                      </a:r>
                      <a:r>
                        <a:rPr kumimoji="1" lang="en-US" altLang="ja-JP" baseline="0"/>
                        <a:t> + </a:t>
                      </a:r>
                      <a:endParaRPr kumimoji="1" lang="ja-JP" altLang="en-US" baseline="0"/>
                    </a:p>
                    <a:p>
                      <a:r>
                        <a:rPr kumimoji="1" lang="ja-JP" altLang="en-US" baseline="0"/>
                        <a:t>畳み込み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0.45%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0.51%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+0.06%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Maxout</a:t>
                      </a:r>
                    </a:p>
                    <a:p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順序不変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0.94%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1.16%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+0.12%</a:t>
                      </a:r>
                      <a:endParaRPr kumimoji="1" lang="ja-JP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009"/>
              </p:ext>
            </p:extLst>
          </p:nvPr>
        </p:nvGraphicFramePr>
        <p:xfrm>
          <a:off x="428004" y="4254613"/>
          <a:ext cx="575685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20"/>
                <a:gridCol w="721276"/>
                <a:gridCol w="1587622"/>
                <a:gridCol w="842130"/>
                <a:gridCol w="924962"/>
                <a:gridCol w="88354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マシン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GPU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CPU</a:t>
                      </a:r>
                      <a:r>
                        <a:rPr kumimoji="1" lang="ja-JP" altLang="en-US">
                          <a:solidFill>
                            <a:srgbClr val="000000"/>
                          </a:solidFill>
                        </a:rPr>
                        <a:t>クロック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DBN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SDA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solidFill>
                            <a:srgbClr val="000000"/>
                          </a:solidFill>
                        </a:rPr>
                        <a:t>CNN</a:t>
                      </a:r>
                      <a:endParaRPr kumimoji="1" lang="ja-JP" alt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3.1GHz x 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115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92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28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2.5GHz</a:t>
                      </a:r>
                      <a:r>
                        <a:rPr kumimoji="1" lang="en-US" altLang="ja-JP" baseline="0"/>
                        <a:t> x 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236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1335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766</a:t>
                      </a:r>
                      <a:r>
                        <a:rPr kumimoji="1" lang="ja-JP" altLang="en-US"/>
                        <a:t>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x2.05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x14.50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/>
                        <a:t>x27.35</a:t>
                      </a:r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745551" y="1049204"/>
            <a:ext cx="43268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Pylearn2 + </a:t>
            </a:r>
            <a:r>
              <a:rPr kumimoji="1" lang="en-US" altLang="ja-JP" baseline="0" dirty="0" err="1" smtClean="0"/>
              <a:t>Maxout Network</a:t>
            </a:r>
            <a:r>
              <a:rPr kumimoji="1" lang="ja-JP" altLang="en-US" baseline="0" dirty="0" err="1" smtClean="0"/>
              <a:t>による</a:t>
            </a:r>
            <a:r>
              <a:rPr kumimoji="1" lang="en-US" altLang="ja-JP" baseline="0" dirty="0" err="1" smtClean="0"/>
              <a:t>MNIST</a:t>
            </a:r>
            <a:r>
              <a:rPr kumimoji="1" lang="ja-JP" altLang="en-US" baseline="0" dirty="0" err="1" smtClean="0"/>
              <a:t>分類再現の結果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59622" y="3630794"/>
            <a:ext cx="46072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2</a:t>
            </a:r>
            <a:r>
              <a:rPr kumimoji="1" lang="ja-JP" altLang="en-US" baseline="0" dirty="0" err="1" smtClean="0"/>
              <a:t>種類のマシンと各モデルによる、</a:t>
            </a:r>
          </a:p>
          <a:p>
            <a:r>
              <a:rPr kumimoji="1" lang="en-US" altLang="ja-JP" baseline="0" dirty="0" err="1" smtClean="0"/>
              <a:t>Deep Learning Tutorial+CIFAR10</a:t>
            </a:r>
            <a:r>
              <a:rPr kumimoji="1" lang="ja-JP" altLang="en-US" baseline="0" dirty="0" err="1" smtClean="0"/>
              <a:t>の分類誤差および実行時間</a:t>
            </a:r>
          </a:p>
        </p:txBody>
      </p:sp>
      <p:sp>
        <p:nvSpPr>
          <p:cNvPr id="14" name="角丸四角形 13"/>
          <p:cNvSpPr/>
          <p:nvPr/>
        </p:nvSpPr>
        <p:spPr bwMode="auto">
          <a:xfrm>
            <a:off x="4169246" y="1447097"/>
            <a:ext cx="966378" cy="175574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79531" y="2388314"/>
            <a:ext cx="292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「分類誤差の再現の問題」を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ほぼ解決できた</a:t>
            </a:r>
          </a:p>
        </p:txBody>
      </p:sp>
      <p:cxnSp>
        <p:nvCxnSpPr>
          <p:cNvPr id="19" name="直線コネクタ 18"/>
          <p:cNvCxnSpPr>
            <a:stCxn id="14" idx="3"/>
            <a:endCxn id="17" idx="1"/>
          </p:cNvCxnSpPr>
          <p:nvPr/>
        </p:nvCxnSpPr>
        <p:spPr bwMode="auto">
          <a:xfrm>
            <a:off x="5135624" y="2324968"/>
            <a:ext cx="743907" cy="38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角丸四角形 25"/>
          <p:cNvSpPr/>
          <p:nvPr/>
        </p:nvSpPr>
        <p:spPr bwMode="auto">
          <a:xfrm>
            <a:off x="3589418" y="5354008"/>
            <a:ext cx="2595415" cy="43043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7" name="直線コネクタ 26"/>
          <p:cNvCxnSpPr>
            <a:stCxn id="26" idx="3"/>
            <a:endCxn id="30" idx="1"/>
          </p:cNvCxnSpPr>
          <p:nvPr/>
        </p:nvCxnSpPr>
        <p:spPr bwMode="auto">
          <a:xfrm flipV="1">
            <a:off x="6184833" y="5500152"/>
            <a:ext cx="285514" cy="690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テキスト ボックス 29"/>
          <p:cNvSpPr txBox="1"/>
          <p:nvPr/>
        </p:nvSpPr>
        <p:spPr>
          <a:xfrm>
            <a:off x="6470347" y="5176986"/>
            <a:ext cx="222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「学習時間の問題」を</a:t>
            </a:r>
          </a:p>
          <a:p>
            <a:pPr algn="ctr"/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大幅に緩和できた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55585" y="5908691"/>
            <a:ext cx="42357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Maxout</a:t>
            </a:r>
            <a:r>
              <a:rPr kumimoji="1" lang="ja-JP" altLang="en-US" baseline="0" dirty="0" err="1" smtClean="0"/>
              <a:t>、</a:t>
            </a:r>
            <a:r>
              <a:rPr kumimoji="1" lang="en-US" altLang="ja-JP" baseline="0" dirty="0" err="1" smtClean="0"/>
              <a:t>DBN</a:t>
            </a:r>
            <a:r>
              <a:rPr kumimoji="1" lang="ja-JP" altLang="en-US" baseline="0" dirty="0" err="1" smtClean="0"/>
              <a:t>、</a:t>
            </a:r>
            <a:r>
              <a:rPr kumimoji="1" lang="en-US" altLang="ja-JP" baseline="0" dirty="0" err="1" smtClean="0"/>
              <a:t>SDA</a:t>
            </a:r>
            <a:r>
              <a:rPr kumimoji="1" lang="ja-JP" altLang="en-US" baseline="0" dirty="0" err="1" smtClean="0"/>
              <a:t>、</a:t>
            </a:r>
            <a:r>
              <a:rPr kumimoji="1" lang="en-US" altLang="ja-JP" baseline="0" dirty="0" err="1" smtClean="0"/>
              <a:t>CNN = </a:t>
            </a:r>
            <a:r>
              <a:rPr kumimoji="1" lang="ja-JP" altLang="en-US" baseline="0" dirty="0" err="1" smtClean="0"/>
              <a:t>深層学習のモデルの名前</a:t>
            </a:r>
          </a:p>
        </p:txBody>
      </p:sp>
    </p:spTree>
    <p:extLst>
      <p:ext uri="{BB962C8B-B14F-4D97-AF65-F5344CB8AC3E}">
        <p14:creationId xmlns:p14="http://schemas.microsoft.com/office/powerpoint/2010/main" val="18330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4571404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24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25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362369" y="298920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370550" y="4614980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146614" y="2989202"/>
            <a:ext cx="1832695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01157" y="2602684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05117" y="2614631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sp>
        <p:nvSpPr>
          <p:cNvPr id="49" name="加算記号 48"/>
          <p:cNvSpPr/>
          <p:nvPr/>
        </p:nvSpPr>
        <p:spPr bwMode="auto">
          <a:xfrm>
            <a:off x="3078579" y="3989778"/>
            <a:ext cx="345135" cy="34513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380514" y="3285702"/>
            <a:ext cx="8632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380514" y="4845705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</a:p>
        </p:txBody>
      </p:sp>
      <p:sp>
        <p:nvSpPr>
          <p:cNvPr id="24" name="コンテンツ プレースホルダ 2"/>
          <p:cNvSpPr>
            <a:spLocks noGrp="1"/>
          </p:cNvSpPr>
          <p:nvPr>
            <p:ph idx="1"/>
          </p:nvPr>
        </p:nvSpPr>
        <p:spPr>
          <a:xfrm>
            <a:off x="602238" y="1041618"/>
            <a:ext cx="8631237" cy="984885"/>
          </a:xfrm>
        </p:spPr>
        <p:txBody>
          <a:bodyPr/>
          <a:lstStyle/>
          <a:p>
            <a:r>
              <a:rPr kumimoji="1" lang="ja-JP" altLang="en-US" dirty="0"/>
              <a:t>この研究では、深層学習の実装上の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つの問題点を解決するためには、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の利用</a:t>
            </a:r>
          </a:p>
          <a:p>
            <a:r>
              <a:rPr kumimoji="1" lang="ja-JP" altLang="en-US" dirty="0"/>
              <a:t>・ライブラリ「</a:t>
            </a:r>
            <a:r>
              <a:rPr kumimoji="1" lang="en-US" altLang="ja-JP" dirty="0"/>
              <a:t>Pylearn2</a:t>
            </a:r>
            <a:r>
              <a:rPr kumimoji="1" lang="ja-JP" altLang="en-US" dirty="0"/>
              <a:t>」の利用および、分類モデル「</a:t>
            </a:r>
            <a:r>
              <a:rPr kumimoji="1" lang="en-US" altLang="ja-JP" dirty="0"/>
              <a:t>Maxout Network</a:t>
            </a:r>
            <a:r>
              <a:rPr kumimoji="1" lang="ja-JP" altLang="en-US" dirty="0"/>
              <a:t>」の利用</a:t>
            </a:r>
          </a:p>
          <a:p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点が重要であるを示した。</a:t>
            </a:r>
          </a:p>
        </p:txBody>
      </p:sp>
    </p:spTree>
    <p:extLst>
      <p:ext uri="{BB962C8B-B14F-4D97-AF65-F5344CB8AC3E}">
        <p14:creationId xmlns:p14="http://schemas.microsoft.com/office/powerpoint/2010/main" val="199903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154983"/>
          </a:xfrm>
        </p:spPr>
        <p:txBody>
          <a:bodyPr/>
          <a:lstStyle/>
          <a:p>
            <a:r>
              <a:rPr lang="en-US" altLang="ja-JP" sz="1200">
                <a:ea typeface="ヒラギノ明朝 Pro W3"/>
                <a:cs typeface="ヒラギノ明朝 Pro W3"/>
              </a:rPr>
              <a:t>Y. LeCun, L. Bottou, Y. Bengio, and P. Haffner. Gradient-based learning applied to document recognition. Proceedings of the IEEE, Vol. 86, No. 11, pp. 2278–2324, 1998. </a:t>
            </a:r>
            <a:endParaRPr lang="ja-JP" altLang="en-US" sz="1200">
              <a:ea typeface="ヒラギノ明朝 Pro W3"/>
              <a:cs typeface="ヒラギノ明朝 Pro W3"/>
            </a:endParaRPr>
          </a:p>
          <a:p>
            <a:endParaRPr lang="ja-JP" altLang="en-US" sz="1200">
              <a:effectLst/>
              <a:ea typeface="ヒラギノ明朝 Pro W3"/>
              <a:cs typeface="ヒラギノ明朝 Pro W3"/>
            </a:endParaRPr>
          </a:p>
          <a:p>
            <a:r>
              <a:rPr lang="en-US" altLang="ja-JP" sz="1200">
                <a:ea typeface="ヒラギノ明朝 Pro W3"/>
                <a:cs typeface="ヒラギノ明朝 Pro W3"/>
              </a:rPr>
              <a:t>xI. J. Goodfellow, D. Warde-Farley, M. Mirza, A. Courville, and Y. Bengio. Maxout networks. Proceedings of The 30th International Conference on Machine Learning, Vol. 28, 2013 </a:t>
            </a:r>
            <a:endParaRPr lang="ja-JP" altLang="en-US" sz="1200">
              <a:ea typeface="ヒラギノ明朝 Pro W3"/>
              <a:cs typeface="ヒラギノ明朝 Pro W3"/>
            </a:endParaRPr>
          </a:p>
          <a:p>
            <a:endParaRPr lang="ja-JP" altLang="en-US" sz="1200">
              <a:effectLst/>
              <a:ea typeface="ヒラギノ明朝 Pro W3"/>
              <a:cs typeface="ヒラギノ明朝 Pro W3"/>
            </a:endParaRPr>
          </a:p>
          <a:p>
            <a:r>
              <a:rPr lang="en-US" altLang="ja-JP" sz="1200">
                <a:ea typeface="ヒラギノ明朝 Pro W3"/>
                <a:cs typeface="ヒラギノ明朝 Pro W3"/>
              </a:rPr>
              <a:t>David G. Lowe. Distinctive Image Features from Scale-Invariant Keypoints. International Journal of Computer Vision, Vol. 60, 2004</a:t>
            </a:r>
          </a:p>
          <a:p>
            <a:endParaRPr lang="en-US" altLang="ja-JP" sz="1200">
              <a:ea typeface="ヒラギノ明朝 Pro W3"/>
              <a:cs typeface="ヒラギノ明朝 Pro W3"/>
            </a:endParaRPr>
          </a:p>
          <a:p>
            <a:r>
              <a:rPr lang="en-US" altLang="ja-JP" sz="1200">
                <a:ea typeface="ヒラギノ明朝 Pro W3"/>
                <a:cs typeface="ヒラギノ明朝 Pro W3"/>
              </a:rPr>
              <a:t> A. Clauset, M. E. Newman, and C. Moore. Finding community structure in very large networks. Physical review E, Vol. 70, No. 6, pp. 066–111, 2004. </a:t>
            </a:r>
          </a:p>
          <a:p>
            <a:endParaRPr lang="en-US" altLang="ja-JP" sz="1200">
              <a:effectLst/>
              <a:ea typeface="ヒラギノ明朝 Pro W3"/>
              <a:cs typeface="ヒラギノ明朝 Pro W3"/>
            </a:endParaRPr>
          </a:p>
          <a:p>
            <a:r>
              <a:rPr lang="en-US" altLang="ja-JP" sz="1200"/>
              <a:t>R. Socher, A. Perelygin, J. Y. Wu, J. Chuang, C. D. Manning, A. Y. Ng, and C. Potts. Re- cursive deep models for semantic compositionality over a sentiment treebank. In Proceed- ings of the Conference on Empirical Methods in Natural Language Processing (EMNLP), 2013.</a:t>
            </a:r>
            <a:r>
              <a:rPr lang="en-US" altLang="ja-JP" sz="1400"/>
              <a:t> </a:t>
            </a:r>
          </a:p>
          <a:p>
            <a:endParaRPr lang="en-US" altLang="ja-JP" sz="1400">
              <a:effectLst/>
            </a:endParaRPr>
          </a:p>
          <a:p>
            <a:r>
              <a:rPr lang="en-US" altLang="ja-JP" sz="1400"/>
              <a:t>B. Pang and L. Lee. Opinion mining and sentiment analysis. Foundations and Trends in Information Retrieval, Vol. 2, No. 1-2, pp. 1–135, 2008. </a:t>
            </a:r>
            <a:endParaRPr lang="en-US" altLang="ja-JP" sz="1400">
              <a:effectLst/>
            </a:endParaRPr>
          </a:p>
          <a:p>
            <a:endParaRPr lang="en-US" altLang="ja-JP" sz="1400">
              <a:effectLst/>
            </a:endParaRPr>
          </a:p>
          <a:p>
            <a:endParaRPr lang="en-US" altLang="ja-JP" sz="1400">
              <a:effectLst/>
              <a:latin typeface="ヒラギノ明朝 Pro W3"/>
              <a:ea typeface="ヒラギノ明朝 Pro W3"/>
              <a:cs typeface="ヒラギノ明朝 Pro W3"/>
            </a:endParaRPr>
          </a:p>
          <a:p>
            <a:endParaRPr lang="en-US" altLang="ja-JP" sz="1400">
              <a:effectLst/>
              <a:latin typeface="ヒラギノ明朝 Pro W3"/>
              <a:ea typeface="ヒラギノ明朝 Pro W3"/>
              <a:cs typeface="ヒラギノ明朝 Pro W3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26</a:t>
            </a:fld>
            <a:r>
              <a:rPr lang="en-US" altLang="ja-JP" smtClean="0"/>
              <a:t> 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026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27</a:t>
            </a:fld>
            <a:r>
              <a:rPr lang="en-US" altLang="ja-JP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42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28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591657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62343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176321" y="106793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451239" y="4245457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459420" y="5374255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643637" y="4245457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03832" y="3858939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15944" y="3870886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424350" y="1472014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195036" y="1472014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カギ線コネクタ 16"/>
          <p:cNvCxnSpPr>
            <a:stCxn id="34" idx="4"/>
            <a:endCxn id="13" idx="0"/>
          </p:cNvCxnSpPr>
          <p:nvPr/>
        </p:nvCxnSpPr>
        <p:spPr bwMode="auto">
          <a:xfrm rot="5400000">
            <a:off x="3223657" y="2803906"/>
            <a:ext cx="214329" cy="18957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9" name="カギ線コネクタ 18"/>
          <p:cNvCxnSpPr>
            <a:stCxn id="34" idx="4"/>
            <a:endCxn id="14" idx="0"/>
          </p:cNvCxnSpPr>
          <p:nvPr/>
        </p:nvCxnSpPr>
        <p:spPr bwMode="auto">
          <a:xfrm rot="16200000" flipH="1">
            <a:off x="5290833" y="2632466"/>
            <a:ext cx="226276" cy="22505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2899138" y="2195054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</a:p>
        </p:txBody>
      </p:sp>
      <p:cxnSp>
        <p:nvCxnSpPr>
          <p:cNvPr id="31" name="直線コネクタ 30"/>
          <p:cNvCxnSpPr>
            <a:stCxn id="8" idx="2"/>
            <a:endCxn id="25" idx="0"/>
          </p:cNvCxnSpPr>
          <p:nvPr/>
        </p:nvCxnSpPr>
        <p:spPr bwMode="auto">
          <a:xfrm flipH="1">
            <a:off x="4272777" y="1876096"/>
            <a:ext cx="5913" cy="3189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円/楕円 33"/>
          <p:cNvSpPr/>
          <p:nvPr/>
        </p:nvSpPr>
        <p:spPr bwMode="auto">
          <a:xfrm>
            <a:off x="3477975" y="3216645"/>
            <a:ext cx="1601428" cy="4279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解決法</a:t>
            </a:r>
          </a:p>
        </p:txBody>
      </p:sp>
      <p:cxnSp>
        <p:nvCxnSpPr>
          <p:cNvPr id="44" name="直線矢印コネクタ 43"/>
          <p:cNvCxnSpPr/>
          <p:nvPr/>
        </p:nvCxnSpPr>
        <p:spPr bwMode="auto">
          <a:xfrm flipV="1">
            <a:off x="4268336" y="2912931"/>
            <a:ext cx="20707" cy="303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加算記号 48"/>
          <p:cNvSpPr/>
          <p:nvPr/>
        </p:nvSpPr>
        <p:spPr bwMode="auto">
          <a:xfrm>
            <a:off x="2167449" y="5038953"/>
            <a:ext cx="345135" cy="345135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9384" y="4541957"/>
            <a:ext cx="8632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ライブラリ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69384" y="5632579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</a:p>
        </p:txBody>
      </p:sp>
    </p:spTree>
    <p:extLst>
      <p:ext uri="{BB962C8B-B14F-4D97-AF65-F5344CB8AC3E}">
        <p14:creationId xmlns:p14="http://schemas.microsoft.com/office/powerpoint/2010/main" val="129648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1699893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29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98600" y="498517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590991" y="498517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483382" y="4985172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531293" y="5389254"/>
            <a:ext cx="10596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423684" y="5389254"/>
            <a:ext cx="10596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492443"/>
          </a:xfrm>
        </p:spPr>
        <p:txBody>
          <a:bodyPr/>
          <a:lstStyle/>
          <a:p>
            <a:r>
              <a:rPr kumimoji="1" lang="ja-JP" altLang="en-US" dirty="0"/>
              <a:t>深層学習は、様々な分野で従来の機械学習を超える性能を挙げている。</a:t>
            </a:r>
          </a:p>
          <a:p>
            <a:r>
              <a:rPr kumimoji="1" lang="ja-JP" altLang="en-US" dirty="0"/>
              <a:t>ウェブ工学にも、深層学習を適用して、性能をアップさせたい。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395421" y="2125737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画像</a:t>
            </a:r>
            <a:endParaRPr kumimoji="1" lang="ja-JP" altLang="en-US" baseline="0" dirty="0" err="1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716248" y="3810284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音声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200944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30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92177" y="165618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562863" y="165618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76841" y="165618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624870" y="2060268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395556" y="2060268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3300175" y="2261901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</a:p>
        </p:txBody>
      </p:sp>
      <p:sp>
        <p:nvSpPr>
          <p:cNvPr id="2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深層学習を使った応用開発を行うとき、実装上の問題点が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種類考えられる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658498" y="3848798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385528" y="384878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99192" y="3848787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" name="カギ線コネクタ 5"/>
          <p:cNvCxnSpPr>
            <a:stCxn id="25" idx="2"/>
            <a:endCxn id="24" idx="0"/>
          </p:cNvCxnSpPr>
          <p:nvPr/>
        </p:nvCxnSpPr>
        <p:spPr bwMode="auto">
          <a:xfrm rot="5400000">
            <a:off x="2872432" y="2047416"/>
            <a:ext cx="869020" cy="27337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カギ線コネクタ 17"/>
          <p:cNvCxnSpPr>
            <a:stCxn id="25" idx="2"/>
            <a:endCxn id="27" idx="0"/>
          </p:cNvCxnSpPr>
          <p:nvPr/>
        </p:nvCxnSpPr>
        <p:spPr bwMode="auto">
          <a:xfrm rot="16200000" flipH="1">
            <a:off x="5592785" y="2060807"/>
            <a:ext cx="869009" cy="27069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カギ線コネクタ 20"/>
          <p:cNvCxnSpPr>
            <a:stCxn id="25" idx="2"/>
            <a:endCxn id="26" idx="0"/>
          </p:cNvCxnSpPr>
          <p:nvPr/>
        </p:nvCxnSpPr>
        <p:spPr bwMode="auto">
          <a:xfrm rot="5400000">
            <a:off x="4235953" y="3410925"/>
            <a:ext cx="869008" cy="671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1274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31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92177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562863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76841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624870" y="1726043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395556" y="1726043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3300175" y="1927676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</a:p>
        </p:txBody>
      </p:sp>
      <p:sp>
        <p:nvSpPr>
          <p:cNvPr id="2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ウェブ工学への適用をめざし、深層学習の実装上の問題点への対策を考える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52073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385528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99192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" name="カギ線コネクタ 5"/>
          <p:cNvCxnSpPr>
            <a:stCxn id="25" idx="2"/>
            <a:endCxn id="24" idx="0"/>
          </p:cNvCxnSpPr>
          <p:nvPr/>
        </p:nvCxnSpPr>
        <p:spPr bwMode="auto">
          <a:xfrm rot="5400000">
            <a:off x="3246769" y="1432430"/>
            <a:ext cx="213923" cy="264016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カギ線コネクタ 17"/>
          <p:cNvCxnSpPr>
            <a:stCxn id="25" idx="2"/>
            <a:endCxn id="27" idx="0"/>
          </p:cNvCxnSpPr>
          <p:nvPr/>
        </p:nvCxnSpPr>
        <p:spPr bwMode="auto">
          <a:xfrm rot="16200000" flipH="1">
            <a:off x="5920328" y="1399039"/>
            <a:ext cx="213923" cy="27069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カギ線コネクタ 20"/>
          <p:cNvCxnSpPr>
            <a:stCxn id="25" idx="2"/>
            <a:endCxn id="26" idx="0"/>
          </p:cNvCxnSpPr>
          <p:nvPr/>
        </p:nvCxnSpPr>
        <p:spPr bwMode="auto">
          <a:xfrm rot="5400000">
            <a:off x="4563496" y="2749157"/>
            <a:ext cx="213923" cy="671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正方形/長方形 16"/>
          <p:cNvSpPr/>
          <p:nvPr/>
        </p:nvSpPr>
        <p:spPr bwMode="auto">
          <a:xfrm>
            <a:off x="836311" y="532834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76397" y="5334113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17419" y="532834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58337" y="4674473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929312" y="4659682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cxnSp>
        <p:nvCxnSpPr>
          <p:cNvPr id="29" name="カギ線コネクタ 28"/>
          <p:cNvCxnSpPr>
            <a:stCxn id="31" idx="4"/>
            <a:endCxn id="22" idx="0"/>
          </p:cNvCxnSpPr>
          <p:nvPr/>
        </p:nvCxnSpPr>
        <p:spPr bwMode="auto">
          <a:xfrm rot="5400000">
            <a:off x="3470948" y="3626112"/>
            <a:ext cx="414870" cy="16818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カギ線コネクタ 29"/>
          <p:cNvCxnSpPr>
            <a:stCxn id="31" idx="4"/>
            <a:endCxn id="28" idx="0"/>
          </p:cNvCxnSpPr>
          <p:nvPr/>
        </p:nvCxnSpPr>
        <p:spPr bwMode="auto">
          <a:xfrm rot="16200000" flipH="1">
            <a:off x="5330926" y="3447986"/>
            <a:ext cx="400079" cy="20233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円/楕円 30"/>
          <p:cNvSpPr/>
          <p:nvPr/>
        </p:nvSpPr>
        <p:spPr bwMode="auto">
          <a:xfrm>
            <a:off x="3718595" y="3831638"/>
            <a:ext cx="1601428" cy="4279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解決法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4604" y="4943028"/>
            <a:ext cx="15300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深層学習</a:t>
            </a:r>
            <a:r>
              <a:rPr kumimoji="1" lang="ja-JP" altLang="en-US" baseline="0" dirty="0" err="1" smtClean="0"/>
              <a:t>ライブラリ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37026" y="4937357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</a:p>
        </p:txBody>
      </p:sp>
      <p:cxnSp>
        <p:nvCxnSpPr>
          <p:cNvPr id="41" name="カギ線コネクタ 40"/>
          <p:cNvCxnSpPr>
            <a:stCxn id="24" idx="2"/>
            <a:endCxn id="31" idx="0"/>
          </p:cNvCxnSpPr>
          <p:nvPr/>
        </p:nvCxnSpPr>
        <p:spPr bwMode="auto">
          <a:xfrm rot="16200000" flipH="1">
            <a:off x="3192290" y="2504618"/>
            <a:ext cx="168375" cy="24856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カギ線コネクタ 42"/>
          <p:cNvCxnSpPr>
            <a:stCxn id="26" idx="2"/>
            <a:endCxn id="31" idx="0"/>
          </p:cNvCxnSpPr>
          <p:nvPr/>
        </p:nvCxnSpPr>
        <p:spPr bwMode="auto">
          <a:xfrm rot="5400000">
            <a:off x="4509018" y="3673555"/>
            <a:ext cx="168375" cy="14779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カギ線コネクタ 44"/>
          <p:cNvCxnSpPr>
            <a:stCxn id="27" idx="2"/>
            <a:endCxn id="31" idx="0"/>
          </p:cNvCxnSpPr>
          <p:nvPr/>
        </p:nvCxnSpPr>
        <p:spPr bwMode="auto">
          <a:xfrm rot="5400000">
            <a:off x="5865850" y="2316723"/>
            <a:ext cx="168375" cy="286145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4253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32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正方形/長方形 6"/>
          <p:cNvSpPr/>
          <p:nvPr/>
        </p:nvSpPr>
        <p:spPr bwMode="auto">
          <a:xfrm>
            <a:off x="792177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ウェブ工学のデータ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562863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(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Deep Learning)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376841" y="1321961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有益な結果</a:t>
            </a:r>
          </a:p>
        </p:txBody>
      </p:sp>
      <p:cxnSp>
        <p:nvCxnSpPr>
          <p:cNvPr id="5" name="直線矢印コネクタ 4"/>
          <p:cNvCxnSpPr>
            <a:stCxn id="7" idx="3"/>
            <a:endCxn id="8" idx="1"/>
          </p:cNvCxnSpPr>
          <p:nvPr/>
        </p:nvCxnSpPr>
        <p:spPr bwMode="auto">
          <a:xfrm>
            <a:off x="2624870" y="1726043"/>
            <a:ext cx="9379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矢印コネクタ 14"/>
          <p:cNvCxnSpPr>
            <a:stCxn id="8" idx="3"/>
            <a:endCxn id="9" idx="1"/>
          </p:cNvCxnSpPr>
          <p:nvPr/>
        </p:nvCxnSpPr>
        <p:spPr bwMode="auto">
          <a:xfrm>
            <a:off x="5395556" y="1726043"/>
            <a:ext cx="9812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星 24 24"/>
          <p:cNvSpPr/>
          <p:nvPr/>
        </p:nvSpPr>
        <p:spPr bwMode="auto">
          <a:xfrm>
            <a:off x="3300175" y="1927676"/>
            <a:ext cx="2747277" cy="717877"/>
          </a:xfrm>
          <a:prstGeom prst="star24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実装上の問題点</a:t>
            </a:r>
          </a:p>
        </p:txBody>
      </p:sp>
      <p:sp>
        <p:nvSpPr>
          <p:cNvPr id="23" name="コンテンツ プレースホルダ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 dirty="0"/>
              <a:t>ウェブ工学への適用をめざし、深層学習の実装上の問題点への対策を考える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 bwMode="auto">
          <a:xfrm>
            <a:off x="752073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分類精度の再現の問題</a:t>
            </a: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385528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実装難易度の問題</a:t>
            </a: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6099192" y="2859476"/>
            <a:ext cx="2563143" cy="8037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baseline="0" dirty="0" err="1">
                <a:latin typeface="Arial" pitchFamily="34" charset="0"/>
                <a:ea typeface="ＭＳ Ｐゴシック" pitchFamily="50" charset="-128"/>
              </a:rPr>
              <a:t>学習時間の問題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6" name="カギ線コネクタ 5"/>
          <p:cNvCxnSpPr>
            <a:stCxn id="25" idx="2"/>
            <a:endCxn id="24" idx="0"/>
          </p:cNvCxnSpPr>
          <p:nvPr/>
        </p:nvCxnSpPr>
        <p:spPr bwMode="auto">
          <a:xfrm rot="5400000">
            <a:off x="3246769" y="1432430"/>
            <a:ext cx="213923" cy="264016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カギ線コネクタ 17"/>
          <p:cNvCxnSpPr>
            <a:stCxn id="25" idx="2"/>
            <a:endCxn id="27" idx="0"/>
          </p:cNvCxnSpPr>
          <p:nvPr/>
        </p:nvCxnSpPr>
        <p:spPr bwMode="auto">
          <a:xfrm rot="16200000" flipH="1">
            <a:off x="5920328" y="1399039"/>
            <a:ext cx="213923" cy="270695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カギ線コネクタ 20"/>
          <p:cNvCxnSpPr>
            <a:stCxn id="25" idx="2"/>
            <a:endCxn id="26" idx="0"/>
          </p:cNvCxnSpPr>
          <p:nvPr/>
        </p:nvCxnSpPr>
        <p:spPr bwMode="auto">
          <a:xfrm rot="5400000">
            <a:off x="4563496" y="2749157"/>
            <a:ext cx="213923" cy="671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正方形/長方形 16"/>
          <p:cNvSpPr/>
          <p:nvPr/>
        </p:nvSpPr>
        <p:spPr bwMode="auto">
          <a:xfrm>
            <a:off x="836311" y="532834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Pylearn2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2876397" y="5334113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Maxout Network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17419" y="5328346"/>
            <a:ext cx="1832693" cy="8081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Graphics Processing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 Unit (GPU)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の利用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58337" y="4674473"/>
            <a:ext cx="11582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ソフトウェア面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929312" y="4659682"/>
            <a:ext cx="1226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ハードウェア面</a:t>
            </a:r>
          </a:p>
        </p:txBody>
      </p:sp>
      <p:cxnSp>
        <p:nvCxnSpPr>
          <p:cNvPr id="29" name="カギ線コネクタ 28"/>
          <p:cNvCxnSpPr>
            <a:stCxn id="31" idx="4"/>
            <a:endCxn id="22" idx="0"/>
          </p:cNvCxnSpPr>
          <p:nvPr/>
        </p:nvCxnSpPr>
        <p:spPr bwMode="auto">
          <a:xfrm rot="5400000">
            <a:off x="3470948" y="3626112"/>
            <a:ext cx="414870" cy="16818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" name="カギ線コネクタ 29"/>
          <p:cNvCxnSpPr>
            <a:stCxn id="31" idx="4"/>
            <a:endCxn id="28" idx="0"/>
          </p:cNvCxnSpPr>
          <p:nvPr/>
        </p:nvCxnSpPr>
        <p:spPr bwMode="auto">
          <a:xfrm rot="16200000" flipH="1">
            <a:off x="5330926" y="3447986"/>
            <a:ext cx="400079" cy="202331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" name="円/楕円 30"/>
          <p:cNvSpPr/>
          <p:nvPr/>
        </p:nvSpPr>
        <p:spPr bwMode="auto">
          <a:xfrm>
            <a:off x="3718595" y="3831638"/>
            <a:ext cx="1601428" cy="4279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解決法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4604" y="4943028"/>
            <a:ext cx="15300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深層学習</a:t>
            </a:r>
            <a:r>
              <a:rPr kumimoji="1" lang="ja-JP" altLang="en-US" baseline="0" dirty="0" err="1" smtClean="0"/>
              <a:t>ライブラリ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37026" y="4937357"/>
            <a:ext cx="9947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分類モデル</a:t>
            </a:r>
          </a:p>
        </p:txBody>
      </p:sp>
      <p:cxnSp>
        <p:nvCxnSpPr>
          <p:cNvPr id="41" name="カギ線コネクタ 40"/>
          <p:cNvCxnSpPr>
            <a:stCxn id="24" idx="2"/>
            <a:endCxn id="31" idx="0"/>
          </p:cNvCxnSpPr>
          <p:nvPr/>
        </p:nvCxnSpPr>
        <p:spPr bwMode="auto">
          <a:xfrm rot="16200000" flipH="1">
            <a:off x="3192290" y="2504618"/>
            <a:ext cx="168375" cy="248566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カギ線コネクタ 42"/>
          <p:cNvCxnSpPr>
            <a:stCxn id="26" idx="2"/>
            <a:endCxn id="31" idx="0"/>
          </p:cNvCxnSpPr>
          <p:nvPr/>
        </p:nvCxnSpPr>
        <p:spPr bwMode="auto">
          <a:xfrm rot="5400000">
            <a:off x="4509018" y="3673555"/>
            <a:ext cx="168375" cy="14779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カギ線コネクタ 44"/>
          <p:cNvCxnSpPr>
            <a:stCxn id="27" idx="2"/>
            <a:endCxn id="31" idx="0"/>
          </p:cNvCxnSpPr>
          <p:nvPr/>
        </p:nvCxnSpPr>
        <p:spPr bwMode="auto">
          <a:xfrm rot="5400000">
            <a:off x="5865850" y="2316723"/>
            <a:ext cx="168375" cy="286145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845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1/3 :</a:t>
            </a:r>
            <a:r>
              <a:rPr kumimoji="1" lang="ja-JP" altLang="en-US" dirty="0"/>
              <a:t>従来の機械学習の枠組み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33</a:t>
            </a:fld>
            <a:r>
              <a:rPr lang="en-US" altLang="ja-JP" smtClean="0"/>
              <a:t> </a:t>
            </a:r>
            <a:endParaRPr lang="en-US" altLang="ja-JP"/>
          </a:p>
        </p:txBody>
      </p:sp>
      <p:pic>
        <p:nvPicPr>
          <p:cNvPr id="6" name="図 5" descr="sotsuron_f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0" y="2142387"/>
            <a:ext cx="7810772" cy="3978521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 bwMode="auto">
          <a:xfrm>
            <a:off x="2698533" y="2884964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492219" y="2177827"/>
            <a:ext cx="4978576" cy="3983096"/>
          </a:xfrm>
          <a:prstGeom prst="roundRect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55015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008000"/>
                </a:solidFill>
              </a:rPr>
              <a:t>機械学習の枠組み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各データの専門家による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職人芸的開発</a:t>
            </a:r>
          </a:p>
        </p:txBody>
      </p:sp>
      <p:cxnSp>
        <p:nvCxnSpPr>
          <p:cNvPr id="21" name="直線矢印コネクタ 20"/>
          <p:cNvCxnSpPr>
            <a:endCxn id="7" idx="0"/>
          </p:cNvCxnSpPr>
          <p:nvPr/>
        </p:nvCxnSpPr>
        <p:spPr bwMode="auto">
          <a:xfrm>
            <a:off x="2874077" y="2045521"/>
            <a:ext cx="206868" cy="839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テキスト ボックス 10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175650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2/3 :</a:t>
            </a:r>
            <a:r>
              <a:rPr kumimoji="1" lang="ja-JP" altLang="en-US" dirty="0"/>
              <a:t>深層学習の枠組み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34</a:t>
            </a:fld>
            <a:r>
              <a:rPr lang="en-US" altLang="ja-JP" smtClean="0"/>
              <a:t> </a:t>
            </a:r>
            <a:endParaRPr lang="en-US" altLang="ja-JP"/>
          </a:p>
        </p:txBody>
      </p:sp>
      <p:pic>
        <p:nvPicPr>
          <p:cNvPr id="6" name="図 5" descr="sotsuron_f_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72" y="2120103"/>
            <a:ext cx="7810772" cy="3978521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 bwMode="auto">
          <a:xfrm>
            <a:off x="2698533" y="2884964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521344" y="2192585"/>
            <a:ext cx="7949451" cy="396833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55015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FF0000"/>
                </a:solidFill>
              </a:rPr>
              <a:t>深層学習の枠組み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11450" y="934230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素性変換の方法も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同時に機械学習させる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21" name="直線矢印コネクタ 20"/>
          <p:cNvCxnSpPr>
            <a:stCxn id="19" idx="2"/>
            <a:endCxn id="7" idx="0"/>
          </p:cNvCxnSpPr>
          <p:nvPr/>
        </p:nvCxnSpPr>
        <p:spPr bwMode="auto">
          <a:xfrm>
            <a:off x="1926700" y="1911818"/>
            <a:ext cx="1154245" cy="973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テキスト ボックス 22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98756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3/3 :Web</a:t>
            </a:r>
            <a:r>
              <a:rPr kumimoji="1" lang="ja-JP" altLang="en-US" dirty="0"/>
              <a:t>工学と機械学習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35</a:t>
            </a:fld>
            <a:r>
              <a:rPr lang="en-US" altLang="ja-JP" smtClean="0"/>
              <a:t> </a:t>
            </a:r>
            <a:endParaRPr lang="en-US" altLang="ja-JP"/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971672" y="3160626"/>
            <a:ext cx="70180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コネクタ 7"/>
          <p:cNvCxnSpPr/>
          <p:nvPr/>
        </p:nvCxnSpPr>
        <p:spPr bwMode="auto">
          <a:xfrm flipH="1" flipV="1">
            <a:off x="4474035" y="895753"/>
            <a:ext cx="14611" cy="45297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テキスト ボックス 11"/>
          <p:cNvSpPr txBox="1"/>
          <p:nvPr/>
        </p:nvSpPr>
        <p:spPr>
          <a:xfrm>
            <a:off x="975849" y="869013"/>
            <a:ext cx="17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 smtClean="0"/>
              <a:t>1. </a:t>
            </a:r>
            <a:r>
              <a:rPr kumimoji="1" lang="ja-JP" altLang="en-US" sz="1800" baseline="0" dirty="0" err="1" smtClean="0"/>
              <a:t>推薦システム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78729" y="869013"/>
            <a:ext cx="14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/>
              <a:t>2. </a:t>
            </a:r>
            <a:r>
              <a:rPr kumimoji="1" lang="ja-JP" altLang="en-US" sz="1800" baseline="0" dirty="0" err="1"/>
              <a:t>リンク予測</a:t>
            </a:r>
            <a:endParaRPr kumimoji="1" lang="ja-JP" altLang="en-US" sz="1800" baseline="0" dirty="0" err="1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78729" y="3213021"/>
            <a:ext cx="219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/>
              <a:t>4. Learning to Rank</a:t>
            </a:r>
            <a:endParaRPr kumimoji="1" lang="ja-JP" altLang="en-US" sz="1800" baseline="0" dirty="0" err="1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75849" y="3213021"/>
            <a:ext cx="136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aseline="0" dirty="0" err="1"/>
              <a:t>3. </a:t>
            </a:r>
            <a:r>
              <a:rPr kumimoji="1" lang="ja-JP" altLang="en-US" sz="1800" baseline="0" dirty="0" err="1"/>
              <a:t>感情分析</a:t>
            </a:r>
            <a:endParaRPr kumimoji="1" lang="ja-JP" altLang="en-US" sz="1800" baseline="0" dirty="0" err="1" smtClean="0"/>
          </a:p>
        </p:txBody>
      </p:sp>
      <p:sp>
        <p:nvSpPr>
          <p:cNvPr id="17" name="コンテンツ プレースホルダ 2"/>
          <p:cNvSpPr>
            <a:spLocks noGrp="1"/>
          </p:cNvSpPr>
          <p:nvPr>
            <p:ph idx="1"/>
          </p:nvPr>
        </p:nvSpPr>
        <p:spPr>
          <a:xfrm>
            <a:off x="843120" y="5593606"/>
            <a:ext cx="8631237" cy="492443"/>
          </a:xfrm>
        </p:spPr>
        <p:txBody>
          <a:bodyPr/>
          <a:lstStyle/>
          <a:p>
            <a:r>
              <a:rPr kumimoji="1" lang="ja-JP" altLang="en-US" dirty="0"/>
              <a:t>機械学習は、ウェブ工学の様々な場面で用いられている。</a:t>
            </a:r>
          </a:p>
          <a:p>
            <a:r>
              <a:rPr kumimoji="1" lang="ja-JP" altLang="en-US" dirty="0"/>
              <a:t>これらの課題に深層学習の技術を応用することで、学習性能の向上が期待できる。</a:t>
            </a:r>
          </a:p>
        </p:txBody>
      </p:sp>
      <p:pic>
        <p:nvPicPr>
          <p:cNvPr id="18" name="図 17" descr="link_predi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61" y="1833394"/>
            <a:ext cx="2410064" cy="121199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4887115" y="1283897"/>
            <a:ext cx="2567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ある時間のネットワーク構造から、</a:t>
            </a:r>
          </a:p>
          <a:p>
            <a:r>
              <a:rPr kumimoji="1" lang="ja-JP" altLang="en-US" baseline="0" dirty="0" err="1" smtClean="0"/>
              <a:t>次の時間の構造を予測する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04432" y="3644609"/>
            <a:ext cx="28777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ユーザがウェブに書いた文章の感情を</a:t>
            </a:r>
          </a:p>
          <a:p>
            <a:r>
              <a:rPr kumimoji="1" lang="ja-JP" altLang="en-US" baseline="0" dirty="0" err="1" smtClean="0"/>
              <a:t>分析する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87265" y="1339118"/>
            <a:ext cx="285336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ユーザが次に欲しい商品を予測する</a:t>
            </a:r>
            <a:endParaRPr kumimoji="1" lang="en-US" altLang="ja-JP" baseline="0" dirty="0" err="1" smtClean="0"/>
          </a:p>
          <a:p>
            <a:r>
              <a:rPr kumimoji="1" lang="ja-JP" altLang="en-US" baseline="0" dirty="0" err="1" smtClean="0"/>
              <a:t>「この商品を買った人は、こんな商品も</a:t>
            </a:r>
          </a:p>
          <a:p>
            <a:r>
              <a:rPr kumimoji="1" lang="ja-JP" altLang="en-US" baseline="0" dirty="0" err="1" smtClean="0"/>
              <a:t>買っています」</a:t>
            </a:r>
            <a:r>
              <a:rPr kumimoji="1" lang="ja-JP" altLang="en-US" baseline="0" dirty="0" err="1"/>
              <a:t>機能</a:t>
            </a:r>
            <a:endParaRPr kumimoji="1" lang="ja-JP" altLang="en-US" baseline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00920" y="3658415"/>
            <a:ext cx="304442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検索エンジンで、検索結果の順位を</a:t>
            </a:r>
          </a:p>
          <a:p>
            <a:r>
              <a:rPr kumimoji="1" lang="ja-JP" altLang="en-US" baseline="0" dirty="0" err="1" smtClean="0"/>
              <a:t>付けるため、</a:t>
            </a:r>
            <a:r>
              <a:rPr kumimoji="1" lang="ja-JP" altLang="en-US" baseline="0" dirty="0" err="1"/>
              <a:t>複数の要因を組み合わせた</a:t>
            </a:r>
          </a:p>
          <a:p>
            <a:r>
              <a:rPr kumimoji="1" lang="ja-JP" altLang="en-US" baseline="0" dirty="0" err="1"/>
              <a:t>ランキング関数を学習する</a:t>
            </a:r>
            <a:endParaRPr kumimoji="1" lang="ja-JP" altLang="en-US" baseline="0" dirty="0" err="1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504790" y="4155411"/>
            <a:ext cx="23055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aseline="0" dirty="0" err="1" smtClean="0"/>
              <a:t>This film doesn’t care about </a:t>
            </a:r>
          </a:p>
          <a:p>
            <a:r>
              <a:rPr kumimoji="1" lang="en-US" altLang="ja-JP" baseline="0" dirty="0" err="1" smtClean="0"/>
              <a:t>cleverness, wit or  any other</a:t>
            </a:r>
          </a:p>
          <a:p>
            <a:r>
              <a:rPr kumimoji="1" lang="en-US" altLang="ja-JP" baseline="0" dirty="0" err="1"/>
              <a:t>kind of intelligent humor.</a:t>
            </a:r>
            <a:endParaRPr kumimoji="1" lang="ja-JP" altLang="en-US" baseline="0" dirty="0" err="1" smtClean="0"/>
          </a:p>
        </p:txBody>
      </p:sp>
      <p:cxnSp>
        <p:nvCxnSpPr>
          <p:cNvPr id="33" name="直線矢印コネクタ 32"/>
          <p:cNvCxnSpPr>
            <a:stCxn id="28" idx="2"/>
            <a:endCxn id="34" idx="0"/>
          </p:cNvCxnSpPr>
          <p:nvPr/>
        </p:nvCxnSpPr>
        <p:spPr bwMode="auto">
          <a:xfrm>
            <a:off x="2657542" y="4847908"/>
            <a:ext cx="0" cy="232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テキスト ボックス 33"/>
          <p:cNvSpPr txBox="1"/>
          <p:nvPr/>
        </p:nvSpPr>
        <p:spPr>
          <a:xfrm>
            <a:off x="1504790" y="5080368"/>
            <a:ext cx="23055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aseline="0" dirty="0" err="1" smtClean="0"/>
              <a:t>negative</a:t>
            </a:r>
            <a:r>
              <a:rPr kumimoji="1" lang="ja-JP" altLang="en-US" baseline="0" dirty="0" err="1" smtClean="0"/>
              <a:t>な文章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69741" y="6373867"/>
            <a:ext cx="26396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>
                <a:hlinkClick r:id="rId3"/>
              </a:rPr>
              <a:t>http://www.amazon.co.jp</a:t>
            </a:r>
            <a:r>
              <a:rPr kumimoji="1" lang="pl-PL" altLang="ja-JP" baseline="0" dirty="0" err="1"/>
              <a:t>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pic>
        <p:nvPicPr>
          <p:cNvPr id="39" name="図 38" descr="amaz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18" y="1988778"/>
            <a:ext cx="1767093" cy="10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3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0" name="対角する 2 つの角を切り取った四角形 9"/>
          <p:cNvSpPr/>
          <p:nvPr/>
        </p:nvSpPr>
        <p:spPr bwMode="auto">
          <a:xfrm>
            <a:off x="1002585" y="1016076"/>
            <a:ext cx="6643795" cy="935859"/>
          </a:xfrm>
          <a:prstGeom prst="snip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深層学習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(Deep Learning)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の実装には、</a:t>
            </a:r>
            <a:r>
              <a:rPr kumimoji="0" lang="en-US" altLang="ja-JP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3</a:t>
            </a: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つの問題が障壁となる。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2" name="対角する 2 つの角を切り取った四角形 31"/>
          <p:cNvSpPr/>
          <p:nvPr/>
        </p:nvSpPr>
        <p:spPr bwMode="auto">
          <a:xfrm>
            <a:off x="1002585" y="2767469"/>
            <a:ext cx="6643795" cy="935859"/>
          </a:xfrm>
          <a:prstGeom prst="snip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この研究では、それぞれの問題への対策を調査し、実験により検証した。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5" name="対角する 2 つの角を切り取った四角形 34"/>
          <p:cNvSpPr/>
          <p:nvPr/>
        </p:nvSpPr>
        <p:spPr bwMode="auto">
          <a:xfrm>
            <a:off x="1002585" y="4518863"/>
            <a:ext cx="6643795" cy="935859"/>
          </a:xfrm>
          <a:prstGeom prst="snip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それぞれの問題への有効な対策を見いだした。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" name="フローチャート: 組合せ 15"/>
          <p:cNvSpPr/>
          <p:nvPr/>
        </p:nvSpPr>
        <p:spPr bwMode="auto">
          <a:xfrm>
            <a:off x="2981018" y="2232693"/>
            <a:ext cx="2686928" cy="254018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39" name="フローチャート: 組合せ 38"/>
          <p:cNvSpPr/>
          <p:nvPr/>
        </p:nvSpPr>
        <p:spPr bwMode="auto">
          <a:xfrm>
            <a:off x="2981018" y="3984086"/>
            <a:ext cx="2686928" cy="254018"/>
          </a:xfrm>
          <a:prstGeom prst="flowChartMerg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87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1642640" y="2390160"/>
            <a:ext cx="4845903" cy="457200"/>
            <a:chOff x="1642640" y="1699893"/>
            <a:chExt cx="4845903" cy="457200"/>
          </a:xfrm>
        </p:grpSpPr>
        <p:sp>
          <p:nvSpPr>
            <p:cNvPr id="7" name="正方形/長方形 8"/>
            <p:cNvSpPr>
              <a:spLocks noChangeArrowheads="1"/>
            </p:cNvSpPr>
            <p:nvPr/>
          </p:nvSpPr>
          <p:spPr bwMode="auto">
            <a:xfrm>
              <a:off x="2150641" y="1750867"/>
              <a:ext cx="4337902" cy="37147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右矢印 10"/>
            <p:cNvSpPr>
              <a:spLocks noChangeArrowheads="1"/>
            </p:cNvSpPr>
            <p:nvPr/>
          </p:nvSpPr>
          <p:spPr bwMode="auto">
            <a:xfrm>
              <a:off x="1642640" y="1699893"/>
              <a:ext cx="431800" cy="457200"/>
            </a:xfrm>
            <a:prstGeom prst="rightArrow">
              <a:avLst>
                <a:gd name="adj1" fmla="val 38972"/>
                <a:gd name="adj2" fmla="val 21681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ja-JP" altLang="en-US" sz="200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4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69177" y="1698747"/>
            <a:ext cx="4623086" cy="3323987"/>
          </a:xfrm>
        </p:spPr>
        <p:txBody>
          <a:bodyPr anchor="ctr"/>
          <a:lstStyle/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概要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背景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深層学習の問題点と、その対策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 smtClean="0">
                <a:solidFill>
                  <a:srgbClr val="000000"/>
                </a:solidFill>
                <a:latin typeface="Calibri" pitchFamily="34" charset="0"/>
              </a:rPr>
              <a:t>深層学習の実装例と、その検証</a:t>
            </a:r>
          </a:p>
          <a:p>
            <a:pPr marL="152400" lvl="1" indent="-152400">
              <a:buSzPct val="120000"/>
              <a:buFontTx/>
              <a:buChar char="•"/>
            </a:pPr>
            <a:endParaRPr kumimoji="1" lang="ja-JP" altLang="en-US" sz="24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152400" lvl="1" indent="-152400">
              <a:buSzPct val="120000"/>
              <a:buFontTx/>
              <a:buChar char="•"/>
            </a:pPr>
            <a:r>
              <a:rPr kumimoji="1" lang="ja-JP" altLang="en-US" sz="2400" dirty="0">
                <a:solidFill>
                  <a:srgbClr val="000000"/>
                </a:solidFill>
                <a:latin typeface="Calibri" pitchFamily="34" charset="0"/>
              </a:rPr>
              <a:t>まとめ</a:t>
            </a:r>
            <a:endParaRPr kumimoji="1" lang="en-US" altLang="ja-JP" sz="24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r>
              <a:rPr kumimoji="1" lang="en-US" altLang="ja-JP"/>
              <a:t> :</a:t>
            </a:r>
            <a:r>
              <a:rPr kumimoji="1" lang="ja-JP" altLang="en-US"/>
              <a:t>研究室の目標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/>
              <a:t>人工知能</a:t>
            </a:r>
            <a:r>
              <a:rPr kumimoji="1" lang="en-US" altLang="ja-JP"/>
              <a:t> = </a:t>
            </a:r>
            <a:r>
              <a:rPr kumimoji="1" lang="ja-JP" altLang="en-US"/>
              <a:t>質問すると答えてくれるシステム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5</a:t>
            </a:fld>
            <a:r>
              <a:rPr lang="en-US" altLang="ja-JP"/>
              <a:t> </a:t>
            </a:r>
          </a:p>
        </p:txBody>
      </p:sp>
      <p:sp>
        <p:nvSpPr>
          <p:cNvPr id="27" name="角丸四角形 26"/>
          <p:cNvSpPr/>
          <p:nvPr/>
        </p:nvSpPr>
        <p:spPr bwMode="auto">
          <a:xfrm>
            <a:off x="1698728" y="2278179"/>
            <a:ext cx="1951702" cy="187171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人工知能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4915389" y="2278179"/>
            <a:ext cx="1951702" cy="187171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Web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工学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259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/>
          <p:cNvCxnSpPr/>
          <p:nvPr/>
        </p:nvCxnSpPr>
        <p:spPr bwMode="auto">
          <a:xfrm>
            <a:off x="2761082" y="2678236"/>
            <a:ext cx="32718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r>
              <a:rPr kumimoji="1" lang="en-US" altLang="ja-JP"/>
              <a:t> :</a:t>
            </a:r>
            <a:r>
              <a:rPr kumimoji="1" lang="ja-JP" altLang="en-US"/>
              <a:t>人工知能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820738"/>
            <a:ext cx="8631237" cy="246221"/>
          </a:xfrm>
        </p:spPr>
        <p:txBody>
          <a:bodyPr/>
          <a:lstStyle/>
          <a:p>
            <a:r>
              <a:rPr kumimoji="1" lang="ja-JP" altLang="en-US"/>
              <a:t>人工知能</a:t>
            </a:r>
            <a:r>
              <a:rPr kumimoji="1" lang="en-US" altLang="ja-JP"/>
              <a:t> = </a:t>
            </a:r>
            <a:r>
              <a:rPr kumimoji="1" lang="ja-JP" altLang="en-US"/>
              <a:t>質問すると答えてくれるシステム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/>
              <a:pPr>
                <a:defRPr/>
              </a:pPr>
              <a:t>6</a:t>
            </a:fld>
            <a:r>
              <a:rPr lang="en-US" altLang="ja-JP"/>
              <a:t> </a:t>
            </a:r>
          </a:p>
        </p:txBody>
      </p:sp>
      <p:cxnSp>
        <p:nvCxnSpPr>
          <p:cNvPr id="9" name="直線矢印コネクタ 8"/>
          <p:cNvCxnSpPr/>
          <p:nvPr/>
        </p:nvCxnSpPr>
        <p:spPr bwMode="auto">
          <a:xfrm flipV="1">
            <a:off x="2761082" y="3285684"/>
            <a:ext cx="3271883" cy="41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角丸四角形 10"/>
          <p:cNvSpPr/>
          <p:nvPr/>
        </p:nvSpPr>
        <p:spPr bwMode="auto">
          <a:xfrm>
            <a:off x="938769" y="2388624"/>
            <a:ext cx="2001780" cy="4966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この病気は</a:t>
            </a:r>
            <a:r>
              <a:rPr kumimoji="0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?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auto">
          <a:xfrm>
            <a:off x="699431" y="1594362"/>
            <a:ext cx="2392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en-US" altLang="ja-JP" baseline="0"/>
              <a:t>(</a:t>
            </a:r>
            <a:r>
              <a:rPr kumimoji="1" lang="ja-JP" altLang="en-US" baseline="0"/>
              <a:t>例</a:t>
            </a:r>
            <a:r>
              <a:rPr kumimoji="1" lang="en-US" altLang="ja-JP" baseline="0"/>
              <a:t>) IBM Watson</a:t>
            </a:r>
            <a:endParaRPr kumimoji="1" lang="ja-JP" altLang="en-US" baseline="0"/>
          </a:p>
        </p:txBody>
      </p:sp>
      <p:sp>
        <p:nvSpPr>
          <p:cNvPr id="13" name="角丸四角形 12"/>
          <p:cNvSpPr/>
          <p:nvPr/>
        </p:nvSpPr>
        <p:spPr bwMode="auto">
          <a:xfrm>
            <a:off x="6061238" y="2388624"/>
            <a:ext cx="1725009" cy="4966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がん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6061238" y="3051290"/>
            <a:ext cx="1725009" cy="4966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aseline="0" dirty="0" err="1" smtClean="0">
                <a:latin typeface="Arial" pitchFamily="34" charset="0"/>
                <a:ea typeface="ＭＳ Ｐゴシック" pitchFamily="50" charset="-128"/>
              </a:rPr>
              <a:t>OK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938769" y="3051290"/>
            <a:ext cx="2001780" cy="4966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投資すべき</a:t>
            </a: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?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 bwMode="auto">
          <a:xfrm flipV="1">
            <a:off x="2761082" y="4003562"/>
            <a:ext cx="3271883" cy="414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角丸四角形 18"/>
          <p:cNvSpPr/>
          <p:nvPr/>
        </p:nvSpPr>
        <p:spPr bwMode="auto">
          <a:xfrm>
            <a:off x="6061238" y="3769168"/>
            <a:ext cx="1725009" cy="4966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3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938769" y="3769168"/>
            <a:ext cx="2001780" cy="49669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baseline="0" dirty="0" err="1">
                <a:latin typeface="Arial" pitchFamily="34" charset="0"/>
                <a:ea typeface="ＭＳ Ｐゴシック" pitchFamily="50" charset="-128"/>
              </a:rPr>
              <a:t>クイズの答えは</a:t>
            </a:r>
            <a:r>
              <a:rPr lang="en-US" altLang="ja-JP" sz="1800" baseline="0" dirty="0" err="1">
                <a:latin typeface="Arial" pitchFamily="34" charset="0"/>
                <a:ea typeface="ＭＳ Ｐゴシック" pitchFamily="50" charset="-128"/>
              </a:rPr>
              <a:t>?</a:t>
            </a:r>
            <a:endParaRPr kumimoji="0" lang="ja-JP" altLang="en-US" sz="18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6" name="図 5" descr="wat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36" y="1974164"/>
            <a:ext cx="2603456" cy="2567792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3865521" y="4555764"/>
            <a:ext cx="13917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Watson </a:t>
            </a:r>
            <a:r>
              <a:rPr kumimoji="1" lang="ja-JP" altLang="en-US" baseline="0" dirty="0" err="1"/>
              <a:t>システム</a:t>
            </a:r>
            <a:endParaRPr kumimoji="1" lang="ja-JP" altLang="en-US" baseline="0" dirty="0" err="1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0270" y="5038949"/>
            <a:ext cx="77769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/>
              <a:t>2009</a:t>
            </a:r>
            <a:r>
              <a:rPr kumimoji="1" lang="ja-JP" altLang="en-US" baseline="0" dirty="0" err="1"/>
              <a:t>年にアメリカのクイズ番組</a:t>
            </a:r>
            <a:r>
              <a:rPr kumimoji="1" lang="en-US" altLang="ja-JP" baseline="0" dirty="0" err="1"/>
              <a:t>”Jeopardy!”</a:t>
            </a:r>
            <a:r>
              <a:rPr kumimoji="1" lang="ja-JP" altLang="en-US" baseline="0" dirty="0" err="1"/>
              <a:t>に参加し、</a:t>
            </a:r>
            <a:r>
              <a:rPr kumimoji="1" lang="en-US" altLang="ja-JP" baseline="0" dirty="0" err="1"/>
              <a:t>2</a:t>
            </a:r>
            <a:r>
              <a:rPr kumimoji="1" lang="ja-JP" altLang="en-US" baseline="0" dirty="0" err="1"/>
              <a:t>人の人間のクイズチャンピオンを打ち破って優勝した。</a:t>
            </a:r>
          </a:p>
          <a:p>
            <a:r>
              <a:rPr kumimoji="1" lang="en-US" altLang="ja-JP" baseline="0" dirty="0" err="1" smtClean="0"/>
              <a:t>2013</a:t>
            </a:r>
            <a:r>
              <a:rPr kumimoji="1" lang="ja-JP" altLang="en-US" baseline="0" dirty="0" err="1" smtClean="0"/>
              <a:t>年</a:t>
            </a:r>
            <a:r>
              <a:rPr kumimoji="1" lang="en-US" altLang="ja-JP" baseline="0" dirty="0" err="1" smtClean="0"/>
              <a:t>11</a:t>
            </a:r>
            <a:r>
              <a:rPr kumimoji="1" lang="ja-JP" altLang="en-US" baseline="0" dirty="0" err="1" smtClean="0"/>
              <a:t>月に、一般デベロッパーでもシステムを利用可能となった。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163300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  <a:r>
              <a:rPr kumimoji="1" lang="en-US" altLang="ja-JP"/>
              <a:t> :</a:t>
            </a:r>
            <a:r>
              <a:rPr kumimoji="1" lang="ja-JP" altLang="en-US"/>
              <a:t>人工知能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9063" y="627468"/>
            <a:ext cx="8631237" cy="492443"/>
          </a:xfrm>
        </p:spPr>
        <p:txBody>
          <a:bodyPr/>
          <a:lstStyle/>
          <a:p>
            <a:r>
              <a:rPr kumimoji="1" lang="ja-JP" altLang="en-US"/>
              <a:t>人工知能</a:t>
            </a:r>
            <a:r>
              <a:rPr kumimoji="1" lang="en-US" altLang="ja-JP"/>
              <a:t> = &lt;&lt;from Wikipedia&gt;&gt;</a:t>
            </a:r>
          </a:p>
          <a:p>
            <a:r>
              <a:rPr kumimoji="1" lang="en-US" altLang="ja-JP"/>
              <a:t>e.g. </a:t>
            </a:r>
            <a:r>
              <a:rPr kumimoji="1" lang="ja-JP" altLang="en-US"/>
              <a:t>質問すると答えてくれるシステム</a:t>
            </a: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 bwMode="auto">
          <a:xfrm>
            <a:off x="699431" y="1594362"/>
            <a:ext cx="2392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en-US" altLang="ja-JP" baseline="0"/>
              <a:t>(</a:t>
            </a:r>
            <a:r>
              <a:rPr kumimoji="1" lang="ja-JP" altLang="en-US" baseline="0"/>
              <a:t>例</a:t>
            </a:r>
            <a:r>
              <a:rPr kumimoji="1" lang="en-US" altLang="ja-JP" baseline="0"/>
              <a:t>) IBM Watson</a:t>
            </a:r>
            <a:endParaRPr kumimoji="1" lang="ja-JP" altLang="en-US" baseline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6" y="1139129"/>
            <a:ext cx="8897832" cy="4893808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>
                <a:solidFill>
                  <a:schemeClr val="bg1"/>
                </a:solidFill>
              </a:rPr>
              <a:pPr>
                <a:defRPr/>
              </a:pPr>
              <a:t>7</a:t>
            </a:fld>
            <a:r>
              <a:rPr lang="en-US" altLang="ja-JP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正方形/長方形 6"/>
          <p:cNvSpPr/>
          <p:nvPr/>
        </p:nvSpPr>
        <p:spPr bwMode="auto">
          <a:xfrm>
            <a:off x="0" y="5356462"/>
            <a:ext cx="8961438" cy="579825"/>
          </a:xfrm>
          <a:prstGeom prst="rect">
            <a:avLst/>
          </a:prstGeom>
          <a:solidFill>
            <a:schemeClr val="accent1"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0270" y="5397879"/>
            <a:ext cx="77769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>
                <a:solidFill>
                  <a:srgbClr val="000000"/>
                </a:solidFill>
              </a:rPr>
              <a:t>2009</a:t>
            </a:r>
            <a:r>
              <a:rPr kumimoji="1" lang="ja-JP" altLang="en-US" baseline="0" dirty="0" err="1">
                <a:solidFill>
                  <a:srgbClr val="000000"/>
                </a:solidFill>
              </a:rPr>
              <a:t>年にアメリカのクイズ番組</a:t>
            </a:r>
            <a:r>
              <a:rPr kumimoji="1" lang="en-US" altLang="ja-JP" baseline="0" dirty="0" err="1">
                <a:solidFill>
                  <a:srgbClr val="000000"/>
                </a:solidFill>
              </a:rPr>
              <a:t>”Jeopardy!”</a:t>
            </a:r>
            <a:r>
              <a:rPr kumimoji="1" lang="ja-JP" altLang="en-US" baseline="0" dirty="0" err="1">
                <a:solidFill>
                  <a:srgbClr val="000000"/>
                </a:solidFill>
              </a:rPr>
              <a:t>に参加し、</a:t>
            </a:r>
            <a:r>
              <a:rPr kumimoji="1" lang="en-US" altLang="ja-JP" baseline="0" dirty="0" err="1">
                <a:solidFill>
                  <a:srgbClr val="000000"/>
                </a:solidFill>
              </a:rPr>
              <a:t>2</a:t>
            </a:r>
            <a:r>
              <a:rPr kumimoji="1" lang="ja-JP" altLang="en-US" baseline="0" dirty="0" err="1">
                <a:solidFill>
                  <a:srgbClr val="000000"/>
                </a:solidFill>
              </a:rPr>
              <a:t>人の人間のクイズチャンピオンを打ち破って優勝した。</a:t>
            </a:r>
          </a:p>
          <a:p>
            <a:r>
              <a:rPr kumimoji="1" lang="en-US" altLang="ja-JP" baseline="0" dirty="0" err="1" smtClean="0">
                <a:solidFill>
                  <a:srgbClr val="000000"/>
                </a:solidFill>
              </a:rPr>
              <a:t>2013</a:t>
            </a:r>
            <a:r>
              <a:rPr kumimoji="1" lang="ja-JP" altLang="en-US" baseline="0" dirty="0" err="1" smtClean="0">
                <a:solidFill>
                  <a:srgbClr val="000000"/>
                </a:solidFill>
              </a:rPr>
              <a:t>年</a:t>
            </a:r>
            <a:r>
              <a:rPr kumimoji="1" lang="en-US" altLang="ja-JP" baseline="0" dirty="0" err="1" smtClean="0">
                <a:solidFill>
                  <a:srgbClr val="000000"/>
                </a:solidFill>
              </a:rPr>
              <a:t>11</a:t>
            </a:r>
            <a:r>
              <a:rPr kumimoji="1" lang="ja-JP" altLang="en-US" baseline="0" dirty="0" err="1" smtClean="0">
                <a:solidFill>
                  <a:srgbClr val="000000"/>
                </a:solidFill>
              </a:rPr>
              <a:t>月に、一般デベロッパーでもシステムを利用可能となった。</a:t>
            </a:r>
            <a:endParaRPr kumimoji="1" lang="ja-JP" altLang="en-US" baseline="0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6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1 :</a:t>
            </a:r>
            <a:r>
              <a:rPr kumimoji="1" lang="ja-JP" altLang="en-US" dirty="0"/>
              <a:t>従来の機械学習の</a:t>
            </a:r>
            <a:r>
              <a:rPr kumimoji="1"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E70FC-6F47-4B9A-8DC5-CFB6557575ED}" type="slidenum">
              <a:rPr lang="ja-JP" altLang="en-US" smtClean="0"/>
              <a:pPr>
                <a:defRPr/>
              </a:pPr>
              <a:t>8</a:t>
            </a:fld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円/楕円 6"/>
          <p:cNvSpPr/>
          <p:nvPr/>
        </p:nvSpPr>
        <p:spPr bwMode="auto">
          <a:xfrm>
            <a:off x="2604957" y="2871595"/>
            <a:ext cx="764824" cy="2179158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492219" y="2177827"/>
            <a:ext cx="5143378" cy="3983096"/>
          </a:xfrm>
          <a:prstGeom prst="roundRect">
            <a:avLst/>
          </a:prstGeom>
          <a:noFill/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21116" y="1687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>
                <a:solidFill>
                  <a:srgbClr val="008000"/>
                </a:solidFill>
              </a:rPr>
              <a:t>機械学習の枠組み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24817" y="1067924"/>
            <a:ext cx="2830499" cy="977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各データの専門家による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職人芸的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技術</a:t>
            </a:r>
            <a:r>
              <a:rPr kumimoji="0" lang="ja-JP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開発</a:t>
            </a:r>
          </a:p>
        </p:txBody>
      </p:sp>
      <p:cxnSp>
        <p:nvCxnSpPr>
          <p:cNvPr id="21" name="直線矢印コネクタ 20"/>
          <p:cNvCxnSpPr>
            <a:endCxn id="7" idx="0"/>
          </p:cNvCxnSpPr>
          <p:nvPr/>
        </p:nvCxnSpPr>
        <p:spPr bwMode="auto">
          <a:xfrm>
            <a:off x="2780501" y="2032152"/>
            <a:ext cx="206868" cy="839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テキスト ボックス 2"/>
          <p:cNvSpPr txBox="1"/>
          <p:nvPr/>
        </p:nvSpPr>
        <p:spPr>
          <a:xfrm>
            <a:off x="748595" y="2473343"/>
            <a:ext cx="10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元データ</a:t>
            </a:r>
            <a:endParaRPr kumimoji="1" lang="ja-JP" altLang="en-US" sz="1800" baseline="0" dirty="0" err="1" smtClean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20900" y="3485875"/>
            <a:ext cx="1189736" cy="74240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baseline="0" dirty="0" err="1">
                <a:latin typeface="Arial" pitchFamily="34" charset="0"/>
                <a:ea typeface="ＭＳ Ｐゴシック" pitchFamily="50" charset="-128"/>
              </a:rPr>
              <a:t>SVM</a:t>
            </a:r>
            <a:endParaRPr kumimoji="0" lang="ja-JP" altLang="en-US" sz="20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pic>
        <p:nvPicPr>
          <p:cNvPr id="6" name="図 5" descr="sift_bef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0" y="2981381"/>
            <a:ext cx="2258145" cy="1833448"/>
          </a:xfrm>
          <a:prstGeom prst="rect">
            <a:avLst/>
          </a:prstGeom>
        </p:spPr>
      </p:pic>
      <p:pic>
        <p:nvPicPr>
          <p:cNvPr id="13" name="図 12" descr="sift_af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641" y="5041567"/>
            <a:ext cx="1567042" cy="1270091"/>
          </a:xfrm>
          <a:prstGeom prst="rect">
            <a:avLst/>
          </a:prstGeom>
        </p:spPr>
      </p:pic>
      <p:pic>
        <p:nvPicPr>
          <p:cNvPr id="14" name="図 13" descr="x_vec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88" y="2954447"/>
            <a:ext cx="1255872" cy="1928308"/>
          </a:xfrm>
          <a:prstGeom prst="rect">
            <a:avLst/>
          </a:prstGeom>
        </p:spPr>
      </p:pic>
      <p:cxnSp>
        <p:nvCxnSpPr>
          <p:cNvPr id="16" name="直線矢印コネクタ 15"/>
          <p:cNvCxnSpPr/>
          <p:nvPr/>
        </p:nvCxnSpPr>
        <p:spPr bwMode="auto">
          <a:xfrm>
            <a:off x="2780502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テキスト ボックス 17"/>
          <p:cNvSpPr txBox="1"/>
          <p:nvPr/>
        </p:nvSpPr>
        <p:spPr>
          <a:xfrm>
            <a:off x="2767133" y="4077673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/>
              <a:t>素性</a:t>
            </a:r>
          </a:p>
          <a:p>
            <a:r>
              <a:rPr kumimoji="1" lang="ja-JP" altLang="en-US" baseline="0" dirty="0" err="1" smtClean="0"/>
              <a:t>抽出</a:t>
            </a:r>
            <a:endParaRPr kumimoji="1" lang="ja-JP" altLang="en-US" baseline="0" dirty="0" err="1" smtClean="0"/>
          </a:p>
        </p:txBody>
      </p:sp>
      <p:cxnSp>
        <p:nvCxnSpPr>
          <p:cNvPr id="22" name="直線コネクタ 21"/>
          <p:cNvCxnSpPr>
            <a:stCxn id="14" idx="2"/>
            <a:endCxn id="13" idx="0"/>
          </p:cNvCxnSpPr>
          <p:nvPr/>
        </p:nvCxnSpPr>
        <p:spPr bwMode="auto">
          <a:xfrm>
            <a:off x="4247124" y="4882755"/>
            <a:ext cx="268038" cy="158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テキスト ボックス 22"/>
          <p:cNvSpPr txBox="1"/>
          <p:nvPr/>
        </p:nvSpPr>
        <p:spPr>
          <a:xfrm>
            <a:off x="3903395" y="24733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素性</a:t>
            </a:r>
            <a:endParaRPr kumimoji="1" lang="ja-JP" altLang="en-US" sz="1800" baseline="0" dirty="0" err="1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352286" y="2473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分類結果</a:t>
            </a:r>
            <a:endParaRPr kumimoji="1" lang="ja-JP" altLang="en-US" sz="1800" baseline="0" dirty="0" err="1" smtClean="0"/>
          </a:p>
        </p:txBody>
      </p:sp>
      <p:cxnSp>
        <p:nvCxnSpPr>
          <p:cNvPr id="25" name="直線矢印コネクタ 24"/>
          <p:cNvCxnSpPr/>
          <p:nvPr/>
        </p:nvCxnSpPr>
        <p:spPr bwMode="auto">
          <a:xfrm>
            <a:off x="4919350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テキスト ボックス 25"/>
          <p:cNvSpPr txBox="1"/>
          <p:nvPr/>
        </p:nvSpPr>
        <p:spPr>
          <a:xfrm>
            <a:off x="4905981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入力</a:t>
            </a:r>
            <a:endParaRPr kumimoji="1" lang="ja-JP" altLang="en-US" baseline="0" dirty="0" err="1" smtClean="0"/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6817577" y="3877135"/>
            <a:ext cx="494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テキスト ボックス 27"/>
          <p:cNvSpPr txBox="1"/>
          <p:nvPr/>
        </p:nvSpPr>
        <p:spPr>
          <a:xfrm>
            <a:off x="6804208" y="407767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推論</a:t>
            </a:r>
            <a:endParaRPr kumimoji="1" lang="ja-JP" altLang="en-US" baseline="0" dirty="0" err="1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94680" y="2473343"/>
            <a:ext cx="84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aseline="0" dirty="0" err="1" smtClean="0"/>
              <a:t>モデル</a:t>
            </a:r>
            <a:endParaRPr kumimoji="1" lang="ja-JP" altLang="en-US" sz="1800" baseline="0" dirty="0" err="1" smtClean="0"/>
          </a:p>
        </p:txBody>
      </p:sp>
      <p:pic>
        <p:nvPicPr>
          <p:cNvPr id="30" name="図 29" descr="y_vecto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81" y="2968010"/>
            <a:ext cx="1145246" cy="1925198"/>
          </a:xfrm>
          <a:prstGeom prst="rect">
            <a:avLst/>
          </a:prstGeom>
        </p:spPr>
      </p:pic>
      <p:sp>
        <p:nvSpPr>
          <p:cNvPr id="32" name="角丸四角形 31"/>
          <p:cNvSpPr/>
          <p:nvPr/>
        </p:nvSpPr>
        <p:spPr bwMode="auto">
          <a:xfrm>
            <a:off x="7338921" y="5227443"/>
            <a:ext cx="1069424" cy="7219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家である</a:t>
            </a:r>
            <a:endParaRPr kumimoji="0" lang="en-US" altLang="ja-JP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baseline="0" dirty="0" err="1">
                <a:latin typeface="Arial" pitchFamily="34" charset="0"/>
                <a:ea typeface="ＭＳ Ｐゴシック" pitchFamily="50" charset="-128"/>
              </a:rPr>
              <a:t>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</a:rPr>
              <a:t>家でない</a:t>
            </a:r>
            <a:endParaRPr kumimoji="0" lang="ja-JP" altLang="en-US" sz="13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cxnSp>
        <p:nvCxnSpPr>
          <p:cNvPr id="34" name="直線コネクタ 33"/>
          <p:cNvCxnSpPr>
            <a:stCxn id="30" idx="2"/>
            <a:endCxn id="32" idx="0"/>
          </p:cNvCxnSpPr>
          <p:nvPr/>
        </p:nvCxnSpPr>
        <p:spPr bwMode="auto">
          <a:xfrm flipH="1">
            <a:off x="7873633" y="4893208"/>
            <a:ext cx="53471" cy="3342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テキスト ボックス 34"/>
          <p:cNvSpPr txBox="1"/>
          <p:nvPr/>
        </p:nvSpPr>
        <p:spPr>
          <a:xfrm>
            <a:off x="5307014" y="5788958"/>
            <a:ext cx="13260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0" dirty="0" err="1" smtClean="0"/>
              <a:t>(</a:t>
            </a:r>
            <a:r>
              <a:rPr kumimoji="1" lang="ja-JP" altLang="en-US" baseline="0" dirty="0" err="1" smtClean="0"/>
              <a:t>例</a:t>
            </a:r>
            <a:r>
              <a:rPr kumimoji="1" lang="en-US" altLang="ja-JP" baseline="0" dirty="0" err="1" smtClean="0"/>
              <a:t>)SIFT</a:t>
            </a:r>
            <a:r>
              <a:rPr kumimoji="1" lang="ja-JP" altLang="en-US" baseline="0" dirty="0" err="1" smtClean="0"/>
              <a:t>特徴量</a:t>
            </a:r>
            <a:endParaRPr kumimoji="1" lang="ja-JP" altLang="en-US" baseline="0" dirty="0" err="1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69741" y="6373867"/>
            <a:ext cx="17874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pl-PL" altLang="ja-JP" baseline="0" dirty="0" err="1"/>
              <a:t>[Lowe, 2004]</a:t>
            </a:r>
            <a:r>
              <a:rPr kumimoji="1" lang="pl-PL" altLang="ja-JP" baseline="0" dirty="0" err="1"/>
              <a:t> </a:t>
            </a:r>
            <a:r>
              <a:rPr kumimoji="1" lang="ja-JP" altLang="en-US" baseline="0" dirty="0" err="1"/>
              <a:t>より引用</a:t>
            </a:r>
            <a:endParaRPr kumimoji="1" lang="ja-JP" altLang="en-US" baseline="0" dirty="0" err="1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48596" y="4839735"/>
            <a:ext cx="208262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aseline="0" dirty="0" err="1" smtClean="0"/>
              <a:t>素性</a:t>
            </a:r>
            <a:r>
              <a:rPr kumimoji="1" lang="en-US" altLang="ja-JP" baseline="0" dirty="0" err="1"/>
              <a:t> : </a:t>
            </a:r>
            <a:endParaRPr kumimoji="1" lang="ja-JP" altLang="en-US" baseline="0" dirty="0" err="1"/>
          </a:p>
          <a:p>
            <a:r>
              <a:rPr kumimoji="1" lang="ja-JP" altLang="en-US" baseline="0" dirty="0" err="1"/>
              <a:t>データの特徴を表現する値</a:t>
            </a:r>
            <a:endParaRPr kumimoji="1" lang="en-US" altLang="ja-JP" baseline="0" dirty="0" err="1"/>
          </a:p>
          <a:p>
            <a:r>
              <a:rPr kumimoji="1" lang="ja-JP" altLang="en-US" baseline="0" dirty="0" err="1"/>
              <a:t>特徴量とも呼ぶ</a:t>
            </a:r>
          </a:p>
          <a:p>
            <a:r>
              <a:rPr kumimoji="1" lang="ja-JP" altLang="en-US" baseline="0" dirty="0" err="1" smtClean="0"/>
              <a:t>モデル</a:t>
            </a:r>
            <a:r>
              <a:rPr kumimoji="1" lang="en-US" altLang="ja-JP" baseline="0" dirty="0" err="1" smtClean="0"/>
              <a:t> : </a:t>
            </a:r>
            <a:endParaRPr kumimoji="1" lang="ja-JP" altLang="en-US" baseline="0" dirty="0" err="1" smtClean="0"/>
          </a:p>
          <a:p>
            <a:r>
              <a:rPr kumimoji="1" lang="ja-JP" altLang="en-US" baseline="0" dirty="0" err="1"/>
              <a:t>素性から知識を導くための</a:t>
            </a:r>
          </a:p>
          <a:p>
            <a:r>
              <a:rPr kumimoji="1" lang="ja-JP" altLang="en-US" baseline="0" dirty="0" err="1"/>
              <a:t>数式・アルゴリズムの総称</a:t>
            </a:r>
            <a:endParaRPr kumimoji="1" lang="ja-JP" altLang="en-US" baseline="0" dirty="0" err="1" smtClean="0"/>
          </a:p>
        </p:txBody>
      </p:sp>
    </p:spTree>
    <p:extLst>
      <p:ext uri="{BB962C8B-B14F-4D97-AF65-F5344CB8AC3E}">
        <p14:creationId xmlns:p14="http://schemas.microsoft.com/office/powerpoint/2010/main" val="256646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17819&quot;&gt;&lt;version val=&quot;17885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/m_precDefault&gt;&lt;/CDefaultPrec&gt;&lt;/root&gt;"/>
  <p:tag name="THINKCELLUNDODONOTDELETE" val="2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Blank">
  <a:themeElements>
    <a:clrScheme name="ユーザー定義 19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9900"/>
      </a:accent3>
      <a:accent4>
        <a:srgbClr val="00CC00"/>
      </a:accent4>
      <a:accent5>
        <a:srgbClr val="E0EDFD"/>
      </a:accent5>
      <a:accent6>
        <a:srgbClr val="FF2929"/>
      </a:accent6>
      <a:hlink>
        <a:srgbClr val="0066CC"/>
      </a:hlink>
      <a:folHlink>
        <a:srgbClr val="002960"/>
      </a:folHlink>
    </a:clrScheme>
    <a:fontScheme name="Blan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baseline="0"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25167</TotalTime>
  <Words>2353</Words>
  <Application>Microsoft Macintosh PowerPoint</Application>
  <PresentationFormat>ユーザー設定</PresentationFormat>
  <Paragraphs>516</Paragraphs>
  <Slides>36</Slides>
  <Notes>1</Notes>
  <HiddenSlides>8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Blank</vt:lpstr>
      <vt:lpstr>Web 工学で応用するための Deep Learning利用法と知見の体系化 </vt:lpstr>
      <vt:lpstr>発表の流れ</vt:lpstr>
      <vt:lpstr>発表の流れ</vt:lpstr>
      <vt:lpstr>概要</vt:lpstr>
      <vt:lpstr>発表の流れ</vt:lpstr>
      <vt:lpstr>背景 :研究室の目標</vt:lpstr>
      <vt:lpstr>背景 :人工知能</vt:lpstr>
      <vt:lpstr>背景 :人工知能</vt:lpstr>
      <vt:lpstr>背景1 :従来の機械学習の例</vt:lpstr>
      <vt:lpstr>背景2 :従来の機械学習の枠組み</vt:lpstr>
      <vt:lpstr>背景3 :深層学習の枠組み</vt:lpstr>
      <vt:lpstr>背景4 :Web工学と機械学習　1. 推薦システム</vt:lpstr>
      <vt:lpstr>背景5 :Web工学と機械学習　2. リンク予測</vt:lpstr>
      <vt:lpstr>背景6 :Web工学と機械学習　3.感情分析 </vt:lpstr>
      <vt:lpstr>背景7 :Web工学と機械学習　4. Learning to Rank</vt:lpstr>
      <vt:lpstr>発表の流れ</vt:lpstr>
      <vt:lpstr>深層学習の実装における問題点と、その解決</vt:lpstr>
      <vt:lpstr>対策1/3 :分類精度の再現の問題とその対策</vt:lpstr>
      <vt:lpstr>対策2/3 :実装難易度の問題とその対策</vt:lpstr>
      <vt:lpstr>対策3/3 :学習時間の問題とその対策</vt:lpstr>
      <vt:lpstr>対策 :ライブラリの絞り込み</vt:lpstr>
      <vt:lpstr>発表の流れ</vt:lpstr>
      <vt:lpstr>再現実験の概要</vt:lpstr>
      <vt:lpstr>再現実験の結果</vt:lpstr>
      <vt:lpstr>発表の流れ</vt:lpstr>
      <vt:lpstr>結論</vt:lpstr>
      <vt:lpstr>参考文献</vt:lpstr>
      <vt:lpstr>PowerPoint プレゼンテーション</vt:lpstr>
      <vt:lpstr>概要</vt:lpstr>
      <vt:lpstr>概要</vt:lpstr>
      <vt:lpstr>概要</vt:lpstr>
      <vt:lpstr>概要</vt:lpstr>
      <vt:lpstr>概要</vt:lpstr>
      <vt:lpstr>背景1/3 :従来の機械学習の枠組み</vt:lpstr>
      <vt:lpstr>背景2/3 :深層学習の枠組み</vt:lpstr>
      <vt:lpstr>背景3/3 :Web工学と機械学習</vt:lpstr>
    </vt:vector>
  </TitlesOfParts>
  <Company>Corporate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Corporate</dc:creator>
  <cp:lastModifiedBy>Kurotaki Hiroki</cp:lastModifiedBy>
  <cp:revision>1051</cp:revision>
  <cp:lastPrinted>2008-09-19T11:06:26Z</cp:lastPrinted>
  <dcterms:created xsi:type="dcterms:W3CDTF">2010-07-06T03:54:34Z</dcterms:created>
  <dcterms:modified xsi:type="dcterms:W3CDTF">2014-02-09T14:47:05Z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Final">
    <vt:bool>true</vt:bool>
  </property>
  <property fmtid="{D5CDD505-2E9C-101B-9397-08002B2CF9AE}" pid="6" name="DocID">
    <vt:lpwstr/>
  </property>
  <property fmtid="{D5CDD505-2E9C-101B-9397-08002B2CF9AE}" pid="7" name="DocIDinTitle">
    <vt:bool>false</vt:bool>
  </property>
  <property fmtid="{D5CDD505-2E9C-101B-9397-08002B2CF9AE}" pid="8" name="DocIDinSlide">
    <vt:bool>true</vt:bool>
  </property>
  <property fmtid="{D5CDD505-2E9C-101B-9397-08002B2CF9AE}" pid="9" name="DocIDPosition">
    <vt:i4>1</vt:i4>
  </property>
  <property fmtid="{D5CDD505-2E9C-101B-9397-08002B2CF9AE}" pid="10" name="Title">
    <vt:lpwstr>タイトル</vt:lpwstr>
  </property>
  <property fmtid="{D5CDD505-2E9C-101B-9397-08002B2CF9AE}" pid="11" name="Event">
    <vt:lpwstr/>
  </property>
  <property fmtid="{D5CDD505-2E9C-101B-9397-08002B2CF9AE}" pid="12" name="Delivery Date">
    <vt:lpwstr>2010年8月xx日</vt:lpwstr>
  </property>
</Properties>
</file>