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5" r:id="rId2"/>
    <p:sldId id="318" r:id="rId3"/>
    <p:sldId id="324" r:id="rId4"/>
    <p:sldId id="325" r:id="rId5"/>
    <p:sldId id="326" r:id="rId6"/>
    <p:sldId id="338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</p:sldIdLst>
  <p:sldSz cx="8961438" cy="6721475"/>
  <p:notesSz cx="6805613" cy="9939338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CC"/>
    <a:srgbClr val="F43E3E"/>
    <a:srgbClr val="FFCCFF"/>
    <a:srgbClr val="CC0000"/>
    <a:srgbClr val="FFFF99"/>
    <a:srgbClr val="3802FE"/>
    <a:srgbClr val="5F5F5F"/>
    <a:srgbClr val="D0D0D0"/>
    <a:srgbClr val="FFCC66"/>
    <a:srgbClr val="91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73" autoAdjust="0"/>
    <p:restoredTop sz="94563" autoAdjust="0"/>
  </p:normalViewPr>
  <p:slideViewPr>
    <p:cSldViewPr snapToGrid="0">
      <p:cViewPr varScale="1">
        <p:scale>
          <a:sx n="95" d="100"/>
          <a:sy n="95" d="100"/>
        </p:scale>
        <p:origin x="-1872" y="-104"/>
      </p:cViewPr>
      <p:guideLst>
        <p:guide orient="horz" pos="2117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590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243572"/>
            <a:ext cx="2858101" cy="53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37641" y="10243572"/>
            <a:ext cx="2858101" cy="53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8014C755-009D-4130-9CFD-9ED329F064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274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8950" y="622300"/>
            <a:ext cx="5834063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114" y="5340802"/>
            <a:ext cx="5799510" cy="122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3466" y="9560242"/>
            <a:ext cx="539899" cy="18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baseline="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9159FF30-FEA0-4219-B46E-09535C97980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315379" y="111499"/>
            <a:ext cx="297986" cy="12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 baseline="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TOK-AAA123-20100706-</a:t>
            </a:r>
          </a:p>
        </p:txBody>
      </p:sp>
    </p:spTree>
    <p:extLst>
      <p:ext uri="{BB962C8B-B14F-4D97-AF65-F5344CB8AC3E}">
        <p14:creationId xmlns:p14="http://schemas.microsoft.com/office/powerpoint/2010/main" val="13314063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685FF-E782-4F32-A028-FF5558E64814}" type="slidenum">
              <a:rPr lang="ja-JP" altLang="en-US" smtClean="0">
                <a:latin typeface="Arial" charset="0"/>
                <a:ea typeface="ＭＳ Ｐゴシック" charset="-128"/>
              </a:rPr>
              <a:pPr/>
              <a:t>0</a:t>
            </a:fld>
            <a:endParaRPr lang="en-US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20483" name="doc id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latin typeface="Arial" charset="0"/>
                <a:ea typeface="ＭＳ Ｐゴシック" charset="-128"/>
              </a:rPr>
              <a:t>TOK-AAA123-20100706-</a:t>
            </a: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114" y="5340802"/>
            <a:ext cx="5799510" cy="245298"/>
          </a:xfrm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cK Title Elements" hidden="1"/>
          <p:cNvGrpSpPr>
            <a:grpSpLocks/>
          </p:cNvGrpSpPr>
          <p:nvPr/>
        </p:nvGrpSpPr>
        <p:grpSpPr bwMode="auto">
          <a:xfrm>
            <a:off x="0" y="0"/>
            <a:ext cx="7612063" cy="6723063"/>
            <a:chOff x="0" y="0"/>
            <a:chExt cx="4795" cy="4235"/>
          </a:xfrm>
        </p:grpSpPr>
        <p:sp>
          <p:nvSpPr>
            <p:cNvPr id="5" name="McK Document type" hidden="1"/>
            <p:cNvSpPr txBox="1">
              <a:spLocks noChangeArrowheads="1"/>
            </p:cNvSpPr>
            <p:nvPr userDrawn="1"/>
          </p:nvSpPr>
          <p:spPr bwMode="auto">
            <a:xfrm>
              <a:off x="1663" y="3108"/>
              <a:ext cx="310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defRPr/>
              </a:pPr>
              <a:r>
                <a:rPr lang="ja-JP" altLang="en-US" sz="1400" baseline="0">
                  <a:latin typeface="Arial" pitchFamily="34" charset="0"/>
                  <a:ea typeface="ＭＳ Ｐゴシック" pitchFamily="50" charset="-128"/>
                </a:rPr>
                <a:t>ドキュメント</a:t>
              </a:r>
              <a:endParaRPr lang="en-US" altLang="ja-JP" sz="14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6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75"/>
              <a:ext cx="310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ja-JP" altLang="en-US" sz="1400" baseline="0">
                  <a:latin typeface="Arial" pitchFamily="34" charset="0"/>
                  <a:ea typeface="ＭＳ Ｐゴシック" pitchFamily="50" charset="-128"/>
                </a:rPr>
                <a:t>日付</a:t>
              </a:r>
              <a:endParaRPr lang="en-US" altLang="ja-JP" sz="14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7" name="McK Disclaimer" hidden="1"/>
            <p:cNvSpPr>
              <a:spLocks noChangeArrowheads="1"/>
            </p:cNvSpPr>
            <p:nvPr userDrawn="1"/>
          </p:nvSpPr>
          <p:spPr bwMode="auto">
            <a:xfrm>
              <a:off x="1663" y="3714"/>
              <a:ext cx="31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>
              <a:spAutoFit/>
            </a:bodyPr>
            <a:lstStyle/>
            <a:p>
              <a:pPr defTabSz="804863">
                <a:defRPr/>
              </a:pPr>
              <a:r>
                <a:rPr lang="ja-JP" altLang="en-US" sz="800" baseline="0">
                  <a:latin typeface="Arial" pitchFamily="34" charset="0"/>
                  <a:ea typeface="ＭＳ Ｐゴシック" pitchFamily="50" charset="-128"/>
                </a:rPr>
                <a:t>機密・専有情報</a:t>
              </a:r>
              <a:endParaRPr lang="en-US" altLang="ja-JP" sz="800" baseline="0">
                <a:latin typeface="Arial" pitchFamily="34" charset="0"/>
                <a:ea typeface="ＭＳ Ｐゴシック" pitchFamily="50" charset="-128"/>
              </a:endParaRPr>
            </a:p>
            <a:p>
              <a:pPr defTabSz="804863">
                <a:defRPr/>
              </a:pPr>
              <a:r>
                <a:rPr lang="ja-JP" altLang="en-US" sz="800" baseline="0">
                  <a:latin typeface="Arial" pitchFamily="34" charset="0"/>
                  <a:ea typeface="ＭＳ Ｐゴシック" pitchFamily="50" charset="-128"/>
                </a:rPr>
                <a:t>マッキンゼー・アンド・カンパニーによる個別の明示的な承諾を得ることなく、この資料を使用することを固く禁じます。　</a:t>
              </a:r>
              <a:endParaRPr lang="en-US" altLang="ja-JP" sz="8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8" name="TitleBottomPlaceholder" hidden="1"/>
            <p:cNvSpPr>
              <a:spLocks noChangeArrowheads="1"/>
            </p:cNvSpPr>
            <p:nvPr userDrawn="1"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9" name="TitleTopPlaceholder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Arial" pitchFamily="34" charset="0"/>
                <a:ea typeface="ＭＳ Ｐゴシック" pitchFamily="50" charset="-128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487363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en-US" altLang="ja-JP"/>
              <a:t>Click to edit Master title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27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180BA-FDD3-4A17-8DEF-6B7FB9BFE776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4AEFB-990C-4AED-8059-635619A031B1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D3483-E1D4-4431-9720-A003AA75476B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552F0-C5A6-4D94-BFC5-B881E0A367DA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FF6AE-E918-4CAA-8513-06A1DCCE90C8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C419A-3042-4D48-B8DB-715B3C1711E6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F74F4-C3DB-4750-B9E9-8D5C440956AD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0D0E8-A5BD-4EF3-81A0-2C26C4DFC0A2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A18D1-31C0-4C84-A670-F3748DB6EB39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600" baseline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291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28457"/>
            <a:ext cx="861853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3" y="820738"/>
            <a:ext cx="863123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ja-JP" sz="1400" baseline="0">
                <a:solidFill>
                  <a:srgbClr val="808080"/>
                </a:solidFill>
                <a:latin typeface="Arial" pitchFamily="34" charset="0"/>
                <a:ea typeface="ＭＳ Ｐゴシック" pitchFamily="50" charset="-128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ja-JP" altLang="en-US" sz="1400" baseline="0">
                <a:solidFill>
                  <a:srgbClr val="808080"/>
                </a:solidFill>
                <a:latin typeface="Arial" pitchFamily="34" charset="0"/>
                <a:ea typeface="ＭＳ Ｐゴシック" pitchFamily="50" charset="-128"/>
              </a:rPr>
              <a:t>単位</a:t>
            </a:r>
          </a:p>
        </p:txBody>
      </p:sp>
      <p:grpSp>
        <p:nvGrpSpPr>
          <p:cNvPr id="12295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altLang="ja-JP" sz="1000" baseline="0">
                  <a:latin typeface="Arial" pitchFamily="34" charset="0"/>
                  <a:ea typeface="ＭＳ Ｐゴシック" pitchFamily="50" charset="-128"/>
                </a:rPr>
                <a:t>1	</a:t>
              </a:r>
              <a:r>
                <a:rPr lang="ja-JP" altLang="en-US" sz="1000" baseline="0">
                  <a:latin typeface="Arial" pitchFamily="34" charset="0"/>
                  <a:ea typeface="ＭＳ Ｐゴシック" pitchFamily="50" charset="-128"/>
                </a:rPr>
                <a:t>脚注</a:t>
              </a:r>
              <a:endParaRPr lang="en-US" altLang="ja-JP" sz="10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ja-JP" altLang="en-US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資　料</a:t>
              </a:r>
              <a:r>
                <a:rPr lang="en-US" altLang="ja-JP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:	</a:t>
              </a:r>
              <a:r>
                <a:rPr lang="ja-JP" altLang="en-US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資料名</a:t>
              </a:r>
              <a:endParaRPr lang="en-US" altLang="ja-JP" sz="1000" baseline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endParaRPr>
            </a:p>
          </p:txBody>
        </p:sp>
      </p:grpSp>
      <p:grpSp>
        <p:nvGrpSpPr>
          <p:cNvPr id="12296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2298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ja-JP" altLang="en-US" sz="1600" b="1" baseline="0">
                  <a:latin typeface="Arial" pitchFamily="34" charset="0"/>
                  <a:ea typeface="ＭＳ Ｐゴシック" pitchFamily="50" charset="-128"/>
                </a:rPr>
                <a:t>サブタイトル</a:t>
              </a:r>
            </a:p>
            <a:p>
              <a:pPr>
                <a:defRPr/>
              </a:pPr>
              <a:r>
                <a:rPr lang="ja-JP" altLang="en-US" sz="1600" baseline="0">
                  <a:solidFill>
                    <a:srgbClr val="808080"/>
                  </a:solidFill>
                  <a:latin typeface="Arial" pitchFamily="34" charset="0"/>
                  <a:ea typeface="ＭＳ Ｐゴシック" pitchFamily="50" charset="-128"/>
                </a:rPr>
                <a:t>単位</a:t>
              </a:r>
            </a:p>
          </p:txBody>
        </p:sp>
      </p:grpSp>
      <p:sp>
        <p:nvSpPr>
          <p:cNvPr id="1304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6BCE001B-1B09-4874-AE0A-548A562A953E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509838" y="2543175"/>
            <a:ext cx="6172200" cy="738664"/>
          </a:xfrm>
        </p:spPr>
        <p:txBody>
          <a:bodyPr anchor="t"/>
          <a:lstStyle/>
          <a:p>
            <a:r>
              <a:rPr lang="en-US" altLang="ja-JP" sz="2400"/>
              <a:t>Web </a:t>
            </a:r>
            <a:r>
              <a:rPr lang="ja-JP" altLang="en-US" sz="2400"/>
              <a:t>工学で応用するための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/>
              <a:t>Deep Learning</a:t>
            </a:r>
            <a:r>
              <a:rPr lang="ja-JP" altLang="en-US" sz="2400"/>
              <a:t>利用法と知見の体系化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554414" y="5148263"/>
            <a:ext cx="4935537" cy="984885"/>
          </a:xfrm>
        </p:spPr>
        <p:txBody>
          <a:bodyPr/>
          <a:lstStyle/>
          <a:p>
            <a:pPr marL="0" indent="0" algn="r" eaLnBrk="1" hangingPunct="1"/>
            <a:r>
              <a:rPr lang="ja-JP" altLang="en-US" dirty="0" smtClean="0"/>
              <a:t>東京大学工学部システム創成学科</a:t>
            </a:r>
          </a:p>
          <a:p>
            <a:pPr marL="0" indent="0" algn="r" eaLnBrk="1" hangingPunct="1"/>
            <a:r>
              <a:rPr lang="ja-JP" altLang="en-US" dirty="0" smtClean="0"/>
              <a:t>知能社会システムコース　松尾研究室</a:t>
            </a:r>
          </a:p>
          <a:p>
            <a:pPr marL="0" indent="0" algn="r" eaLnBrk="1" hangingPunct="1"/>
            <a:r>
              <a:rPr lang="ja-JP" altLang="en-US" sz="1800" dirty="0" smtClean="0"/>
              <a:t>黒滝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紘生</a:t>
            </a:r>
            <a:endParaRPr lang="en-US" altLang="ja-JP" sz="1800" dirty="0" smtClean="0"/>
          </a:p>
          <a:p>
            <a:pPr marL="0" indent="0" algn="r" eaLnBrk="1" hangingPunct="1"/>
            <a:r>
              <a:rPr lang="en-US" altLang="ja-JP" sz="1800" dirty="0"/>
              <a:t>kurotaki@weblab.t.u-tokyo.ac.jp</a:t>
            </a:r>
            <a:endParaRPr lang="en-US" altLang="ja-JP" sz="1800" dirty="0" smtClean="0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89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0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実装難易度の問題とその解決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深層学習の問題点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9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2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学習時間の問題とその解決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深層学習の問題点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10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303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ライブラリの絞り込み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深層学習の問題点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11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302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再現実験の概要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深層学習の問題点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12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13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再現実験の結果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深層学習の問題点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13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30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深層学習の問題点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14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420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深層学習の問題点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15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026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en-US" altLang="ja-JP" dirty="0" smtClean="0"/>
              <a:t>ADGENDA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95613" y="2068077"/>
            <a:ext cx="3170213" cy="2585323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A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B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C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D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en-US" altLang="ja-JP" dirty="0" smtClean="0"/>
              <a:t>ADGENDA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5" name="正方形/長方形 8"/>
          <p:cNvSpPr>
            <a:spLocks noChangeArrowheads="1"/>
          </p:cNvSpPr>
          <p:nvPr/>
        </p:nvSpPr>
        <p:spPr bwMode="auto">
          <a:xfrm>
            <a:off x="2854696" y="2068382"/>
            <a:ext cx="3182850" cy="371475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ja-JP" alt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右矢印 10"/>
          <p:cNvSpPr>
            <a:spLocks noChangeArrowheads="1"/>
          </p:cNvSpPr>
          <p:nvPr/>
        </p:nvSpPr>
        <p:spPr bwMode="auto">
          <a:xfrm>
            <a:off x="2346695" y="2017408"/>
            <a:ext cx="431800" cy="457200"/>
          </a:xfrm>
          <a:prstGeom prst="rightArrow">
            <a:avLst>
              <a:gd name="adj1" fmla="val 38972"/>
              <a:gd name="adj2" fmla="val 21681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ja-JP" alt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95613" y="2068077"/>
            <a:ext cx="3170213" cy="2585323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A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B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C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D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91657" y="10679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Web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62343" y="10679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176321" y="10679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313189" y="3030617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83313" y="42284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Maxout Network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671247" y="2814145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Graphics Processing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Unit (GPU)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03832" y="2713124"/>
            <a:ext cx="1158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ソフトウェア面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02139" y="2352336"/>
            <a:ext cx="1226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ハードウェア面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:</a:t>
            </a:r>
            <a:r>
              <a:rPr kumimoji="1" lang="ja-JP" altLang="en-US" dirty="0"/>
              <a:t>従来の機械学習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4</a:t>
            </a:fld>
            <a:r>
              <a:rPr lang="en-US" altLang="ja-JP" smtClean="0"/>
              <a:t> </a:t>
            </a:r>
            <a:endParaRPr lang="en-US" altLang="ja-JP"/>
          </a:p>
        </p:txBody>
      </p:sp>
      <p:pic>
        <p:nvPicPr>
          <p:cNvPr id="6" name="図 5" descr="sotsuron_f_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2" y="2120103"/>
            <a:ext cx="7810772" cy="3978521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 bwMode="auto">
          <a:xfrm>
            <a:off x="2698533" y="2884964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492219" y="2177827"/>
            <a:ext cx="4978576" cy="3983096"/>
          </a:xfrm>
          <a:prstGeom prst="roundRect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55015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008000"/>
                </a:solidFill>
              </a:rPr>
              <a:t>機械学習の枠組み</a:t>
            </a:r>
            <a:endParaRPr kumimoji="1" lang="ja-JP" altLang="en-US" sz="1800" baseline="0" dirty="0" err="1" smtClean="0">
              <a:solidFill>
                <a:srgbClr val="008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4817" y="1067924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各データの専門家による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職人芸的開発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1" name="直線矢印コネクタ 20"/>
          <p:cNvCxnSpPr>
            <a:endCxn id="7" idx="0"/>
          </p:cNvCxnSpPr>
          <p:nvPr/>
        </p:nvCxnSpPr>
        <p:spPr bwMode="auto">
          <a:xfrm>
            <a:off x="2874077" y="2045521"/>
            <a:ext cx="206868" cy="839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9313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:</a:t>
            </a:r>
            <a:r>
              <a:rPr kumimoji="1" lang="ja-JP" altLang="en-US" dirty="0"/>
              <a:t>従来の機械学習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5</a:t>
            </a:fld>
            <a:r>
              <a:rPr lang="en-US" altLang="ja-JP" smtClean="0"/>
              <a:t> </a:t>
            </a:r>
            <a:endParaRPr lang="en-US" altLang="ja-JP"/>
          </a:p>
        </p:txBody>
      </p:sp>
      <p:pic>
        <p:nvPicPr>
          <p:cNvPr id="6" name="図 5" descr="sotsuron_f_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2" y="2120103"/>
            <a:ext cx="7810772" cy="3978521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 bwMode="auto">
          <a:xfrm>
            <a:off x="2698533" y="2884964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492219" y="2177827"/>
            <a:ext cx="4978576" cy="3983096"/>
          </a:xfrm>
          <a:prstGeom prst="roundRect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55015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008000"/>
                </a:solidFill>
              </a:rPr>
              <a:t>機械学習の枠組み</a:t>
            </a:r>
            <a:endParaRPr kumimoji="1" lang="ja-JP" altLang="en-US" sz="1800" baseline="0" dirty="0" err="1" smtClean="0">
              <a:solidFill>
                <a:srgbClr val="008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4817" y="1067924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各データの専門家による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職人芸的開発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1" name="直線矢印コネクタ 20"/>
          <p:cNvCxnSpPr>
            <a:endCxn id="7" idx="0"/>
          </p:cNvCxnSpPr>
          <p:nvPr/>
        </p:nvCxnSpPr>
        <p:spPr bwMode="auto">
          <a:xfrm>
            <a:off x="2874077" y="2045521"/>
            <a:ext cx="206868" cy="839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1399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工学と機械学習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6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464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深層学習の実装における問題点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深層学習の問題点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7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765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分類精度の再現の問題とその解決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深層学習の問題点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8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423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17819&quot;&gt;&lt;version val=&quot;178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/m_precDefault&gt;&lt;/CDefaultPrec&gt;&lt;/root&gt;"/>
  <p:tag name="THINKCELLUNDODONOTDELETE" val="2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Blank">
  <a:themeElements>
    <a:clrScheme name="ユーザー定義 19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9900"/>
      </a:accent3>
      <a:accent4>
        <a:srgbClr val="00CC00"/>
      </a:accent4>
      <a:accent5>
        <a:srgbClr val="E0EDFD"/>
      </a:accent5>
      <a:accent6>
        <a:srgbClr val="FF2929"/>
      </a:accent6>
      <a:hlink>
        <a:srgbClr val="0066CC"/>
      </a:hlink>
      <a:folHlink>
        <a:srgbClr val="002960"/>
      </a:folHlink>
    </a:clrScheme>
    <a:fontScheme name="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baseline="0"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24114</TotalTime>
  <Words>196</Words>
  <Application>Microsoft Macintosh PowerPoint</Application>
  <PresentationFormat>ユーザー設定</PresentationFormat>
  <Paragraphs>77</Paragraphs>
  <Slides>16</Slides>
  <Notes>1</Notes>
  <HiddenSlides>2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Blank</vt:lpstr>
      <vt:lpstr>Web 工学で応用するための Deep Learning利用法と知見の体系化 </vt:lpstr>
      <vt:lpstr>ADGENDA</vt:lpstr>
      <vt:lpstr>ADGENDA</vt:lpstr>
      <vt:lpstr>概要</vt:lpstr>
      <vt:lpstr>背景:従来の機械学習</vt:lpstr>
      <vt:lpstr>背景:従来の機械学習</vt:lpstr>
      <vt:lpstr>背景</vt:lpstr>
      <vt:lpstr>深層学習の実装における問題点</vt:lpstr>
      <vt:lpstr>分類精度の再現の問題とその解決</vt:lpstr>
      <vt:lpstr>実装難易度の問題とその解決</vt:lpstr>
      <vt:lpstr>学習時間の問題とその解決</vt:lpstr>
      <vt:lpstr>ライブラリの絞り込み</vt:lpstr>
      <vt:lpstr>再現実験の概要</vt:lpstr>
      <vt:lpstr>再現実験の結果</vt:lpstr>
      <vt:lpstr>結論</vt:lpstr>
      <vt:lpstr>今後の展望</vt:lpstr>
    </vt:vector>
  </TitlesOfParts>
  <Company>Corporate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Corporate</dc:creator>
  <cp:lastModifiedBy>Kurotaki Hiroki</cp:lastModifiedBy>
  <cp:revision>836</cp:revision>
  <cp:lastPrinted>2008-09-19T11:06:26Z</cp:lastPrinted>
  <dcterms:created xsi:type="dcterms:W3CDTF">2010-07-06T03:54:34Z</dcterms:created>
  <dcterms:modified xsi:type="dcterms:W3CDTF">2014-02-08T12:11:49Z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Final">
    <vt:bool>true</vt:bool>
  </property>
  <property fmtid="{D5CDD505-2E9C-101B-9397-08002B2CF9AE}" pid="6" name="DocID">
    <vt:lpwstr/>
  </property>
  <property fmtid="{D5CDD505-2E9C-101B-9397-08002B2CF9AE}" pid="7" name="DocIDinTitle">
    <vt:bool>false</vt:bool>
  </property>
  <property fmtid="{D5CDD505-2E9C-101B-9397-08002B2CF9AE}" pid="8" name="DocIDinSlide">
    <vt:bool>true</vt:bool>
  </property>
  <property fmtid="{D5CDD505-2E9C-101B-9397-08002B2CF9AE}" pid="9" name="DocIDPosition">
    <vt:i4>1</vt:i4>
  </property>
  <property fmtid="{D5CDD505-2E9C-101B-9397-08002B2CF9AE}" pid="10" name="Title">
    <vt:lpwstr>タイトル</vt:lpwstr>
  </property>
  <property fmtid="{D5CDD505-2E9C-101B-9397-08002B2CF9AE}" pid="11" name="Event">
    <vt:lpwstr/>
  </property>
  <property fmtid="{D5CDD505-2E9C-101B-9397-08002B2CF9AE}" pid="12" name="Delivery Date">
    <vt:lpwstr>2010年8月xx日</vt:lpwstr>
  </property>
</Properties>
</file>