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95" r:id="rId2"/>
    <p:sldId id="318" r:id="rId3"/>
    <p:sldId id="340" r:id="rId4"/>
    <p:sldId id="325" r:id="rId5"/>
    <p:sldId id="341" r:id="rId6"/>
    <p:sldId id="338" r:id="rId7"/>
    <p:sldId id="326" r:id="rId8"/>
    <p:sldId id="328" r:id="rId9"/>
    <p:sldId id="342" r:id="rId10"/>
    <p:sldId id="329" r:id="rId11"/>
    <p:sldId id="330" r:id="rId12"/>
    <p:sldId id="331" r:id="rId13"/>
    <p:sldId id="332" r:id="rId14"/>
    <p:sldId id="333" r:id="rId15"/>
    <p:sldId id="343" r:id="rId16"/>
    <p:sldId id="334" r:id="rId17"/>
    <p:sldId id="335" r:id="rId18"/>
    <p:sldId id="344" r:id="rId19"/>
    <p:sldId id="339" r:id="rId20"/>
    <p:sldId id="337" r:id="rId21"/>
  </p:sldIdLst>
  <p:sldSz cx="8961438" cy="6721475"/>
  <p:notesSz cx="6805613" cy="9939338"/>
  <p:custDataLst>
    <p:tags r:id="rId25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300" kern="1200" baseline="-250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300" kern="1200" baseline="-250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300" kern="1200" baseline="-250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300" kern="1200" baseline="-250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300" kern="1200" baseline="-250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300" kern="1200" baseline="-250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1300" kern="1200" baseline="-250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1300" kern="1200" baseline="-250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1300" kern="1200" baseline="-250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5CC"/>
    <a:srgbClr val="F43E3E"/>
    <a:srgbClr val="FFCCFF"/>
    <a:srgbClr val="CC0000"/>
    <a:srgbClr val="FFFF99"/>
    <a:srgbClr val="3802FE"/>
    <a:srgbClr val="5F5F5F"/>
    <a:srgbClr val="D0D0D0"/>
    <a:srgbClr val="FFCC66"/>
    <a:srgbClr val="91A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073" autoAdjust="0"/>
    <p:restoredTop sz="94563" autoAdjust="0"/>
  </p:normalViewPr>
  <p:slideViewPr>
    <p:cSldViewPr snapToGrid="0">
      <p:cViewPr varScale="1">
        <p:scale>
          <a:sx n="92" d="100"/>
          <a:sy n="92" d="100"/>
        </p:scale>
        <p:origin x="-472" y="-112"/>
      </p:cViewPr>
      <p:guideLst>
        <p:guide orient="horz" pos="2117"/>
        <p:guide pos="282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-1590" y="-84"/>
      </p:cViewPr>
      <p:guideLst>
        <p:guide orient="horz" pos="3131"/>
        <p:guide pos="214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handoutMaster" Target="handoutMasters/handoutMaster1.xml"/><Relationship Id="rId24" Type="http://schemas.openxmlformats.org/officeDocument/2006/relationships/printerSettings" Target="printerSettings/printerSettings1.bin"/><Relationship Id="rId25" Type="http://schemas.openxmlformats.org/officeDocument/2006/relationships/tags" Target="tags/tag1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10243572"/>
            <a:ext cx="2858101" cy="5383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61" tIns="45981" rIns="91961" bIns="45981" numCol="1" anchor="b" anchorCtr="0" compatLnSpc="1">
            <a:prstTxWarp prst="textNoShape">
              <a:avLst/>
            </a:prstTxWarp>
          </a:bodyPr>
          <a:lstStyle>
            <a:lvl1pPr>
              <a:defRPr sz="1200" baseline="0">
                <a:latin typeface="Arial" pitchFamily="34" charset="0"/>
                <a:ea typeface="SimSun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37641" y="10243572"/>
            <a:ext cx="2858101" cy="5383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61" tIns="45981" rIns="91961" bIns="45981" numCol="1" anchor="b" anchorCtr="0" compatLnSpc="1">
            <a:prstTxWarp prst="textNoShape">
              <a:avLst/>
            </a:prstTxWarp>
          </a:bodyPr>
          <a:lstStyle>
            <a:lvl1pPr algn="r">
              <a:defRPr sz="1200" baseline="0">
                <a:latin typeface="Arial" pitchFamily="34" charset="0"/>
                <a:ea typeface="SimSun" pitchFamily="2" charset="-122"/>
              </a:defRPr>
            </a:lvl1pPr>
          </a:lstStyle>
          <a:p>
            <a:pPr>
              <a:defRPr/>
            </a:pPr>
            <a:fld id="{8014C755-009D-4130-9CFD-9ED329F064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802740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88950" y="622300"/>
            <a:ext cx="5834063" cy="437515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</p:sp>
      <p:sp>
        <p:nvSpPr>
          <p:cNvPr id="5123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51114" y="5340802"/>
            <a:ext cx="5799510" cy="12264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ja-JP" noProof="0" smtClean="0"/>
              <a:t>Click to edit Master text styles</a:t>
            </a:r>
          </a:p>
          <a:p>
            <a:pPr lvl="1"/>
            <a:r>
              <a:rPr lang="en-US" altLang="ja-JP" noProof="0" smtClean="0"/>
              <a:t>Second level</a:t>
            </a:r>
          </a:p>
          <a:p>
            <a:pPr lvl="2"/>
            <a:r>
              <a:rPr lang="en-US" altLang="ja-JP" noProof="0" smtClean="0"/>
              <a:t>Third level</a:t>
            </a:r>
          </a:p>
          <a:p>
            <a:pPr lvl="3"/>
            <a:r>
              <a:rPr lang="en-US" altLang="ja-JP" noProof="0" smtClean="0"/>
              <a:t>Fourth level</a:t>
            </a:r>
          </a:p>
          <a:p>
            <a:pPr lvl="4"/>
            <a:r>
              <a:rPr lang="en-US" altLang="ja-JP" noProof="0" smtClean="0"/>
              <a:t>Fifth level</a:t>
            </a: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073466" y="9560242"/>
            <a:ext cx="539899" cy="1831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1200" baseline="0">
                <a:latin typeface="Arial" pitchFamily="34" charset="0"/>
                <a:ea typeface="ＭＳ Ｐゴシック" pitchFamily="50" charset="-128"/>
              </a:defRPr>
            </a:lvl1pPr>
          </a:lstStyle>
          <a:p>
            <a:pPr>
              <a:defRPr/>
            </a:pPr>
            <a:fld id="{9159FF30-FEA0-4219-B46E-09535C97980B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5128" name="doc id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6315379" y="111499"/>
            <a:ext cx="297986" cy="122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defRPr sz="800" baseline="0">
                <a:latin typeface="Arial" pitchFamily="34" charset="0"/>
                <a:ea typeface="ＭＳ Ｐゴシック" pitchFamily="50" charset="-128"/>
              </a:defRPr>
            </a:lvl1pPr>
          </a:lstStyle>
          <a:p>
            <a:pPr>
              <a:defRPr/>
            </a:pPr>
            <a:r>
              <a:rPr lang="en-US" altLang="ja-JP"/>
              <a:t>TOK-AAA123-20100706-</a:t>
            </a:r>
          </a:p>
        </p:txBody>
      </p:sp>
    </p:spTree>
    <p:extLst>
      <p:ext uri="{BB962C8B-B14F-4D97-AF65-F5344CB8AC3E}">
        <p14:creationId xmlns:p14="http://schemas.microsoft.com/office/powerpoint/2010/main" val="1331406343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defRPr sz="16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117475" indent="-115888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120000"/>
      <a:buFont typeface="Arial" charset="0"/>
      <a:buChar char="▪"/>
      <a:defRPr sz="16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300038" indent="-180975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120000"/>
      <a:buFont typeface="Arial" charset="0"/>
      <a:buChar char="–"/>
      <a:defRPr sz="16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427038" indent="-125413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Font typeface="Arial" charset="0"/>
      <a:buChar char="▫"/>
      <a:defRPr sz="16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542925" indent="-114300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89000"/>
      <a:buFont typeface="Arial" charset="0"/>
      <a:buChar char="-"/>
      <a:defRPr sz="16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5685FF-E782-4F32-A028-FF5558E64814}" type="slidenum">
              <a:rPr lang="ja-JP" altLang="en-US" smtClean="0">
                <a:latin typeface="Arial" charset="0"/>
                <a:ea typeface="ＭＳ Ｐゴシック" charset="-128"/>
              </a:rPr>
              <a:pPr/>
              <a:t>0</a:t>
            </a:fld>
            <a:endParaRPr lang="en-US" altLang="ja-JP" smtClean="0">
              <a:latin typeface="Arial" charset="0"/>
              <a:ea typeface="ＭＳ Ｐゴシック" charset="-128"/>
            </a:endParaRPr>
          </a:p>
        </p:txBody>
      </p:sp>
      <p:sp>
        <p:nvSpPr>
          <p:cNvPr id="20483" name="doc id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altLang="ja-JP" smtClean="0">
                <a:latin typeface="Arial" charset="0"/>
                <a:ea typeface="ＭＳ Ｐゴシック" charset="-128"/>
              </a:rPr>
              <a:t>TOK-AAA123-20100706-</a:t>
            </a:r>
          </a:p>
        </p:txBody>
      </p:sp>
      <p:sp>
        <p:nvSpPr>
          <p:cNvPr id="204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1114" y="5340802"/>
            <a:ext cx="5799510" cy="245298"/>
          </a:xfrm>
          <a:noFill/>
          <a:ln/>
        </p:spPr>
        <p:txBody>
          <a:bodyPr/>
          <a:lstStyle/>
          <a:p>
            <a:pPr eaLnBrk="1" hangingPunct="1"/>
            <a:endParaRPr lang="ja-JP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McK Title Elements" hidden="1"/>
          <p:cNvGrpSpPr>
            <a:grpSpLocks/>
          </p:cNvGrpSpPr>
          <p:nvPr/>
        </p:nvGrpSpPr>
        <p:grpSpPr bwMode="auto">
          <a:xfrm>
            <a:off x="0" y="0"/>
            <a:ext cx="7612063" cy="6723063"/>
            <a:chOff x="0" y="0"/>
            <a:chExt cx="4795" cy="4235"/>
          </a:xfrm>
        </p:grpSpPr>
        <p:sp>
          <p:nvSpPr>
            <p:cNvPr id="5" name="McK Document type" hidden="1"/>
            <p:cNvSpPr txBox="1">
              <a:spLocks noChangeArrowheads="1"/>
            </p:cNvSpPr>
            <p:nvPr userDrawn="1"/>
          </p:nvSpPr>
          <p:spPr bwMode="auto">
            <a:xfrm>
              <a:off x="1663" y="3108"/>
              <a:ext cx="3109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 anchor="b">
              <a:spAutoFit/>
            </a:bodyPr>
            <a:lstStyle/>
            <a:p>
              <a:pPr>
                <a:defRPr/>
              </a:pPr>
              <a:r>
                <a:rPr lang="ja-JP" altLang="en-US" sz="1400" baseline="0">
                  <a:latin typeface="Arial" pitchFamily="34" charset="0"/>
                  <a:ea typeface="ＭＳ Ｐゴシック" pitchFamily="50" charset="-128"/>
                </a:rPr>
                <a:t>ドキュメント</a:t>
              </a:r>
              <a:endParaRPr lang="en-US" altLang="ja-JP" sz="1400" baseline="0">
                <a:latin typeface="Arial" pitchFamily="34" charset="0"/>
                <a:ea typeface="ＭＳ Ｐゴシック" pitchFamily="50" charset="-128"/>
              </a:endParaRPr>
            </a:p>
          </p:txBody>
        </p:sp>
        <p:sp>
          <p:nvSpPr>
            <p:cNvPr id="6" name="McK Date" hidden="1"/>
            <p:cNvSpPr txBox="1">
              <a:spLocks noChangeArrowheads="1"/>
            </p:cNvSpPr>
            <p:nvPr userDrawn="1"/>
          </p:nvSpPr>
          <p:spPr bwMode="auto">
            <a:xfrm>
              <a:off x="1663" y="3275"/>
              <a:ext cx="3109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defRPr/>
              </a:pPr>
              <a:r>
                <a:rPr lang="ja-JP" altLang="en-US" sz="1400" baseline="0">
                  <a:latin typeface="Arial" pitchFamily="34" charset="0"/>
                  <a:ea typeface="ＭＳ Ｐゴシック" pitchFamily="50" charset="-128"/>
                </a:rPr>
                <a:t>日付</a:t>
              </a:r>
              <a:endParaRPr lang="en-US" altLang="ja-JP" sz="1400" baseline="0">
                <a:latin typeface="Arial" pitchFamily="34" charset="0"/>
                <a:ea typeface="ＭＳ Ｐゴシック" pitchFamily="50" charset="-128"/>
              </a:endParaRPr>
            </a:p>
          </p:txBody>
        </p:sp>
        <p:sp>
          <p:nvSpPr>
            <p:cNvPr id="7" name="McK Disclaimer" hidden="1"/>
            <p:cNvSpPr>
              <a:spLocks noChangeArrowheads="1"/>
            </p:cNvSpPr>
            <p:nvPr userDrawn="1"/>
          </p:nvSpPr>
          <p:spPr bwMode="auto">
            <a:xfrm>
              <a:off x="1663" y="3714"/>
              <a:ext cx="3132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b">
              <a:spAutoFit/>
            </a:bodyPr>
            <a:lstStyle/>
            <a:p>
              <a:pPr defTabSz="804863">
                <a:defRPr/>
              </a:pPr>
              <a:r>
                <a:rPr lang="ja-JP" altLang="en-US" sz="800" baseline="0">
                  <a:latin typeface="Arial" pitchFamily="34" charset="0"/>
                  <a:ea typeface="ＭＳ Ｐゴシック" pitchFamily="50" charset="-128"/>
                </a:rPr>
                <a:t>機密・専有情報</a:t>
              </a:r>
              <a:endParaRPr lang="en-US" altLang="ja-JP" sz="800" baseline="0">
                <a:latin typeface="Arial" pitchFamily="34" charset="0"/>
                <a:ea typeface="ＭＳ Ｐゴシック" pitchFamily="50" charset="-128"/>
              </a:endParaRPr>
            </a:p>
            <a:p>
              <a:pPr defTabSz="804863">
                <a:defRPr/>
              </a:pPr>
              <a:r>
                <a:rPr lang="ja-JP" altLang="en-US" sz="800" baseline="0">
                  <a:latin typeface="Arial" pitchFamily="34" charset="0"/>
                  <a:ea typeface="ＭＳ Ｐゴシック" pitchFamily="50" charset="-128"/>
                </a:rPr>
                <a:t>マッキンゼー・アンド・カンパニーによる個別の明示的な承諾を得ることなく、この資料を使用することを固く禁じます。　</a:t>
              </a:r>
              <a:endParaRPr lang="en-US" altLang="ja-JP" sz="800" baseline="0">
                <a:latin typeface="Arial" pitchFamily="34" charset="0"/>
                <a:ea typeface="ＭＳ Ｐゴシック" pitchFamily="50" charset="-128"/>
              </a:endParaRPr>
            </a:p>
          </p:txBody>
        </p:sp>
        <p:sp>
          <p:nvSpPr>
            <p:cNvPr id="8" name="TitleBottomPlaceholder" hidden="1"/>
            <p:cNvSpPr>
              <a:spLocks noChangeArrowheads="1"/>
            </p:cNvSpPr>
            <p:nvPr userDrawn="1"/>
          </p:nvSpPr>
          <p:spPr bwMode="auto">
            <a:xfrm>
              <a:off x="0" y="1410"/>
              <a:ext cx="1382" cy="2825"/>
            </a:xfrm>
            <a:prstGeom prst="rect">
              <a:avLst/>
            </a:prstGeom>
            <a:solidFill>
              <a:srgbClr val="0065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latin typeface="Arial" pitchFamily="34" charset="0"/>
                <a:ea typeface="ＭＳ Ｐゴシック" pitchFamily="50" charset="-128"/>
              </a:endParaRPr>
            </a:p>
          </p:txBody>
        </p:sp>
        <p:sp>
          <p:nvSpPr>
            <p:cNvPr id="9" name="TitleTopPlaceholder" hidden="1"/>
            <p:cNvSpPr>
              <a:spLocks noChangeArrowheads="1"/>
            </p:cNvSpPr>
            <p:nvPr userDrawn="1"/>
          </p:nvSpPr>
          <p:spPr bwMode="auto">
            <a:xfrm>
              <a:off x="0" y="0"/>
              <a:ext cx="1382" cy="1410"/>
            </a:xfrm>
            <a:prstGeom prst="rect">
              <a:avLst/>
            </a:prstGeom>
            <a:solidFill>
              <a:srgbClr val="91A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latin typeface="Arial" pitchFamily="34" charset="0"/>
                <a:ea typeface="ＭＳ Ｐゴシック" pitchFamily="50" charset="-128"/>
              </a:endParaRPr>
            </a:p>
          </p:txBody>
        </p:sp>
      </p:grpSp>
      <p:pic>
        <p:nvPicPr>
          <p:cNvPr id="10" name="TitleBottomBarBW" hidden="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73913" y="6443663"/>
            <a:ext cx="1636712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4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2640013" y="2133600"/>
            <a:ext cx="4935537" cy="487363"/>
          </a:xfrm>
        </p:spPr>
        <p:txBody>
          <a:bodyPr/>
          <a:lstStyle>
            <a:lvl1pPr>
              <a:defRPr sz="3200" b="0"/>
            </a:lvl1pPr>
          </a:lstStyle>
          <a:p>
            <a:r>
              <a:rPr lang="en-US" altLang="ja-JP"/>
              <a:t>Click to edit Master title</a:t>
            </a:r>
          </a:p>
        </p:txBody>
      </p:sp>
      <p:sp>
        <p:nvSpPr>
          <p:cNvPr id="13315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2640013" y="3867150"/>
            <a:ext cx="4935537" cy="212725"/>
          </a:xfrm>
        </p:spPr>
        <p:txBody>
          <a:bodyPr/>
          <a:lstStyle>
            <a:lvl1pPr>
              <a:defRPr sz="1400"/>
            </a:lvl1pPr>
          </a:lstStyle>
          <a:p>
            <a:r>
              <a:rPr lang="en-US" altLang="ja-JP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28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4180BA-FDD3-4A17-8DEF-6B7FB9BFE776}" type="slidenum">
              <a:rPr lang="ja-JP" altLang="en-US"/>
              <a:pPr>
                <a:defRPr/>
              </a:pPr>
              <a:t>‹#›</a:t>
            </a:fld>
            <a:r>
              <a:rPr lang="en-US" altLang="ja-JP"/>
              <a:t> 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83363" y="230188"/>
            <a:ext cx="2154237" cy="2943225"/>
          </a:xfrm>
        </p:spPr>
        <p:txBody>
          <a:bodyPr vert="eaVert"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119063" y="230188"/>
            <a:ext cx="6311900" cy="2943225"/>
          </a:xfrm>
        </p:spPr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28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A4AEFB-990C-4AED-8059-635619A031B1}" type="slidenum">
              <a:rPr lang="ja-JP" altLang="en-US"/>
              <a:pPr>
                <a:defRPr/>
              </a:pPr>
              <a:t>‹#›</a:t>
            </a:fld>
            <a:r>
              <a:rPr lang="en-US" altLang="ja-JP"/>
              <a:t> 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sp>
        <p:nvSpPr>
          <p:cNvPr id="4" name="Rectangle 28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4E70FC-6F47-4B9A-8DC5-CFB6557575ED}" type="slidenum">
              <a:rPr lang="ja-JP" altLang="en-US"/>
              <a:pPr>
                <a:defRPr/>
              </a:pPr>
              <a:t>‹#›</a:t>
            </a:fld>
            <a:r>
              <a:rPr lang="en-US" altLang="ja-JP"/>
              <a:t>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08025" y="4319588"/>
            <a:ext cx="7616825" cy="1335087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08025" y="2849563"/>
            <a:ext cx="7616825" cy="147002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Rectangle 28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1D3483-E1D4-4431-9720-A003AA75476B}" type="slidenum">
              <a:rPr lang="ja-JP" altLang="en-US"/>
              <a:pPr>
                <a:defRPr/>
              </a:pPr>
              <a:t>‹#›</a:t>
            </a:fld>
            <a:r>
              <a:rPr lang="en-US" altLang="ja-JP"/>
              <a:t> 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1452563" y="1951038"/>
            <a:ext cx="2074862" cy="1222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3679825" y="1951038"/>
            <a:ext cx="2074863" cy="1222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Rectangle 28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7552F0-C5A6-4D94-BFC5-B881E0A367DA}" type="slidenum">
              <a:rPr lang="ja-JP" altLang="en-US"/>
              <a:pPr>
                <a:defRPr/>
              </a:pPr>
              <a:t>‹#›</a:t>
            </a:fld>
            <a:r>
              <a:rPr lang="en-US" altLang="ja-JP"/>
              <a:t> 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47675" y="269875"/>
            <a:ext cx="8066088" cy="1119188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47675" y="1504950"/>
            <a:ext cx="3959225" cy="6270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47675" y="2132013"/>
            <a:ext cx="3959225" cy="38719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552950" y="1504950"/>
            <a:ext cx="3960813" cy="6270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552950" y="2132013"/>
            <a:ext cx="3960813" cy="38719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Rectangle 28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0FF6AE-E918-4CAA-8513-06A1DCCE90C8}" type="slidenum">
              <a:rPr lang="ja-JP" altLang="en-US"/>
              <a:pPr>
                <a:defRPr/>
              </a:pPr>
              <a:t>‹#›</a:t>
            </a:fld>
            <a:r>
              <a:rPr lang="en-US" altLang="ja-JP"/>
              <a:t> 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Rectangle 28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4C419A-3042-4D48-B8DB-715B3C1711E6}" type="slidenum">
              <a:rPr lang="ja-JP" altLang="en-US"/>
              <a:pPr>
                <a:defRPr/>
              </a:pPr>
              <a:t>‹#›</a:t>
            </a:fld>
            <a:r>
              <a:rPr lang="en-US" altLang="ja-JP"/>
              <a:t> 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8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5F74F4-C3DB-4750-B9E9-8D5C440956AD}" type="slidenum">
              <a:rPr lang="ja-JP" altLang="en-US"/>
              <a:pPr>
                <a:defRPr/>
              </a:pPr>
              <a:t>‹#›</a:t>
            </a:fld>
            <a:r>
              <a:rPr lang="en-US" altLang="ja-JP"/>
              <a:t> 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47675" y="268288"/>
            <a:ext cx="2947988" cy="11382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03613" y="268288"/>
            <a:ext cx="5010150" cy="57356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47675" y="1406525"/>
            <a:ext cx="2947988" cy="45974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Rectangle 28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60D0E8-A5BD-4EF3-81A0-2C26C4DFC0A2}" type="slidenum">
              <a:rPr lang="ja-JP" altLang="en-US"/>
              <a:pPr>
                <a:defRPr/>
              </a:pPr>
              <a:t>‹#›</a:t>
            </a:fld>
            <a:r>
              <a:rPr lang="en-US" altLang="ja-JP"/>
              <a:t> 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55775" y="4705350"/>
            <a:ext cx="5376863" cy="5556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55775" y="600075"/>
            <a:ext cx="5376863" cy="40338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 smtClean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55775" y="5260975"/>
            <a:ext cx="5376863" cy="7889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Rectangle 28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3A18D1-31C0-4C84-A670-F3748DB6EB39}" type="slidenum">
              <a:rPr lang="ja-JP" altLang="en-US"/>
              <a:pPr>
                <a:defRPr/>
              </a:pPr>
              <a:t>‹#›</a:t>
            </a:fld>
            <a:r>
              <a:rPr lang="en-US" altLang="ja-JP"/>
              <a:t> 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SlideBottomBar"/>
          <p:cNvSpPr>
            <a:spLocks noChangeArrowheads="1"/>
          </p:cNvSpPr>
          <p:nvPr/>
        </p:nvSpPr>
        <p:spPr bwMode="auto">
          <a:xfrm>
            <a:off x="0" y="6300788"/>
            <a:ext cx="8961438" cy="422275"/>
          </a:xfrm>
          <a:prstGeom prst="rect">
            <a:avLst/>
          </a:prstGeom>
          <a:solidFill>
            <a:srgbClr val="C7DFF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ja-JP" altLang="ja-JP" sz="1600" baseline="0"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12291" name="McK 2. Slide Title"/>
          <p:cNvSpPr>
            <a:spLocks noGrp="1" noChangeArrowheads="1"/>
          </p:cNvSpPr>
          <p:nvPr>
            <p:ph type="title"/>
          </p:nvPr>
        </p:nvSpPr>
        <p:spPr bwMode="auto">
          <a:xfrm>
            <a:off x="119063" y="228457"/>
            <a:ext cx="8618537" cy="2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ja-JP" dirty="0" smtClean="0"/>
              <a:t>Click to edit Master title style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9063" y="820738"/>
            <a:ext cx="8631237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ja-JP" dirty="0" smtClean="0"/>
              <a:t>Click to edit Master text styles</a:t>
            </a:r>
          </a:p>
          <a:p>
            <a:pPr lvl="1"/>
            <a:r>
              <a:rPr lang="en-US" altLang="ja-JP" dirty="0" smtClean="0"/>
              <a:t>Second level</a:t>
            </a:r>
          </a:p>
          <a:p>
            <a:pPr lvl="2"/>
            <a:r>
              <a:rPr lang="en-US" altLang="ja-JP" dirty="0" smtClean="0"/>
              <a:t>Third level</a:t>
            </a:r>
          </a:p>
          <a:p>
            <a:pPr lvl="3"/>
            <a:r>
              <a:rPr lang="en-US" altLang="ja-JP" dirty="0" smtClean="0"/>
              <a:t>Fourth level</a:t>
            </a:r>
          </a:p>
          <a:p>
            <a:pPr lvl="4"/>
            <a:r>
              <a:rPr lang="en-US" altLang="ja-JP" dirty="0" smtClean="0"/>
              <a:t>Fifth level</a:t>
            </a:r>
          </a:p>
        </p:txBody>
      </p:sp>
      <p:sp>
        <p:nvSpPr>
          <p:cNvPr id="1076" name="McK 1. On-page tracker" hidden="1"/>
          <p:cNvSpPr>
            <a:spLocks noChangeArrowheads="1"/>
          </p:cNvSpPr>
          <p:nvPr/>
        </p:nvSpPr>
        <p:spPr bwMode="auto">
          <a:xfrm>
            <a:off x="119063" y="26988"/>
            <a:ext cx="85090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altLang="ja-JP" sz="1400" baseline="0">
                <a:solidFill>
                  <a:srgbClr val="808080"/>
                </a:solidFill>
                <a:latin typeface="Arial" pitchFamily="34" charset="0"/>
                <a:ea typeface="ＭＳ Ｐゴシック" pitchFamily="50" charset="-128"/>
              </a:rPr>
              <a:t>TRACKER</a:t>
            </a:r>
          </a:p>
        </p:txBody>
      </p:sp>
      <p:sp>
        <p:nvSpPr>
          <p:cNvPr id="1032" name="McK 3. Unit of measure" hidden="1"/>
          <p:cNvSpPr txBox="1">
            <a:spLocks noChangeArrowheads="1"/>
          </p:cNvSpPr>
          <p:nvPr/>
        </p:nvSpPr>
        <p:spPr bwMode="auto">
          <a:xfrm>
            <a:off x="119063" y="531813"/>
            <a:ext cx="3656012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defTabSz="895350">
              <a:defRPr/>
            </a:pPr>
            <a:r>
              <a:rPr lang="ja-JP" altLang="en-US" sz="1400" baseline="0">
                <a:solidFill>
                  <a:srgbClr val="808080"/>
                </a:solidFill>
                <a:latin typeface="Arial" pitchFamily="34" charset="0"/>
                <a:ea typeface="ＭＳ Ｐゴシック" pitchFamily="50" charset="-128"/>
              </a:rPr>
              <a:t>単位</a:t>
            </a:r>
          </a:p>
        </p:txBody>
      </p:sp>
      <p:grpSp>
        <p:nvGrpSpPr>
          <p:cNvPr id="12295" name="McK Slide Elements"/>
          <p:cNvGrpSpPr>
            <a:grpSpLocks/>
          </p:cNvGrpSpPr>
          <p:nvPr userDrawn="1"/>
        </p:nvGrpSpPr>
        <p:grpSpPr bwMode="auto">
          <a:xfrm>
            <a:off x="119063" y="6080125"/>
            <a:ext cx="8548687" cy="508000"/>
            <a:chOff x="75" y="3830"/>
            <a:chExt cx="5385" cy="320"/>
          </a:xfrm>
        </p:grpSpPr>
        <p:sp>
          <p:nvSpPr>
            <p:cNvPr id="1151" name="McK 4. Footnote" hidden="1"/>
            <p:cNvSpPr txBox="1">
              <a:spLocks noChangeArrowheads="1"/>
            </p:cNvSpPr>
            <p:nvPr userDrawn="1"/>
          </p:nvSpPr>
          <p:spPr bwMode="auto">
            <a:xfrm>
              <a:off x="75" y="3830"/>
              <a:ext cx="5385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 anchor="b">
              <a:spAutoFit/>
            </a:bodyPr>
            <a:lstStyle/>
            <a:p>
              <a:pPr marL="104775" indent="-104775" defTabSz="895350">
                <a:defRPr/>
              </a:pPr>
              <a:r>
                <a:rPr lang="en-US" altLang="ja-JP" sz="1000" baseline="0">
                  <a:latin typeface="Arial" pitchFamily="34" charset="0"/>
                  <a:ea typeface="ＭＳ Ｐゴシック" pitchFamily="50" charset="-128"/>
                </a:rPr>
                <a:t>1	</a:t>
              </a:r>
              <a:r>
                <a:rPr lang="ja-JP" altLang="en-US" sz="1000" baseline="0">
                  <a:latin typeface="Arial" pitchFamily="34" charset="0"/>
                  <a:ea typeface="ＭＳ Ｐゴシック" pitchFamily="50" charset="-128"/>
                </a:rPr>
                <a:t>脚注</a:t>
              </a:r>
              <a:endParaRPr lang="en-US" altLang="ja-JP" sz="1000" baseline="0">
                <a:latin typeface="Arial" pitchFamily="34" charset="0"/>
                <a:ea typeface="ＭＳ Ｐゴシック" pitchFamily="50" charset="-128"/>
              </a:endParaRPr>
            </a:p>
          </p:txBody>
        </p:sp>
        <p:sp>
          <p:nvSpPr>
            <p:cNvPr id="1154" name="McK 5. Source" hidden="1"/>
            <p:cNvSpPr>
              <a:spLocks noChangeArrowheads="1"/>
            </p:cNvSpPr>
            <p:nvPr userDrawn="1"/>
          </p:nvSpPr>
          <p:spPr bwMode="auto">
            <a:xfrm>
              <a:off x="75" y="4054"/>
              <a:ext cx="4323" cy="9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lIns="0" tIns="0" rIns="0" bIns="0" anchor="ctr">
              <a:spAutoFit/>
            </a:bodyPr>
            <a:lstStyle/>
            <a:p>
              <a:pPr marL="609600" indent="-609600" defTabSz="895350">
                <a:tabLst>
                  <a:tab pos="612775" algn="l"/>
                </a:tabLst>
                <a:defRPr/>
              </a:pPr>
              <a:r>
                <a:rPr lang="ja-JP" altLang="en-US" sz="1000" baseline="0">
                  <a:solidFill>
                    <a:srgbClr val="000000"/>
                  </a:solidFill>
                  <a:latin typeface="Arial" pitchFamily="34" charset="0"/>
                  <a:ea typeface="ＭＳ Ｐゴシック" pitchFamily="50" charset="-128"/>
                </a:rPr>
                <a:t>資　料</a:t>
              </a:r>
              <a:r>
                <a:rPr lang="en-US" altLang="ja-JP" sz="1000" baseline="0">
                  <a:solidFill>
                    <a:srgbClr val="000000"/>
                  </a:solidFill>
                  <a:latin typeface="Arial" pitchFamily="34" charset="0"/>
                  <a:ea typeface="ＭＳ Ｐゴシック" pitchFamily="50" charset="-128"/>
                </a:rPr>
                <a:t>:	</a:t>
              </a:r>
              <a:r>
                <a:rPr lang="ja-JP" altLang="en-US" sz="1000" baseline="0">
                  <a:solidFill>
                    <a:srgbClr val="000000"/>
                  </a:solidFill>
                  <a:latin typeface="Arial" pitchFamily="34" charset="0"/>
                  <a:ea typeface="ＭＳ Ｐゴシック" pitchFamily="50" charset="-128"/>
                </a:rPr>
                <a:t>資料名</a:t>
              </a:r>
              <a:endParaRPr lang="en-US" altLang="ja-JP" sz="1000" baseline="0">
                <a:solidFill>
                  <a:srgbClr val="000000"/>
                </a:solidFill>
                <a:latin typeface="Arial" pitchFamily="34" charset="0"/>
                <a:ea typeface="ＭＳ Ｐゴシック" pitchFamily="50" charset="-128"/>
              </a:endParaRPr>
            </a:p>
          </p:txBody>
        </p:sp>
      </p:grpSp>
      <p:grpSp>
        <p:nvGrpSpPr>
          <p:cNvPr id="12296" name="ACET" hidden="1"/>
          <p:cNvGrpSpPr>
            <a:grpSpLocks/>
          </p:cNvGrpSpPr>
          <p:nvPr/>
        </p:nvGrpSpPr>
        <p:grpSpPr bwMode="auto">
          <a:xfrm>
            <a:off x="1452563" y="1127125"/>
            <a:ext cx="4264025" cy="508000"/>
            <a:chOff x="915" y="710"/>
            <a:chExt cx="2686" cy="320"/>
          </a:xfrm>
        </p:grpSpPr>
        <p:cxnSp>
          <p:nvCxnSpPr>
            <p:cNvPr id="12298" name="AutoShape 249" hidden="1"/>
            <p:cNvCxnSpPr>
              <a:cxnSpLocks noChangeShapeType="1"/>
              <a:stCxn id="1274" idx="4"/>
              <a:endCxn id="1274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1274" name="AutoShape 250" hidden="1"/>
            <p:cNvSpPr>
              <a:spLocks noChangeArrowheads="1"/>
            </p:cNvSpPr>
            <p:nvPr/>
          </p:nvSpPr>
          <p:spPr bwMode="auto">
            <a:xfrm>
              <a:off x="915" y="710"/>
              <a:ext cx="2686" cy="320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18288" anchor="b">
              <a:spAutoFit/>
            </a:bodyPr>
            <a:lstStyle/>
            <a:p>
              <a:pPr>
                <a:defRPr/>
              </a:pPr>
              <a:r>
                <a:rPr lang="ja-JP" altLang="en-US" sz="1600" b="1" baseline="0">
                  <a:latin typeface="Arial" pitchFamily="34" charset="0"/>
                  <a:ea typeface="ＭＳ Ｐゴシック" pitchFamily="50" charset="-128"/>
                </a:rPr>
                <a:t>サブタイトル</a:t>
              </a:r>
            </a:p>
            <a:p>
              <a:pPr>
                <a:defRPr/>
              </a:pPr>
              <a:r>
                <a:rPr lang="ja-JP" altLang="en-US" sz="1600" baseline="0">
                  <a:solidFill>
                    <a:srgbClr val="808080"/>
                  </a:solidFill>
                  <a:latin typeface="Arial" pitchFamily="34" charset="0"/>
                  <a:ea typeface="ＭＳ Ｐゴシック" pitchFamily="50" charset="-128"/>
                </a:rPr>
                <a:t>単位</a:t>
              </a:r>
            </a:p>
          </p:txBody>
        </p:sp>
      </p:grpSp>
      <p:sp>
        <p:nvSpPr>
          <p:cNvPr id="1304" name="Rectangle 28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45513" y="6435725"/>
            <a:ext cx="195262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 baseline="0">
                <a:solidFill>
                  <a:srgbClr val="000000"/>
                </a:solidFill>
                <a:latin typeface="Arial" pitchFamily="34" charset="0"/>
                <a:ea typeface="ＭＳ Ｐゴシック" pitchFamily="50" charset="-128"/>
              </a:defRPr>
            </a:lvl1pPr>
          </a:lstStyle>
          <a:p>
            <a:pPr>
              <a:defRPr/>
            </a:pPr>
            <a:fld id="{6BCE001B-1B09-4874-AE0A-548A562A953E}" type="slidenum">
              <a:rPr lang="ja-JP" altLang="en-US"/>
              <a:pPr>
                <a:defRPr/>
              </a:pPr>
              <a:t>‹#›</a:t>
            </a:fld>
            <a:r>
              <a:rPr lang="en-US" altLang="ja-JP"/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85" r:id="rId1"/>
    <p:sldLayoutId id="2147484465" r:id="rId2"/>
    <p:sldLayoutId id="2147484466" r:id="rId3"/>
    <p:sldLayoutId id="2147484467" r:id="rId4"/>
    <p:sldLayoutId id="2147484468" r:id="rId5"/>
    <p:sldLayoutId id="2147484469" r:id="rId6"/>
    <p:sldLayoutId id="2147484470" r:id="rId7"/>
    <p:sldLayoutId id="2147484471" r:id="rId8"/>
    <p:sldLayoutId id="2147484472" r:id="rId9"/>
    <p:sldLayoutId id="2147484473" r:id="rId10"/>
    <p:sldLayoutId id="2147484474" r:id="rId11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895350" rtl="0" eaLnBrk="0" fontAlgn="base" hangingPunct="0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+mj-lt"/>
          <a:ea typeface="+mj-ea"/>
          <a:cs typeface="+mj-cs"/>
        </a:defRPr>
      </a:lvl1pPr>
      <a:lvl2pPr algn="l" defTabSz="895350" rtl="0" eaLnBrk="0" fontAlgn="base" hangingPunct="0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pitchFamily="34" charset="0"/>
          <a:ea typeface="ＭＳ Ｐゴシック" pitchFamily="50" charset="-128"/>
        </a:defRPr>
      </a:lvl2pPr>
      <a:lvl3pPr algn="l" defTabSz="895350" rtl="0" eaLnBrk="0" fontAlgn="base" hangingPunct="0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pitchFamily="34" charset="0"/>
          <a:ea typeface="ＭＳ Ｐゴシック" pitchFamily="50" charset="-128"/>
        </a:defRPr>
      </a:lvl3pPr>
      <a:lvl4pPr algn="l" defTabSz="895350" rtl="0" eaLnBrk="0" fontAlgn="base" hangingPunct="0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pitchFamily="34" charset="0"/>
          <a:ea typeface="ＭＳ Ｐゴシック" pitchFamily="50" charset="-128"/>
        </a:defRPr>
      </a:lvl4pPr>
      <a:lvl5pPr algn="l" defTabSz="895350" rtl="0" eaLnBrk="0" fontAlgn="base" hangingPunct="0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pitchFamily="34" charset="0"/>
          <a:ea typeface="ＭＳ Ｐゴシック" pitchFamily="50" charset="-128"/>
        </a:defRPr>
      </a:lvl5pPr>
      <a:lvl6pPr marL="457200" algn="l" defTabSz="895350" rtl="0" fontAlgn="base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pitchFamily="34" charset="0"/>
          <a:ea typeface="ＭＳ Ｐゴシック" pitchFamily="50" charset="-128"/>
        </a:defRPr>
      </a:lvl6pPr>
      <a:lvl7pPr marL="914400" algn="l" defTabSz="895350" rtl="0" fontAlgn="base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pitchFamily="34" charset="0"/>
          <a:ea typeface="ＭＳ Ｐゴシック" pitchFamily="50" charset="-128"/>
        </a:defRPr>
      </a:lvl7pPr>
      <a:lvl8pPr marL="1371600" algn="l" defTabSz="895350" rtl="0" fontAlgn="base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pitchFamily="34" charset="0"/>
          <a:ea typeface="ＭＳ Ｐゴシック" pitchFamily="50" charset="-128"/>
        </a:defRPr>
      </a:lvl8pPr>
      <a:lvl9pPr marL="1828800" algn="l" defTabSz="895350" rtl="0" fontAlgn="base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pitchFamily="34" charset="0"/>
          <a:ea typeface="ＭＳ Ｐゴシック" pitchFamily="50" charset="-128"/>
        </a:defRPr>
      </a:lvl9pPr>
    </p:titleStyle>
    <p:bodyStyle>
      <a:lvl1pPr marL="342900" indent="-342900" algn="l" defTabSz="895350" rtl="0" eaLnBrk="0" fontAlgn="base" hangingPunct="0">
        <a:spcBef>
          <a:spcPct val="0"/>
        </a:spcBef>
        <a:spcAft>
          <a:spcPct val="0"/>
        </a:spcAft>
        <a:buClr>
          <a:schemeClr val="tx2"/>
        </a:buClr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193675" indent="-192088" algn="l" defTabSz="895350" rtl="0" eaLnBrk="0" fontAlgn="base" hangingPunct="0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600">
          <a:solidFill>
            <a:schemeClr val="tx1"/>
          </a:solidFill>
          <a:latin typeface="+mn-lt"/>
          <a:ea typeface="+mn-ea"/>
        </a:defRPr>
      </a:lvl2pPr>
      <a:lvl3pPr marL="457200" indent="-261938" algn="l" defTabSz="895350" rtl="0" eaLnBrk="0" fontAlgn="base" hangingPunct="0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600">
          <a:solidFill>
            <a:schemeClr val="tx1"/>
          </a:solidFill>
          <a:latin typeface="+mn-lt"/>
          <a:ea typeface="+mn-ea"/>
        </a:defRPr>
      </a:lvl3pPr>
      <a:lvl4pPr marL="614363" indent="-155575" algn="l" defTabSz="895350" rtl="0" eaLnBrk="0" fontAlgn="base" hangingPunct="0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600">
          <a:solidFill>
            <a:schemeClr val="tx1"/>
          </a:solidFill>
          <a:latin typeface="+mn-lt"/>
          <a:ea typeface="+mn-ea"/>
        </a:defRPr>
      </a:lvl4pPr>
      <a:lvl5pPr marL="746125" indent="-130175" algn="l" defTabSz="895350" rtl="0" eaLnBrk="0" fontAlgn="base" hangingPunct="0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>
          <a:solidFill>
            <a:schemeClr val="tx1"/>
          </a:solidFill>
          <a:latin typeface="+mn-lt"/>
          <a:ea typeface="+mn-ea"/>
        </a:defRPr>
      </a:lvl5pPr>
      <a:lvl6pPr marL="1203325" indent="-130175" algn="l" defTabSz="895350" rtl="0" fontAlgn="base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pitchFamily="34" charset="0"/>
        <a:buChar char="-"/>
        <a:defRPr sz="1600">
          <a:solidFill>
            <a:schemeClr val="tx1"/>
          </a:solidFill>
          <a:latin typeface="+mn-lt"/>
          <a:ea typeface="+mn-ea"/>
        </a:defRPr>
      </a:lvl6pPr>
      <a:lvl7pPr marL="1660525" indent="-130175" algn="l" defTabSz="895350" rtl="0" fontAlgn="base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pitchFamily="34" charset="0"/>
        <a:buChar char="-"/>
        <a:defRPr sz="1600">
          <a:solidFill>
            <a:schemeClr val="tx1"/>
          </a:solidFill>
          <a:latin typeface="+mn-lt"/>
          <a:ea typeface="+mn-ea"/>
        </a:defRPr>
      </a:lvl7pPr>
      <a:lvl8pPr marL="2117725" indent="-130175" algn="l" defTabSz="895350" rtl="0" fontAlgn="base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pitchFamily="34" charset="0"/>
        <a:buChar char="-"/>
        <a:defRPr sz="1600">
          <a:solidFill>
            <a:schemeClr val="tx1"/>
          </a:solidFill>
          <a:latin typeface="+mn-lt"/>
          <a:ea typeface="+mn-ea"/>
        </a:defRPr>
      </a:lvl8pPr>
      <a:lvl9pPr marL="2574925" indent="-130175" algn="l" defTabSz="895350" rtl="0" fontAlgn="base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pitchFamily="34" charset="0"/>
        <a:buChar char="-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.xml"/><Relationship Id="rId1" Type="http://schemas.openxmlformats.org/officeDocument/2006/relationships/tags" Target="../tags/tag2.xml"/><Relationship Id="rId2" Type="http://schemas.openxmlformats.org/officeDocument/2006/relationships/tags" Target="../tags/tag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mazon.co.jp" TargetMode="External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>
          <a:xfrm>
            <a:off x="2509838" y="2543175"/>
            <a:ext cx="6172200" cy="738664"/>
          </a:xfrm>
        </p:spPr>
        <p:txBody>
          <a:bodyPr anchor="t"/>
          <a:lstStyle/>
          <a:p>
            <a:r>
              <a:rPr lang="en-US" altLang="ja-JP" sz="2400"/>
              <a:t>Web </a:t>
            </a:r>
            <a:r>
              <a:rPr lang="ja-JP" altLang="en-US" sz="2400"/>
              <a:t>工学で応用するための</a:t>
            </a:r>
            <a:r>
              <a:rPr lang="en-US" altLang="ja-JP" sz="2400"/>
              <a:t/>
            </a:r>
            <a:br>
              <a:rPr lang="en-US" altLang="ja-JP" sz="2400"/>
            </a:br>
            <a:r>
              <a:rPr lang="en-US" altLang="ja-JP" sz="2400"/>
              <a:t>Deep Learning</a:t>
            </a:r>
            <a:r>
              <a:rPr lang="ja-JP" altLang="en-US" sz="2400"/>
              <a:t>利用法と知見の体系化 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3554414" y="5148263"/>
            <a:ext cx="4935537" cy="984885"/>
          </a:xfrm>
        </p:spPr>
        <p:txBody>
          <a:bodyPr/>
          <a:lstStyle/>
          <a:p>
            <a:pPr marL="0" indent="0" algn="r" eaLnBrk="1" hangingPunct="1"/>
            <a:r>
              <a:rPr lang="ja-JP" altLang="en-US" dirty="0" smtClean="0"/>
              <a:t>東京大学工学部システム創成学科</a:t>
            </a:r>
          </a:p>
          <a:p>
            <a:pPr marL="0" indent="0" algn="r" eaLnBrk="1" hangingPunct="1"/>
            <a:r>
              <a:rPr lang="ja-JP" altLang="en-US" dirty="0" smtClean="0"/>
              <a:t>知能社会システムコース　松尾研究室</a:t>
            </a:r>
          </a:p>
          <a:p>
            <a:pPr marL="0" indent="0" algn="r" eaLnBrk="1" hangingPunct="1"/>
            <a:r>
              <a:rPr lang="ja-JP" altLang="en-US" sz="1800" dirty="0" smtClean="0"/>
              <a:t>黒滝</a:t>
            </a:r>
            <a:r>
              <a:rPr lang="en-US" altLang="ja-JP" sz="1800" dirty="0" smtClean="0"/>
              <a:t> </a:t>
            </a:r>
            <a:r>
              <a:rPr lang="ja-JP" altLang="en-US" sz="1800" dirty="0" smtClean="0"/>
              <a:t>紘生</a:t>
            </a:r>
            <a:endParaRPr lang="en-US" altLang="ja-JP" sz="1800" dirty="0" smtClean="0"/>
          </a:p>
          <a:p>
            <a:pPr marL="0" indent="0" algn="r" eaLnBrk="1" hangingPunct="1"/>
            <a:r>
              <a:rPr lang="en-US" altLang="ja-JP" sz="1800" dirty="0"/>
              <a:t>kurotaki@weblab.t.u-tokyo.ac.jp</a:t>
            </a:r>
            <a:endParaRPr lang="en-US" altLang="ja-JP" sz="1800" dirty="0" smtClean="0"/>
          </a:p>
        </p:txBody>
      </p:sp>
      <p:sp>
        <p:nvSpPr>
          <p:cNvPr id="16388" name="Rectangle 6"/>
          <p:cNvSpPr>
            <a:spLocks noChangeArrowheads="1"/>
          </p:cNvSpPr>
          <p:nvPr/>
        </p:nvSpPr>
        <p:spPr bwMode="auto">
          <a:xfrm>
            <a:off x="0" y="0"/>
            <a:ext cx="8958263" cy="6721475"/>
          </a:xfrm>
          <a:prstGeom prst="rect">
            <a:avLst/>
          </a:prstGeom>
          <a:noFill/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6389" name="TitleBottomPlaceholder"/>
          <p:cNvSpPr>
            <a:spLocks noChangeArrowheads="1"/>
          </p:cNvSpPr>
          <p:nvPr/>
        </p:nvSpPr>
        <p:spPr bwMode="auto">
          <a:xfrm>
            <a:off x="0" y="2238375"/>
            <a:ext cx="2193925" cy="4484688"/>
          </a:xfrm>
          <a:prstGeom prst="rect">
            <a:avLst/>
          </a:prstGeom>
          <a:solidFill>
            <a:srgbClr val="0065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6390" name="TitleTopPlaceholder"/>
          <p:cNvSpPr>
            <a:spLocks noChangeArrowheads="1"/>
          </p:cNvSpPr>
          <p:nvPr/>
        </p:nvSpPr>
        <p:spPr bwMode="auto">
          <a:xfrm>
            <a:off x="0" y="0"/>
            <a:ext cx="2193925" cy="2238375"/>
          </a:xfrm>
          <a:prstGeom prst="rect">
            <a:avLst/>
          </a:prstGeom>
          <a:solidFill>
            <a:srgbClr val="91AF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ja-JP" alt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9063" y="230188"/>
            <a:ext cx="8618537" cy="292388"/>
          </a:xfrm>
        </p:spPr>
        <p:txBody>
          <a:bodyPr/>
          <a:lstStyle/>
          <a:p>
            <a:r>
              <a:rPr kumimoji="1" lang="ja-JP" altLang="en-US" dirty="0"/>
              <a:t>深層学習の実装における問題点</a:t>
            </a:r>
            <a:r>
              <a:rPr kumimoji="1" lang="ja-JP" altLang="en-US" dirty="0"/>
              <a:t>と、その解決</a:t>
            </a:r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4E70FC-6F47-4B9A-8DC5-CFB6557575ED}" type="slidenum">
              <a:rPr lang="ja-JP" altLang="en-US" smtClean="0"/>
              <a:pPr>
                <a:defRPr/>
              </a:pPr>
              <a:t>9</a:t>
            </a:fld>
            <a:r>
              <a:rPr lang="en-US" altLang="ja-JP" smtClean="0"/>
              <a:t> </a:t>
            </a:r>
            <a:endParaRPr lang="en-US" altLang="ja-JP"/>
          </a:p>
        </p:txBody>
      </p:sp>
      <p:sp>
        <p:nvSpPr>
          <p:cNvPr id="6" name="正方形/長方形 5"/>
          <p:cNvSpPr/>
          <p:nvPr/>
        </p:nvSpPr>
        <p:spPr bwMode="auto">
          <a:xfrm>
            <a:off x="467873" y="815548"/>
            <a:ext cx="8020677" cy="70857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rPr>
              <a:t>深層学習の実装における問題点</a:t>
            </a:r>
            <a:endParaRPr kumimoji="0" lang="ja-JP" altLang="en-US" sz="20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7" name="正方形/長方形 6"/>
          <p:cNvSpPr/>
          <p:nvPr/>
        </p:nvSpPr>
        <p:spPr bwMode="auto">
          <a:xfrm>
            <a:off x="471346" y="1616102"/>
            <a:ext cx="2563143" cy="80378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rPr>
              <a:t>分類精度の再現の問題</a:t>
            </a:r>
            <a:endParaRPr kumimoji="0" lang="ja-JP" altLang="en-US" sz="13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8" name="正方形/長方形 7"/>
          <p:cNvSpPr/>
          <p:nvPr/>
        </p:nvSpPr>
        <p:spPr bwMode="auto">
          <a:xfrm>
            <a:off x="3198376" y="1616090"/>
            <a:ext cx="2563143" cy="80378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rPr>
              <a:t>実装難易度の問題</a:t>
            </a:r>
            <a:endParaRPr kumimoji="0" lang="ja-JP" altLang="en-US" sz="13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9" name="正方形/長方形 8"/>
          <p:cNvSpPr/>
          <p:nvPr/>
        </p:nvSpPr>
        <p:spPr bwMode="auto">
          <a:xfrm>
            <a:off x="5912040" y="1616091"/>
            <a:ext cx="2563143" cy="80378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baseline="0" dirty="0" err="1">
                <a:latin typeface="Arial" pitchFamily="34" charset="0"/>
                <a:ea typeface="ＭＳ Ｐゴシック" pitchFamily="50" charset="-128"/>
              </a:rPr>
              <a:t>学習時間の問題</a:t>
            </a:r>
            <a:endParaRPr kumimoji="0" lang="ja-JP" altLang="en-US" sz="13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10" name="正方形/長方形 9"/>
          <p:cNvSpPr/>
          <p:nvPr/>
        </p:nvSpPr>
        <p:spPr bwMode="auto">
          <a:xfrm>
            <a:off x="471346" y="4249876"/>
            <a:ext cx="2563143" cy="723551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baseline="0" dirty="0" err="1">
                <a:latin typeface="Arial" pitchFamily="34" charset="0"/>
                <a:ea typeface="ＭＳ Ｐゴシック" pitchFamily="50" charset="-128"/>
              </a:rPr>
              <a:t>分類精度の再現実験を行う</a:t>
            </a:r>
            <a:endParaRPr kumimoji="0" lang="ja-JP" altLang="en-US" sz="13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11" name="正方形/長方形 10"/>
          <p:cNvSpPr/>
          <p:nvPr/>
        </p:nvSpPr>
        <p:spPr bwMode="auto">
          <a:xfrm>
            <a:off x="3198376" y="2658881"/>
            <a:ext cx="2523041" cy="1044459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baseline="0" dirty="0" err="1">
                <a:latin typeface="Arial" pitchFamily="34" charset="0"/>
                <a:ea typeface="ＭＳ Ｐゴシック" pitchFamily="50" charset="-128"/>
              </a:rPr>
              <a:t>実装容易</a:t>
            </a:r>
            <a:r>
              <a:rPr kumimoji="0" lang="ja-JP" altLang="en-US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rPr>
              <a:t>なライブラリの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rPr>
              <a:t>選択と利用</a:t>
            </a:r>
            <a:endParaRPr kumimoji="0" lang="ja-JP" altLang="en-US" sz="13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12" name="正方形/長方形 11"/>
          <p:cNvSpPr/>
          <p:nvPr/>
        </p:nvSpPr>
        <p:spPr bwMode="auto">
          <a:xfrm>
            <a:off x="5908546" y="2658914"/>
            <a:ext cx="2553270" cy="42943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baseline="0" dirty="0" err="1">
                <a:latin typeface="Arial" pitchFamily="34" charset="0"/>
                <a:ea typeface="ＭＳ Ｐゴシック" pitchFamily="50" charset="-128"/>
              </a:rPr>
              <a:t>GPU</a:t>
            </a:r>
            <a:r>
              <a:rPr lang="ja-JP" altLang="en-US" baseline="0" dirty="0" err="1">
                <a:latin typeface="Arial" pitchFamily="34" charset="0"/>
                <a:ea typeface="ＭＳ Ｐゴシック" pitchFamily="50" charset="-128"/>
              </a:rPr>
              <a:t>の利用</a:t>
            </a:r>
            <a:endParaRPr kumimoji="0" lang="ja-JP" altLang="en-US" sz="13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13" name="正方形/長方形 12"/>
          <p:cNvSpPr/>
          <p:nvPr/>
        </p:nvSpPr>
        <p:spPr bwMode="auto">
          <a:xfrm>
            <a:off x="5912040" y="3233832"/>
            <a:ext cx="2536408" cy="482879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rPr>
              <a:t>GPU</a:t>
            </a:r>
            <a:r>
              <a:rPr kumimoji="0" lang="ja-JP" altLang="en-US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rPr>
              <a:t>補助ライブラリの選択と利用</a:t>
            </a:r>
            <a:endParaRPr kumimoji="0" lang="ja-JP" altLang="en-US" sz="13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15" name="正方形/長方形 14"/>
          <p:cNvSpPr/>
          <p:nvPr/>
        </p:nvSpPr>
        <p:spPr bwMode="auto">
          <a:xfrm>
            <a:off x="467873" y="5427992"/>
            <a:ext cx="8020677" cy="70857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rPr>
              <a:t>深層学習応用技術の発展</a:t>
            </a:r>
            <a:endParaRPr kumimoji="0" lang="ja-JP" altLang="en-US" sz="20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</a:endParaRPr>
          </a:p>
        </p:txBody>
      </p:sp>
      <p:cxnSp>
        <p:nvCxnSpPr>
          <p:cNvPr id="17" name="直線矢印コネクタ 16"/>
          <p:cNvCxnSpPr>
            <a:stCxn id="9" idx="2"/>
            <a:endCxn id="12" idx="0"/>
          </p:cNvCxnSpPr>
          <p:nvPr/>
        </p:nvCxnSpPr>
        <p:spPr bwMode="auto">
          <a:xfrm flipH="1">
            <a:off x="7185181" y="2419878"/>
            <a:ext cx="8431" cy="23903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直線矢印コネクタ 18"/>
          <p:cNvCxnSpPr>
            <a:stCxn id="8" idx="2"/>
            <a:endCxn id="11" idx="0"/>
          </p:cNvCxnSpPr>
          <p:nvPr/>
        </p:nvCxnSpPr>
        <p:spPr bwMode="auto">
          <a:xfrm flipH="1">
            <a:off x="4459897" y="2419877"/>
            <a:ext cx="20051" cy="2390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直線矢印コネクタ 25"/>
          <p:cNvCxnSpPr>
            <a:stCxn id="12" idx="2"/>
            <a:endCxn id="13" idx="0"/>
          </p:cNvCxnSpPr>
          <p:nvPr/>
        </p:nvCxnSpPr>
        <p:spPr bwMode="auto">
          <a:xfrm flipH="1">
            <a:off x="7180244" y="3088348"/>
            <a:ext cx="4937" cy="14548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8" name="カギ線コネクタ 27"/>
          <p:cNvCxnSpPr>
            <a:stCxn id="11" idx="2"/>
            <a:endCxn id="10" idx="0"/>
          </p:cNvCxnSpPr>
          <p:nvPr/>
        </p:nvCxnSpPr>
        <p:spPr bwMode="auto">
          <a:xfrm rot="5400000">
            <a:off x="2833140" y="2623119"/>
            <a:ext cx="546536" cy="2706979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0" name="カギ線コネクタ 29"/>
          <p:cNvCxnSpPr>
            <a:stCxn id="13" idx="2"/>
            <a:endCxn id="10" idx="0"/>
          </p:cNvCxnSpPr>
          <p:nvPr/>
        </p:nvCxnSpPr>
        <p:spPr bwMode="auto">
          <a:xfrm rot="5400000">
            <a:off x="4199999" y="1269630"/>
            <a:ext cx="533165" cy="5427326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2" name="カギ線コネクタ 31"/>
          <p:cNvCxnSpPr>
            <a:stCxn id="10" idx="2"/>
            <a:endCxn id="15" idx="0"/>
          </p:cNvCxnSpPr>
          <p:nvPr/>
        </p:nvCxnSpPr>
        <p:spPr bwMode="auto">
          <a:xfrm rot="16200000" flipH="1">
            <a:off x="2888283" y="3838062"/>
            <a:ext cx="454565" cy="2725294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3" name="テキスト ボックス 32"/>
          <p:cNvSpPr txBox="1"/>
          <p:nvPr/>
        </p:nvSpPr>
        <p:spPr>
          <a:xfrm>
            <a:off x="3649409" y="4826360"/>
            <a:ext cx="175671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aseline="0" dirty="0" err="1" smtClean="0"/>
              <a:t>ライブラリ・モデル選定</a:t>
            </a:r>
            <a:endParaRPr kumimoji="1" lang="ja-JP" altLang="en-US" baseline="0" dirty="0" err="1" smtClean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521346" y="3837024"/>
            <a:ext cx="119666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aseline="0" dirty="0" err="1" smtClean="0"/>
              <a:t>ライブラリ選定</a:t>
            </a:r>
            <a:endParaRPr kumimoji="1" lang="ja-JP" altLang="en-US" baseline="0" dirty="0" err="1" smtClean="0"/>
          </a:p>
        </p:txBody>
      </p:sp>
      <p:sp>
        <p:nvSpPr>
          <p:cNvPr id="37" name="正方形/長方形 36"/>
          <p:cNvSpPr/>
          <p:nvPr/>
        </p:nvSpPr>
        <p:spPr bwMode="auto">
          <a:xfrm>
            <a:off x="511448" y="2658881"/>
            <a:ext cx="2523041" cy="1044459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baseline="0" dirty="0" err="1">
                <a:latin typeface="Arial" pitchFamily="34" charset="0"/>
                <a:ea typeface="ＭＳ Ｐゴシック" pitchFamily="50" charset="-128"/>
              </a:rPr>
              <a:t>論文の実験に用いた無変更の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baseline="0" dirty="0" err="1">
                <a:latin typeface="Arial" pitchFamily="34" charset="0"/>
                <a:ea typeface="ＭＳ Ｐゴシック" pitchFamily="50" charset="-128"/>
              </a:rPr>
              <a:t>ソースコードを利用</a:t>
            </a:r>
          </a:p>
        </p:txBody>
      </p:sp>
      <p:cxnSp>
        <p:nvCxnSpPr>
          <p:cNvPr id="39" name="直線矢印コネクタ 38"/>
          <p:cNvCxnSpPr>
            <a:stCxn id="7" idx="2"/>
            <a:endCxn id="37" idx="0"/>
          </p:cNvCxnSpPr>
          <p:nvPr/>
        </p:nvCxnSpPr>
        <p:spPr bwMode="auto">
          <a:xfrm>
            <a:off x="1752918" y="2419889"/>
            <a:ext cx="20051" cy="23899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1" name="直線矢印コネクタ 40"/>
          <p:cNvCxnSpPr>
            <a:stCxn id="37" idx="2"/>
            <a:endCxn id="10" idx="0"/>
          </p:cNvCxnSpPr>
          <p:nvPr/>
        </p:nvCxnSpPr>
        <p:spPr bwMode="auto">
          <a:xfrm flipH="1">
            <a:off x="1752918" y="3703340"/>
            <a:ext cx="20051" cy="54653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5576517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9063" y="230188"/>
            <a:ext cx="8618537" cy="292388"/>
          </a:xfrm>
        </p:spPr>
        <p:txBody>
          <a:bodyPr/>
          <a:lstStyle/>
          <a:p>
            <a:r>
              <a:rPr kumimoji="1" lang="ja-JP" altLang="en-US" dirty="0"/>
              <a:t>対策</a:t>
            </a:r>
            <a:r>
              <a:rPr kumimoji="1" lang="en-US" altLang="ja-JP" dirty="0"/>
              <a:t>1/3 :</a:t>
            </a:r>
            <a:r>
              <a:rPr kumimoji="1" lang="ja-JP" altLang="en-US" dirty="0"/>
              <a:t>分類精度の再現の問題とその</a:t>
            </a:r>
            <a:r>
              <a:rPr kumimoji="1" lang="ja-JP" altLang="en-US" dirty="0"/>
              <a:t>対策</a:t>
            </a:r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4E70FC-6F47-4B9A-8DC5-CFB6557575ED}" type="slidenum">
              <a:rPr lang="ja-JP" altLang="en-US" smtClean="0"/>
              <a:pPr>
                <a:defRPr/>
              </a:pPr>
              <a:t>10</a:t>
            </a:fld>
            <a:r>
              <a:rPr lang="en-US" altLang="ja-JP" smtClean="0"/>
              <a:t> </a:t>
            </a:r>
            <a:endParaRPr lang="en-US" altLang="ja-JP"/>
          </a:p>
        </p:txBody>
      </p:sp>
      <p:sp>
        <p:nvSpPr>
          <p:cNvPr id="6" name="正方形/長方形 5"/>
          <p:cNvSpPr/>
          <p:nvPr/>
        </p:nvSpPr>
        <p:spPr bwMode="auto">
          <a:xfrm>
            <a:off x="752073" y="894134"/>
            <a:ext cx="3244901" cy="101769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1800" baseline="0" dirty="0" err="1">
                <a:latin typeface="Arial" pitchFamily="34" charset="0"/>
                <a:ea typeface="ＭＳ Ｐゴシック" pitchFamily="50" charset="-128"/>
              </a:rPr>
              <a:t>深層学習をウェブ工学の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1800" baseline="0" dirty="0" err="1">
                <a:latin typeface="Arial" pitchFamily="34" charset="0"/>
                <a:ea typeface="ＭＳ Ｐゴシック" pitchFamily="50" charset="-128"/>
              </a:rPr>
              <a:t>問題に応用したい</a:t>
            </a:r>
            <a:endParaRPr kumimoji="0" lang="ja-JP" altLang="en-US" sz="18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8" name="正方形/長方形 7"/>
          <p:cNvSpPr/>
          <p:nvPr/>
        </p:nvSpPr>
        <p:spPr bwMode="auto">
          <a:xfrm>
            <a:off x="4909458" y="894134"/>
            <a:ext cx="3244901" cy="101769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ja-JP" altLang="en-US" sz="1800" baseline="0" dirty="0" err="1">
                <a:latin typeface="Arial" pitchFamily="34" charset="0"/>
                <a:ea typeface="ＭＳ Ｐゴシック" pitchFamily="50" charset="-128"/>
              </a:rPr>
              <a:t>深層学習の高い</a:t>
            </a:r>
            <a:r>
              <a:rPr lang="ja-JP" altLang="en-US" sz="1800" baseline="0" dirty="0" err="1">
                <a:latin typeface="Arial" pitchFamily="34" charset="0"/>
                <a:ea typeface="ＭＳ Ｐゴシック" pitchFamily="50" charset="-128"/>
              </a:rPr>
              <a:t>分類精度</a:t>
            </a:r>
            <a:r>
              <a:rPr lang="ja-JP" altLang="en-US" sz="1800" baseline="0" dirty="0" err="1">
                <a:latin typeface="Arial" pitchFamily="34" charset="0"/>
                <a:ea typeface="ＭＳ Ｐゴシック" pitchFamily="50" charset="-128"/>
              </a:rPr>
              <a:t>を</a:t>
            </a:r>
          </a:p>
          <a:p>
            <a:pPr algn="ctr"/>
            <a:r>
              <a:rPr lang="ja-JP" altLang="en-US" sz="1800" baseline="0" dirty="0" err="1">
                <a:latin typeface="Arial" pitchFamily="34" charset="0"/>
                <a:ea typeface="ＭＳ Ｐゴシック" pitchFamily="50" charset="-128"/>
              </a:rPr>
              <a:t>利用したい</a:t>
            </a:r>
            <a:endParaRPr lang="ja-JP" altLang="en-US" sz="1800" baseline="0" dirty="0" err="1">
              <a:latin typeface="Arial" pitchFamily="34" charset="0"/>
              <a:ea typeface="ＭＳ Ｐゴシック" pitchFamily="50" charset="-128"/>
            </a:endParaRPr>
          </a:p>
        </p:txBody>
      </p:sp>
      <p:cxnSp>
        <p:nvCxnSpPr>
          <p:cNvPr id="12" name="直線矢印コネクタ 11"/>
          <p:cNvCxnSpPr>
            <a:stCxn id="8" idx="1"/>
            <a:endCxn id="6" idx="3"/>
          </p:cNvCxnSpPr>
          <p:nvPr/>
        </p:nvCxnSpPr>
        <p:spPr bwMode="auto">
          <a:xfrm flipH="1">
            <a:off x="3996974" y="1402983"/>
            <a:ext cx="91248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3" name="テキスト ボックス 12"/>
          <p:cNvSpPr txBox="1"/>
          <p:nvPr/>
        </p:nvSpPr>
        <p:spPr>
          <a:xfrm>
            <a:off x="4170752" y="1069559"/>
            <a:ext cx="51809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aseline="0" dirty="0" err="1" smtClean="0"/>
              <a:t>理由</a:t>
            </a:r>
            <a:endParaRPr kumimoji="1" lang="ja-JP" altLang="en-US" baseline="0" dirty="0" err="1" smtClean="0"/>
          </a:p>
        </p:txBody>
      </p:sp>
      <p:sp>
        <p:nvSpPr>
          <p:cNvPr id="14" name="下矢印 13"/>
          <p:cNvSpPr/>
          <p:nvPr/>
        </p:nvSpPr>
        <p:spPr bwMode="auto">
          <a:xfrm>
            <a:off x="3919686" y="2034254"/>
            <a:ext cx="1039766" cy="344631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6" name="正方形/長方形 15"/>
          <p:cNvSpPr/>
          <p:nvPr/>
        </p:nvSpPr>
        <p:spPr bwMode="auto">
          <a:xfrm>
            <a:off x="1928438" y="2469121"/>
            <a:ext cx="5089654" cy="101769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ja-JP" altLang="en-US" sz="1800" baseline="0" dirty="0" err="1">
                <a:latin typeface="Arial" pitchFamily="34" charset="0"/>
                <a:ea typeface="ＭＳ Ｐゴシック" pitchFamily="50" charset="-128"/>
              </a:rPr>
              <a:t>論文に書いてある高い分類精度を、</a:t>
            </a:r>
          </a:p>
          <a:p>
            <a:pPr algn="ctr"/>
            <a:r>
              <a:rPr lang="ja-JP" altLang="en-US" sz="1800" baseline="0" dirty="0" err="1">
                <a:latin typeface="Arial" pitchFamily="34" charset="0"/>
                <a:ea typeface="ＭＳ Ｐゴシック" pitchFamily="50" charset="-128"/>
              </a:rPr>
              <a:t>自分の実行環境でも再現できることが重要</a:t>
            </a:r>
            <a:endParaRPr lang="ja-JP" altLang="en-US" sz="1800" baseline="0" dirty="0" err="1"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18" name="正方形/長方形 17"/>
          <p:cNvSpPr/>
          <p:nvPr/>
        </p:nvSpPr>
        <p:spPr bwMode="auto">
          <a:xfrm>
            <a:off x="591659" y="4126929"/>
            <a:ext cx="3646602" cy="88441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ja-JP" altLang="en-US" sz="1800" baseline="0" dirty="0" err="1">
                <a:latin typeface="Arial" pitchFamily="34" charset="0"/>
                <a:ea typeface="ＭＳ Ｐゴシック" pitchFamily="50" charset="-128"/>
              </a:rPr>
              <a:t>論文の実験に使ったソースコードを、</a:t>
            </a:r>
          </a:p>
          <a:p>
            <a:pPr algn="ctr"/>
            <a:r>
              <a:rPr lang="ja-JP" altLang="en-US" sz="1800" baseline="0" dirty="0" err="1">
                <a:latin typeface="Arial" pitchFamily="34" charset="0"/>
                <a:ea typeface="ＭＳ Ｐゴシック" pitchFamily="50" charset="-128"/>
              </a:rPr>
              <a:t>そのまま使える</a:t>
            </a:r>
            <a:endParaRPr lang="ja-JP" altLang="en-US" sz="1800" baseline="0" dirty="0" err="1"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19" name="正方形/長方形 18"/>
          <p:cNvSpPr/>
          <p:nvPr/>
        </p:nvSpPr>
        <p:spPr bwMode="auto">
          <a:xfrm>
            <a:off x="4855986" y="4126929"/>
            <a:ext cx="3244901" cy="88441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ja-JP" altLang="en-US" sz="1800" baseline="0" dirty="0" err="1">
                <a:latin typeface="Arial" pitchFamily="34" charset="0"/>
                <a:ea typeface="ＭＳ Ｐゴシック" pitchFamily="50" charset="-128"/>
              </a:rPr>
              <a:t>アルゴリズムの主要部分しか</a:t>
            </a:r>
          </a:p>
          <a:p>
            <a:pPr algn="ctr"/>
            <a:r>
              <a:rPr lang="ja-JP" altLang="en-US" sz="1800" baseline="0" dirty="0" err="1">
                <a:latin typeface="Arial" pitchFamily="34" charset="0"/>
                <a:ea typeface="ＭＳ Ｐゴシック" pitchFamily="50" charset="-128"/>
              </a:rPr>
              <a:t>提供されていない</a:t>
            </a:r>
            <a:endParaRPr lang="ja-JP" altLang="en-US" sz="1800" baseline="0" dirty="0" err="1">
              <a:latin typeface="Arial" pitchFamily="34" charset="0"/>
              <a:ea typeface="ＭＳ Ｐゴシック" pitchFamily="50" charset="-128"/>
            </a:endParaRPr>
          </a:p>
        </p:txBody>
      </p:sp>
      <p:cxnSp>
        <p:nvCxnSpPr>
          <p:cNvPr id="21" name="カギ線コネクタ 20"/>
          <p:cNvCxnSpPr>
            <a:stCxn id="16" idx="2"/>
            <a:endCxn id="18" idx="0"/>
          </p:cNvCxnSpPr>
          <p:nvPr/>
        </p:nvCxnSpPr>
        <p:spPr bwMode="auto">
          <a:xfrm rot="5400000">
            <a:off x="3124058" y="2777721"/>
            <a:ext cx="640111" cy="2058305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3" name="カギ線コネクタ 22"/>
          <p:cNvCxnSpPr>
            <a:stCxn id="16" idx="2"/>
            <a:endCxn id="19" idx="0"/>
          </p:cNvCxnSpPr>
          <p:nvPr/>
        </p:nvCxnSpPr>
        <p:spPr bwMode="auto">
          <a:xfrm rot="16200000" flipH="1">
            <a:off x="5155796" y="2804287"/>
            <a:ext cx="640111" cy="2005172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 w="med" len="med"/>
          </a:ln>
          <a:effectLst/>
        </p:spPr>
      </p:cxnSp>
      <p:sp>
        <p:nvSpPr>
          <p:cNvPr id="25" name="円/楕円 24"/>
          <p:cNvSpPr/>
          <p:nvPr/>
        </p:nvSpPr>
        <p:spPr bwMode="auto">
          <a:xfrm>
            <a:off x="3112938" y="3553652"/>
            <a:ext cx="456267" cy="482557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3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</a:endParaRPr>
          </a:p>
        </p:txBody>
      </p:sp>
      <p:grpSp>
        <p:nvGrpSpPr>
          <p:cNvPr id="39" name="図形グループ 38"/>
          <p:cNvGrpSpPr/>
          <p:nvPr/>
        </p:nvGrpSpPr>
        <p:grpSpPr>
          <a:xfrm>
            <a:off x="9130090" y="2847689"/>
            <a:ext cx="494728" cy="508038"/>
            <a:chOff x="7699732" y="2647145"/>
            <a:chExt cx="989455" cy="1016076"/>
          </a:xfrm>
        </p:grpSpPr>
        <p:cxnSp>
          <p:nvCxnSpPr>
            <p:cNvPr id="36" name="直線コネクタ 35"/>
            <p:cNvCxnSpPr/>
            <p:nvPr/>
          </p:nvCxnSpPr>
          <p:spPr bwMode="auto">
            <a:xfrm>
              <a:off x="7713219" y="2687253"/>
              <a:ext cx="975968" cy="975968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" name="直線コネクタ 37"/>
            <p:cNvCxnSpPr/>
            <p:nvPr/>
          </p:nvCxnSpPr>
          <p:spPr bwMode="auto">
            <a:xfrm flipH="1">
              <a:off x="7699732" y="2647145"/>
              <a:ext cx="989337" cy="989337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40" name="二等辺三角形 39"/>
          <p:cNvSpPr/>
          <p:nvPr/>
        </p:nvSpPr>
        <p:spPr bwMode="auto">
          <a:xfrm>
            <a:off x="5273669" y="3561779"/>
            <a:ext cx="528469" cy="455577"/>
          </a:xfrm>
          <a:prstGeom prst="triangl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3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50" name="正方形/長方形 49"/>
          <p:cNvSpPr/>
          <p:nvPr/>
        </p:nvSpPr>
        <p:spPr bwMode="auto">
          <a:xfrm>
            <a:off x="591659" y="5258967"/>
            <a:ext cx="3646602" cy="88441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ja-JP" altLang="en-US" sz="1800" baseline="0" dirty="0" err="1">
                <a:latin typeface="Arial" pitchFamily="34" charset="0"/>
                <a:ea typeface="ＭＳ Ｐゴシック" pitchFamily="50" charset="-128"/>
              </a:rPr>
              <a:t>最終的</a:t>
            </a:r>
            <a:r>
              <a:rPr lang="ja-JP" altLang="en-US" sz="1800" baseline="0" dirty="0" err="1">
                <a:latin typeface="Arial" pitchFamily="34" charset="0"/>
                <a:ea typeface="ＭＳ Ｐゴシック" pitchFamily="50" charset="-128"/>
              </a:rPr>
              <a:t>には、</a:t>
            </a:r>
            <a:r>
              <a:rPr lang="ja-JP" altLang="en-US" sz="1800" baseline="0" dirty="0" err="1">
                <a:latin typeface="Arial" pitchFamily="34" charset="0"/>
                <a:ea typeface="ＭＳ Ｐゴシック" pitchFamily="50" charset="-128"/>
              </a:rPr>
              <a:t>再現実験にて</a:t>
            </a:r>
          </a:p>
          <a:p>
            <a:pPr algn="ctr"/>
            <a:r>
              <a:rPr lang="ja-JP" altLang="en-US" sz="1800" baseline="0" dirty="0" err="1">
                <a:latin typeface="Arial" pitchFamily="34" charset="0"/>
                <a:ea typeface="ＭＳ Ｐゴシック" pitchFamily="50" charset="-128"/>
              </a:rPr>
              <a:t>分類精度を検証する</a:t>
            </a:r>
            <a:endParaRPr lang="ja-JP" altLang="en-US" sz="1800" baseline="0" dirty="0" err="1">
              <a:latin typeface="Arial" pitchFamily="34" charset="0"/>
              <a:ea typeface="ＭＳ Ｐゴシック" pitchFamily="50" charset="-128"/>
            </a:endParaRPr>
          </a:p>
        </p:txBody>
      </p:sp>
      <p:cxnSp>
        <p:nvCxnSpPr>
          <p:cNvPr id="52" name="直線矢印コネクタ 51"/>
          <p:cNvCxnSpPr>
            <a:stCxn id="18" idx="2"/>
            <a:endCxn id="50" idx="0"/>
          </p:cNvCxnSpPr>
          <p:nvPr/>
        </p:nvCxnSpPr>
        <p:spPr bwMode="auto">
          <a:xfrm>
            <a:off x="2414960" y="5011341"/>
            <a:ext cx="0" cy="24762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4" name="テキスト ボックス 53"/>
          <p:cNvSpPr txBox="1"/>
          <p:nvPr/>
        </p:nvSpPr>
        <p:spPr>
          <a:xfrm>
            <a:off x="4652439" y="5259833"/>
            <a:ext cx="4314001" cy="692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aseline="0" dirty="0" err="1"/>
              <a:t>1.</a:t>
            </a:r>
            <a:r>
              <a:rPr kumimoji="1" lang="ja-JP" altLang="en-US" baseline="0" dirty="0" err="1" smtClean="0"/>
              <a:t> アルゴリズムの細部や</a:t>
            </a:r>
            <a:r>
              <a:rPr kumimoji="1" lang="ja-JP" altLang="en-US" baseline="0" dirty="0" err="1"/>
              <a:t>実装上の</a:t>
            </a:r>
            <a:r>
              <a:rPr kumimoji="1" lang="ja-JP" altLang="en-US" baseline="0" dirty="0" err="1" smtClean="0"/>
              <a:t>ノウハウによる違い</a:t>
            </a:r>
          </a:p>
          <a:p>
            <a:r>
              <a:rPr kumimoji="1" lang="en-US" altLang="ja-JP" baseline="0" dirty="0" err="1"/>
              <a:t>2.</a:t>
            </a:r>
            <a:r>
              <a:rPr kumimoji="1" lang="ja-JP" altLang="en-US" baseline="0" dirty="0" err="1"/>
              <a:t>ハイパーパラメータ</a:t>
            </a:r>
            <a:r>
              <a:rPr kumimoji="1" lang="en-US" altLang="ja-JP" baseline="0" dirty="0" err="1"/>
              <a:t>(</a:t>
            </a:r>
            <a:r>
              <a:rPr kumimoji="1" lang="ja-JP" altLang="en-US" baseline="0" dirty="0" err="1"/>
              <a:t>モデルの細部を決める数値</a:t>
            </a:r>
            <a:r>
              <a:rPr kumimoji="1" lang="en-US" altLang="ja-JP" baseline="0" dirty="0" err="1"/>
              <a:t>)</a:t>
            </a:r>
            <a:r>
              <a:rPr kumimoji="1" lang="ja-JP" altLang="en-US" baseline="0" dirty="0" err="1"/>
              <a:t>の違い</a:t>
            </a:r>
          </a:p>
          <a:p>
            <a:r>
              <a:rPr kumimoji="1" lang="ja-JP" altLang="en-US" baseline="0" dirty="0" err="1" smtClean="0"/>
              <a:t>によって、再現性が落ちる危険性がある</a:t>
            </a:r>
            <a:endParaRPr kumimoji="1" lang="ja-JP" altLang="en-US" baseline="0" dirty="0" err="1" smtClean="0"/>
          </a:p>
        </p:txBody>
      </p:sp>
    </p:spTree>
    <p:extLst>
      <p:ext uri="{BB962C8B-B14F-4D97-AF65-F5344CB8AC3E}">
        <p14:creationId xmlns:p14="http://schemas.microsoft.com/office/powerpoint/2010/main" val="8742375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9063" y="230188"/>
            <a:ext cx="8618537" cy="292388"/>
          </a:xfrm>
        </p:spPr>
        <p:txBody>
          <a:bodyPr/>
          <a:lstStyle/>
          <a:p>
            <a:r>
              <a:rPr kumimoji="1" lang="ja-JP" altLang="en-US" dirty="0"/>
              <a:t>対策</a:t>
            </a:r>
            <a:r>
              <a:rPr kumimoji="1" lang="en-US" altLang="ja-JP" dirty="0"/>
              <a:t>2/3 :</a:t>
            </a:r>
            <a:r>
              <a:rPr kumimoji="1" lang="ja-JP" altLang="en-US" dirty="0"/>
              <a:t>実装難易度の問題とその</a:t>
            </a:r>
            <a:r>
              <a:rPr kumimoji="1" lang="ja-JP" altLang="en-US" dirty="0"/>
              <a:t>対策</a:t>
            </a:r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4E70FC-6F47-4B9A-8DC5-CFB6557575ED}" type="slidenum">
              <a:rPr lang="ja-JP" altLang="en-US" smtClean="0"/>
              <a:pPr>
                <a:defRPr/>
              </a:pPr>
              <a:t>11</a:t>
            </a:fld>
            <a:r>
              <a:rPr lang="en-US" altLang="ja-JP" smtClean="0"/>
              <a:t> </a:t>
            </a:r>
            <a:endParaRPr lang="en-US" altLang="ja-JP"/>
          </a:p>
        </p:txBody>
      </p:sp>
      <p:sp>
        <p:nvSpPr>
          <p:cNvPr id="7" name="正方形/長方形 6"/>
          <p:cNvSpPr/>
          <p:nvPr/>
        </p:nvSpPr>
        <p:spPr bwMode="auto">
          <a:xfrm>
            <a:off x="752073" y="894134"/>
            <a:ext cx="3365209" cy="104443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rPr>
              <a:t>深層学習のモデルは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rPr>
              <a:t>次々と改良される</a:t>
            </a:r>
            <a:endParaRPr kumimoji="0" lang="ja-JP" altLang="en-US" sz="18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8" name="正方形/長方形 7"/>
          <p:cNvSpPr/>
          <p:nvPr/>
        </p:nvSpPr>
        <p:spPr bwMode="auto">
          <a:xfrm>
            <a:off x="5053028" y="894133"/>
            <a:ext cx="3435525" cy="104443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rPr>
              <a:t>公開ライブラリも、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rPr>
              <a:t>実験・開発用のものが多い</a:t>
            </a:r>
            <a:endParaRPr kumimoji="0" lang="ja-JP" altLang="en-US" sz="18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</a:endParaRPr>
          </a:p>
        </p:txBody>
      </p:sp>
      <p:cxnSp>
        <p:nvCxnSpPr>
          <p:cNvPr id="10" name="直線矢印コネクタ 9"/>
          <p:cNvCxnSpPr>
            <a:stCxn id="7" idx="3"/>
            <a:endCxn id="8" idx="1"/>
          </p:cNvCxnSpPr>
          <p:nvPr/>
        </p:nvCxnSpPr>
        <p:spPr bwMode="auto">
          <a:xfrm flipV="1">
            <a:off x="4117282" y="1416349"/>
            <a:ext cx="935746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" name="正方形/長方形 11"/>
          <p:cNvSpPr/>
          <p:nvPr/>
        </p:nvSpPr>
        <p:spPr bwMode="auto">
          <a:xfrm>
            <a:off x="2553250" y="2498468"/>
            <a:ext cx="3930132" cy="104443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1800" baseline="0" dirty="0" err="1">
                <a:latin typeface="Arial" pitchFamily="34" charset="0"/>
                <a:ea typeface="ＭＳ Ｐゴシック" pitchFamily="50" charset="-128"/>
              </a:rPr>
              <a:t>応用時は、ライブラリに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rPr>
              <a:t>手を入れる必要が生じやすい</a:t>
            </a:r>
            <a:endParaRPr kumimoji="0" lang="ja-JP" altLang="en-US" sz="18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</a:endParaRPr>
          </a:p>
        </p:txBody>
      </p:sp>
      <p:cxnSp>
        <p:nvCxnSpPr>
          <p:cNvPr id="14" name="カギ線コネクタ 13"/>
          <p:cNvCxnSpPr>
            <a:stCxn id="7" idx="2"/>
            <a:endCxn id="12" idx="0"/>
          </p:cNvCxnSpPr>
          <p:nvPr/>
        </p:nvCxnSpPr>
        <p:spPr bwMode="auto">
          <a:xfrm rot="16200000" flipH="1">
            <a:off x="3196546" y="1176698"/>
            <a:ext cx="559902" cy="2083638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カギ線コネクタ 15"/>
          <p:cNvCxnSpPr>
            <a:stCxn id="8" idx="2"/>
            <a:endCxn id="12" idx="0"/>
          </p:cNvCxnSpPr>
          <p:nvPr/>
        </p:nvCxnSpPr>
        <p:spPr bwMode="auto">
          <a:xfrm rot="5400000">
            <a:off x="5364603" y="1092279"/>
            <a:ext cx="559903" cy="2252475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2" name="正方形/長方形 31"/>
          <p:cNvSpPr/>
          <p:nvPr/>
        </p:nvSpPr>
        <p:spPr bwMode="auto">
          <a:xfrm>
            <a:off x="721860" y="4878205"/>
            <a:ext cx="2138846" cy="104443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rPr>
              <a:t>1.</a:t>
            </a:r>
            <a:r>
              <a:rPr kumimoji="0" lang="ja-JP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rPr>
              <a:t>読みやすさ</a:t>
            </a:r>
            <a:endParaRPr kumimoji="0" lang="ja-JP" altLang="en-US" sz="18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33" name="正方形/長方形 32"/>
          <p:cNvSpPr/>
          <p:nvPr/>
        </p:nvSpPr>
        <p:spPr bwMode="auto">
          <a:xfrm>
            <a:off x="3475626" y="4864835"/>
            <a:ext cx="2138846" cy="104443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rPr>
              <a:t>2.</a:t>
            </a:r>
            <a:r>
              <a:rPr kumimoji="0" lang="ja-JP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rPr>
              <a:t>改造の容易さ</a:t>
            </a:r>
            <a:endParaRPr kumimoji="0" lang="ja-JP" altLang="en-US" sz="18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34" name="正方形/長方形 33"/>
          <p:cNvSpPr/>
          <p:nvPr/>
        </p:nvSpPr>
        <p:spPr bwMode="auto">
          <a:xfrm>
            <a:off x="6149186" y="4864835"/>
            <a:ext cx="2138846" cy="104443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rPr>
              <a:t>3.</a:t>
            </a:r>
            <a:r>
              <a:rPr kumimoji="0" lang="ja-JP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rPr>
              <a:t>開発コミュニティの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1800" baseline="0" dirty="0" err="1">
                <a:latin typeface="Arial" pitchFamily="34" charset="0"/>
                <a:ea typeface="ＭＳ Ｐゴシック" pitchFamily="50" charset="-128"/>
              </a:rPr>
              <a:t>活発さ</a:t>
            </a:r>
            <a:endParaRPr kumimoji="0" lang="ja-JP" altLang="en-US" sz="18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1875729" y="4197994"/>
            <a:ext cx="54767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2800" baseline="0" dirty="0" err="1">
                <a:latin typeface="Arial" pitchFamily="34" charset="0"/>
                <a:ea typeface="ＭＳ Ｐゴシック" pitchFamily="50" charset="-128"/>
              </a:rPr>
              <a:t>実装容易</a:t>
            </a:r>
            <a:r>
              <a:rPr lang="ja-JP" altLang="en-US" sz="2800" baseline="0" dirty="0" err="1">
                <a:latin typeface="Arial" pitchFamily="34" charset="0"/>
                <a:ea typeface="ＭＳ Ｐゴシック" pitchFamily="50" charset="-128"/>
              </a:rPr>
              <a:t>なライブラリの選択と利用</a:t>
            </a:r>
          </a:p>
        </p:txBody>
      </p:sp>
      <p:sp>
        <p:nvSpPr>
          <p:cNvPr id="36" name="下矢印 35"/>
          <p:cNvSpPr/>
          <p:nvPr/>
        </p:nvSpPr>
        <p:spPr bwMode="auto">
          <a:xfrm>
            <a:off x="3575608" y="3686030"/>
            <a:ext cx="1905147" cy="441770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3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2219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9063" y="230188"/>
            <a:ext cx="8618537" cy="292388"/>
          </a:xfrm>
        </p:spPr>
        <p:txBody>
          <a:bodyPr/>
          <a:lstStyle/>
          <a:p>
            <a:r>
              <a:rPr kumimoji="1" lang="ja-JP" altLang="en-US" dirty="0"/>
              <a:t>対策</a:t>
            </a:r>
            <a:r>
              <a:rPr kumimoji="1" lang="en-US" altLang="ja-JP" dirty="0"/>
              <a:t>3/3 :</a:t>
            </a:r>
            <a:r>
              <a:rPr kumimoji="1" lang="ja-JP" altLang="en-US" dirty="0"/>
              <a:t>学習時間の問題とその</a:t>
            </a:r>
            <a:r>
              <a:rPr kumimoji="1" lang="ja-JP" altLang="en-US" dirty="0"/>
              <a:t>対策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119063" y="820738"/>
            <a:ext cx="8631237" cy="492443"/>
          </a:xfrm>
        </p:spPr>
        <p:txBody>
          <a:bodyPr/>
          <a:lstStyle/>
          <a:p>
            <a:r>
              <a:rPr kumimoji="1" lang="ja-JP" altLang="en-US" dirty="0"/>
              <a:t>深層学習は、学習に時間がかかる</a:t>
            </a:r>
            <a:endParaRPr kumimoji="1" lang="en-US" altLang="ja-JP" dirty="0"/>
          </a:p>
          <a:p>
            <a:r>
              <a:rPr kumimoji="1" lang="en-US" altLang="ja-JP" dirty="0"/>
              <a:t>(</a:t>
            </a:r>
            <a:r>
              <a:rPr kumimoji="1" lang="ja-JP" altLang="en-US" dirty="0"/>
              <a:t>例</a:t>
            </a:r>
            <a:r>
              <a:rPr kumimoji="1" lang="en-US" altLang="ja-JP" dirty="0"/>
              <a:t>) Google</a:t>
            </a:r>
            <a:r>
              <a:rPr kumimoji="1" lang="ja-JP" altLang="en-US" dirty="0"/>
              <a:t>は、</a:t>
            </a:r>
            <a:r>
              <a:rPr kumimoji="1" lang="en-US" altLang="ja-JP" dirty="0"/>
              <a:t>1000</a:t>
            </a:r>
            <a:r>
              <a:rPr kumimoji="1" lang="ja-JP" altLang="en-US" dirty="0"/>
              <a:t>台のマシンによるクラスタで</a:t>
            </a:r>
            <a:r>
              <a:rPr kumimoji="1" lang="en-US" altLang="ja-JP" dirty="0"/>
              <a:t>3</a:t>
            </a:r>
            <a:r>
              <a:rPr kumimoji="1" lang="ja-JP" altLang="en-US" dirty="0"/>
              <a:t>日間の訓練を行った</a:t>
            </a: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4E70FC-6F47-4B9A-8DC5-CFB6557575ED}" type="slidenum">
              <a:rPr lang="ja-JP" altLang="en-US" smtClean="0"/>
              <a:pPr>
                <a:defRPr/>
              </a:pPr>
              <a:t>12</a:t>
            </a:fld>
            <a:r>
              <a:rPr lang="en-US" altLang="ja-JP" smtClean="0"/>
              <a:t> </a:t>
            </a:r>
            <a:endParaRPr lang="en-US" altLang="ja-JP"/>
          </a:p>
        </p:txBody>
      </p:sp>
      <p:sp>
        <p:nvSpPr>
          <p:cNvPr id="6" name="正方形/長方形 5"/>
          <p:cNvSpPr/>
          <p:nvPr/>
        </p:nvSpPr>
        <p:spPr bwMode="auto">
          <a:xfrm>
            <a:off x="752059" y="2095199"/>
            <a:ext cx="3002999" cy="104443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rPr>
              <a:t>GPU</a:t>
            </a:r>
            <a:r>
              <a:rPr lang="ja-JP" altLang="en-US" sz="1800" baseline="0" dirty="0" err="1">
                <a:latin typeface="Arial" pitchFamily="34" charset="0"/>
                <a:ea typeface="ＭＳ Ｐゴシック" pitchFamily="50" charset="-128"/>
              </a:rPr>
              <a:t>による並列演算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rPr>
              <a:t>(</a:t>
            </a:r>
            <a:r>
              <a:rPr kumimoji="0" lang="ja-JP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rPr>
              <a:t>コア数数百個</a:t>
            </a:r>
            <a:r>
              <a:rPr kumimoji="0" lang="en-US" altLang="ja-JP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rPr>
              <a:t>)</a:t>
            </a:r>
            <a:endParaRPr kumimoji="0" lang="ja-JP" altLang="en-US" sz="18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7" name="正方形/長方形 6"/>
          <p:cNvSpPr/>
          <p:nvPr/>
        </p:nvSpPr>
        <p:spPr bwMode="auto">
          <a:xfrm>
            <a:off x="5183595" y="2095199"/>
            <a:ext cx="3002999" cy="104443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rPr>
              <a:t>CPU</a:t>
            </a:r>
            <a:r>
              <a:rPr kumimoji="0" lang="ja-JP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rPr>
              <a:t>による演算　</a:t>
            </a:r>
            <a:endParaRPr kumimoji="0" lang="en-US" altLang="ja-JP" sz="18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rPr>
              <a:t>(</a:t>
            </a:r>
            <a:r>
              <a:rPr kumimoji="0" lang="ja-JP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rPr>
              <a:t>コア数数個</a:t>
            </a:r>
            <a:r>
              <a:rPr kumimoji="0" lang="en-US" altLang="ja-JP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rPr>
              <a:t>)</a:t>
            </a:r>
            <a:endParaRPr kumimoji="0" lang="ja-JP" altLang="en-US" sz="18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</a:endParaRPr>
          </a:p>
        </p:txBody>
      </p:sp>
      <p:grpSp>
        <p:nvGrpSpPr>
          <p:cNvPr id="11" name="図形グループ 10"/>
          <p:cNvGrpSpPr/>
          <p:nvPr/>
        </p:nvGrpSpPr>
        <p:grpSpPr>
          <a:xfrm>
            <a:off x="4183024" y="2222660"/>
            <a:ext cx="685891" cy="759294"/>
            <a:chOff x="5522164" y="3686026"/>
            <a:chExt cx="897893" cy="1767630"/>
          </a:xfrm>
        </p:grpSpPr>
        <p:cxnSp>
          <p:nvCxnSpPr>
            <p:cNvPr id="9" name="直線コネクタ 8"/>
            <p:cNvCxnSpPr/>
            <p:nvPr/>
          </p:nvCxnSpPr>
          <p:spPr bwMode="auto">
            <a:xfrm>
              <a:off x="5522164" y="3686026"/>
              <a:ext cx="883547" cy="883547"/>
            </a:xfrm>
            <a:prstGeom prst="line">
              <a:avLst/>
            </a:prstGeom>
            <a:solidFill>
              <a:schemeClr val="accent1"/>
            </a:solidFill>
            <a:ln w="762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" name="直線コネクタ 9"/>
            <p:cNvCxnSpPr/>
            <p:nvPr/>
          </p:nvCxnSpPr>
          <p:spPr bwMode="auto">
            <a:xfrm flipH="1">
              <a:off x="5536510" y="4570109"/>
              <a:ext cx="883547" cy="883547"/>
            </a:xfrm>
            <a:prstGeom prst="line">
              <a:avLst/>
            </a:prstGeom>
            <a:solidFill>
              <a:schemeClr val="accent1"/>
            </a:solidFill>
            <a:ln w="762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2" name="テキスト ボックス 11"/>
          <p:cNvSpPr txBox="1"/>
          <p:nvPr/>
        </p:nvSpPr>
        <p:spPr>
          <a:xfrm>
            <a:off x="4044986" y="1684252"/>
            <a:ext cx="851515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aseline="0" dirty="0" err="1" smtClean="0"/>
              <a:t>演算速度</a:t>
            </a:r>
            <a:endParaRPr kumimoji="1" lang="ja-JP" altLang="en-US" baseline="0" dirty="0" err="1" smtClean="0"/>
          </a:p>
        </p:txBody>
      </p:sp>
      <p:cxnSp>
        <p:nvCxnSpPr>
          <p:cNvPr id="14" name="直線コネクタ 13"/>
          <p:cNvCxnSpPr>
            <a:stCxn id="6" idx="2"/>
            <a:endCxn id="16" idx="0"/>
          </p:cNvCxnSpPr>
          <p:nvPr/>
        </p:nvCxnSpPr>
        <p:spPr bwMode="auto">
          <a:xfrm>
            <a:off x="2253559" y="3139631"/>
            <a:ext cx="2277895" cy="26708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正方形/長方形 15"/>
          <p:cNvSpPr/>
          <p:nvPr/>
        </p:nvSpPr>
        <p:spPr bwMode="auto">
          <a:xfrm>
            <a:off x="3029954" y="3406713"/>
            <a:ext cx="3002999" cy="104443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rPr>
              <a:t>GPU</a:t>
            </a:r>
            <a:r>
              <a:rPr kumimoji="0" lang="ja-JP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rPr>
              <a:t>コンピューティングの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rPr>
              <a:t>プログラムは難しい</a:t>
            </a:r>
            <a:endParaRPr kumimoji="0" lang="ja-JP" altLang="en-US" sz="18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20" name="下矢印 19"/>
          <p:cNvSpPr/>
          <p:nvPr/>
        </p:nvSpPr>
        <p:spPr bwMode="auto">
          <a:xfrm>
            <a:off x="3751447" y="4583381"/>
            <a:ext cx="1560012" cy="372744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3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22" name="正方形/長方形 21"/>
          <p:cNvSpPr/>
          <p:nvPr/>
        </p:nvSpPr>
        <p:spPr bwMode="auto">
          <a:xfrm>
            <a:off x="2629589" y="5021938"/>
            <a:ext cx="3803728" cy="104443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rPr>
              <a:t>深層学習ライブラリの中でも、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800" baseline="0" dirty="0" err="1">
                <a:latin typeface="Arial" pitchFamily="34" charset="0"/>
                <a:ea typeface="ＭＳ Ｐゴシック" pitchFamily="50" charset="-128"/>
              </a:rPr>
              <a:t>GPU</a:t>
            </a:r>
            <a:r>
              <a:rPr lang="ja-JP" altLang="en-US" sz="1800" baseline="0" dirty="0" err="1">
                <a:latin typeface="Arial" pitchFamily="34" charset="0"/>
                <a:ea typeface="ＭＳ Ｐゴシック" pitchFamily="50" charset="-128"/>
              </a:rPr>
              <a:t>を利用しているものを選ぶ</a:t>
            </a:r>
            <a:endParaRPr kumimoji="0" lang="ja-JP" altLang="en-US" sz="18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230354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9063" y="230188"/>
            <a:ext cx="8618537" cy="292388"/>
          </a:xfrm>
        </p:spPr>
        <p:txBody>
          <a:bodyPr/>
          <a:lstStyle/>
          <a:p>
            <a:r>
              <a:rPr kumimoji="1" lang="ja-JP" altLang="en-US" dirty="0"/>
              <a:t>対策</a:t>
            </a:r>
            <a:r>
              <a:rPr kumimoji="1" lang="en-US" altLang="ja-JP" dirty="0"/>
              <a:t> :</a:t>
            </a:r>
            <a:r>
              <a:rPr kumimoji="1" lang="ja-JP" altLang="en-US" dirty="0"/>
              <a:t>ライブラリの絞り込み</a:t>
            </a: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4E70FC-6F47-4B9A-8DC5-CFB6557575ED}" type="slidenum">
              <a:rPr lang="ja-JP" altLang="en-US" smtClean="0"/>
              <a:pPr>
                <a:defRPr/>
              </a:pPr>
              <a:t>13</a:t>
            </a:fld>
            <a:r>
              <a:rPr lang="en-US" altLang="ja-JP" smtClean="0"/>
              <a:t> </a:t>
            </a:r>
            <a:endParaRPr lang="en-US" altLang="ja-JP"/>
          </a:p>
        </p:txBody>
      </p:sp>
      <p:sp>
        <p:nvSpPr>
          <p:cNvPr id="12" name="正方形/長方形 11"/>
          <p:cNvSpPr/>
          <p:nvPr/>
        </p:nvSpPr>
        <p:spPr bwMode="auto">
          <a:xfrm>
            <a:off x="471346" y="1409006"/>
            <a:ext cx="2563143" cy="80378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rPr>
              <a:t>分類精度の再現の問題</a:t>
            </a:r>
            <a:endParaRPr kumimoji="0" lang="ja-JP" altLang="en-US" sz="13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13" name="正方形/長方形 12"/>
          <p:cNvSpPr/>
          <p:nvPr/>
        </p:nvSpPr>
        <p:spPr bwMode="auto">
          <a:xfrm>
            <a:off x="3198376" y="1408994"/>
            <a:ext cx="2563143" cy="80378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rPr>
              <a:t>実装難易度の問題</a:t>
            </a:r>
            <a:endParaRPr kumimoji="0" lang="ja-JP" altLang="en-US" sz="13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14" name="正方形/長方形 13"/>
          <p:cNvSpPr/>
          <p:nvPr/>
        </p:nvSpPr>
        <p:spPr bwMode="auto">
          <a:xfrm>
            <a:off x="5912040" y="1408995"/>
            <a:ext cx="2563143" cy="80378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baseline="0" dirty="0" err="1">
                <a:latin typeface="Arial" pitchFamily="34" charset="0"/>
                <a:ea typeface="ＭＳ Ｐゴシック" pitchFamily="50" charset="-128"/>
              </a:rPr>
              <a:t>学習時間の問題</a:t>
            </a:r>
            <a:endParaRPr kumimoji="0" lang="ja-JP" altLang="en-US" sz="13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15" name="正方形/長方形 14"/>
          <p:cNvSpPr/>
          <p:nvPr/>
        </p:nvSpPr>
        <p:spPr bwMode="auto">
          <a:xfrm>
            <a:off x="3198376" y="2838325"/>
            <a:ext cx="2523041" cy="151033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baseline="0" dirty="0" err="1">
                <a:latin typeface="Arial" pitchFamily="34" charset="0"/>
                <a:ea typeface="ＭＳ Ｐゴシック" pitchFamily="50" charset="-128"/>
              </a:rPr>
              <a:t>実装容易</a:t>
            </a:r>
            <a:r>
              <a:rPr kumimoji="0" lang="ja-JP" altLang="en-US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rPr>
              <a:t>なライブラリ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ja-JP" sz="13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baseline="0" dirty="0" err="1">
                <a:latin typeface="Arial" pitchFamily="34" charset="0"/>
                <a:ea typeface="ＭＳ Ｐゴシック" pitchFamily="50" charset="-128"/>
              </a:rPr>
              <a:t>1.</a:t>
            </a:r>
            <a:r>
              <a:rPr lang="ja-JP" altLang="en-US" baseline="0" dirty="0" err="1">
                <a:latin typeface="Arial" pitchFamily="34" charset="0"/>
                <a:ea typeface="ＭＳ Ｐゴシック" pitchFamily="50" charset="-128"/>
              </a:rPr>
              <a:t>読みやすさ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rPr>
              <a:t>2.</a:t>
            </a:r>
            <a:r>
              <a:rPr kumimoji="0" lang="ja-JP" altLang="en-US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rPr>
              <a:t>改造の容易さ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baseline="0" dirty="0" err="1">
                <a:latin typeface="Arial" pitchFamily="34" charset="0"/>
                <a:ea typeface="ＭＳ Ｐゴシック" pitchFamily="50" charset="-128"/>
              </a:rPr>
              <a:t>3.</a:t>
            </a:r>
            <a:r>
              <a:rPr lang="ja-JP" altLang="en-US" baseline="0" dirty="0" err="1">
                <a:latin typeface="Arial" pitchFamily="34" charset="0"/>
                <a:ea typeface="ＭＳ Ｐゴシック" pitchFamily="50" charset="-128"/>
              </a:rPr>
              <a:t>開発コミュニティ</a:t>
            </a:r>
            <a:endParaRPr kumimoji="0" lang="en-US" altLang="ja-JP" sz="13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3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16" name="正方形/長方形 15"/>
          <p:cNvSpPr/>
          <p:nvPr/>
        </p:nvSpPr>
        <p:spPr bwMode="auto">
          <a:xfrm>
            <a:off x="5908546" y="2838357"/>
            <a:ext cx="2553270" cy="54392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baseline="0" dirty="0" err="1">
                <a:latin typeface="Arial" pitchFamily="34" charset="0"/>
                <a:ea typeface="ＭＳ Ｐゴシック" pitchFamily="50" charset="-128"/>
              </a:rPr>
              <a:t>GPU</a:t>
            </a:r>
            <a:r>
              <a:rPr lang="ja-JP" altLang="en-US" baseline="0" dirty="0" err="1">
                <a:latin typeface="Arial" pitchFamily="34" charset="0"/>
                <a:ea typeface="ＭＳ Ｐゴシック" pitchFamily="50" charset="-128"/>
              </a:rPr>
              <a:t>の利用</a:t>
            </a:r>
            <a:endParaRPr kumimoji="0" lang="ja-JP" altLang="en-US" sz="13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17" name="正方形/長方形 16"/>
          <p:cNvSpPr/>
          <p:nvPr/>
        </p:nvSpPr>
        <p:spPr bwMode="auto">
          <a:xfrm>
            <a:off x="5912040" y="3699807"/>
            <a:ext cx="2536408" cy="63811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rPr>
              <a:t>GPU</a:t>
            </a:r>
            <a:r>
              <a:rPr kumimoji="0" lang="ja-JP" altLang="en-US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rPr>
              <a:t>補助ライブラリの選択と利用</a:t>
            </a:r>
            <a:endParaRPr kumimoji="0" lang="ja-JP" altLang="en-US" sz="13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</a:endParaRPr>
          </a:p>
        </p:txBody>
      </p:sp>
      <p:cxnSp>
        <p:nvCxnSpPr>
          <p:cNvPr id="18" name="直線矢印コネクタ 17"/>
          <p:cNvCxnSpPr>
            <a:stCxn id="14" idx="2"/>
            <a:endCxn id="16" idx="0"/>
          </p:cNvCxnSpPr>
          <p:nvPr/>
        </p:nvCxnSpPr>
        <p:spPr bwMode="auto">
          <a:xfrm flipH="1">
            <a:off x="7185181" y="2212782"/>
            <a:ext cx="8431" cy="62557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直線矢印コネクタ 18"/>
          <p:cNvCxnSpPr>
            <a:stCxn id="13" idx="2"/>
            <a:endCxn id="15" idx="0"/>
          </p:cNvCxnSpPr>
          <p:nvPr/>
        </p:nvCxnSpPr>
        <p:spPr bwMode="auto">
          <a:xfrm flipH="1">
            <a:off x="4459897" y="2212781"/>
            <a:ext cx="20051" cy="62554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直線矢印コネクタ 19"/>
          <p:cNvCxnSpPr>
            <a:stCxn id="16" idx="2"/>
            <a:endCxn id="17" idx="0"/>
          </p:cNvCxnSpPr>
          <p:nvPr/>
        </p:nvCxnSpPr>
        <p:spPr bwMode="auto">
          <a:xfrm flipH="1">
            <a:off x="7180244" y="3382283"/>
            <a:ext cx="4937" cy="31752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1" name="正方形/長方形 20"/>
          <p:cNvSpPr/>
          <p:nvPr/>
        </p:nvSpPr>
        <p:spPr bwMode="auto">
          <a:xfrm>
            <a:off x="511448" y="2838325"/>
            <a:ext cx="2523041" cy="149652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baseline="0" dirty="0" err="1">
                <a:latin typeface="Arial" pitchFamily="34" charset="0"/>
                <a:ea typeface="ＭＳ Ｐゴシック" pitchFamily="50" charset="-128"/>
              </a:rPr>
              <a:t>論文の実験に用いた無変更の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baseline="0" dirty="0" err="1">
                <a:latin typeface="Arial" pitchFamily="34" charset="0"/>
                <a:ea typeface="ＭＳ Ｐゴシック" pitchFamily="50" charset="-128"/>
              </a:rPr>
              <a:t>ソースコードを利用</a:t>
            </a:r>
          </a:p>
        </p:txBody>
      </p:sp>
      <p:cxnSp>
        <p:nvCxnSpPr>
          <p:cNvPr id="22" name="直線矢印コネクタ 21"/>
          <p:cNvCxnSpPr>
            <a:stCxn id="12" idx="2"/>
            <a:endCxn id="21" idx="0"/>
          </p:cNvCxnSpPr>
          <p:nvPr/>
        </p:nvCxnSpPr>
        <p:spPr bwMode="auto">
          <a:xfrm>
            <a:off x="1752918" y="2212793"/>
            <a:ext cx="20051" cy="6255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6" name="コンテンツ プレースホルダ 2"/>
          <p:cNvSpPr>
            <a:spLocks noGrp="1"/>
          </p:cNvSpPr>
          <p:nvPr>
            <p:ph idx="1"/>
          </p:nvPr>
        </p:nvSpPr>
        <p:spPr>
          <a:xfrm>
            <a:off x="560837" y="4796626"/>
            <a:ext cx="7888075" cy="1231106"/>
          </a:xfrm>
        </p:spPr>
        <p:txBody>
          <a:bodyPr/>
          <a:lstStyle/>
          <a:p>
            <a:r>
              <a:rPr kumimoji="1" lang="ja-JP" altLang="en-US" dirty="0"/>
              <a:t>これらの条件を考え合わせた結果、「</a:t>
            </a:r>
            <a:r>
              <a:rPr kumimoji="1" lang="en-US" altLang="ja-JP" dirty="0"/>
              <a:t>Pylearn2</a:t>
            </a:r>
            <a:r>
              <a:rPr kumimoji="1" lang="ja-JP" altLang="en-US" dirty="0"/>
              <a:t>」「</a:t>
            </a:r>
            <a:r>
              <a:rPr kumimoji="1" lang="en-US" altLang="ja-JP" dirty="0"/>
              <a:t>Deep Learning Tutorial</a:t>
            </a:r>
            <a:r>
              <a:rPr kumimoji="1" lang="ja-JP" altLang="en-US" dirty="0"/>
              <a:t>」</a:t>
            </a:r>
            <a:r>
              <a:rPr kumimoji="1" lang="ja-JP" altLang="en-US" dirty="0"/>
              <a:t>という</a:t>
            </a:r>
          </a:p>
          <a:p>
            <a:r>
              <a:rPr kumimoji="1" lang="en-US" altLang="ja-JP" dirty="0"/>
              <a:t>2</a:t>
            </a:r>
            <a:r>
              <a:rPr kumimoji="1" lang="ja-JP" altLang="en-US" dirty="0"/>
              <a:t>つのライブラリに絞り込まれた。この</a:t>
            </a:r>
            <a:r>
              <a:rPr kumimoji="1" lang="en-US" altLang="ja-JP" dirty="0"/>
              <a:t>2</a:t>
            </a:r>
            <a:r>
              <a:rPr kumimoji="1" lang="ja-JP" altLang="en-US" dirty="0"/>
              <a:t>つのライブラリに対し、</a:t>
            </a:r>
            <a:endParaRPr kumimoji="1" lang="en-US" altLang="ja-JP" dirty="0"/>
          </a:p>
          <a:p>
            <a:r>
              <a:rPr kumimoji="1" lang="ja-JP" altLang="en-US" dirty="0"/>
              <a:t>・「分類精度の再現の問題」を解消できるのかどうか</a:t>
            </a:r>
          </a:p>
          <a:p>
            <a:r>
              <a:rPr kumimoji="1" lang="ja-JP" altLang="en-US" dirty="0"/>
              <a:t>・「学習時間の問題」に対する</a:t>
            </a:r>
            <a:r>
              <a:rPr kumimoji="1" lang="en-US" altLang="ja-JP" dirty="0"/>
              <a:t>GPU</a:t>
            </a:r>
            <a:r>
              <a:rPr kumimoji="1" lang="ja-JP" altLang="en-US" dirty="0"/>
              <a:t>の効果はどれほどか</a:t>
            </a:r>
          </a:p>
          <a:p>
            <a:r>
              <a:rPr kumimoji="1" lang="ja-JP" altLang="en-US" dirty="0"/>
              <a:t>の</a:t>
            </a:r>
            <a:r>
              <a:rPr kumimoji="1" lang="en-US" altLang="ja-JP" dirty="0"/>
              <a:t>2</a:t>
            </a:r>
            <a:r>
              <a:rPr kumimoji="1" lang="ja-JP" altLang="en-US" dirty="0"/>
              <a:t>点を検証するため、論文の分類精度の再現実験を行った。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030249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図形グループ 8"/>
          <p:cNvGrpSpPr/>
          <p:nvPr/>
        </p:nvGrpSpPr>
        <p:grpSpPr>
          <a:xfrm>
            <a:off x="1642640" y="3825916"/>
            <a:ext cx="4845903" cy="457200"/>
            <a:chOff x="1642640" y="1699893"/>
            <a:chExt cx="4845903" cy="457200"/>
          </a:xfrm>
        </p:grpSpPr>
        <p:sp>
          <p:nvSpPr>
            <p:cNvPr id="7" name="正方形/長方形 8"/>
            <p:cNvSpPr>
              <a:spLocks noChangeArrowheads="1"/>
            </p:cNvSpPr>
            <p:nvPr/>
          </p:nvSpPr>
          <p:spPr bwMode="auto">
            <a:xfrm>
              <a:off x="2150641" y="1750867"/>
              <a:ext cx="4337902" cy="371475"/>
            </a:xfrm>
            <a:prstGeom prst="rect">
              <a:avLst/>
            </a:prstGeom>
            <a:solidFill>
              <a:schemeClr val="accent1"/>
            </a:solidFill>
            <a:ln w="9525" algn="ctr">
              <a:noFill/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ja-JP" altLang="en-US" sz="200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8" name="右矢印 10"/>
            <p:cNvSpPr>
              <a:spLocks noChangeArrowheads="1"/>
            </p:cNvSpPr>
            <p:nvPr/>
          </p:nvSpPr>
          <p:spPr bwMode="auto">
            <a:xfrm>
              <a:off x="1642640" y="1699893"/>
              <a:ext cx="431800" cy="457200"/>
            </a:xfrm>
            <a:prstGeom prst="rightArrow">
              <a:avLst>
                <a:gd name="adj1" fmla="val 38972"/>
                <a:gd name="adj2" fmla="val 21681"/>
              </a:avLst>
            </a:prstGeom>
            <a:solidFill>
              <a:schemeClr val="tx2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ja-JP" altLang="en-US" sz="200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9063" y="230188"/>
            <a:ext cx="8618537" cy="292388"/>
          </a:xfrm>
        </p:spPr>
        <p:txBody>
          <a:bodyPr/>
          <a:lstStyle/>
          <a:p>
            <a:r>
              <a:rPr kumimoji="1" lang="ja-JP" altLang="en-US" dirty="0"/>
              <a:t>発表の流れ</a:t>
            </a:r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4E70FC-6F47-4B9A-8DC5-CFB6557575ED}" type="slidenum">
              <a:rPr lang="ja-JP" altLang="en-US" smtClean="0"/>
              <a:pPr>
                <a:defRPr/>
              </a:pPr>
              <a:t>14</a:t>
            </a:fld>
            <a:r>
              <a:rPr lang="en-US" altLang="ja-JP" smtClean="0"/>
              <a:t> </a:t>
            </a:r>
            <a:endParaRPr lang="en-US" altLang="ja-JP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2169177" y="1698747"/>
            <a:ext cx="4623086" cy="3323987"/>
          </a:xfrm>
        </p:spPr>
        <p:txBody>
          <a:bodyPr anchor="ctr"/>
          <a:lstStyle/>
          <a:p>
            <a:pPr marL="152400" lvl="1" indent="-152400">
              <a:buSzPct val="120000"/>
              <a:buFontTx/>
              <a:buChar char="•"/>
            </a:pPr>
            <a:r>
              <a:rPr kumimoji="1" lang="ja-JP" altLang="en-US" sz="2400" dirty="0" smtClean="0">
                <a:solidFill>
                  <a:srgbClr val="000000"/>
                </a:solidFill>
                <a:latin typeface="Calibri" pitchFamily="34" charset="0"/>
              </a:rPr>
              <a:t>概要</a:t>
            </a:r>
          </a:p>
          <a:p>
            <a:pPr marL="152400" lvl="1" indent="-152400">
              <a:buSzPct val="120000"/>
              <a:buFontTx/>
              <a:buChar char="•"/>
            </a:pPr>
            <a:endParaRPr kumimoji="1" lang="en-US" altLang="ja-JP" sz="2400" dirty="0" smtClean="0">
              <a:solidFill>
                <a:srgbClr val="000000"/>
              </a:solidFill>
              <a:latin typeface="Calibri" pitchFamily="34" charset="0"/>
            </a:endParaRPr>
          </a:p>
          <a:p>
            <a:pPr marL="152400" lvl="1" indent="-152400">
              <a:buSzPct val="120000"/>
              <a:buFontTx/>
              <a:buChar char="•"/>
            </a:pPr>
            <a:r>
              <a:rPr kumimoji="1" lang="ja-JP" altLang="en-US" sz="2400" dirty="0">
                <a:solidFill>
                  <a:srgbClr val="000000"/>
                </a:solidFill>
                <a:latin typeface="Calibri" pitchFamily="34" charset="0"/>
              </a:rPr>
              <a:t>背景</a:t>
            </a:r>
          </a:p>
          <a:p>
            <a:pPr marL="152400" lvl="1" indent="-152400">
              <a:buSzPct val="120000"/>
              <a:buFontTx/>
              <a:buChar char="•"/>
            </a:pPr>
            <a:endParaRPr kumimoji="1" lang="en-US" altLang="ja-JP" sz="2400" dirty="0" smtClean="0">
              <a:solidFill>
                <a:srgbClr val="000000"/>
              </a:solidFill>
              <a:latin typeface="Calibri" pitchFamily="34" charset="0"/>
            </a:endParaRPr>
          </a:p>
          <a:p>
            <a:pPr marL="152400" lvl="1" indent="-152400">
              <a:buSzPct val="120000"/>
              <a:buFontTx/>
              <a:buChar char="•"/>
            </a:pPr>
            <a:r>
              <a:rPr kumimoji="1" lang="ja-JP" altLang="en-US" sz="2400" dirty="0" smtClean="0">
                <a:solidFill>
                  <a:srgbClr val="000000"/>
                </a:solidFill>
                <a:latin typeface="Calibri" pitchFamily="34" charset="0"/>
              </a:rPr>
              <a:t>深層学習の問題点と、その対策</a:t>
            </a:r>
          </a:p>
          <a:p>
            <a:pPr marL="152400" lvl="1" indent="-152400">
              <a:buSzPct val="120000"/>
              <a:buFontTx/>
              <a:buChar char="•"/>
            </a:pPr>
            <a:endParaRPr kumimoji="1" lang="ja-JP" altLang="en-US" sz="2400" dirty="0">
              <a:solidFill>
                <a:srgbClr val="000000"/>
              </a:solidFill>
              <a:latin typeface="Calibri" pitchFamily="34" charset="0"/>
            </a:endParaRPr>
          </a:p>
          <a:p>
            <a:pPr marL="152400" lvl="1" indent="-152400">
              <a:buSzPct val="120000"/>
              <a:buFontTx/>
              <a:buChar char="•"/>
            </a:pPr>
            <a:r>
              <a:rPr kumimoji="1" lang="ja-JP" altLang="en-US" sz="2400" dirty="0" smtClean="0">
                <a:solidFill>
                  <a:srgbClr val="000000"/>
                </a:solidFill>
                <a:latin typeface="Calibri" pitchFamily="34" charset="0"/>
              </a:rPr>
              <a:t>深層学習の実装例と、その検証</a:t>
            </a:r>
          </a:p>
          <a:p>
            <a:pPr marL="152400" lvl="1" indent="-152400">
              <a:buSzPct val="120000"/>
              <a:buFontTx/>
              <a:buChar char="•"/>
            </a:pPr>
            <a:endParaRPr kumimoji="1" lang="ja-JP" altLang="en-US" sz="2400" dirty="0" smtClean="0">
              <a:solidFill>
                <a:srgbClr val="000000"/>
              </a:solidFill>
              <a:latin typeface="Calibri" pitchFamily="34" charset="0"/>
            </a:endParaRPr>
          </a:p>
          <a:p>
            <a:pPr marL="152400" lvl="1" indent="-152400">
              <a:buSzPct val="120000"/>
              <a:buFontTx/>
              <a:buChar char="•"/>
            </a:pPr>
            <a:r>
              <a:rPr kumimoji="1" lang="ja-JP" altLang="en-US" sz="2400" dirty="0">
                <a:solidFill>
                  <a:srgbClr val="000000"/>
                </a:solidFill>
                <a:latin typeface="Calibri" pitchFamily="34" charset="0"/>
              </a:rPr>
              <a:t>まとめ</a:t>
            </a:r>
            <a:endParaRPr kumimoji="1" lang="en-US" altLang="ja-JP" sz="2400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26775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9063" y="230188"/>
            <a:ext cx="8618537" cy="292388"/>
          </a:xfrm>
        </p:spPr>
        <p:txBody>
          <a:bodyPr/>
          <a:lstStyle/>
          <a:p>
            <a:r>
              <a:rPr kumimoji="1" lang="ja-JP" altLang="en-US" dirty="0"/>
              <a:t>再現実験の概要</a:t>
            </a: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4E70FC-6F47-4B9A-8DC5-CFB6557575ED}" type="slidenum">
              <a:rPr lang="ja-JP" altLang="en-US" smtClean="0"/>
              <a:pPr>
                <a:defRPr/>
              </a:pPr>
              <a:t>15</a:t>
            </a:fld>
            <a:r>
              <a:rPr lang="en-US" altLang="ja-JP" smtClean="0"/>
              <a:t> </a:t>
            </a:r>
            <a:endParaRPr lang="en-US" altLang="ja-JP"/>
          </a:p>
        </p:txBody>
      </p:sp>
      <p:sp>
        <p:nvSpPr>
          <p:cNvPr id="8" name="コンテンツ プレースホルダ 2"/>
          <p:cNvSpPr txBox="1">
            <a:spLocks/>
          </p:cNvSpPr>
          <p:nvPr/>
        </p:nvSpPr>
        <p:spPr bwMode="auto">
          <a:xfrm>
            <a:off x="519420" y="793127"/>
            <a:ext cx="8631237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defTabSz="895350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+mn-lt"/>
                <a:ea typeface="+mn-ea"/>
              </a:defRPr>
            </a:lvl2pPr>
            <a:lvl3pPr marL="457200" indent="-261938" algn="l" defTabSz="895350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614363" indent="-155575" algn="l" defTabSz="895350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746125" indent="-130175" algn="l" defTabSz="895350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12033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16605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21177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25749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kumimoji="1" lang="ja-JP" altLang="en-US" baseline="0" dirty="0">
                <a:latin typeface="+mn-ea"/>
              </a:rPr>
              <a:t>・「分類誤差の再現性の問題」は解消できているか</a:t>
            </a:r>
          </a:p>
          <a:p>
            <a:r>
              <a:rPr kumimoji="1" lang="ja-JP" altLang="en-US" baseline="0" dirty="0">
                <a:latin typeface="+mn-ea"/>
              </a:rPr>
              <a:t>・「学習時間の問題」は</a:t>
            </a:r>
            <a:r>
              <a:rPr kumimoji="1" lang="en-US" altLang="ja-JP" baseline="0" dirty="0">
                <a:latin typeface="+mn-ea"/>
              </a:rPr>
              <a:t>GPU</a:t>
            </a:r>
            <a:r>
              <a:rPr kumimoji="1" lang="ja-JP" altLang="en-US" baseline="0" dirty="0">
                <a:latin typeface="+mn-ea"/>
              </a:rPr>
              <a:t>利用により、どの程度解消できているか</a:t>
            </a:r>
          </a:p>
        </p:txBody>
      </p:sp>
      <p:pic>
        <p:nvPicPr>
          <p:cNvPr id="10" name="図 9" descr="mnist_e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99" y="1839010"/>
            <a:ext cx="1502072" cy="1488077"/>
          </a:xfrm>
          <a:prstGeom prst="rect">
            <a:avLst/>
          </a:prstGeom>
        </p:spPr>
      </p:pic>
      <p:pic>
        <p:nvPicPr>
          <p:cNvPr id="11" name="図 10" descr="cifar_e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421" y="3755057"/>
            <a:ext cx="2939592" cy="2250269"/>
          </a:xfrm>
          <a:prstGeom prst="rect">
            <a:avLst/>
          </a:prstGeom>
        </p:spPr>
      </p:pic>
      <p:sp>
        <p:nvSpPr>
          <p:cNvPr id="12" name="フローチャート: 代替処理 11"/>
          <p:cNvSpPr/>
          <p:nvPr/>
        </p:nvSpPr>
        <p:spPr bwMode="auto">
          <a:xfrm>
            <a:off x="4611007" y="2222660"/>
            <a:ext cx="2319309" cy="952568"/>
          </a:xfrm>
          <a:prstGeom prst="flowChartAlternateProcess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300" b="1" i="0" u="none" strike="noStrike" cap="none" normalizeH="0" baseline="0" dirty="0" err="1" smtClean="0">
                <a:ln>
                  <a:noFill/>
                </a:ln>
                <a:effectLst/>
                <a:latin typeface="Arial" pitchFamily="34" charset="0"/>
                <a:ea typeface="ＭＳ Ｐゴシック" pitchFamily="50" charset="-128"/>
              </a:rPr>
              <a:t>Deep Learning Tutorial</a:t>
            </a:r>
          </a:p>
          <a:p>
            <a:pPr marL="0" marR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ja-JP" sz="1300" b="0" i="0" u="none" strike="noStrike" cap="none" normalizeH="0" baseline="0" dirty="0" err="1" smtClean="0">
              <a:ln>
                <a:noFill/>
              </a:ln>
              <a:effectLst/>
              <a:latin typeface="Arial" pitchFamily="34" charset="0"/>
              <a:ea typeface="ＭＳ Ｐゴシック" pitchFamily="50" charset="-128"/>
            </a:endParaRPr>
          </a:p>
          <a:p>
            <a:pPr marL="0" marR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baseline="0" dirty="0" err="1">
                <a:latin typeface="Arial" pitchFamily="34" charset="0"/>
                <a:ea typeface="ＭＳ Ｐゴシック" pitchFamily="50" charset="-128"/>
              </a:rPr>
              <a:t>・</a:t>
            </a:r>
            <a:r>
              <a:rPr lang="en-US" altLang="ja-JP" baseline="0" dirty="0" err="1">
                <a:latin typeface="Arial" pitchFamily="34" charset="0"/>
                <a:ea typeface="ＭＳ Ｐゴシック" pitchFamily="50" charset="-128"/>
              </a:rPr>
              <a:t>CNN</a:t>
            </a:r>
            <a:r>
              <a:rPr lang="ja-JP" altLang="en-US" baseline="0" dirty="0" err="1">
                <a:latin typeface="Arial" pitchFamily="34" charset="0"/>
                <a:ea typeface="ＭＳ Ｐゴシック" pitchFamily="50" charset="-128"/>
              </a:rPr>
              <a:t>　・</a:t>
            </a:r>
            <a:r>
              <a:rPr lang="en-US" altLang="ja-JP" baseline="0" dirty="0" err="1">
                <a:latin typeface="Arial" pitchFamily="34" charset="0"/>
                <a:ea typeface="ＭＳ Ｐゴシック" pitchFamily="50" charset="-128"/>
              </a:rPr>
              <a:t>DBN</a:t>
            </a:r>
            <a:r>
              <a:rPr lang="ja-JP" altLang="en-US" baseline="0" dirty="0" err="1">
                <a:latin typeface="Arial" pitchFamily="34" charset="0"/>
                <a:ea typeface="ＭＳ Ｐゴシック" pitchFamily="50" charset="-128"/>
              </a:rPr>
              <a:t>　・</a:t>
            </a:r>
            <a:r>
              <a:rPr lang="en-US" altLang="ja-JP" baseline="0" dirty="0" err="1">
                <a:latin typeface="Arial" pitchFamily="34" charset="0"/>
                <a:ea typeface="ＭＳ Ｐゴシック" pitchFamily="50" charset="-128"/>
              </a:rPr>
              <a:t>SDA</a:t>
            </a:r>
            <a:endParaRPr lang="ja-JP" altLang="en-US" baseline="0" dirty="0" err="1"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684260" y="1463366"/>
            <a:ext cx="66135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aseline="0" dirty="0" err="1" smtClean="0"/>
              <a:t>モデル</a:t>
            </a:r>
            <a:endParaRPr kumimoji="1" lang="ja-JP" altLang="en-US" baseline="0" dirty="0" err="1" smtClean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500564" y="1463366"/>
            <a:ext cx="1867825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aseline="0" dirty="0" err="1" smtClean="0"/>
              <a:t>ライブラリ</a:t>
            </a:r>
            <a:r>
              <a:rPr kumimoji="1" lang="en-US" altLang="ja-JP" baseline="0" dirty="0" err="1" smtClean="0"/>
              <a:t> + </a:t>
            </a:r>
            <a:r>
              <a:rPr kumimoji="1" lang="ja-JP" altLang="en-US" baseline="0" dirty="0" err="1" smtClean="0"/>
              <a:t>分類モデル</a:t>
            </a:r>
            <a:endParaRPr kumimoji="1" lang="ja-JP" altLang="en-US" baseline="0" dirty="0" err="1" smtClean="0"/>
          </a:p>
        </p:txBody>
      </p:sp>
      <p:sp>
        <p:nvSpPr>
          <p:cNvPr id="15" name="フローチャート: 代替処理 14"/>
          <p:cNvSpPr/>
          <p:nvPr/>
        </p:nvSpPr>
        <p:spPr bwMode="auto">
          <a:xfrm>
            <a:off x="4624808" y="4348683"/>
            <a:ext cx="2319308" cy="952568"/>
          </a:xfrm>
          <a:prstGeom prst="flowChartAlternateProcess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300" b="1" i="0" u="none" strike="noStrike" cap="none" normalizeH="0" baseline="0" dirty="0" err="1" smtClean="0">
                <a:ln>
                  <a:noFill/>
                </a:ln>
                <a:effectLst/>
                <a:latin typeface="Arial" pitchFamily="34" charset="0"/>
                <a:ea typeface="ＭＳ Ｐゴシック" pitchFamily="50" charset="-128"/>
              </a:rPr>
              <a:t>Pylearn2</a:t>
            </a:r>
          </a:p>
          <a:p>
            <a:pPr marL="0" marR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ja-JP" sz="1300" b="0" i="0" u="none" strike="noStrike" cap="none" normalizeH="0" baseline="0" dirty="0" err="1" smtClean="0">
              <a:ln>
                <a:noFill/>
              </a:ln>
              <a:effectLst/>
              <a:latin typeface="Arial" pitchFamily="34" charset="0"/>
              <a:ea typeface="ＭＳ Ｐゴシック" pitchFamily="50" charset="-128"/>
            </a:endParaRPr>
          </a:p>
          <a:p>
            <a:pPr marL="0" marR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baseline="0" dirty="0" err="1">
                <a:latin typeface="Arial" pitchFamily="34" charset="0"/>
                <a:ea typeface="ＭＳ Ｐゴシック" pitchFamily="50" charset="-128"/>
              </a:rPr>
              <a:t>・</a:t>
            </a:r>
            <a:r>
              <a:rPr lang="en-US" altLang="ja-JP" baseline="0" dirty="0" err="1">
                <a:latin typeface="Arial" pitchFamily="34" charset="0"/>
                <a:ea typeface="ＭＳ Ｐゴシック" pitchFamily="50" charset="-128"/>
              </a:rPr>
              <a:t>CNN</a:t>
            </a:r>
            <a:r>
              <a:rPr lang="ja-JP" altLang="en-US" baseline="0" dirty="0" err="1">
                <a:latin typeface="Arial" pitchFamily="34" charset="0"/>
                <a:ea typeface="ＭＳ Ｐゴシック" pitchFamily="50" charset="-128"/>
              </a:rPr>
              <a:t>　・</a:t>
            </a:r>
            <a:r>
              <a:rPr lang="en-US" altLang="ja-JP" baseline="0" dirty="0" err="1">
                <a:latin typeface="Arial" pitchFamily="34" charset="0"/>
                <a:ea typeface="ＭＳ Ｐゴシック" pitchFamily="50" charset="-128"/>
              </a:rPr>
              <a:t>SDA</a:t>
            </a:r>
          </a:p>
          <a:p>
            <a:pPr marL="0" marR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baseline="0" dirty="0" err="1">
                <a:latin typeface="Arial" pitchFamily="34" charset="0"/>
                <a:ea typeface="ＭＳ Ｐゴシック" pitchFamily="50" charset="-128"/>
              </a:rPr>
              <a:t>・</a:t>
            </a:r>
            <a:r>
              <a:rPr lang="en-US" altLang="ja-JP" baseline="0" dirty="0" err="1">
                <a:latin typeface="Arial" pitchFamily="34" charset="0"/>
                <a:ea typeface="ＭＳ Ｐゴシック" pitchFamily="50" charset="-128"/>
              </a:rPr>
              <a:t>Maxout (</a:t>
            </a:r>
            <a:r>
              <a:rPr lang="ja-JP" altLang="en-US" baseline="0" dirty="0" err="1">
                <a:latin typeface="Arial" pitchFamily="34" charset="0"/>
                <a:ea typeface="ＭＳ Ｐゴシック" pitchFamily="50" charset="-128"/>
              </a:rPr>
              <a:t>畳み込み有・無</a:t>
            </a:r>
            <a:r>
              <a:rPr lang="en-US" altLang="ja-JP" baseline="0" dirty="0" err="1">
                <a:latin typeface="Arial" pitchFamily="34" charset="0"/>
                <a:ea typeface="ＭＳ Ｐゴシック" pitchFamily="50" charset="-128"/>
              </a:rPr>
              <a:t>)</a:t>
            </a: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1090631" y="3340898"/>
            <a:ext cx="199855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aseline="0" dirty="0" err="1" smtClean="0"/>
              <a:t>MNIST (</a:t>
            </a:r>
            <a:r>
              <a:rPr kumimoji="1" lang="ja-JP" altLang="en-US" baseline="0" dirty="0" err="1" smtClean="0"/>
              <a:t>手書き文字認識</a:t>
            </a:r>
            <a:r>
              <a:rPr kumimoji="1" lang="en-US" altLang="ja-JP" baseline="0" dirty="0" err="1" smtClean="0"/>
              <a:t>)</a:t>
            </a:r>
            <a:endParaRPr kumimoji="1" lang="ja-JP" altLang="en-US" baseline="0" dirty="0" err="1" smtClean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1132044" y="6019135"/>
            <a:ext cx="211765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aseline="0" dirty="0" err="1" smtClean="0"/>
              <a:t>CIFAR10 (</a:t>
            </a:r>
            <a:r>
              <a:rPr kumimoji="1" lang="ja-JP" altLang="en-US" baseline="0" dirty="0" err="1" smtClean="0"/>
              <a:t>カラー画像認識</a:t>
            </a:r>
            <a:r>
              <a:rPr kumimoji="1" lang="en-US" altLang="ja-JP" baseline="0" dirty="0" err="1" smtClean="0"/>
              <a:t>)</a:t>
            </a:r>
            <a:endParaRPr kumimoji="1" lang="ja-JP" altLang="en-US" baseline="0" dirty="0" err="1" smtClean="0"/>
          </a:p>
        </p:txBody>
      </p:sp>
      <p:cxnSp>
        <p:nvCxnSpPr>
          <p:cNvPr id="19" name="直線矢印コネクタ 18"/>
          <p:cNvCxnSpPr>
            <a:endCxn id="15" idx="1"/>
          </p:cNvCxnSpPr>
          <p:nvPr/>
        </p:nvCxnSpPr>
        <p:spPr bwMode="auto">
          <a:xfrm>
            <a:off x="3617018" y="2623015"/>
            <a:ext cx="1007790" cy="220195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" name="直線矢印コネクタ 20"/>
          <p:cNvCxnSpPr>
            <a:endCxn id="12" idx="1"/>
          </p:cNvCxnSpPr>
          <p:nvPr/>
        </p:nvCxnSpPr>
        <p:spPr bwMode="auto">
          <a:xfrm flipV="1">
            <a:off x="3658434" y="2698944"/>
            <a:ext cx="952573" cy="214673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直線矢印コネクタ 22"/>
          <p:cNvCxnSpPr>
            <a:endCxn id="12" idx="1"/>
          </p:cNvCxnSpPr>
          <p:nvPr/>
        </p:nvCxnSpPr>
        <p:spPr bwMode="auto">
          <a:xfrm>
            <a:off x="3603212" y="2609209"/>
            <a:ext cx="1007795" cy="8973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5" name="直線矢印コネクタ 24"/>
          <p:cNvCxnSpPr>
            <a:endCxn id="15" idx="1"/>
          </p:cNvCxnSpPr>
          <p:nvPr/>
        </p:nvCxnSpPr>
        <p:spPr bwMode="auto">
          <a:xfrm flipV="1">
            <a:off x="3658434" y="4824967"/>
            <a:ext cx="966374" cy="690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直線矢印コネクタ 26"/>
          <p:cNvCxnSpPr>
            <a:stCxn id="12" idx="3"/>
            <a:endCxn id="30" idx="0"/>
          </p:cNvCxnSpPr>
          <p:nvPr/>
        </p:nvCxnSpPr>
        <p:spPr bwMode="auto">
          <a:xfrm>
            <a:off x="6930316" y="2698944"/>
            <a:ext cx="849030" cy="87663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直線矢印コネクタ 28"/>
          <p:cNvCxnSpPr>
            <a:stCxn id="15" idx="3"/>
            <a:endCxn id="30" idx="4"/>
          </p:cNvCxnSpPr>
          <p:nvPr/>
        </p:nvCxnSpPr>
        <p:spPr bwMode="auto">
          <a:xfrm flipV="1">
            <a:off x="6944116" y="4017350"/>
            <a:ext cx="835230" cy="80761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0" name="フローチャート: 結合子 29"/>
          <p:cNvSpPr/>
          <p:nvPr/>
        </p:nvSpPr>
        <p:spPr bwMode="auto">
          <a:xfrm>
            <a:off x="7123593" y="3575579"/>
            <a:ext cx="1311506" cy="441771"/>
          </a:xfrm>
          <a:prstGeom prst="flowChartConnector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rPr>
              <a:t>分類誤差</a:t>
            </a:r>
            <a:endParaRPr kumimoji="0" lang="ja-JP" altLang="en-US" sz="13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869741" y="6373867"/>
            <a:ext cx="409882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pl-PL" altLang="ja-JP" baseline="0" dirty="0" err="1"/>
              <a:t>http://www.cs.toronto.edu/~kriz/cifar.html , [1]</a:t>
            </a:r>
            <a:r>
              <a:rPr kumimoji="1" lang="ja-JP" altLang="en-US" baseline="0" dirty="0" err="1"/>
              <a:t>より引用</a:t>
            </a:r>
            <a:endParaRPr kumimoji="1" lang="ja-JP" altLang="en-US" baseline="0" dirty="0" err="1" smtClean="0"/>
          </a:p>
        </p:txBody>
      </p:sp>
    </p:spTree>
    <p:extLst>
      <p:ext uri="{BB962C8B-B14F-4D97-AF65-F5344CB8AC3E}">
        <p14:creationId xmlns:p14="http://schemas.microsoft.com/office/powerpoint/2010/main" val="2311321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9063" y="230188"/>
            <a:ext cx="8618537" cy="292388"/>
          </a:xfrm>
        </p:spPr>
        <p:txBody>
          <a:bodyPr/>
          <a:lstStyle/>
          <a:p>
            <a:r>
              <a:rPr kumimoji="1" lang="ja-JP" altLang="en-US" dirty="0"/>
              <a:t>再現実験の結果</a:t>
            </a: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4E70FC-6F47-4B9A-8DC5-CFB6557575ED}" type="slidenum">
              <a:rPr lang="ja-JP" altLang="en-US" smtClean="0"/>
              <a:pPr>
                <a:defRPr/>
              </a:pPr>
              <a:t>16</a:t>
            </a:fld>
            <a:r>
              <a:rPr lang="en-US" altLang="ja-JP" smtClean="0"/>
              <a:t> </a:t>
            </a:r>
            <a:endParaRPr lang="en-US" altLang="ja-JP"/>
          </a:p>
        </p:txBody>
      </p:sp>
      <p:graphicFrame>
        <p:nvGraphicFramePr>
          <p:cNvPr id="9" name="表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3369674"/>
              </p:ext>
            </p:extLst>
          </p:nvPr>
        </p:nvGraphicFramePr>
        <p:xfrm>
          <a:off x="513418" y="1452137"/>
          <a:ext cx="4652696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3573"/>
                <a:gridCol w="1097280"/>
                <a:gridCol w="1097280"/>
                <a:gridCol w="964563"/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>
                          <a:solidFill>
                            <a:srgbClr val="000000"/>
                          </a:solidFill>
                        </a:rPr>
                        <a:t>手法</a:t>
                      </a:r>
                      <a:endParaRPr kumimoji="1" lang="ja-JP" altLang="en-US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>
                          <a:solidFill>
                            <a:srgbClr val="000000"/>
                          </a:solidFill>
                        </a:rPr>
                        <a:t>論文誤差</a:t>
                      </a:r>
                      <a:endParaRPr kumimoji="1" lang="ja-JP" altLang="en-US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>
                          <a:solidFill>
                            <a:srgbClr val="000000"/>
                          </a:solidFill>
                        </a:rPr>
                        <a:t>実験誤差</a:t>
                      </a:r>
                      <a:endParaRPr kumimoji="1" lang="ja-JP" altLang="en-US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>
                          <a:solidFill>
                            <a:srgbClr val="000000"/>
                          </a:solidFill>
                        </a:rPr>
                        <a:t>増加分</a:t>
                      </a:r>
                      <a:endParaRPr kumimoji="1" lang="ja-JP" altLang="en-US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/>
                        <a:t>Maxout</a:t>
                      </a:r>
                      <a:r>
                        <a:rPr kumimoji="1" lang="en-US" altLang="ja-JP" baseline="0"/>
                        <a:t> + </a:t>
                      </a:r>
                      <a:endParaRPr kumimoji="1" lang="ja-JP" altLang="en-US" baseline="0"/>
                    </a:p>
                    <a:p>
                      <a:r>
                        <a:rPr kumimoji="1" lang="ja-JP" altLang="en-US" baseline="0"/>
                        <a:t>畳み込み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0.45%</a:t>
                      </a:r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0.51%</a:t>
                      </a:r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+0.06%</a:t>
                      </a:r>
                      <a:endParaRPr kumimoji="1" lang="ja-JP" altLang="en-US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/>
                        <a:t>Maxout</a:t>
                      </a:r>
                    </a:p>
                    <a:p>
                      <a:r>
                        <a:rPr kumimoji="1" lang="en-US" altLang="ja-JP"/>
                        <a:t>(</a:t>
                      </a:r>
                      <a:r>
                        <a:rPr kumimoji="1" lang="ja-JP" altLang="en-US"/>
                        <a:t>順序不変</a:t>
                      </a:r>
                      <a:r>
                        <a:rPr kumimoji="1" lang="en-US" altLang="ja-JP"/>
                        <a:t>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0.94%</a:t>
                      </a:r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1.16%</a:t>
                      </a:r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+0.12%</a:t>
                      </a:r>
                      <a:endParaRPr kumimoji="1" lang="ja-JP" altLang="en-US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0" name="表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58009"/>
              </p:ext>
            </p:extLst>
          </p:nvPr>
        </p:nvGraphicFramePr>
        <p:xfrm>
          <a:off x="428004" y="4254613"/>
          <a:ext cx="5756857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7320"/>
                <a:gridCol w="721276"/>
                <a:gridCol w="1587622"/>
                <a:gridCol w="842130"/>
                <a:gridCol w="924962"/>
                <a:gridCol w="883547"/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>
                          <a:solidFill>
                            <a:srgbClr val="000000"/>
                          </a:solidFill>
                        </a:rPr>
                        <a:t>マシン</a:t>
                      </a:r>
                      <a:endParaRPr kumimoji="1" lang="ja-JP" altLang="en-US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>
                          <a:solidFill>
                            <a:srgbClr val="000000"/>
                          </a:solidFill>
                        </a:rPr>
                        <a:t>GPU</a:t>
                      </a:r>
                      <a:endParaRPr kumimoji="1" lang="ja-JP" altLang="en-US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>
                          <a:solidFill>
                            <a:srgbClr val="000000"/>
                          </a:solidFill>
                        </a:rPr>
                        <a:t>CPU</a:t>
                      </a:r>
                      <a:r>
                        <a:rPr kumimoji="1" lang="ja-JP" altLang="en-US">
                          <a:solidFill>
                            <a:srgbClr val="000000"/>
                          </a:solidFill>
                        </a:rPr>
                        <a:t>クロック</a:t>
                      </a:r>
                      <a:endParaRPr kumimoji="1" lang="ja-JP" altLang="en-US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>
                          <a:solidFill>
                            <a:srgbClr val="000000"/>
                          </a:solidFill>
                        </a:rPr>
                        <a:t>DBN</a:t>
                      </a:r>
                      <a:endParaRPr kumimoji="1" lang="ja-JP" altLang="en-US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>
                          <a:solidFill>
                            <a:srgbClr val="000000"/>
                          </a:solidFill>
                        </a:rPr>
                        <a:t>SDA</a:t>
                      </a:r>
                      <a:endParaRPr kumimoji="1" lang="ja-JP" altLang="en-US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>
                          <a:solidFill>
                            <a:srgbClr val="000000"/>
                          </a:solidFill>
                        </a:rPr>
                        <a:t>CNN</a:t>
                      </a:r>
                      <a:endParaRPr kumimoji="1" lang="ja-JP" altLang="en-US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有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3.1GHz x 8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/>
                        <a:t>115</a:t>
                      </a:r>
                      <a:r>
                        <a:rPr kumimoji="1" lang="ja-JP" altLang="en-US"/>
                        <a:t>分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/>
                        <a:t>92</a:t>
                      </a:r>
                      <a:r>
                        <a:rPr kumimoji="1" lang="ja-JP" altLang="en-US"/>
                        <a:t>分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/>
                        <a:t>28</a:t>
                      </a:r>
                      <a:r>
                        <a:rPr kumimoji="1" lang="ja-JP" altLang="en-US"/>
                        <a:t>分</a:t>
                      </a:r>
                      <a:endParaRPr kumimoji="1" lang="ja-JP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無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2.5GHz</a:t>
                      </a:r>
                      <a:r>
                        <a:rPr kumimoji="1" lang="en-US" altLang="ja-JP" baseline="0"/>
                        <a:t> x 4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/>
                        <a:t>236</a:t>
                      </a:r>
                      <a:r>
                        <a:rPr kumimoji="1" lang="ja-JP" altLang="en-US"/>
                        <a:t>分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/>
                        <a:t>1335</a:t>
                      </a:r>
                      <a:r>
                        <a:rPr kumimoji="1" lang="ja-JP" altLang="en-US"/>
                        <a:t>分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/>
                        <a:t>766</a:t>
                      </a:r>
                      <a:r>
                        <a:rPr kumimoji="1" lang="ja-JP" altLang="en-US"/>
                        <a:t>分</a:t>
                      </a:r>
                      <a:endParaRPr kumimoji="1" lang="ja-JP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/>
                        <a:t>x2.05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/>
                        <a:t>x14.50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/>
                        <a:t>x27.35</a:t>
                      </a:r>
                      <a:endParaRPr kumimoji="1" lang="ja-JP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テキスト ボックス 10"/>
          <p:cNvSpPr txBox="1"/>
          <p:nvPr/>
        </p:nvSpPr>
        <p:spPr>
          <a:xfrm>
            <a:off x="745551" y="1049204"/>
            <a:ext cx="43268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aseline="0" dirty="0" err="1"/>
              <a:t>Pylearn2 + </a:t>
            </a:r>
            <a:r>
              <a:rPr kumimoji="1" lang="en-US" altLang="ja-JP" baseline="0" dirty="0" err="1" smtClean="0"/>
              <a:t>Maxout Network</a:t>
            </a:r>
            <a:r>
              <a:rPr kumimoji="1" lang="ja-JP" altLang="en-US" baseline="0" dirty="0" err="1" smtClean="0"/>
              <a:t>による</a:t>
            </a:r>
            <a:r>
              <a:rPr kumimoji="1" lang="en-US" altLang="ja-JP" baseline="0" dirty="0" err="1" smtClean="0"/>
              <a:t>MNIST</a:t>
            </a:r>
            <a:r>
              <a:rPr kumimoji="1" lang="ja-JP" altLang="en-US" baseline="0" dirty="0" err="1" smtClean="0"/>
              <a:t>分類再現の結果</a:t>
            </a:r>
            <a:endParaRPr kumimoji="1" lang="ja-JP" altLang="en-US" baseline="0" dirty="0" err="1" smtClean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159622" y="3630794"/>
            <a:ext cx="460726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aseline="0" dirty="0" err="1" smtClean="0"/>
              <a:t>2</a:t>
            </a:r>
            <a:r>
              <a:rPr kumimoji="1" lang="ja-JP" altLang="en-US" baseline="0" dirty="0" err="1" smtClean="0"/>
              <a:t>種類のマシンと各モデルによる、</a:t>
            </a:r>
          </a:p>
          <a:p>
            <a:r>
              <a:rPr kumimoji="1" lang="en-US" altLang="ja-JP" baseline="0" dirty="0" err="1" smtClean="0"/>
              <a:t>Deep Learning Tutorial+CIFAR10</a:t>
            </a:r>
            <a:r>
              <a:rPr kumimoji="1" lang="ja-JP" altLang="en-US" baseline="0" dirty="0" err="1" smtClean="0"/>
              <a:t>の分類誤差および実行時間</a:t>
            </a:r>
            <a:endParaRPr kumimoji="1" lang="ja-JP" altLang="en-US" baseline="0" dirty="0" err="1" smtClean="0"/>
          </a:p>
        </p:txBody>
      </p:sp>
      <p:sp>
        <p:nvSpPr>
          <p:cNvPr id="14" name="角丸四角形 13"/>
          <p:cNvSpPr/>
          <p:nvPr/>
        </p:nvSpPr>
        <p:spPr bwMode="auto">
          <a:xfrm>
            <a:off x="4169246" y="1447097"/>
            <a:ext cx="966378" cy="1755742"/>
          </a:xfrm>
          <a:prstGeom prst="round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3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5879531" y="2388314"/>
            <a:ext cx="29212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1800" baseline="0" dirty="0" err="1">
                <a:latin typeface="Arial" pitchFamily="34" charset="0"/>
                <a:ea typeface="ＭＳ Ｐゴシック" pitchFamily="50" charset="-128"/>
              </a:rPr>
              <a:t>「分類誤差の再現の問題」を</a:t>
            </a:r>
          </a:p>
          <a:p>
            <a:pPr algn="ctr"/>
            <a:r>
              <a:rPr lang="ja-JP" altLang="en-US" sz="1800" baseline="0" dirty="0" err="1">
                <a:latin typeface="Arial" pitchFamily="34" charset="0"/>
                <a:ea typeface="ＭＳ Ｐゴシック" pitchFamily="50" charset="-128"/>
              </a:rPr>
              <a:t>ほぼ解決できた</a:t>
            </a:r>
          </a:p>
        </p:txBody>
      </p:sp>
      <p:cxnSp>
        <p:nvCxnSpPr>
          <p:cNvPr id="19" name="直線コネクタ 18"/>
          <p:cNvCxnSpPr>
            <a:stCxn id="14" idx="3"/>
            <a:endCxn id="17" idx="1"/>
          </p:cNvCxnSpPr>
          <p:nvPr/>
        </p:nvCxnSpPr>
        <p:spPr bwMode="auto">
          <a:xfrm>
            <a:off x="5135624" y="2324968"/>
            <a:ext cx="743907" cy="38651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角丸四角形 25"/>
          <p:cNvSpPr/>
          <p:nvPr/>
        </p:nvSpPr>
        <p:spPr bwMode="auto">
          <a:xfrm>
            <a:off x="3589418" y="5354008"/>
            <a:ext cx="2595415" cy="430430"/>
          </a:xfrm>
          <a:prstGeom prst="round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3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</a:endParaRPr>
          </a:p>
        </p:txBody>
      </p:sp>
      <p:cxnSp>
        <p:nvCxnSpPr>
          <p:cNvPr id="27" name="直線コネクタ 26"/>
          <p:cNvCxnSpPr>
            <a:stCxn id="26" idx="3"/>
            <a:endCxn id="30" idx="1"/>
          </p:cNvCxnSpPr>
          <p:nvPr/>
        </p:nvCxnSpPr>
        <p:spPr bwMode="auto">
          <a:xfrm flipV="1">
            <a:off x="6184833" y="5500152"/>
            <a:ext cx="285514" cy="6907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30" name="テキスト ボックス 29"/>
          <p:cNvSpPr txBox="1"/>
          <p:nvPr/>
        </p:nvSpPr>
        <p:spPr>
          <a:xfrm>
            <a:off x="6470347" y="5176986"/>
            <a:ext cx="22287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1800" baseline="0" dirty="0" err="1">
                <a:latin typeface="Arial" pitchFamily="34" charset="0"/>
                <a:ea typeface="ＭＳ Ｐゴシック" pitchFamily="50" charset="-128"/>
              </a:rPr>
              <a:t>「</a:t>
            </a:r>
            <a:r>
              <a:rPr lang="ja-JP" altLang="en-US" sz="1800" baseline="0" dirty="0" err="1">
                <a:latin typeface="Arial" pitchFamily="34" charset="0"/>
                <a:ea typeface="ＭＳ Ｐゴシック" pitchFamily="50" charset="-128"/>
              </a:rPr>
              <a:t>学習時間の問題</a:t>
            </a:r>
            <a:r>
              <a:rPr lang="ja-JP" altLang="en-US" sz="1800" baseline="0" dirty="0" err="1">
                <a:latin typeface="Arial" pitchFamily="34" charset="0"/>
                <a:ea typeface="ＭＳ Ｐゴシック" pitchFamily="50" charset="-128"/>
              </a:rPr>
              <a:t>」</a:t>
            </a:r>
            <a:r>
              <a:rPr lang="ja-JP" altLang="en-US" sz="1800" baseline="0" dirty="0" err="1">
                <a:latin typeface="Arial" pitchFamily="34" charset="0"/>
                <a:ea typeface="ＭＳ Ｐゴシック" pitchFamily="50" charset="-128"/>
              </a:rPr>
              <a:t>を</a:t>
            </a:r>
          </a:p>
          <a:p>
            <a:pPr algn="ctr"/>
            <a:r>
              <a:rPr lang="ja-JP" altLang="en-US" sz="1800" baseline="0" dirty="0" err="1">
                <a:latin typeface="Arial" pitchFamily="34" charset="0"/>
                <a:ea typeface="ＭＳ Ｐゴシック" pitchFamily="50" charset="-128"/>
              </a:rPr>
              <a:t>大幅に緩和できた</a:t>
            </a:r>
            <a:endParaRPr lang="ja-JP" altLang="en-US" sz="1800" baseline="0" dirty="0" err="1"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455585" y="5908691"/>
            <a:ext cx="423574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aseline="0" dirty="0" err="1" smtClean="0"/>
              <a:t>Maxout</a:t>
            </a:r>
            <a:r>
              <a:rPr kumimoji="1" lang="ja-JP" altLang="en-US" baseline="0" dirty="0" err="1" smtClean="0"/>
              <a:t>、</a:t>
            </a:r>
            <a:r>
              <a:rPr kumimoji="1" lang="en-US" altLang="ja-JP" baseline="0" dirty="0" err="1" smtClean="0"/>
              <a:t>DBN</a:t>
            </a:r>
            <a:r>
              <a:rPr kumimoji="1" lang="ja-JP" altLang="en-US" baseline="0" dirty="0" err="1" smtClean="0"/>
              <a:t>、</a:t>
            </a:r>
            <a:r>
              <a:rPr kumimoji="1" lang="en-US" altLang="ja-JP" baseline="0" dirty="0" err="1" smtClean="0"/>
              <a:t>SDA</a:t>
            </a:r>
            <a:r>
              <a:rPr kumimoji="1" lang="ja-JP" altLang="en-US" baseline="0" dirty="0" err="1" smtClean="0"/>
              <a:t>、</a:t>
            </a:r>
            <a:r>
              <a:rPr kumimoji="1" lang="en-US" altLang="ja-JP" baseline="0" dirty="0" err="1" smtClean="0"/>
              <a:t>CNN = </a:t>
            </a:r>
            <a:r>
              <a:rPr kumimoji="1" lang="ja-JP" altLang="en-US" baseline="0" dirty="0" err="1" smtClean="0"/>
              <a:t>深層学習のモデルの名前</a:t>
            </a:r>
            <a:endParaRPr kumimoji="1" lang="ja-JP" altLang="en-US" baseline="0" dirty="0" err="1" smtClean="0"/>
          </a:p>
        </p:txBody>
      </p:sp>
    </p:spTree>
    <p:extLst>
      <p:ext uri="{BB962C8B-B14F-4D97-AF65-F5344CB8AC3E}">
        <p14:creationId xmlns:p14="http://schemas.microsoft.com/office/powerpoint/2010/main" val="1833081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図形グループ 8"/>
          <p:cNvGrpSpPr/>
          <p:nvPr/>
        </p:nvGrpSpPr>
        <p:grpSpPr>
          <a:xfrm>
            <a:off x="1642640" y="4571404"/>
            <a:ext cx="4845903" cy="457200"/>
            <a:chOff x="1642640" y="1699893"/>
            <a:chExt cx="4845903" cy="457200"/>
          </a:xfrm>
        </p:grpSpPr>
        <p:sp>
          <p:nvSpPr>
            <p:cNvPr id="7" name="正方形/長方形 8"/>
            <p:cNvSpPr>
              <a:spLocks noChangeArrowheads="1"/>
            </p:cNvSpPr>
            <p:nvPr/>
          </p:nvSpPr>
          <p:spPr bwMode="auto">
            <a:xfrm>
              <a:off x="2150641" y="1750867"/>
              <a:ext cx="4337902" cy="371475"/>
            </a:xfrm>
            <a:prstGeom prst="rect">
              <a:avLst/>
            </a:prstGeom>
            <a:solidFill>
              <a:schemeClr val="accent1"/>
            </a:solidFill>
            <a:ln w="9525" algn="ctr">
              <a:noFill/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ja-JP" altLang="en-US" sz="200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8" name="右矢印 10"/>
            <p:cNvSpPr>
              <a:spLocks noChangeArrowheads="1"/>
            </p:cNvSpPr>
            <p:nvPr/>
          </p:nvSpPr>
          <p:spPr bwMode="auto">
            <a:xfrm>
              <a:off x="1642640" y="1699893"/>
              <a:ext cx="431800" cy="457200"/>
            </a:xfrm>
            <a:prstGeom prst="rightArrow">
              <a:avLst>
                <a:gd name="adj1" fmla="val 38972"/>
                <a:gd name="adj2" fmla="val 21681"/>
              </a:avLst>
            </a:prstGeom>
            <a:solidFill>
              <a:schemeClr val="tx2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ja-JP" altLang="en-US" sz="200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9063" y="230188"/>
            <a:ext cx="8618537" cy="292388"/>
          </a:xfrm>
        </p:spPr>
        <p:txBody>
          <a:bodyPr/>
          <a:lstStyle/>
          <a:p>
            <a:r>
              <a:rPr kumimoji="1" lang="ja-JP" altLang="en-US" dirty="0"/>
              <a:t>発表の流れ</a:t>
            </a:r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4E70FC-6F47-4B9A-8DC5-CFB6557575ED}" type="slidenum">
              <a:rPr lang="ja-JP" altLang="en-US" smtClean="0"/>
              <a:pPr>
                <a:defRPr/>
              </a:pPr>
              <a:t>17</a:t>
            </a:fld>
            <a:r>
              <a:rPr lang="en-US" altLang="ja-JP" smtClean="0"/>
              <a:t> </a:t>
            </a:r>
            <a:endParaRPr lang="en-US" altLang="ja-JP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2169177" y="1698747"/>
            <a:ext cx="4623086" cy="3323987"/>
          </a:xfrm>
        </p:spPr>
        <p:txBody>
          <a:bodyPr anchor="ctr"/>
          <a:lstStyle/>
          <a:p>
            <a:pPr marL="152400" lvl="1" indent="-152400">
              <a:buSzPct val="120000"/>
              <a:buFontTx/>
              <a:buChar char="•"/>
            </a:pPr>
            <a:r>
              <a:rPr kumimoji="1" lang="ja-JP" altLang="en-US" sz="2400" dirty="0" smtClean="0">
                <a:solidFill>
                  <a:srgbClr val="000000"/>
                </a:solidFill>
                <a:latin typeface="Calibri" pitchFamily="34" charset="0"/>
              </a:rPr>
              <a:t>概要</a:t>
            </a:r>
          </a:p>
          <a:p>
            <a:pPr marL="152400" lvl="1" indent="-152400">
              <a:buSzPct val="120000"/>
              <a:buFontTx/>
              <a:buChar char="•"/>
            </a:pPr>
            <a:endParaRPr kumimoji="1" lang="en-US" altLang="ja-JP" sz="2400" dirty="0" smtClean="0">
              <a:solidFill>
                <a:srgbClr val="000000"/>
              </a:solidFill>
              <a:latin typeface="Calibri" pitchFamily="34" charset="0"/>
            </a:endParaRPr>
          </a:p>
          <a:p>
            <a:pPr marL="152400" lvl="1" indent="-152400">
              <a:buSzPct val="120000"/>
              <a:buFontTx/>
              <a:buChar char="•"/>
            </a:pPr>
            <a:r>
              <a:rPr kumimoji="1" lang="ja-JP" altLang="en-US" sz="2400" dirty="0">
                <a:solidFill>
                  <a:srgbClr val="000000"/>
                </a:solidFill>
                <a:latin typeface="Calibri" pitchFamily="34" charset="0"/>
              </a:rPr>
              <a:t>背景</a:t>
            </a:r>
          </a:p>
          <a:p>
            <a:pPr marL="152400" lvl="1" indent="-152400">
              <a:buSzPct val="120000"/>
              <a:buFontTx/>
              <a:buChar char="•"/>
            </a:pPr>
            <a:endParaRPr kumimoji="1" lang="en-US" altLang="ja-JP" sz="2400" dirty="0" smtClean="0">
              <a:solidFill>
                <a:srgbClr val="000000"/>
              </a:solidFill>
              <a:latin typeface="Calibri" pitchFamily="34" charset="0"/>
            </a:endParaRPr>
          </a:p>
          <a:p>
            <a:pPr marL="152400" lvl="1" indent="-152400">
              <a:buSzPct val="120000"/>
              <a:buFontTx/>
              <a:buChar char="•"/>
            </a:pPr>
            <a:r>
              <a:rPr kumimoji="1" lang="ja-JP" altLang="en-US" sz="2400" dirty="0" smtClean="0">
                <a:solidFill>
                  <a:srgbClr val="000000"/>
                </a:solidFill>
                <a:latin typeface="Calibri" pitchFamily="34" charset="0"/>
              </a:rPr>
              <a:t>深層学習の問題点と、その対策</a:t>
            </a:r>
          </a:p>
          <a:p>
            <a:pPr marL="152400" lvl="1" indent="-152400">
              <a:buSzPct val="120000"/>
              <a:buFontTx/>
              <a:buChar char="•"/>
            </a:pPr>
            <a:endParaRPr kumimoji="1" lang="ja-JP" altLang="en-US" sz="2400" dirty="0">
              <a:solidFill>
                <a:srgbClr val="000000"/>
              </a:solidFill>
              <a:latin typeface="Calibri" pitchFamily="34" charset="0"/>
            </a:endParaRPr>
          </a:p>
          <a:p>
            <a:pPr marL="152400" lvl="1" indent="-152400">
              <a:buSzPct val="120000"/>
              <a:buFontTx/>
              <a:buChar char="•"/>
            </a:pPr>
            <a:r>
              <a:rPr kumimoji="1" lang="ja-JP" altLang="en-US" sz="2400" dirty="0" smtClean="0">
                <a:solidFill>
                  <a:srgbClr val="000000"/>
                </a:solidFill>
                <a:latin typeface="Calibri" pitchFamily="34" charset="0"/>
              </a:rPr>
              <a:t>深層学習の実装例と、その検証</a:t>
            </a:r>
          </a:p>
          <a:p>
            <a:pPr marL="152400" lvl="1" indent="-152400">
              <a:buSzPct val="120000"/>
              <a:buFontTx/>
              <a:buChar char="•"/>
            </a:pPr>
            <a:endParaRPr kumimoji="1" lang="ja-JP" altLang="en-US" sz="2400" dirty="0" smtClean="0">
              <a:solidFill>
                <a:srgbClr val="000000"/>
              </a:solidFill>
              <a:latin typeface="Calibri" pitchFamily="34" charset="0"/>
            </a:endParaRPr>
          </a:p>
          <a:p>
            <a:pPr marL="152400" lvl="1" indent="-152400">
              <a:buSzPct val="120000"/>
              <a:buFontTx/>
              <a:buChar char="•"/>
            </a:pPr>
            <a:r>
              <a:rPr kumimoji="1" lang="ja-JP" altLang="en-US" sz="2400" dirty="0">
                <a:solidFill>
                  <a:srgbClr val="000000"/>
                </a:solidFill>
                <a:latin typeface="Calibri" pitchFamily="34" charset="0"/>
              </a:rPr>
              <a:t>まとめ</a:t>
            </a:r>
            <a:endParaRPr kumimoji="1" lang="en-US" altLang="ja-JP" sz="2400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26775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9063" y="230188"/>
            <a:ext cx="8618537" cy="292388"/>
          </a:xfrm>
        </p:spPr>
        <p:txBody>
          <a:bodyPr/>
          <a:lstStyle/>
          <a:p>
            <a:r>
              <a:rPr kumimoji="1" lang="ja-JP" altLang="en-US" dirty="0"/>
              <a:t>結論</a:t>
            </a:r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4E70FC-6F47-4B9A-8DC5-CFB6557575ED}" type="slidenum">
              <a:rPr lang="ja-JP" altLang="en-US" smtClean="0"/>
              <a:pPr>
                <a:defRPr/>
              </a:pPr>
              <a:t>18</a:t>
            </a:fld>
            <a:r>
              <a:rPr lang="en-US" altLang="ja-JP" smtClean="0"/>
              <a:t> </a:t>
            </a:r>
            <a:endParaRPr lang="en-US" altLang="ja-JP"/>
          </a:p>
        </p:txBody>
      </p:sp>
      <p:sp>
        <p:nvSpPr>
          <p:cNvPr id="10" name="正方形/長方形 9"/>
          <p:cNvSpPr/>
          <p:nvPr/>
        </p:nvSpPr>
        <p:spPr bwMode="auto">
          <a:xfrm>
            <a:off x="2362369" y="2989202"/>
            <a:ext cx="1832693" cy="80816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rPr>
              <a:t>Pylearn2</a:t>
            </a:r>
            <a:endParaRPr kumimoji="0" lang="ja-JP" altLang="en-US" sz="13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11" name="正方形/長方形 10"/>
          <p:cNvSpPr/>
          <p:nvPr/>
        </p:nvSpPr>
        <p:spPr bwMode="auto">
          <a:xfrm>
            <a:off x="2370550" y="4614980"/>
            <a:ext cx="1832693" cy="80816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rPr>
              <a:t>Maxout Network</a:t>
            </a:r>
            <a:endParaRPr kumimoji="0" lang="ja-JP" altLang="en-US" sz="13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12" name="正方形/長方形 11"/>
          <p:cNvSpPr/>
          <p:nvPr/>
        </p:nvSpPr>
        <p:spPr bwMode="auto">
          <a:xfrm>
            <a:off x="5146614" y="2989202"/>
            <a:ext cx="1832695" cy="80816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rPr>
              <a:t>Graphics Processing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rPr>
              <a:t> Unit (GPU)</a:t>
            </a:r>
            <a:r>
              <a:rPr kumimoji="0" lang="ja-JP" altLang="en-US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rPr>
              <a:t>の利用</a:t>
            </a:r>
            <a:endParaRPr kumimoji="0" lang="en-US" altLang="ja-JP" sz="13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701157" y="2602684"/>
            <a:ext cx="115824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aseline="0" dirty="0" err="1" smtClean="0"/>
              <a:t>ソフトウェア面</a:t>
            </a: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5405117" y="2614631"/>
            <a:ext cx="122661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aseline="0" dirty="0" err="1" smtClean="0"/>
              <a:t>ハードウェア面</a:t>
            </a:r>
          </a:p>
        </p:txBody>
      </p:sp>
      <p:sp>
        <p:nvSpPr>
          <p:cNvPr id="49" name="加算記号 48"/>
          <p:cNvSpPr/>
          <p:nvPr/>
        </p:nvSpPr>
        <p:spPr bwMode="auto">
          <a:xfrm>
            <a:off x="3078579" y="3989778"/>
            <a:ext cx="345135" cy="345135"/>
          </a:xfrm>
          <a:prstGeom prst="mathPlus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3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1380514" y="3285702"/>
            <a:ext cx="863237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aseline="0" dirty="0" err="1" smtClean="0"/>
              <a:t>ライブラリ</a:t>
            </a:r>
            <a:endParaRPr kumimoji="1" lang="ja-JP" altLang="en-US" baseline="0" dirty="0" err="1" smtClean="0"/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1380514" y="4845705"/>
            <a:ext cx="9947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aseline="0" dirty="0" err="1" smtClean="0"/>
              <a:t>分類モデル</a:t>
            </a:r>
            <a:endParaRPr kumimoji="1" lang="ja-JP" altLang="en-US" baseline="0" dirty="0" err="1" smtClean="0"/>
          </a:p>
        </p:txBody>
      </p:sp>
      <p:sp>
        <p:nvSpPr>
          <p:cNvPr id="24" name="コンテンツ プレースホルダ 2"/>
          <p:cNvSpPr>
            <a:spLocks noGrp="1"/>
          </p:cNvSpPr>
          <p:nvPr>
            <p:ph idx="1"/>
          </p:nvPr>
        </p:nvSpPr>
        <p:spPr>
          <a:xfrm>
            <a:off x="602238" y="1041618"/>
            <a:ext cx="8631237" cy="984885"/>
          </a:xfrm>
        </p:spPr>
        <p:txBody>
          <a:bodyPr/>
          <a:lstStyle/>
          <a:p>
            <a:r>
              <a:rPr kumimoji="1" lang="ja-JP" altLang="en-US" dirty="0"/>
              <a:t>この研究では、深層学習の実装上の</a:t>
            </a:r>
            <a:r>
              <a:rPr kumimoji="1" lang="en-US" altLang="ja-JP" dirty="0"/>
              <a:t>3</a:t>
            </a:r>
            <a:r>
              <a:rPr kumimoji="1" lang="ja-JP" altLang="en-US" dirty="0"/>
              <a:t>つの問題点を解決するためには、</a:t>
            </a:r>
          </a:p>
          <a:p>
            <a:r>
              <a:rPr kumimoji="1" lang="ja-JP" altLang="en-US" dirty="0"/>
              <a:t>・</a:t>
            </a:r>
            <a:r>
              <a:rPr kumimoji="1" lang="en-US" altLang="ja-JP" dirty="0"/>
              <a:t>GPU</a:t>
            </a:r>
            <a:r>
              <a:rPr kumimoji="1" lang="ja-JP" altLang="en-US" dirty="0"/>
              <a:t>の利用</a:t>
            </a:r>
          </a:p>
          <a:p>
            <a:r>
              <a:rPr kumimoji="1" lang="ja-JP" altLang="en-US" dirty="0"/>
              <a:t>・ライブラリ「</a:t>
            </a:r>
            <a:r>
              <a:rPr kumimoji="1" lang="en-US" altLang="ja-JP" dirty="0"/>
              <a:t>Pylearn2</a:t>
            </a:r>
            <a:r>
              <a:rPr kumimoji="1" lang="ja-JP" altLang="en-US" dirty="0"/>
              <a:t>」の利用および、分類モデル「</a:t>
            </a:r>
            <a:r>
              <a:rPr kumimoji="1" lang="en-US" altLang="ja-JP" dirty="0"/>
              <a:t>Maxout Network</a:t>
            </a:r>
            <a:r>
              <a:rPr kumimoji="1" lang="ja-JP" altLang="en-US" dirty="0"/>
              <a:t>」の利用</a:t>
            </a:r>
          </a:p>
          <a:p>
            <a:r>
              <a:rPr kumimoji="1" lang="ja-JP" altLang="en-US" dirty="0"/>
              <a:t>の</a:t>
            </a:r>
            <a:r>
              <a:rPr kumimoji="1" lang="en-US" altLang="ja-JP" dirty="0"/>
              <a:t>2</a:t>
            </a:r>
            <a:r>
              <a:rPr kumimoji="1" lang="ja-JP" altLang="en-US" dirty="0"/>
              <a:t>点が重要であるを示した。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990321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9063" y="230188"/>
            <a:ext cx="8618537" cy="292388"/>
          </a:xfrm>
        </p:spPr>
        <p:txBody>
          <a:bodyPr/>
          <a:lstStyle/>
          <a:p>
            <a:r>
              <a:rPr kumimoji="1" lang="ja-JP" altLang="en-US" dirty="0"/>
              <a:t>発表の流れ</a:t>
            </a:r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4E70FC-6F47-4B9A-8DC5-CFB6557575ED}" type="slidenum">
              <a:rPr lang="ja-JP" altLang="en-US" smtClean="0"/>
              <a:pPr>
                <a:defRPr/>
              </a:pPr>
              <a:t>1</a:t>
            </a:fld>
            <a:r>
              <a:rPr lang="en-US" altLang="ja-JP" smtClean="0"/>
              <a:t> </a:t>
            </a:r>
            <a:endParaRPr lang="en-US" altLang="ja-JP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2169177" y="1698747"/>
            <a:ext cx="4623086" cy="3323987"/>
          </a:xfrm>
        </p:spPr>
        <p:txBody>
          <a:bodyPr anchor="ctr"/>
          <a:lstStyle/>
          <a:p>
            <a:pPr marL="152400" lvl="1" indent="-152400">
              <a:buSzPct val="120000"/>
              <a:buFontTx/>
              <a:buChar char="•"/>
            </a:pPr>
            <a:r>
              <a:rPr kumimoji="1" lang="ja-JP" altLang="en-US" sz="2400" dirty="0" smtClean="0">
                <a:solidFill>
                  <a:srgbClr val="000000"/>
                </a:solidFill>
                <a:latin typeface="Calibri" pitchFamily="34" charset="0"/>
              </a:rPr>
              <a:t>概要</a:t>
            </a:r>
          </a:p>
          <a:p>
            <a:pPr marL="152400" lvl="1" indent="-152400">
              <a:buSzPct val="120000"/>
              <a:buFontTx/>
              <a:buChar char="•"/>
            </a:pPr>
            <a:endParaRPr kumimoji="1" lang="en-US" altLang="ja-JP" sz="2400" dirty="0" smtClean="0">
              <a:solidFill>
                <a:srgbClr val="000000"/>
              </a:solidFill>
              <a:latin typeface="Calibri" pitchFamily="34" charset="0"/>
            </a:endParaRPr>
          </a:p>
          <a:p>
            <a:pPr marL="152400" lvl="1" indent="-152400">
              <a:buSzPct val="120000"/>
              <a:buFontTx/>
              <a:buChar char="•"/>
            </a:pPr>
            <a:r>
              <a:rPr kumimoji="1" lang="ja-JP" altLang="en-US" sz="2400" dirty="0">
                <a:solidFill>
                  <a:srgbClr val="000000"/>
                </a:solidFill>
                <a:latin typeface="Calibri" pitchFamily="34" charset="0"/>
              </a:rPr>
              <a:t>背景</a:t>
            </a:r>
          </a:p>
          <a:p>
            <a:pPr marL="152400" lvl="1" indent="-152400">
              <a:buSzPct val="120000"/>
              <a:buFontTx/>
              <a:buChar char="•"/>
            </a:pPr>
            <a:endParaRPr kumimoji="1" lang="en-US" altLang="ja-JP" sz="2400" dirty="0" smtClean="0">
              <a:solidFill>
                <a:srgbClr val="000000"/>
              </a:solidFill>
              <a:latin typeface="Calibri" pitchFamily="34" charset="0"/>
            </a:endParaRPr>
          </a:p>
          <a:p>
            <a:pPr marL="152400" lvl="1" indent="-152400">
              <a:buSzPct val="120000"/>
              <a:buFontTx/>
              <a:buChar char="•"/>
            </a:pPr>
            <a:r>
              <a:rPr kumimoji="1" lang="ja-JP" altLang="en-US" sz="2400" dirty="0" smtClean="0">
                <a:solidFill>
                  <a:srgbClr val="000000"/>
                </a:solidFill>
                <a:latin typeface="Calibri" pitchFamily="34" charset="0"/>
              </a:rPr>
              <a:t>深層学習の問題点と、その対策</a:t>
            </a:r>
          </a:p>
          <a:p>
            <a:pPr marL="152400" lvl="1" indent="-152400">
              <a:buSzPct val="120000"/>
              <a:buFontTx/>
              <a:buChar char="•"/>
            </a:pPr>
            <a:endParaRPr kumimoji="1" lang="ja-JP" altLang="en-US" sz="2400" dirty="0">
              <a:solidFill>
                <a:srgbClr val="000000"/>
              </a:solidFill>
              <a:latin typeface="Calibri" pitchFamily="34" charset="0"/>
            </a:endParaRPr>
          </a:p>
          <a:p>
            <a:pPr marL="152400" lvl="1" indent="-152400">
              <a:buSzPct val="120000"/>
              <a:buFontTx/>
              <a:buChar char="•"/>
            </a:pPr>
            <a:r>
              <a:rPr kumimoji="1" lang="ja-JP" altLang="en-US" sz="2400" dirty="0" smtClean="0">
                <a:solidFill>
                  <a:srgbClr val="000000"/>
                </a:solidFill>
                <a:latin typeface="Calibri" pitchFamily="34" charset="0"/>
              </a:rPr>
              <a:t>深層学習の実装例と、その検証</a:t>
            </a:r>
          </a:p>
          <a:p>
            <a:pPr marL="152400" lvl="1" indent="-152400">
              <a:buSzPct val="120000"/>
              <a:buFontTx/>
              <a:buChar char="•"/>
            </a:pPr>
            <a:endParaRPr kumimoji="1" lang="ja-JP" altLang="en-US" sz="2400" dirty="0" smtClean="0">
              <a:solidFill>
                <a:srgbClr val="000000"/>
              </a:solidFill>
              <a:latin typeface="Calibri" pitchFamily="34" charset="0"/>
            </a:endParaRPr>
          </a:p>
          <a:p>
            <a:pPr marL="152400" lvl="1" indent="-152400">
              <a:buSzPct val="120000"/>
              <a:buFontTx/>
              <a:buChar char="•"/>
            </a:pPr>
            <a:r>
              <a:rPr kumimoji="1" lang="ja-JP" altLang="en-US" sz="2400" dirty="0">
                <a:solidFill>
                  <a:srgbClr val="000000"/>
                </a:solidFill>
                <a:latin typeface="Calibri" pitchFamily="34" charset="0"/>
              </a:rPr>
              <a:t>まとめ</a:t>
            </a:r>
            <a:endParaRPr kumimoji="1" lang="en-US" altLang="ja-JP" sz="2400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9063" y="230188"/>
            <a:ext cx="8618537" cy="292388"/>
          </a:xfrm>
        </p:spPr>
        <p:txBody>
          <a:bodyPr/>
          <a:lstStyle/>
          <a:p>
            <a:r>
              <a:rPr kumimoji="1" lang="ja-JP" altLang="en-US" dirty="0"/>
              <a:t>参考文献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119063" y="820738"/>
            <a:ext cx="8631237" cy="492443"/>
          </a:xfrm>
        </p:spPr>
        <p:txBody>
          <a:bodyPr/>
          <a:lstStyle/>
          <a:p>
            <a:r>
              <a:rPr kumimoji="1" lang="en-US" altLang="ja-JP" dirty="0"/>
              <a:t>[1] </a:t>
            </a:r>
            <a:r>
              <a:rPr lang="en-US" altLang="ja-JP"/>
              <a:t>Y. LeCun, L. Bottou, Y. Bengio, and P. Haffner. Gradient-based learning applied to document recognition. Proceedings of the IEEE, Vol. 86, No. 11, pp. 2278–2324, 1998. </a:t>
            </a:r>
            <a:endParaRPr lang="en-US" altLang="ja-JP">
              <a:effectLst/>
            </a:endParaRP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4E70FC-6F47-4B9A-8DC5-CFB6557575ED}" type="slidenum">
              <a:rPr lang="ja-JP" altLang="en-US" smtClean="0"/>
              <a:pPr>
                <a:defRPr/>
              </a:pPr>
              <a:t>19</a:t>
            </a:fld>
            <a:r>
              <a:rPr lang="en-US" altLang="ja-JP" smtClean="0"/>
              <a:t> </a:t>
            </a: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9902618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図形グループ 8"/>
          <p:cNvGrpSpPr/>
          <p:nvPr/>
        </p:nvGrpSpPr>
        <p:grpSpPr>
          <a:xfrm>
            <a:off x="1642640" y="1699893"/>
            <a:ext cx="4845903" cy="457200"/>
            <a:chOff x="1642640" y="1699893"/>
            <a:chExt cx="4845903" cy="457200"/>
          </a:xfrm>
        </p:grpSpPr>
        <p:sp>
          <p:nvSpPr>
            <p:cNvPr id="7" name="正方形/長方形 8"/>
            <p:cNvSpPr>
              <a:spLocks noChangeArrowheads="1"/>
            </p:cNvSpPr>
            <p:nvPr/>
          </p:nvSpPr>
          <p:spPr bwMode="auto">
            <a:xfrm>
              <a:off x="2150641" y="1750867"/>
              <a:ext cx="4337902" cy="371475"/>
            </a:xfrm>
            <a:prstGeom prst="rect">
              <a:avLst/>
            </a:prstGeom>
            <a:solidFill>
              <a:schemeClr val="accent1"/>
            </a:solidFill>
            <a:ln w="9525" algn="ctr">
              <a:noFill/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ja-JP" altLang="en-US" sz="200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8" name="右矢印 10"/>
            <p:cNvSpPr>
              <a:spLocks noChangeArrowheads="1"/>
            </p:cNvSpPr>
            <p:nvPr/>
          </p:nvSpPr>
          <p:spPr bwMode="auto">
            <a:xfrm>
              <a:off x="1642640" y="1699893"/>
              <a:ext cx="431800" cy="457200"/>
            </a:xfrm>
            <a:prstGeom prst="rightArrow">
              <a:avLst>
                <a:gd name="adj1" fmla="val 38972"/>
                <a:gd name="adj2" fmla="val 21681"/>
              </a:avLst>
            </a:prstGeom>
            <a:solidFill>
              <a:schemeClr val="tx2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ja-JP" altLang="en-US" sz="200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9063" y="230188"/>
            <a:ext cx="8618537" cy="292388"/>
          </a:xfrm>
        </p:spPr>
        <p:txBody>
          <a:bodyPr/>
          <a:lstStyle/>
          <a:p>
            <a:r>
              <a:rPr kumimoji="1" lang="ja-JP" altLang="en-US" dirty="0"/>
              <a:t>発表の流れ</a:t>
            </a:r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4E70FC-6F47-4B9A-8DC5-CFB6557575ED}" type="slidenum">
              <a:rPr lang="ja-JP" altLang="en-US" smtClean="0"/>
              <a:pPr>
                <a:defRPr/>
              </a:pPr>
              <a:t>2</a:t>
            </a:fld>
            <a:r>
              <a:rPr lang="en-US" altLang="ja-JP" smtClean="0"/>
              <a:t> </a:t>
            </a:r>
            <a:endParaRPr lang="en-US" altLang="ja-JP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2169177" y="1698747"/>
            <a:ext cx="4623086" cy="3323987"/>
          </a:xfrm>
        </p:spPr>
        <p:txBody>
          <a:bodyPr anchor="ctr"/>
          <a:lstStyle/>
          <a:p>
            <a:pPr marL="152400" lvl="1" indent="-152400">
              <a:buSzPct val="120000"/>
              <a:buFontTx/>
              <a:buChar char="•"/>
            </a:pPr>
            <a:r>
              <a:rPr kumimoji="1" lang="ja-JP" altLang="en-US" sz="2400" dirty="0" smtClean="0">
                <a:solidFill>
                  <a:srgbClr val="000000"/>
                </a:solidFill>
                <a:latin typeface="Calibri" pitchFamily="34" charset="0"/>
              </a:rPr>
              <a:t>概要</a:t>
            </a:r>
          </a:p>
          <a:p>
            <a:pPr marL="152400" lvl="1" indent="-152400">
              <a:buSzPct val="120000"/>
              <a:buFontTx/>
              <a:buChar char="•"/>
            </a:pPr>
            <a:endParaRPr kumimoji="1" lang="en-US" altLang="ja-JP" sz="2400" dirty="0" smtClean="0">
              <a:solidFill>
                <a:srgbClr val="000000"/>
              </a:solidFill>
              <a:latin typeface="Calibri" pitchFamily="34" charset="0"/>
            </a:endParaRPr>
          </a:p>
          <a:p>
            <a:pPr marL="152400" lvl="1" indent="-152400">
              <a:buSzPct val="120000"/>
              <a:buFontTx/>
              <a:buChar char="•"/>
            </a:pPr>
            <a:r>
              <a:rPr kumimoji="1" lang="ja-JP" altLang="en-US" sz="2400" dirty="0">
                <a:solidFill>
                  <a:srgbClr val="000000"/>
                </a:solidFill>
                <a:latin typeface="Calibri" pitchFamily="34" charset="0"/>
              </a:rPr>
              <a:t>背景</a:t>
            </a:r>
          </a:p>
          <a:p>
            <a:pPr marL="152400" lvl="1" indent="-152400">
              <a:buSzPct val="120000"/>
              <a:buFontTx/>
              <a:buChar char="•"/>
            </a:pPr>
            <a:endParaRPr kumimoji="1" lang="en-US" altLang="ja-JP" sz="2400" dirty="0" smtClean="0">
              <a:solidFill>
                <a:srgbClr val="000000"/>
              </a:solidFill>
              <a:latin typeface="Calibri" pitchFamily="34" charset="0"/>
            </a:endParaRPr>
          </a:p>
          <a:p>
            <a:pPr marL="152400" lvl="1" indent="-152400">
              <a:buSzPct val="120000"/>
              <a:buFontTx/>
              <a:buChar char="•"/>
            </a:pPr>
            <a:r>
              <a:rPr kumimoji="1" lang="ja-JP" altLang="en-US" sz="2400" dirty="0" smtClean="0">
                <a:solidFill>
                  <a:srgbClr val="000000"/>
                </a:solidFill>
                <a:latin typeface="Calibri" pitchFamily="34" charset="0"/>
              </a:rPr>
              <a:t>深層学習の問題点と、その対策</a:t>
            </a:r>
          </a:p>
          <a:p>
            <a:pPr marL="152400" lvl="1" indent="-152400">
              <a:buSzPct val="120000"/>
              <a:buFontTx/>
              <a:buChar char="•"/>
            </a:pPr>
            <a:endParaRPr kumimoji="1" lang="ja-JP" altLang="en-US" sz="2400" dirty="0">
              <a:solidFill>
                <a:srgbClr val="000000"/>
              </a:solidFill>
              <a:latin typeface="Calibri" pitchFamily="34" charset="0"/>
            </a:endParaRPr>
          </a:p>
          <a:p>
            <a:pPr marL="152400" lvl="1" indent="-152400">
              <a:buSzPct val="120000"/>
              <a:buFontTx/>
              <a:buChar char="•"/>
            </a:pPr>
            <a:r>
              <a:rPr kumimoji="1" lang="ja-JP" altLang="en-US" sz="2400" dirty="0" smtClean="0">
                <a:solidFill>
                  <a:srgbClr val="000000"/>
                </a:solidFill>
                <a:latin typeface="Calibri" pitchFamily="34" charset="0"/>
              </a:rPr>
              <a:t>深層学習の実装例と、その検証</a:t>
            </a:r>
          </a:p>
          <a:p>
            <a:pPr marL="152400" lvl="1" indent="-152400">
              <a:buSzPct val="120000"/>
              <a:buFontTx/>
              <a:buChar char="•"/>
            </a:pPr>
            <a:endParaRPr kumimoji="1" lang="ja-JP" altLang="en-US" sz="2400" dirty="0" smtClean="0">
              <a:solidFill>
                <a:srgbClr val="000000"/>
              </a:solidFill>
              <a:latin typeface="Calibri" pitchFamily="34" charset="0"/>
            </a:endParaRPr>
          </a:p>
          <a:p>
            <a:pPr marL="152400" lvl="1" indent="-152400">
              <a:buSzPct val="120000"/>
              <a:buFontTx/>
              <a:buChar char="•"/>
            </a:pPr>
            <a:r>
              <a:rPr kumimoji="1" lang="ja-JP" altLang="en-US" sz="2400" dirty="0">
                <a:solidFill>
                  <a:srgbClr val="000000"/>
                </a:solidFill>
                <a:latin typeface="Calibri" pitchFamily="34" charset="0"/>
              </a:rPr>
              <a:t>まとめ</a:t>
            </a:r>
            <a:endParaRPr kumimoji="1" lang="en-US" altLang="ja-JP" sz="2400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82845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9063" y="230188"/>
            <a:ext cx="8618537" cy="292388"/>
          </a:xfrm>
        </p:spPr>
        <p:txBody>
          <a:bodyPr/>
          <a:lstStyle/>
          <a:p>
            <a:r>
              <a:rPr kumimoji="1" lang="ja-JP" altLang="en-US" dirty="0"/>
              <a:t>概要</a:t>
            </a: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4E70FC-6F47-4B9A-8DC5-CFB6557575ED}" type="slidenum">
              <a:rPr lang="ja-JP" altLang="en-US" smtClean="0"/>
              <a:pPr>
                <a:defRPr/>
              </a:pPr>
              <a:t>3</a:t>
            </a:fld>
            <a:r>
              <a:rPr lang="en-US" altLang="ja-JP" smtClean="0"/>
              <a:t> </a:t>
            </a:r>
            <a:endParaRPr lang="en-US" altLang="ja-JP"/>
          </a:p>
        </p:txBody>
      </p:sp>
      <p:sp>
        <p:nvSpPr>
          <p:cNvPr id="7" name="正方形/長方形 6"/>
          <p:cNvSpPr/>
          <p:nvPr/>
        </p:nvSpPr>
        <p:spPr bwMode="auto">
          <a:xfrm>
            <a:off x="591657" y="1067932"/>
            <a:ext cx="1832693" cy="80816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baseline="0" dirty="0" err="1">
                <a:latin typeface="Arial" pitchFamily="34" charset="0"/>
                <a:ea typeface="ＭＳ Ｐゴシック" pitchFamily="50" charset="-128"/>
              </a:rPr>
              <a:t>ウェブ</a:t>
            </a:r>
            <a:r>
              <a:rPr lang="ja-JP" altLang="en-US" baseline="0" dirty="0" err="1">
                <a:latin typeface="Arial" pitchFamily="34" charset="0"/>
                <a:ea typeface="ＭＳ Ｐゴシック" pitchFamily="50" charset="-128"/>
              </a:rPr>
              <a:t>工学のデータ</a:t>
            </a:r>
            <a:endParaRPr kumimoji="0" lang="ja-JP" altLang="en-US" sz="13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8" name="正方形/長方形 7"/>
          <p:cNvSpPr/>
          <p:nvPr/>
        </p:nvSpPr>
        <p:spPr bwMode="auto">
          <a:xfrm>
            <a:off x="3362343" y="1067932"/>
            <a:ext cx="1832693" cy="80816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rPr>
              <a:t>深層学習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baseline="0" dirty="0" err="1">
                <a:latin typeface="Arial" pitchFamily="34" charset="0"/>
                <a:ea typeface="ＭＳ Ｐゴシック" pitchFamily="50" charset="-128"/>
              </a:rPr>
              <a:t>(</a:t>
            </a:r>
            <a:r>
              <a:rPr kumimoji="0" lang="en-US" altLang="ja-JP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rPr>
              <a:t>Deep Learning)</a:t>
            </a:r>
            <a:endParaRPr kumimoji="0" lang="ja-JP" altLang="en-US" sz="13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9" name="正方形/長方形 8"/>
          <p:cNvSpPr/>
          <p:nvPr/>
        </p:nvSpPr>
        <p:spPr bwMode="auto">
          <a:xfrm>
            <a:off x="6176321" y="1067932"/>
            <a:ext cx="1832693" cy="80816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rPr>
              <a:t>有益な結果</a:t>
            </a:r>
          </a:p>
        </p:txBody>
      </p:sp>
      <p:sp>
        <p:nvSpPr>
          <p:cNvPr id="10" name="正方形/長方形 9"/>
          <p:cNvSpPr/>
          <p:nvPr/>
        </p:nvSpPr>
        <p:spPr bwMode="auto">
          <a:xfrm>
            <a:off x="1451239" y="4245457"/>
            <a:ext cx="1832693" cy="80816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rPr>
              <a:t>Pylearn2</a:t>
            </a:r>
            <a:endParaRPr kumimoji="0" lang="ja-JP" altLang="en-US" sz="13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11" name="正方形/長方形 10"/>
          <p:cNvSpPr/>
          <p:nvPr/>
        </p:nvSpPr>
        <p:spPr bwMode="auto">
          <a:xfrm>
            <a:off x="1459420" y="5374255"/>
            <a:ext cx="1832693" cy="80816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rPr>
              <a:t>Maxout Network</a:t>
            </a:r>
            <a:endParaRPr kumimoji="0" lang="ja-JP" altLang="en-US" sz="13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12" name="正方形/長方形 11"/>
          <p:cNvSpPr/>
          <p:nvPr/>
        </p:nvSpPr>
        <p:spPr bwMode="auto">
          <a:xfrm>
            <a:off x="5643637" y="4245457"/>
            <a:ext cx="1832693" cy="80816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rPr>
              <a:t>Graphics Processing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rPr>
              <a:t> Unit (GPU)</a:t>
            </a:r>
            <a:r>
              <a:rPr kumimoji="0" lang="ja-JP" altLang="en-US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rPr>
              <a:t>の利用</a:t>
            </a:r>
            <a:endParaRPr kumimoji="0" lang="en-US" altLang="ja-JP" sz="13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803832" y="3858939"/>
            <a:ext cx="115824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aseline="0" dirty="0" err="1" smtClean="0"/>
              <a:t>ソフトウェア面</a:t>
            </a: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5915944" y="3870886"/>
            <a:ext cx="122661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aseline="0" dirty="0" err="1" smtClean="0"/>
              <a:t>ハードウェア面</a:t>
            </a:r>
          </a:p>
        </p:txBody>
      </p:sp>
      <p:cxnSp>
        <p:nvCxnSpPr>
          <p:cNvPr id="5" name="直線矢印コネクタ 4"/>
          <p:cNvCxnSpPr>
            <a:stCxn id="7" idx="3"/>
            <a:endCxn id="8" idx="1"/>
          </p:cNvCxnSpPr>
          <p:nvPr/>
        </p:nvCxnSpPr>
        <p:spPr bwMode="auto">
          <a:xfrm>
            <a:off x="2424350" y="1472014"/>
            <a:ext cx="93799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直線矢印コネクタ 14"/>
          <p:cNvCxnSpPr>
            <a:stCxn id="8" idx="3"/>
            <a:endCxn id="9" idx="1"/>
          </p:cNvCxnSpPr>
          <p:nvPr/>
        </p:nvCxnSpPr>
        <p:spPr bwMode="auto">
          <a:xfrm>
            <a:off x="5195036" y="1472014"/>
            <a:ext cx="981285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カギ線コネクタ 16"/>
          <p:cNvCxnSpPr>
            <a:stCxn id="34" idx="4"/>
            <a:endCxn id="13" idx="0"/>
          </p:cNvCxnSpPr>
          <p:nvPr/>
        </p:nvCxnSpPr>
        <p:spPr bwMode="auto">
          <a:xfrm rot="5400000">
            <a:off x="3223657" y="2803906"/>
            <a:ext cx="214329" cy="1895737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cxnSp>
        <p:nvCxnSpPr>
          <p:cNvPr id="19" name="カギ線コネクタ 18"/>
          <p:cNvCxnSpPr>
            <a:stCxn id="34" idx="4"/>
            <a:endCxn id="14" idx="0"/>
          </p:cNvCxnSpPr>
          <p:nvPr/>
        </p:nvCxnSpPr>
        <p:spPr bwMode="auto">
          <a:xfrm rot="16200000" flipH="1">
            <a:off x="5290833" y="2632466"/>
            <a:ext cx="226276" cy="2250564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25" name="星 24 24"/>
          <p:cNvSpPr/>
          <p:nvPr/>
        </p:nvSpPr>
        <p:spPr bwMode="auto">
          <a:xfrm>
            <a:off x="2899138" y="2195054"/>
            <a:ext cx="2747277" cy="717877"/>
          </a:xfrm>
          <a:prstGeom prst="star24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rPr>
              <a:t>実装上の問題点</a:t>
            </a:r>
            <a:endParaRPr kumimoji="0" lang="ja-JP" altLang="en-US" sz="13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</a:endParaRPr>
          </a:p>
        </p:txBody>
      </p:sp>
      <p:cxnSp>
        <p:nvCxnSpPr>
          <p:cNvPr id="31" name="直線コネクタ 30"/>
          <p:cNvCxnSpPr>
            <a:stCxn id="8" idx="2"/>
            <a:endCxn id="25" idx="0"/>
          </p:cNvCxnSpPr>
          <p:nvPr/>
        </p:nvCxnSpPr>
        <p:spPr bwMode="auto">
          <a:xfrm flipH="1">
            <a:off x="4272777" y="1876096"/>
            <a:ext cx="5913" cy="31895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4" name="円/楕円 33"/>
          <p:cNvSpPr/>
          <p:nvPr/>
        </p:nvSpPr>
        <p:spPr bwMode="auto">
          <a:xfrm>
            <a:off x="3477975" y="3216645"/>
            <a:ext cx="1601428" cy="42796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rPr>
              <a:t>解決法</a:t>
            </a:r>
            <a:endParaRPr kumimoji="0" lang="ja-JP" altLang="en-US" sz="13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</a:endParaRPr>
          </a:p>
        </p:txBody>
      </p:sp>
      <p:cxnSp>
        <p:nvCxnSpPr>
          <p:cNvPr id="44" name="直線矢印コネクタ 43"/>
          <p:cNvCxnSpPr/>
          <p:nvPr/>
        </p:nvCxnSpPr>
        <p:spPr bwMode="auto">
          <a:xfrm flipV="1">
            <a:off x="4268336" y="2912931"/>
            <a:ext cx="20707" cy="30371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9" name="加算記号 48"/>
          <p:cNvSpPr/>
          <p:nvPr/>
        </p:nvSpPr>
        <p:spPr bwMode="auto">
          <a:xfrm>
            <a:off x="2167449" y="5038953"/>
            <a:ext cx="345135" cy="345135"/>
          </a:xfrm>
          <a:prstGeom prst="mathPlus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3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469384" y="4541957"/>
            <a:ext cx="863237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aseline="0" dirty="0" err="1" smtClean="0"/>
              <a:t>ライブラリ</a:t>
            </a:r>
            <a:endParaRPr kumimoji="1" lang="ja-JP" altLang="en-US" baseline="0" dirty="0" err="1" smtClean="0"/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469384" y="5632579"/>
            <a:ext cx="9947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aseline="0" dirty="0" err="1" smtClean="0"/>
              <a:t>分類モデル</a:t>
            </a:r>
            <a:endParaRPr kumimoji="1" lang="ja-JP" altLang="en-US" baseline="0" dirty="0" err="1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図形グループ 8"/>
          <p:cNvGrpSpPr/>
          <p:nvPr/>
        </p:nvGrpSpPr>
        <p:grpSpPr>
          <a:xfrm>
            <a:off x="1642640" y="2390160"/>
            <a:ext cx="4845903" cy="457200"/>
            <a:chOff x="1642640" y="1699893"/>
            <a:chExt cx="4845903" cy="457200"/>
          </a:xfrm>
        </p:grpSpPr>
        <p:sp>
          <p:nvSpPr>
            <p:cNvPr id="7" name="正方形/長方形 8"/>
            <p:cNvSpPr>
              <a:spLocks noChangeArrowheads="1"/>
            </p:cNvSpPr>
            <p:nvPr/>
          </p:nvSpPr>
          <p:spPr bwMode="auto">
            <a:xfrm>
              <a:off x="2150641" y="1750867"/>
              <a:ext cx="4337902" cy="371475"/>
            </a:xfrm>
            <a:prstGeom prst="rect">
              <a:avLst/>
            </a:prstGeom>
            <a:solidFill>
              <a:schemeClr val="accent1"/>
            </a:solidFill>
            <a:ln w="9525" algn="ctr">
              <a:noFill/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ja-JP" altLang="en-US" sz="200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8" name="右矢印 10"/>
            <p:cNvSpPr>
              <a:spLocks noChangeArrowheads="1"/>
            </p:cNvSpPr>
            <p:nvPr/>
          </p:nvSpPr>
          <p:spPr bwMode="auto">
            <a:xfrm>
              <a:off x="1642640" y="1699893"/>
              <a:ext cx="431800" cy="457200"/>
            </a:xfrm>
            <a:prstGeom prst="rightArrow">
              <a:avLst>
                <a:gd name="adj1" fmla="val 38972"/>
                <a:gd name="adj2" fmla="val 21681"/>
              </a:avLst>
            </a:prstGeom>
            <a:solidFill>
              <a:schemeClr val="tx2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ja-JP" altLang="en-US" sz="200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9063" y="230188"/>
            <a:ext cx="8618537" cy="292388"/>
          </a:xfrm>
        </p:spPr>
        <p:txBody>
          <a:bodyPr/>
          <a:lstStyle/>
          <a:p>
            <a:r>
              <a:rPr kumimoji="1" lang="ja-JP" altLang="en-US" dirty="0"/>
              <a:t>発表の流れ</a:t>
            </a:r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4E70FC-6F47-4B9A-8DC5-CFB6557575ED}" type="slidenum">
              <a:rPr lang="ja-JP" altLang="en-US" smtClean="0"/>
              <a:pPr>
                <a:defRPr/>
              </a:pPr>
              <a:t>4</a:t>
            </a:fld>
            <a:r>
              <a:rPr lang="en-US" altLang="ja-JP" smtClean="0"/>
              <a:t> </a:t>
            </a:r>
            <a:endParaRPr lang="en-US" altLang="ja-JP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2169177" y="1698747"/>
            <a:ext cx="4623086" cy="3323987"/>
          </a:xfrm>
        </p:spPr>
        <p:txBody>
          <a:bodyPr anchor="ctr"/>
          <a:lstStyle/>
          <a:p>
            <a:pPr marL="152400" lvl="1" indent="-152400">
              <a:buSzPct val="120000"/>
              <a:buFontTx/>
              <a:buChar char="•"/>
            </a:pPr>
            <a:r>
              <a:rPr kumimoji="1" lang="ja-JP" altLang="en-US" sz="2400" dirty="0" smtClean="0">
                <a:solidFill>
                  <a:srgbClr val="000000"/>
                </a:solidFill>
                <a:latin typeface="Calibri" pitchFamily="34" charset="0"/>
              </a:rPr>
              <a:t>概要</a:t>
            </a:r>
          </a:p>
          <a:p>
            <a:pPr marL="152400" lvl="1" indent="-152400">
              <a:buSzPct val="120000"/>
              <a:buFontTx/>
              <a:buChar char="•"/>
            </a:pPr>
            <a:endParaRPr kumimoji="1" lang="en-US" altLang="ja-JP" sz="2400" dirty="0" smtClean="0">
              <a:solidFill>
                <a:srgbClr val="000000"/>
              </a:solidFill>
              <a:latin typeface="Calibri" pitchFamily="34" charset="0"/>
            </a:endParaRPr>
          </a:p>
          <a:p>
            <a:pPr marL="152400" lvl="1" indent="-152400">
              <a:buSzPct val="120000"/>
              <a:buFontTx/>
              <a:buChar char="•"/>
            </a:pPr>
            <a:r>
              <a:rPr kumimoji="1" lang="ja-JP" altLang="en-US" sz="2400" dirty="0">
                <a:solidFill>
                  <a:srgbClr val="000000"/>
                </a:solidFill>
                <a:latin typeface="Calibri" pitchFamily="34" charset="0"/>
              </a:rPr>
              <a:t>背景</a:t>
            </a:r>
          </a:p>
          <a:p>
            <a:pPr marL="152400" lvl="1" indent="-152400">
              <a:buSzPct val="120000"/>
              <a:buFontTx/>
              <a:buChar char="•"/>
            </a:pPr>
            <a:endParaRPr kumimoji="1" lang="en-US" altLang="ja-JP" sz="2400" dirty="0" smtClean="0">
              <a:solidFill>
                <a:srgbClr val="000000"/>
              </a:solidFill>
              <a:latin typeface="Calibri" pitchFamily="34" charset="0"/>
            </a:endParaRPr>
          </a:p>
          <a:p>
            <a:pPr marL="152400" lvl="1" indent="-152400">
              <a:buSzPct val="120000"/>
              <a:buFontTx/>
              <a:buChar char="•"/>
            </a:pPr>
            <a:r>
              <a:rPr kumimoji="1" lang="ja-JP" altLang="en-US" sz="2400" dirty="0" smtClean="0">
                <a:solidFill>
                  <a:srgbClr val="000000"/>
                </a:solidFill>
                <a:latin typeface="Calibri" pitchFamily="34" charset="0"/>
              </a:rPr>
              <a:t>深層学習の問題点と、その対策</a:t>
            </a:r>
          </a:p>
          <a:p>
            <a:pPr marL="152400" lvl="1" indent="-152400">
              <a:buSzPct val="120000"/>
              <a:buFontTx/>
              <a:buChar char="•"/>
            </a:pPr>
            <a:endParaRPr kumimoji="1" lang="ja-JP" altLang="en-US" sz="2400" dirty="0">
              <a:solidFill>
                <a:srgbClr val="000000"/>
              </a:solidFill>
              <a:latin typeface="Calibri" pitchFamily="34" charset="0"/>
            </a:endParaRPr>
          </a:p>
          <a:p>
            <a:pPr marL="152400" lvl="1" indent="-152400">
              <a:buSzPct val="120000"/>
              <a:buFontTx/>
              <a:buChar char="•"/>
            </a:pPr>
            <a:r>
              <a:rPr kumimoji="1" lang="ja-JP" altLang="en-US" sz="2400" dirty="0" smtClean="0">
                <a:solidFill>
                  <a:srgbClr val="000000"/>
                </a:solidFill>
                <a:latin typeface="Calibri" pitchFamily="34" charset="0"/>
              </a:rPr>
              <a:t>深層学習の実装例と、その検証</a:t>
            </a:r>
          </a:p>
          <a:p>
            <a:pPr marL="152400" lvl="1" indent="-152400">
              <a:buSzPct val="120000"/>
              <a:buFontTx/>
              <a:buChar char="•"/>
            </a:pPr>
            <a:endParaRPr kumimoji="1" lang="ja-JP" altLang="en-US" sz="2400" dirty="0" smtClean="0">
              <a:solidFill>
                <a:srgbClr val="000000"/>
              </a:solidFill>
              <a:latin typeface="Calibri" pitchFamily="34" charset="0"/>
            </a:endParaRPr>
          </a:p>
          <a:p>
            <a:pPr marL="152400" lvl="1" indent="-152400">
              <a:buSzPct val="120000"/>
              <a:buFontTx/>
              <a:buChar char="•"/>
            </a:pPr>
            <a:r>
              <a:rPr kumimoji="1" lang="ja-JP" altLang="en-US" sz="2400" dirty="0">
                <a:solidFill>
                  <a:srgbClr val="000000"/>
                </a:solidFill>
                <a:latin typeface="Calibri" pitchFamily="34" charset="0"/>
              </a:rPr>
              <a:t>まとめ</a:t>
            </a:r>
            <a:endParaRPr kumimoji="1" lang="en-US" altLang="ja-JP" sz="2400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26775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9063" y="230188"/>
            <a:ext cx="8618537" cy="292388"/>
          </a:xfrm>
        </p:spPr>
        <p:txBody>
          <a:bodyPr/>
          <a:lstStyle/>
          <a:p>
            <a:r>
              <a:rPr kumimoji="1" lang="ja-JP" altLang="en-US" dirty="0"/>
              <a:t>背景</a:t>
            </a:r>
            <a:r>
              <a:rPr kumimoji="1" lang="en-US" altLang="ja-JP" dirty="0"/>
              <a:t>1/3 :</a:t>
            </a:r>
            <a:r>
              <a:rPr kumimoji="1" lang="ja-JP" altLang="en-US" dirty="0"/>
              <a:t>従来の機械学習の枠組み</a:t>
            </a:r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4E70FC-6F47-4B9A-8DC5-CFB6557575ED}" type="slidenum">
              <a:rPr lang="ja-JP" altLang="en-US" smtClean="0"/>
              <a:pPr>
                <a:defRPr/>
              </a:pPr>
              <a:t>5</a:t>
            </a:fld>
            <a:r>
              <a:rPr lang="en-US" altLang="ja-JP" smtClean="0"/>
              <a:t> </a:t>
            </a:r>
            <a:endParaRPr lang="en-US" altLang="ja-JP"/>
          </a:p>
        </p:txBody>
      </p:sp>
      <p:pic>
        <p:nvPicPr>
          <p:cNvPr id="6" name="図 5" descr="sotsuron_f_1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972" y="2120103"/>
            <a:ext cx="7810772" cy="3978521"/>
          </a:xfrm>
          <a:prstGeom prst="rect">
            <a:avLst/>
          </a:prstGeom>
        </p:spPr>
      </p:pic>
      <p:sp>
        <p:nvSpPr>
          <p:cNvPr id="7" name="円/楕円 6"/>
          <p:cNvSpPr/>
          <p:nvPr/>
        </p:nvSpPr>
        <p:spPr bwMode="auto">
          <a:xfrm>
            <a:off x="2698533" y="2884964"/>
            <a:ext cx="764824" cy="2179158"/>
          </a:xfrm>
          <a:prstGeom prst="ellipse">
            <a:avLst/>
          </a:prstGeom>
          <a:noFill/>
          <a:ln w="9525" cap="flat" cmpd="sng" algn="ctr">
            <a:solidFill>
              <a:schemeClr val="accent4">
                <a:lumMod val="5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3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9" name="角丸四角形 8"/>
          <p:cNvSpPr/>
          <p:nvPr/>
        </p:nvSpPr>
        <p:spPr bwMode="auto">
          <a:xfrm>
            <a:off x="3492219" y="2177827"/>
            <a:ext cx="4978576" cy="3983096"/>
          </a:xfrm>
          <a:prstGeom prst="roundRect">
            <a:avLst/>
          </a:prstGeom>
          <a:noFill/>
          <a:ln w="9525" cap="flat" cmpd="sng" algn="ctr">
            <a:solidFill>
              <a:srgbClr val="00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3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4055015" y="1687159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800" baseline="0" dirty="0" err="1" smtClean="0">
                <a:solidFill>
                  <a:srgbClr val="008000"/>
                </a:solidFill>
              </a:rPr>
              <a:t>機械学習の枠組み</a:t>
            </a:r>
            <a:endParaRPr kumimoji="1" lang="ja-JP" altLang="en-US" sz="1800" baseline="0" dirty="0" err="1" smtClean="0">
              <a:solidFill>
                <a:srgbClr val="008000"/>
              </a:solidFill>
            </a:endParaRPr>
          </a:p>
        </p:txBody>
      </p:sp>
      <p:sp>
        <p:nvSpPr>
          <p:cNvPr id="19" name="正方形/長方形 18"/>
          <p:cNvSpPr/>
          <p:nvPr/>
        </p:nvSpPr>
        <p:spPr bwMode="auto">
          <a:xfrm>
            <a:off x="524817" y="1067924"/>
            <a:ext cx="2830499" cy="97758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rPr>
              <a:t>各データの専門家による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rPr>
              <a:t>職人芸的開発</a:t>
            </a:r>
            <a:endParaRPr kumimoji="0" lang="ja-JP" altLang="en-US" sz="18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</a:endParaRPr>
          </a:p>
        </p:txBody>
      </p:sp>
      <p:cxnSp>
        <p:nvCxnSpPr>
          <p:cNvPr id="21" name="直線矢印コネクタ 20"/>
          <p:cNvCxnSpPr>
            <a:endCxn id="7" idx="0"/>
          </p:cNvCxnSpPr>
          <p:nvPr/>
        </p:nvCxnSpPr>
        <p:spPr bwMode="auto">
          <a:xfrm>
            <a:off x="2874077" y="2045521"/>
            <a:ext cx="206868" cy="83944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テキスト ボックス 10"/>
          <p:cNvSpPr txBox="1"/>
          <p:nvPr/>
        </p:nvSpPr>
        <p:spPr>
          <a:xfrm>
            <a:off x="748596" y="4839735"/>
            <a:ext cx="2082621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aseline="0" dirty="0" err="1" smtClean="0"/>
              <a:t>素性</a:t>
            </a:r>
            <a:r>
              <a:rPr kumimoji="1" lang="en-US" altLang="ja-JP" baseline="0" dirty="0" err="1"/>
              <a:t> : </a:t>
            </a:r>
            <a:endParaRPr kumimoji="1" lang="ja-JP" altLang="en-US" baseline="0" dirty="0" err="1"/>
          </a:p>
          <a:p>
            <a:r>
              <a:rPr kumimoji="1" lang="ja-JP" altLang="en-US" baseline="0" dirty="0" err="1"/>
              <a:t>データの特徴を表現する値</a:t>
            </a:r>
            <a:endParaRPr kumimoji="1" lang="en-US" altLang="ja-JP" baseline="0" dirty="0" err="1"/>
          </a:p>
          <a:p>
            <a:r>
              <a:rPr kumimoji="1" lang="ja-JP" altLang="en-US" baseline="0" dirty="0" err="1"/>
              <a:t>特徴量とも呼ぶ</a:t>
            </a:r>
          </a:p>
          <a:p>
            <a:r>
              <a:rPr kumimoji="1" lang="ja-JP" altLang="en-US" baseline="0" dirty="0" err="1" smtClean="0"/>
              <a:t>モデル</a:t>
            </a:r>
            <a:r>
              <a:rPr kumimoji="1" lang="en-US" altLang="ja-JP" baseline="0" dirty="0" err="1" smtClean="0"/>
              <a:t> : </a:t>
            </a:r>
            <a:endParaRPr kumimoji="1" lang="ja-JP" altLang="en-US" baseline="0" dirty="0" err="1" smtClean="0"/>
          </a:p>
          <a:p>
            <a:r>
              <a:rPr kumimoji="1" lang="ja-JP" altLang="en-US" baseline="0" dirty="0" err="1"/>
              <a:t>素性から知識を導くための</a:t>
            </a:r>
          </a:p>
          <a:p>
            <a:r>
              <a:rPr kumimoji="1" lang="ja-JP" altLang="en-US" baseline="0" dirty="0" err="1"/>
              <a:t>数式・アルゴリズムの総称</a:t>
            </a:r>
            <a:endParaRPr kumimoji="1" lang="ja-JP" altLang="en-US" baseline="0" dirty="0" err="1" smtClean="0"/>
          </a:p>
        </p:txBody>
      </p:sp>
    </p:spTree>
    <p:extLst>
      <p:ext uri="{BB962C8B-B14F-4D97-AF65-F5344CB8AC3E}">
        <p14:creationId xmlns:p14="http://schemas.microsoft.com/office/powerpoint/2010/main" val="9079219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9063" y="230188"/>
            <a:ext cx="8618537" cy="292388"/>
          </a:xfrm>
        </p:spPr>
        <p:txBody>
          <a:bodyPr/>
          <a:lstStyle/>
          <a:p>
            <a:r>
              <a:rPr kumimoji="1" lang="ja-JP" altLang="en-US" dirty="0"/>
              <a:t>背景</a:t>
            </a:r>
            <a:r>
              <a:rPr kumimoji="1" lang="en-US" altLang="ja-JP" dirty="0"/>
              <a:t>2/3 :</a:t>
            </a:r>
            <a:r>
              <a:rPr kumimoji="1" lang="ja-JP" altLang="en-US" dirty="0"/>
              <a:t>深層学習の枠組み</a:t>
            </a:r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4E70FC-6F47-4B9A-8DC5-CFB6557575ED}" type="slidenum">
              <a:rPr lang="ja-JP" altLang="en-US" smtClean="0"/>
              <a:pPr>
                <a:defRPr/>
              </a:pPr>
              <a:t>6</a:t>
            </a:fld>
            <a:r>
              <a:rPr lang="en-US" altLang="ja-JP" smtClean="0"/>
              <a:t> </a:t>
            </a:r>
            <a:endParaRPr lang="en-US" altLang="ja-JP"/>
          </a:p>
        </p:txBody>
      </p:sp>
      <p:pic>
        <p:nvPicPr>
          <p:cNvPr id="6" name="図 5" descr="sotsuron_f_1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972" y="2120103"/>
            <a:ext cx="7810772" cy="3978521"/>
          </a:xfrm>
          <a:prstGeom prst="rect">
            <a:avLst/>
          </a:prstGeom>
        </p:spPr>
      </p:pic>
      <p:sp>
        <p:nvSpPr>
          <p:cNvPr id="7" name="円/楕円 6"/>
          <p:cNvSpPr/>
          <p:nvPr/>
        </p:nvSpPr>
        <p:spPr bwMode="auto">
          <a:xfrm>
            <a:off x="2698533" y="2884964"/>
            <a:ext cx="764824" cy="2179158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3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9" name="角丸四角形 8"/>
          <p:cNvSpPr/>
          <p:nvPr/>
        </p:nvSpPr>
        <p:spPr bwMode="auto">
          <a:xfrm>
            <a:off x="521344" y="2192585"/>
            <a:ext cx="7949451" cy="3968338"/>
          </a:xfrm>
          <a:prstGeom prst="round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3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4055015" y="1687159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800" baseline="0" dirty="0" err="1" smtClean="0">
                <a:solidFill>
                  <a:srgbClr val="FF0000"/>
                </a:solidFill>
              </a:rPr>
              <a:t>深層学習の枠組み</a:t>
            </a:r>
            <a:endParaRPr kumimoji="1" lang="ja-JP" altLang="en-US" sz="1800" baseline="0" dirty="0" err="1" smtClean="0">
              <a:solidFill>
                <a:srgbClr val="FF0000"/>
              </a:solidFill>
            </a:endParaRPr>
          </a:p>
        </p:txBody>
      </p:sp>
      <p:sp>
        <p:nvSpPr>
          <p:cNvPr id="19" name="正方形/長方形 18"/>
          <p:cNvSpPr/>
          <p:nvPr/>
        </p:nvSpPr>
        <p:spPr bwMode="auto">
          <a:xfrm>
            <a:off x="511450" y="934230"/>
            <a:ext cx="2830499" cy="97758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rPr>
              <a:t>素性変換の方法も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1800" baseline="0" dirty="0" err="1">
                <a:latin typeface="Arial" pitchFamily="34" charset="0"/>
                <a:ea typeface="ＭＳ Ｐゴシック" pitchFamily="50" charset="-128"/>
              </a:rPr>
              <a:t>同時に機械学習させる</a:t>
            </a:r>
            <a:endParaRPr kumimoji="0" lang="ja-JP" altLang="en-US" sz="18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</a:endParaRPr>
          </a:p>
        </p:txBody>
      </p:sp>
      <p:cxnSp>
        <p:nvCxnSpPr>
          <p:cNvPr id="21" name="直線矢印コネクタ 20"/>
          <p:cNvCxnSpPr>
            <a:stCxn id="19" idx="2"/>
            <a:endCxn id="7" idx="0"/>
          </p:cNvCxnSpPr>
          <p:nvPr/>
        </p:nvCxnSpPr>
        <p:spPr bwMode="auto">
          <a:xfrm>
            <a:off x="1926700" y="1911818"/>
            <a:ext cx="1154245" cy="97314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3" name="テキスト ボックス 22"/>
          <p:cNvSpPr txBox="1"/>
          <p:nvPr/>
        </p:nvSpPr>
        <p:spPr>
          <a:xfrm>
            <a:off x="748596" y="4839735"/>
            <a:ext cx="2082621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aseline="0" dirty="0" err="1" smtClean="0"/>
              <a:t>素性</a:t>
            </a:r>
            <a:r>
              <a:rPr kumimoji="1" lang="en-US" altLang="ja-JP" baseline="0" dirty="0" err="1"/>
              <a:t> : </a:t>
            </a:r>
            <a:endParaRPr kumimoji="1" lang="ja-JP" altLang="en-US" baseline="0" dirty="0" err="1"/>
          </a:p>
          <a:p>
            <a:r>
              <a:rPr kumimoji="1" lang="ja-JP" altLang="en-US" baseline="0" dirty="0" err="1"/>
              <a:t>データの特徴を表現する値</a:t>
            </a:r>
            <a:endParaRPr kumimoji="1" lang="en-US" altLang="ja-JP" baseline="0" dirty="0" err="1"/>
          </a:p>
          <a:p>
            <a:r>
              <a:rPr kumimoji="1" lang="ja-JP" altLang="en-US" baseline="0" dirty="0" err="1"/>
              <a:t>特徴量とも呼ぶ</a:t>
            </a:r>
          </a:p>
          <a:p>
            <a:r>
              <a:rPr kumimoji="1" lang="ja-JP" altLang="en-US" baseline="0" dirty="0" err="1" smtClean="0"/>
              <a:t>モデル</a:t>
            </a:r>
            <a:r>
              <a:rPr kumimoji="1" lang="en-US" altLang="ja-JP" baseline="0" dirty="0" err="1" smtClean="0"/>
              <a:t> : </a:t>
            </a:r>
            <a:endParaRPr kumimoji="1" lang="ja-JP" altLang="en-US" baseline="0" dirty="0" err="1" smtClean="0"/>
          </a:p>
          <a:p>
            <a:r>
              <a:rPr kumimoji="1" lang="ja-JP" altLang="en-US" baseline="0" dirty="0" err="1"/>
              <a:t>素性から知識を導くための</a:t>
            </a:r>
          </a:p>
          <a:p>
            <a:r>
              <a:rPr kumimoji="1" lang="ja-JP" altLang="en-US" baseline="0" dirty="0" err="1"/>
              <a:t>数式・アルゴリズムの総称</a:t>
            </a:r>
            <a:endParaRPr kumimoji="1" lang="ja-JP" altLang="en-US" baseline="0" dirty="0" err="1" smtClean="0"/>
          </a:p>
        </p:txBody>
      </p:sp>
    </p:spTree>
    <p:extLst>
      <p:ext uri="{BB962C8B-B14F-4D97-AF65-F5344CB8AC3E}">
        <p14:creationId xmlns:p14="http://schemas.microsoft.com/office/powerpoint/2010/main" val="24931359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9063" y="230188"/>
            <a:ext cx="8618537" cy="292388"/>
          </a:xfrm>
        </p:spPr>
        <p:txBody>
          <a:bodyPr/>
          <a:lstStyle/>
          <a:p>
            <a:r>
              <a:rPr kumimoji="1" lang="ja-JP" altLang="en-US" dirty="0"/>
              <a:t>背景</a:t>
            </a:r>
            <a:r>
              <a:rPr kumimoji="1" lang="en-US" altLang="ja-JP" dirty="0"/>
              <a:t>3/3 :Web</a:t>
            </a:r>
            <a:r>
              <a:rPr kumimoji="1" lang="ja-JP" altLang="en-US" dirty="0"/>
              <a:t>工学と機械学習</a:t>
            </a:r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4E70FC-6F47-4B9A-8DC5-CFB6557575ED}" type="slidenum">
              <a:rPr lang="ja-JP" altLang="en-US" smtClean="0"/>
              <a:pPr>
                <a:defRPr/>
              </a:pPr>
              <a:t>7</a:t>
            </a:fld>
            <a:r>
              <a:rPr lang="en-US" altLang="ja-JP" smtClean="0"/>
              <a:t> </a:t>
            </a:r>
            <a:endParaRPr lang="en-US" altLang="ja-JP"/>
          </a:p>
        </p:txBody>
      </p:sp>
      <p:cxnSp>
        <p:nvCxnSpPr>
          <p:cNvPr id="7" name="直線コネクタ 6"/>
          <p:cNvCxnSpPr/>
          <p:nvPr/>
        </p:nvCxnSpPr>
        <p:spPr bwMode="auto">
          <a:xfrm>
            <a:off x="971672" y="3160626"/>
            <a:ext cx="701809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直線コネクタ 7"/>
          <p:cNvCxnSpPr/>
          <p:nvPr/>
        </p:nvCxnSpPr>
        <p:spPr bwMode="auto">
          <a:xfrm flipH="1" flipV="1">
            <a:off x="4474035" y="895753"/>
            <a:ext cx="14611" cy="4529746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sp>
        <p:nvSpPr>
          <p:cNvPr id="12" name="テキスト ボックス 11"/>
          <p:cNvSpPr txBox="1"/>
          <p:nvPr/>
        </p:nvSpPr>
        <p:spPr>
          <a:xfrm>
            <a:off x="975849" y="869013"/>
            <a:ext cx="1748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baseline="0" dirty="0" err="1" smtClean="0"/>
              <a:t>1. </a:t>
            </a:r>
            <a:r>
              <a:rPr kumimoji="1" lang="ja-JP" altLang="en-US" sz="1800" baseline="0" dirty="0" err="1" smtClean="0"/>
              <a:t>推薦システム</a:t>
            </a:r>
            <a:endParaRPr kumimoji="1" lang="ja-JP" altLang="en-US" sz="1800" baseline="0" dirty="0" err="1" smtClean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678729" y="869013"/>
            <a:ext cx="1460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baseline="0" dirty="0" err="1"/>
              <a:t>2. </a:t>
            </a:r>
            <a:r>
              <a:rPr kumimoji="1" lang="ja-JP" altLang="en-US" sz="1800" baseline="0" dirty="0" err="1"/>
              <a:t>リンク予測</a:t>
            </a:r>
            <a:endParaRPr kumimoji="1" lang="ja-JP" altLang="en-US" sz="1800" baseline="0" dirty="0" err="1" smtClean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4678729" y="3213021"/>
            <a:ext cx="2199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baseline="0" dirty="0" err="1"/>
              <a:t>4. Learning to Rank</a:t>
            </a:r>
            <a:endParaRPr kumimoji="1" lang="ja-JP" altLang="en-US" sz="1800" baseline="0" dirty="0" err="1" smtClean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975849" y="3213021"/>
            <a:ext cx="1364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baseline="0" dirty="0" err="1"/>
              <a:t>3. </a:t>
            </a:r>
            <a:r>
              <a:rPr kumimoji="1" lang="ja-JP" altLang="en-US" sz="1800" baseline="0" dirty="0" err="1"/>
              <a:t>感情分析</a:t>
            </a:r>
            <a:endParaRPr kumimoji="1" lang="ja-JP" altLang="en-US" sz="1800" baseline="0" dirty="0" err="1" smtClean="0"/>
          </a:p>
        </p:txBody>
      </p:sp>
      <p:sp>
        <p:nvSpPr>
          <p:cNvPr id="17" name="コンテンツ プレースホルダ 2"/>
          <p:cNvSpPr>
            <a:spLocks noGrp="1"/>
          </p:cNvSpPr>
          <p:nvPr>
            <p:ph idx="1"/>
          </p:nvPr>
        </p:nvSpPr>
        <p:spPr>
          <a:xfrm>
            <a:off x="843120" y="5593606"/>
            <a:ext cx="8631237" cy="492443"/>
          </a:xfrm>
        </p:spPr>
        <p:txBody>
          <a:bodyPr/>
          <a:lstStyle/>
          <a:p>
            <a:r>
              <a:rPr kumimoji="1" lang="ja-JP" altLang="en-US" dirty="0"/>
              <a:t>機械学習</a:t>
            </a:r>
            <a:r>
              <a:rPr kumimoji="1" lang="ja-JP" altLang="en-US" dirty="0"/>
              <a:t>は、ウェブ工学の様々な場面で用いられている。</a:t>
            </a:r>
          </a:p>
          <a:p>
            <a:r>
              <a:rPr kumimoji="1" lang="ja-JP" altLang="en-US" dirty="0"/>
              <a:t>これらの課題に深層学習の技術を応用することで、学習性能の向上が期待できる。</a:t>
            </a:r>
            <a:endParaRPr kumimoji="1" lang="ja-JP" altLang="en-US" dirty="0"/>
          </a:p>
        </p:txBody>
      </p:sp>
      <p:pic>
        <p:nvPicPr>
          <p:cNvPr id="18" name="図 17" descr="link_predict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7161" y="1833394"/>
            <a:ext cx="2410064" cy="1211997"/>
          </a:xfrm>
          <a:prstGeom prst="rect">
            <a:avLst/>
          </a:prstGeom>
        </p:spPr>
      </p:pic>
      <p:sp>
        <p:nvSpPr>
          <p:cNvPr id="19" name="テキスト ボックス 18"/>
          <p:cNvSpPr txBox="1"/>
          <p:nvPr/>
        </p:nvSpPr>
        <p:spPr>
          <a:xfrm>
            <a:off x="4887115" y="1283897"/>
            <a:ext cx="256748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aseline="0" dirty="0" err="1" smtClean="0"/>
              <a:t>ある時間のネットワーク構造から、</a:t>
            </a:r>
          </a:p>
          <a:p>
            <a:r>
              <a:rPr kumimoji="1" lang="ja-JP" altLang="en-US" baseline="0" dirty="0" err="1" smtClean="0"/>
              <a:t>次の時間の構造を予測する</a:t>
            </a:r>
            <a:endParaRPr kumimoji="1" lang="ja-JP" altLang="en-US" baseline="0" dirty="0" err="1" smtClean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1104432" y="3644609"/>
            <a:ext cx="287771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aseline="0" dirty="0" err="1" smtClean="0"/>
              <a:t>ユーザがウェブに書いた文章の感情を</a:t>
            </a:r>
          </a:p>
          <a:p>
            <a:r>
              <a:rPr kumimoji="1" lang="ja-JP" altLang="en-US" baseline="0" dirty="0" err="1" smtClean="0"/>
              <a:t>分析する</a:t>
            </a:r>
            <a:endParaRPr kumimoji="1" lang="ja-JP" altLang="en-US" baseline="0" dirty="0" err="1" smtClean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1187265" y="1339118"/>
            <a:ext cx="2853365" cy="692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aseline="0" dirty="0" err="1" smtClean="0"/>
              <a:t>ユーザが次に欲しい商品を予測する</a:t>
            </a:r>
            <a:endParaRPr kumimoji="1" lang="en-US" altLang="ja-JP" baseline="0" dirty="0" err="1" smtClean="0"/>
          </a:p>
          <a:p>
            <a:r>
              <a:rPr kumimoji="1" lang="ja-JP" altLang="en-US" baseline="0" dirty="0" err="1" smtClean="0"/>
              <a:t>「この商品を買った人は、こんな商品も</a:t>
            </a:r>
          </a:p>
          <a:p>
            <a:r>
              <a:rPr kumimoji="1" lang="ja-JP" altLang="en-US" baseline="0" dirty="0" err="1" smtClean="0"/>
              <a:t>買っています」</a:t>
            </a:r>
            <a:r>
              <a:rPr kumimoji="1" lang="ja-JP" altLang="en-US" baseline="0" dirty="0" err="1"/>
              <a:t>機能</a:t>
            </a:r>
            <a:endParaRPr kumimoji="1" lang="ja-JP" altLang="en-US" baseline="0" dirty="0" err="1" smtClean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4900920" y="3658415"/>
            <a:ext cx="3044423" cy="692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aseline="0" dirty="0" err="1" smtClean="0"/>
              <a:t>検索エンジンで、検索結果の順位を</a:t>
            </a:r>
          </a:p>
          <a:p>
            <a:r>
              <a:rPr kumimoji="1" lang="ja-JP" altLang="en-US" baseline="0" dirty="0" err="1" smtClean="0"/>
              <a:t>付けるため、</a:t>
            </a:r>
            <a:r>
              <a:rPr kumimoji="1" lang="ja-JP" altLang="en-US" baseline="0" dirty="0" err="1"/>
              <a:t>複数の要因を組み合わせた</a:t>
            </a:r>
          </a:p>
          <a:p>
            <a:r>
              <a:rPr kumimoji="1" lang="ja-JP" altLang="en-US" baseline="0" dirty="0" err="1"/>
              <a:t>ランキング関数を学習する</a:t>
            </a:r>
            <a:endParaRPr kumimoji="1" lang="ja-JP" altLang="en-US" baseline="0" dirty="0" err="1" smtClean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1504790" y="4155411"/>
            <a:ext cx="2305503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aseline="0" dirty="0" err="1" smtClean="0"/>
              <a:t>This film doesn’t care about </a:t>
            </a:r>
          </a:p>
          <a:p>
            <a:r>
              <a:rPr kumimoji="1" lang="en-US" altLang="ja-JP" baseline="0" dirty="0" err="1" smtClean="0"/>
              <a:t>cleverness, wit or  any other</a:t>
            </a:r>
          </a:p>
          <a:p>
            <a:r>
              <a:rPr kumimoji="1" lang="en-US" altLang="ja-JP" baseline="0" dirty="0" err="1"/>
              <a:t>kind of intelligent humor.</a:t>
            </a:r>
            <a:endParaRPr kumimoji="1" lang="ja-JP" altLang="en-US" baseline="0" dirty="0" err="1" smtClean="0"/>
          </a:p>
        </p:txBody>
      </p:sp>
      <p:cxnSp>
        <p:nvCxnSpPr>
          <p:cNvPr id="33" name="直線矢印コネクタ 32"/>
          <p:cNvCxnSpPr>
            <a:stCxn id="28" idx="2"/>
            <a:endCxn id="34" idx="0"/>
          </p:cNvCxnSpPr>
          <p:nvPr/>
        </p:nvCxnSpPr>
        <p:spPr bwMode="auto">
          <a:xfrm>
            <a:off x="2657542" y="4847908"/>
            <a:ext cx="0" cy="2324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4" name="テキスト ボックス 33"/>
          <p:cNvSpPr txBox="1"/>
          <p:nvPr/>
        </p:nvSpPr>
        <p:spPr>
          <a:xfrm>
            <a:off x="1504790" y="5080368"/>
            <a:ext cx="230550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aseline="0" dirty="0" err="1" smtClean="0"/>
              <a:t>negative</a:t>
            </a:r>
            <a:r>
              <a:rPr kumimoji="1" lang="ja-JP" altLang="en-US" baseline="0" dirty="0" err="1" smtClean="0"/>
              <a:t>な文章</a:t>
            </a:r>
            <a:endParaRPr kumimoji="1" lang="ja-JP" altLang="en-US" baseline="0" dirty="0" err="1" smtClean="0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869741" y="6373867"/>
            <a:ext cx="263960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pl-PL" altLang="ja-JP" baseline="0" dirty="0" err="1">
                <a:hlinkClick r:id="rId3"/>
              </a:rPr>
              <a:t>http://www.amazon.co.jp</a:t>
            </a:r>
            <a:r>
              <a:rPr kumimoji="1" lang="pl-PL" altLang="ja-JP" baseline="0" dirty="0" err="1"/>
              <a:t> </a:t>
            </a:r>
            <a:r>
              <a:rPr kumimoji="1" lang="ja-JP" altLang="en-US" baseline="0" dirty="0" err="1"/>
              <a:t>より引用</a:t>
            </a:r>
            <a:endParaRPr kumimoji="1" lang="ja-JP" altLang="en-US" baseline="0" dirty="0" err="1" smtClean="0"/>
          </a:p>
        </p:txBody>
      </p:sp>
      <p:pic>
        <p:nvPicPr>
          <p:cNvPr id="39" name="図 38" descr="amazon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618" y="1988778"/>
            <a:ext cx="1767093" cy="1063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6481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図形グループ 8"/>
          <p:cNvGrpSpPr/>
          <p:nvPr/>
        </p:nvGrpSpPr>
        <p:grpSpPr>
          <a:xfrm>
            <a:off x="1642640" y="3108037"/>
            <a:ext cx="4845903" cy="457200"/>
            <a:chOff x="1642640" y="1699893"/>
            <a:chExt cx="4845903" cy="457200"/>
          </a:xfrm>
        </p:grpSpPr>
        <p:sp>
          <p:nvSpPr>
            <p:cNvPr id="7" name="正方形/長方形 8"/>
            <p:cNvSpPr>
              <a:spLocks noChangeArrowheads="1"/>
            </p:cNvSpPr>
            <p:nvPr/>
          </p:nvSpPr>
          <p:spPr bwMode="auto">
            <a:xfrm>
              <a:off x="2150641" y="1750867"/>
              <a:ext cx="4337902" cy="371475"/>
            </a:xfrm>
            <a:prstGeom prst="rect">
              <a:avLst/>
            </a:prstGeom>
            <a:solidFill>
              <a:schemeClr val="accent1"/>
            </a:solidFill>
            <a:ln w="9525" algn="ctr">
              <a:noFill/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ja-JP" altLang="en-US" sz="200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8" name="右矢印 10"/>
            <p:cNvSpPr>
              <a:spLocks noChangeArrowheads="1"/>
            </p:cNvSpPr>
            <p:nvPr/>
          </p:nvSpPr>
          <p:spPr bwMode="auto">
            <a:xfrm>
              <a:off x="1642640" y="1699893"/>
              <a:ext cx="431800" cy="457200"/>
            </a:xfrm>
            <a:prstGeom prst="rightArrow">
              <a:avLst>
                <a:gd name="adj1" fmla="val 38972"/>
                <a:gd name="adj2" fmla="val 21681"/>
              </a:avLst>
            </a:prstGeom>
            <a:solidFill>
              <a:schemeClr val="tx2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ja-JP" altLang="en-US" sz="200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9063" y="230188"/>
            <a:ext cx="8618537" cy="292388"/>
          </a:xfrm>
        </p:spPr>
        <p:txBody>
          <a:bodyPr/>
          <a:lstStyle/>
          <a:p>
            <a:r>
              <a:rPr kumimoji="1" lang="ja-JP" altLang="en-US" dirty="0"/>
              <a:t>発表の流れ</a:t>
            </a:r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4E70FC-6F47-4B9A-8DC5-CFB6557575ED}" type="slidenum">
              <a:rPr lang="ja-JP" altLang="en-US" smtClean="0"/>
              <a:pPr>
                <a:defRPr/>
              </a:pPr>
              <a:t>8</a:t>
            </a:fld>
            <a:r>
              <a:rPr lang="en-US" altLang="ja-JP" smtClean="0"/>
              <a:t> </a:t>
            </a:r>
            <a:endParaRPr lang="en-US" altLang="ja-JP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2169177" y="1698747"/>
            <a:ext cx="4623086" cy="3323987"/>
          </a:xfrm>
        </p:spPr>
        <p:txBody>
          <a:bodyPr anchor="ctr"/>
          <a:lstStyle/>
          <a:p>
            <a:pPr marL="152400" lvl="1" indent="-152400">
              <a:buSzPct val="120000"/>
              <a:buFontTx/>
              <a:buChar char="•"/>
            </a:pPr>
            <a:r>
              <a:rPr kumimoji="1" lang="ja-JP" altLang="en-US" sz="2400" dirty="0" smtClean="0">
                <a:solidFill>
                  <a:srgbClr val="000000"/>
                </a:solidFill>
                <a:latin typeface="Calibri" pitchFamily="34" charset="0"/>
              </a:rPr>
              <a:t>概要</a:t>
            </a:r>
          </a:p>
          <a:p>
            <a:pPr marL="152400" lvl="1" indent="-152400">
              <a:buSzPct val="120000"/>
              <a:buFontTx/>
              <a:buChar char="•"/>
            </a:pPr>
            <a:endParaRPr kumimoji="1" lang="en-US" altLang="ja-JP" sz="2400" dirty="0" smtClean="0">
              <a:solidFill>
                <a:srgbClr val="000000"/>
              </a:solidFill>
              <a:latin typeface="Calibri" pitchFamily="34" charset="0"/>
            </a:endParaRPr>
          </a:p>
          <a:p>
            <a:pPr marL="152400" lvl="1" indent="-152400">
              <a:buSzPct val="120000"/>
              <a:buFontTx/>
              <a:buChar char="•"/>
            </a:pPr>
            <a:r>
              <a:rPr kumimoji="1" lang="ja-JP" altLang="en-US" sz="2400" dirty="0">
                <a:solidFill>
                  <a:srgbClr val="000000"/>
                </a:solidFill>
                <a:latin typeface="Calibri" pitchFamily="34" charset="0"/>
              </a:rPr>
              <a:t>背景</a:t>
            </a:r>
          </a:p>
          <a:p>
            <a:pPr marL="152400" lvl="1" indent="-152400">
              <a:buSzPct val="120000"/>
              <a:buFontTx/>
              <a:buChar char="•"/>
            </a:pPr>
            <a:endParaRPr kumimoji="1" lang="en-US" altLang="ja-JP" sz="2400" dirty="0" smtClean="0">
              <a:solidFill>
                <a:srgbClr val="000000"/>
              </a:solidFill>
              <a:latin typeface="Calibri" pitchFamily="34" charset="0"/>
            </a:endParaRPr>
          </a:p>
          <a:p>
            <a:pPr marL="152400" lvl="1" indent="-152400">
              <a:buSzPct val="120000"/>
              <a:buFontTx/>
              <a:buChar char="•"/>
            </a:pPr>
            <a:r>
              <a:rPr kumimoji="1" lang="ja-JP" altLang="en-US" sz="2400" dirty="0" smtClean="0">
                <a:solidFill>
                  <a:srgbClr val="000000"/>
                </a:solidFill>
                <a:latin typeface="Calibri" pitchFamily="34" charset="0"/>
              </a:rPr>
              <a:t>深層学習の問題点と、その対策</a:t>
            </a:r>
          </a:p>
          <a:p>
            <a:pPr marL="152400" lvl="1" indent="-152400">
              <a:buSzPct val="120000"/>
              <a:buFontTx/>
              <a:buChar char="•"/>
            </a:pPr>
            <a:endParaRPr kumimoji="1" lang="ja-JP" altLang="en-US" sz="2400" dirty="0">
              <a:solidFill>
                <a:srgbClr val="000000"/>
              </a:solidFill>
              <a:latin typeface="Calibri" pitchFamily="34" charset="0"/>
            </a:endParaRPr>
          </a:p>
          <a:p>
            <a:pPr marL="152400" lvl="1" indent="-152400">
              <a:buSzPct val="120000"/>
              <a:buFontTx/>
              <a:buChar char="•"/>
            </a:pPr>
            <a:r>
              <a:rPr kumimoji="1" lang="ja-JP" altLang="en-US" sz="2400" dirty="0" smtClean="0">
                <a:solidFill>
                  <a:srgbClr val="000000"/>
                </a:solidFill>
                <a:latin typeface="Calibri" pitchFamily="34" charset="0"/>
              </a:rPr>
              <a:t>深層学習の実装例と、その検証</a:t>
            </a:r>
          </a:p>
          <a:p>
            <a:pPr marL="152400" lvl="1" indent="-152400">
              <a:buSzPct val="120000"/>
              <a:buFontTx/>
              <a:buChar char="•"/>
            </a:pPr>
            <a:endParaRPr kumimoji="1" lang="ja-JP" altLang="en-US" sz="2400" dirty="0" smtClean="0">
              <a:solidFill>
                <a:srgbClr val="000000"/>
              </a:solidFill>
              <a:latin typeface="Calibri" pitchFamily="34" charset="0"/>
            </a:endParaRPr>
          </a:p>
          <a:p>
            <a:pPr marL="152400" lvl="1" indent="-152400">
              <a:buSzPct val="120000"/>
              <a:buFontTx/>
              <a:buChar char="•"/>
            </a:pPr>
            <a:r>
              <a:rPr kumimoji="1" lang="ja-JP" altLang="en-US" sz="2400" dirty="0">
                <a:solidFill>
                  <a:srgbClr val="000000"/>
                </a:solidFill>
                <a:latin typeface="Calibri" pitchFamily="34" charset="0"/>
              </a:rPr>
              <a:t>まとめ</a:t>
            </a:r>
            <a:endParaRPr kumimoji="1" lang="en-US" altLang="ja-JP" sz="2400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26775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S" val="1,2"/>
  <p:tag name="THINKCELLPRESENTATIONDONOTDELETE" val="&lt;?xml version=&quot;1.0&quot; encoding=&quot;UTF-16&quot; standalone=&quot;yes&quot;?&gt;&#10;&lt;root reqver=&quot;17819&quot;&gt;&lt;version val=&quot;17885&quot;/&gt;&lt;CPresentation id=&quot;1&quot;&gt;&lt;m_defprecNumber idref=&quot;2&quot;/&gt;&lt;m_defprecPercent idref=&quot;3&quot;/&gt;&lt;m_defprecDate idref=&quot;4&quot;/&gt;&lt;m_defprecYear idref=&quot;5&quot;/&gt;&lt;m_defprecQuarter idref=&quot;6&quot;/&gt;&lt;m_defprecMonth idref=&quot;7&quot;/&gt;&lt;m_defprecWeek idref=&quot;8&quot;/&gt;&lt;m_defprecDay idref=&quot;9&quot;/&gt;&lt;m_eweekdayFirstOfWeek val=&quot;2&quot;/&gt;&lt;m_mruColor&gt;&lt;m_vecMRU length=&quot;0&quot;/&gt;&lt;/m_mruColor&gt;&lt;m_eweekdayFirstOfWorkweek val=&quot;2&quot;/&gt;&lt;m_eweekdayFirstOfWeekend val=&quot;7&quot;/&gt;&lt;m_mapectfillschemeMRU/&gt;&lt;/CPresentation&gt;&lt;CDefaultPrec id=&quot;9&quot;&gt;&lt;m_precDefault/&gt;&lt;/CDefaultPrec&gt;&lt;CDefaultPrec id=&quot;8&quot;&gt;&lt;m_precDefault/&gt;&lt;/CDefaultPrec&gt;&lt;CDefaultPrec id=&quot;7&quot;&gt;&lt;m_precDefault/&gt;&lt;/CDefaultPrec&gt;&lt;CDefaultPrec id=&quot;6&quot;&gt;&lt;m_precDefault/&gt;&lt;/CDefaultPrec&gt;&lt;CDefaultPrec id=&quot;5&quot;&gt;&lt;m_precDefault/&gt;&lt;/CDefaultPrec&gt;&lt;CDefaultPrec id=&quot;4&quot;&gt;&lt;m_precDefault/&gt;&lt;/CDefaultPrec&gt;&lt;CDefaultPrec id=&quot;3&quot;&gt;&lt;m_precDefault/&gt;&lt;/CDefaultPrec&gt;&lt;CDefaultPrec id=&quot;2&quot;&gt;&lt;m_precDefault&gt;&lt;m_chDecimalSymbol&gt;.&lt;/m_chDecimalSymbol&gt;&lt;m_nGroupingDigits val=&quot;3&quot;/&gt;&lt;m_chGroupingSymbol&gt;,&lt;/m_chGroupingSymbol&gt;&lt;/m_precDefault&gt;&lt;/CDefaultPrec&gt;&lt;/root&gt;"/>
  <p:tag name="THINKCELLUNDODONOTDELETE" val="23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IZE" val="Yes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IZE" val="Yes"/>
</p:tagLst>
</file>

<file path=ppt/theme/theme1.xml><?xml version="1.0" encoding="utf-8"?>
<a:theme xmlns:a="http://schemas.openxmlformats.org/drawingml/2006/main" name="Blank">
  <a:themeElements>
    <a:clrScheme name="ユーザー定義 19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7E0FB"/>
      </a:accent1>
      <a:accent2>
        <a:srgbClr val="91B0FF"/>
      </a:accent2>
      <a:accent3>
        <a:srgbClr val="FF9900"/>
      </a:accent3>
      <a:accent4>
        <a:srgbClr val="00CC00"/>
      </a:accent4>
      <a:accent5>
        <a:srgbClr val="E0EDFD"/>
      </a:accent5>
      <a:accent6>
        <a:srgbClr val="FF2929"/>
      </a:accent6>
      <a:hlink>
        <a:srgbClr val="0066CC"/>
      </a:hlink>
      <a:folHlink>
        <a:srgbClr val="002960"/>
      </a:folHlink>
    </a:clrScheme>
    <a:fontScheme name="Blank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300" b="0" i="0" u="none" strike="noStrike" cap="none" normalizeH="0" baseline="0" dirty="0" err="1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ＭＳ Ｐゴシック" pitchFamily="5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300" b="0" i="0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ＭＳ Ｐゴシック" pitchFamily="50" charset="-128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kumimoji="1" baseline="0" dirty="0" err="1" smtClean="0"/>
        </a:defPPr>
      </a:lstStyle>
    </a:tx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FFFF"/>
        </a:accent1>
        <a:accent2>
          <a:srgbClr val="D0D0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BCBCBC"/>
        </a:accent6>
        <a:hlink>
          <a:srgbClr val="909090"/>
        </a:hlink>
        <a:folHlink>
          <a:srgbClr val="6060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91B0FF"/>
        </a:accent2>
        <a:accent3>
          <a:srgbClr val="FFFFFF"/>
        </a:accent3>
        <a:accent4>
          <a:srgbClr val="000000"/>
        </a:accent4>
        <a:accent5>
          <a:srgbClr val="E0EDFD"/>
        </a:accent5>
        <a:accent6>
          <a:srgbClr val="839FE7"/>
        </a:accent6>
        <a:hlink>
          <a:srgbClr val="0066CC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C7C293"/>
        </a:accent2>
        <a:accent3>
          <a:srgbClr val="FFFFFF"/>
        </a:accent3>
        <a:accent4>
          <a:srgbClr val="000000"/>
        </a:accent4>
        <a:accent5>
          <a:srgbClr val="E0EDFD"/>
        </a:accent5>
        <a:accent6>
          <a:srgbClr val="B4B085"/>
        </a:accent6>
        <a:hlink>
          <a:srgbClr val="50A2A0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D0D0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BCBCBC"/>
      </a:accent6>
      <a:hlink>
        <a:srgbClr val="90909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24278</TotalTime>
  <Words>1278</Words>
  <Application>Microsoft Macintosh PowerPoint</Application>
  <PresentationFormat>ユーザー設定</PresentationFormat>
  <Paragraphs>292</Paragraphs>
  <Slides>20</Slides>
  <Notes>1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20</vt:i4>
      </vt:variant>
    </vt:vector>
  </HeadingPairs>
  <TitlesOfParts>
    <vt:vector size="21" baseType="lpstr">
      <vt:lpstr>Blank</vt:lpstr>
      <vt:lpstr>Web 工学で応用するための Deep Learning利用法と知見の体系化 </vt:lpstr>
      <vt:lpstr>発表の流れ</vt:lpstr>
      <vt:lpstr>発表の流れ</vt:lpstr>
      <vt:lpstr>概要</vt:lpstr>
      <vt:lpstr>発表の流れ</vt:lpstr>
      <vt:lpstr>背景1/3 :従来の機械学習の枠組み</vt:lpstr>
      <vt:lpstr>背景2/3 :深層学習の枠組み</vt:lpstr>
      <vt:lpstr>背景3/3 :Web工学と機械学習</vt:lpstr>
      <vt:lpstr>発表の流れ</vt:lpstr>
      <vt:lpstr>深層学習の実装における問題点と、その解決</vt:lpstr>
      <vt:lpstr>対策1/3 :分類精度の再現の問題とその対策</vt:lpstr>
      <vt:lpstr>対策2/3 :実装難易度の問題とその対策</vt:lpstr>
      <vt:lpstr>対策3/3 :学習時間の問題とその対策</vt:lpstr>
      <vt:lpstr>対策 :ライブラリの絞り込み</vt:lpstr>
      <vt:lpstr>発表の流れ</vt:lpstr>
      <vt:lpstr>再現実験の概要</vt:lpstr>
      <vt:lpstr>再現実験の結果</vt:lpstr>
      <vt:lpstr>発表の流れ</vt:lpstr>
      <vt:lpstr>結論</vt:lpstr>
      <vt:lpstr>参考文献</vt:lpstr>
    </vt:vector>
  </TitlesOfParts>
  <Company>Corporate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タイトル</dc:title>
  <dc:creator>Corporate</dc:creator>
  <cp:lastModifiedBy>Kurotaki Hiroki</cp:lastModifiedBy>
  <cp:revision>931</cp:revision>
  <cp:lastPrinted>2008-09-19T11:06:26Z</cp:lastPrinted>
  <dcterms:created xsi:type="dcterms:W3CDTF">2010-07-06T03:54:34Z</dcterms:created>
  <dcterms:modified xsi:type="dcterms:W3CDTF">2014-02-08T14:55:59Z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Universal Objects">
    <vt:bool>true</vt:bool>
  </property>
  <property fmtid="{D5CDD505-2E9C-101B-9397-08002B2CF9AE}" pid="3" name="McKPaperSize">
    <vt:lpwstr>A4</vt:lpwstr>
  </property>
  <property fmtid="{D5CDD505-2E9C-101B-9397-08002B2CF9AE}" pid="4" name="NotesPageLayout">
    <vt:lpwstr>Message</vt:lpwstr>
  </property>
  <property fmtid="{D5CDD505-2E9C-101B-9397-08002B2CF9AE}" pid="5" name="Final">
    <vt:bool>true</vt:bool>
  </property>
  <property fmtid="{D5CDD505-2E9C-101B-9397-08002B2CF9AE}" pid="6" name="DocID">
    <vt:lpwstr/>
  </property>
  <property fmtid="{D5CDD505-2E9C-101B-9397-08002B2CF9AE}" pid="7" name="DocIDinTitle">
    <vt:bool>false</vt:bool>
  </property>
  <property fmtid="{D5CDD505-2E9C-101B-9397-08002B2CF9AE}" pid="8" name="DocIDinSlide">
    <vt:bool>true</vt:bool>
  </property>
  <property fmtid="{D5CDD505-2E9C-101B-9397-08002B2CF9AE}" pid="9" name="DocIDPosition">
    <vt:i4>1</vt:i4>
  </property>
  <property fmtid="{D5CDD505-2E9C-101B-9397-08002B2CF9AE}" pid="10" name="Title">
    <vt:lpwstr>タイトル</vt:lpwstr>
  </property>
  <property fmtid="{D5CDD505-2E9C-101B-9397-08002B2CF9AE}" pid="11" name="Event">
    <vt:lpwstr/>
  </property>
  <property fmtid="{D5CDD505-2E9C-101B-9397-08002B2CF9AE}" pid="12" name="Delivery Date">
    <vt:lpwstr>2010年8月xx日</vt:lpwstr>
  </property>
</Properties>
</file>