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39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39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39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39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28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39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39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39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39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39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39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39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28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39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39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39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39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39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28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39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39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39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28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39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4320000"/>
            <a:ext cx="503640" cy="107964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4320000"/>
            <a:ext cx="503640" cy="107964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288000"/>
            <a:ext cx="503640" cy="107964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39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0" y="288000"/>
            <a:ext cx="503640" cy="107964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github.com/srtkRWT/OJ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792000" y="3993480"/>
            <a:ext cx="8567640" cy="166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1" lang="en-GB" sz="4800" spc="-1" strike="noStrike">
                <a:solidFill>
                  <a:srgbClr val="333333"/>
                </a:solidFill>
                <a:latin typeface="Noto Sans Regular"/>
              </a:rPr>
              <a:t>Online Judge</a:t>
            </a:r>
            <a:endParaRPr b="0" lang="en-GB" sz="48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792000" y="5904000"/>
            <a:ext cx="8567640" cy="98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GB" sz="4400" spc="-1" strike="noStrike">
                <a:solidFill>
                  <a:srgbClr val="333333"/>
                </a:solidFill>
                <a:latin typeface="Noto Sans Regular"/>
              </a:rPr>
              <a:t>MCQ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720000" y="2160000"/>
            <a:ext cx="863964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333333"/>
                </a:solidFill>
                <a:latin typeface="Noto Sans Regular"/>
              </a:rPr>
              <a:t>Each MCQ will have a statement, 4 options.</a:t>
            </a:r>
            <a:endParaRPr b="0" lang="en-GB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333333"/>
                </a:solidFill>
                <a:latin typeface="Noto Sans Regular"/>
              </a:rPr>
              <a:t>MCQ will also have positive and negative marks. </a:t>
            </a:r>
            <a:endParaRPr b="0" lang="en-GB" sz="2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GB" sz="4400" spc="-1" strike="noStrike">
                <a:latin typeface="Arial"/>
              </a:rPr>
              <a:t>API Authorisation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720000" y="2160000"/>
            <a:ext cx="8639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To secure the APIs we use jsonwebtokens(JWT).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To access the APIs, client has to login and retreive a token.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This token will be sent with the requests to access the APIs. </a:t>
            </a:r>
            <a:endParaRPr b="0" lang="en-GB" sz="32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GB" sz="4400" spc="-1" strike="noStrike">
                <a:solidFill>
                  <a:srgbClr val="333333"/>
                </a:solidFill>
                <a:latin typeface="Noto Sans Regular"/>
              </a:rPr>
              <a:t>Client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720000" y="2160000"/>
            <a:ext cx="8639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Using the microservices architecture gives us the flexibility to easily build the frontend client  for different platforms and using different frameworks(Andriod app, Web app, etc).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We will build a web app that will make use of these APIs.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32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1800000" y="864000"/>
            <a:ext cx="5184000" cy="44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5400" spc="-1" strike="noStrike">
                <a:solidFill>
                  <a:srgbClr val="ba131a"/>
                </a:solidFill>
                <a:latin typeface="Abyssinica SIL"/>
              </a:rPr>
              <a:t>Sarthak Rawat</a:t>
            </a:r>
            <a:endParaRPr b="0" lang="en-GB" sz="5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5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4000" spc="-1" strike="noStrike">
                <a:solidFill>
                  <a:srgbClr val="ba131a"/>
                </a:solidFill>
                <a:latin typeface="Abyssinica SIL"/>
              </a:rPr>
              <a:t>BTech CSE-BDA</a:t>
            </a:r>
            <a:endParaRPr b="0" lang="en-GB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4000" spc="-1" strike="noStrike">
                <a:solidFill>
                  <a:srgbClr val="ba131a"/>
                </a:solidFill>
                <a:latin typeface="Abyssinica SIL"/>
              </a:rPr>
              <a:t>8</a:t>
            </a:r>
            <a:r>
              <a:rPr b="0" lang="en-GB" sz="4000" spc="-1" strike="noStrike" baseline="101000">
                <a:solidFill>
                  <a:srgbClr val="ba131a"/>
                </a:solidFill>
                <a:latin typeface="Abyssinica SIL"/>
              </a:rPr>
              <a:t>th</a:t>
            </a:r>
            <a:r>
              <a:rPr b="0" lang="en-GB" sz="4000" spc="-1" strike="noStrike">
                <a:solidFill>
                  <a:srgbClr val="ba131a"/>
                </a:solidFill>
                <a:latin typeface="Abyssinica SIL"/>
              </a:rPr>
              <a:t> Semester Project</a:t>
            </a:r>
            <a:endParaRPr b="0" lang="en-GB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3600" spc="-1" strike="noStrike">
                <a:solidFill>
                  <a:srgbClr val="ba131a"/>
                </a:solidFill>
                <a:latin typeface="Abyssinica SIL"/>
              </a:rPr>
              <a:t>Roll no : 2011640</a:t>
            </a:r>
            <a:endParaRPr b="0" lang="en-GB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3600" spc="-1" strike="noStrike">
                <a:solidFill>
                  <a:srgbClr val="ba131a"/>
                </a:solidFill>
                <a:latin typeface="Abyssinica SIL"/>
              </a:rPr>
              <a:t>Class roll no : 36</a:t>
            </a:r>
            <a:endParaRPr b="0" lang="en-GB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3600" spc="-1" strike="noStrike">
              <a:latin typeface="Arial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1872000" y="6696000"/>
            <a:ext cx="4674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latin typeface="Arial"/>
              </a:rPr>
              <a:t>Github repo : </a:t>
            </a:r>
            <a:r>
              <a:rPr b="0" lang="en-GB" sz="1800" spc="-1" strike="noStrike">
                <a:latin typeface="Arial"/>
                <a:hlinkClick r:id="rId1"/>
              </a:rPr>
              <a:t>https://github.com/srtkRWT/OJ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This repo contains code for the rest APIs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GB" sz="4400" spc="-1" strike="noStrike">
                <a:solidFill>
                  <a:srgbClr val="333333"/>
                </a:solidFill>
                <a:latin typeface="Noto Sans Regular"/>
              </a:rPr>
              <a:t>Overview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720000" y="2160000"/>
            <a:ext cx="863964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333333"/>
                </a:solidFill>
                <a:latin typeface="Noto Sans Regular"/>
              </a:rPr>
              <a:t>Our aim is to create a platform to provide easy interaction between teachers and students(by creating tools like online examination).</a:t>
            </a:r>
            <a:endParaRPr b="0" lang="en-GB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333333"/>
                </a:solidFill>
                <a:latin typeface="Noto Sans Regular"/>
              </a:rPr>
              <a:t>In future we are hoping to integrate more features like whiteboard, chat room, code compiler, discussion forums, etc.</a:t>
            </a:r>
            <a:endParaRPr b="0" lang="en-GB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333333"/>
                </a:solidFill>
                <a:latin typeface="Noto Sans Regular"/>
              </a:rPr>
              <a:t>For now we are trying to create a simple app where students can give mcq based exams/tests.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GB" sz="2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GB" sz="4400" spc="-1" strike="noStrike">
                <a:solidFill>
                  <a:srgbClr val="333333"/>
                </a:solidFill>
                <a:latin typeface="Noto Sans Regular"/>
              </a:rPr>
              <a:t>Architecture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720000" y="2160000"/>
            <a:ext cx="863964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333333"/>
                </a:solidFill>
                <a:latin typeface="Noto Sans Regular"/>
              </a:rPr>
              <a:t>We are building the app using microservice architecture.</a:t>
            </a:r>
            <a:endParaRPr b="0" lang="en-GB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333333"/>
                </a:solidFill>
                <a:latin typeface="Noto Sans Regular"/>
              </a:rPr>
              <a:t>Different services will be interacting with one another using RESTful APIs.</a:t>
            </a:r>
            <a:endParaRPr b="0" lang="en-GB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333333"/>
                </a:solidFill>
                <a:latin typeface="Noto Sans Regular"/>
              </a:rPr>
              <a:t>We are using Node-JS to create the APIs.</a:t>
            </a:r>
            <a:endParaRPr b="0" lang="en-GB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333333"/>
                </a:solidFill>
                <a:latin typeface="Noto Sans Regular"/>
              </a:rPr>
              <a:t>We are using MongoDB for the Database.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GB" sz="2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1800000" y="2592000"/>
            <a:ext cx="1439640" cy="1943640"/>
          </a:xfrm>
          <a:custGeom>
            <a:avLst/>
            <a:gdLst/>
            <a:ahLst/>
            <a:rect l="l" t="t" r="r" b="b"/>
            <a:pathLst>
              <a:path w="4001" h="5402">
                <a:moveTo>
                  <a:pt x="666" y="0"/>
                </a:moveTo>
                <a:cubicBezTo>
                  <a:pt x="333" y="0"/>
                  <a:pt x="0" y="333"/>
                  <a:pt x="0" y="666"/>
                </a:cubicBezTo>
                <a:lnTo>
                  <a:pt x="0" y="4734"/>
                </a:lnTo>
                <a:cubicBezTo>
                  <a:pt x="0" y="5067"/>
                  <a:pt x="333" y="5401"/>
                  <a:pt x="666" y="5401"/>
                </a:cubicBezTo>
                <a:lnTo>
                  <a:pt x="3334" y="5401"/>
                </a:lnTo>
                <a:cubicBezTo>
                  <a:pt x="3667" y="5401"/>
                  <a:pt x="4000" y="5067"/>
                  <a:pt x="4000" y="4734"/>
                </a:cubicBezTo>
                <a:lnTo>
                  <a:pt x="4000" y="666"/>
                </a:lnTo>
                <a:cubicBezTo>
                  <a:pt x="4000" y="333"/>
                  <a:pt x="3667" y="0"/>
                  <a:pt x="3334" y="0"/>
                </a:cubicBezTo>
                <a:lnTo>
                  <a:pt x="666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1872000" y="216000"/>
            <a:ext cx="1439640" cy="1943640"/>
          </a:xfrm>
          <a:custGeom>
            <a:avLst/>
            <a:gdLst/>
            <a:ahLst/>
            <a:rect l="l" t="t" r="r" b="b"/>
            <a:pathLst>
              <a:path w="4001" h="5402">
                <a:moveTo>
                  <a:pt x="666" y="0"/>
                </a:moveTo>
                <a:cubicBezTo>
                  <a:pt x="333" y="0"/>
                  <a:pt x="0" y="333"/>
                  <a:pt x="0" y="666"/>
                </a:cubicBezTo>
                <a:lnTo>
                  <a:pt x="0" y="4734"/>
                </a:lnTo>
                <a:cubicBezTo>
                  <a:pt x="0" y="5067"/>
                  <a:pt x="333" y="5401"/>
                  <a:pt x="666" y="5401"/>
                </a:cubicBezTo>
                <a:lnTo>
                  <a:pt x="3334" y="5401"/>
                </a:lnTo>
                <a:cubicBezTo>
                  <a:pt x="3667" y="5401"/>
                  <a:pt x="4000" y="5067"/>
                  <a:pt x="4000" y="4734"/>
                </a:cubicBezTo>
                <a:lnTo>
                  <a:pt x="4000" y="666"/>
                </a:lnTo>
                <a:cubicBezTo>
                  <a:pt x="4000" y="333"/>
                  <a:pt x="3667" y="0"/>
                  <a:pt x="3334" y="0"/>
                </a:cubicBezTo>
                <a:lnTo>
                  <a:pt x="666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Admin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5112000" y="2592000"/>
            <a:ext cx="1439640" cy="1943640"/>
          </a:xfrm>
          <a:custGeom>
            <a:avLst/>
            <a:gdLst/>
            <a:ahLst/>
            <a:rect l="l" t="t" r="r" b="b"/>
            <a:pathLst>
              <a:path w="4001" h="5402">
                <a:moveTo>
                  <a:pt x="666" y="0"/>
                </a:moveTo>
                <a:cubicBezTo>
                  <a:pt x="333" y="0"/>
                  <a:pt x="0" y="333"/>
                  <a:pt x="0" y="666"/>
                </a:cubicBezTo>
                <a:lnTo>
                  <a:pt x="0" y="4734"/>
                </a:lnTo>
                <a:cubicBezTo>
                  <a:pt x="0" y="5067"/>
                  <a:pt x="333" y="5401"/>
                  <a:pt x="666" y="5401"/>
                </a:cubicBezTo>
                <a:lnTo>
                  <a:pt x="3334" y="5401"/>
                </a:lnTo>
                <a:cubicBezTo>
                  <a:pt x="3667" y="5401"/>
                  <a:pt x="4000" y="5067"/>
                  <a:pt x="4000" y="4734"/>
                </a:cubicBezTo>
                <a:lnTo>
                  <a:pt x="4000" y="666"/>
                </a:lnTo>
                <a:cubicBezTo>
                  <a:pt x="4000" y="333"/>
                  <a:pt x="3667" y="0"/>
                  <a:pt x="3334" y="0"/>
                </a:cubicBezTo>
                <a:lnTo>
                  <a:pt x="666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Test-Series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67" name="CustomShape 4"/>
          <p:cNvSpPr/>
          <p:nvPr/>
        </p:nvSpPr>
        <p:spPr>
          <a:xfrm>
            <a:off x="5184000" y="216000"/>
            <a:ext cx="1439640" cy="1943640"/>
          </a:xfrm>
          <a:custGeom>
            <a:avLst/>
            <a:gdLst/>
            <a:ahLst/>
            <a:rect l="l" t="t" r="r" b="b"/>
            <a:pathLst>
              <a:path w="4001" h="5402">
                <a:moveTo>
                  <a:pt x="666" y="0"/>
                </a:moveTo>
                <a:cubicBezTo>
                  <a:pt x="333" y="0"/>
                  <a:pt x="0" y="333"/>
                  <a:pt x="0" y="666"/>
                </a:cubicBezTo>
                <a:lnTo>
                  <a:pt x="0" y="4734"/>
                </a:lnTo>
                <a:cubicBezTo>
                  <a:pt x="0" y="5067"/>
                  <a:pt x="333" y="5401"/>
                  <a:pt x="666" y="5401"/>
                </a:cubicBezTo>
                <a:lnTo>
                  <a:pt x="3334" y="5401"/>
                </a:lnTo>
                <a:cubicBezTo>
                  <a:pt x="3667" y="5401"/>
                  <a:pt x="4000" y="5067"/>
                  <a:pt x="4000" y="4734"/>
                </a:cubicBezTo>
                <a:lnTo>
                  <a:pt x="4000" y="666"/>
                </a:lnTo>
                <a:cubicBezTo>
                  <a:pt x="4000" y="333"/>
                  <a:pt x="3667" y="0"/>
                  <a:pt x="3334" y="0"/>
                </a:cubicBezTo>
                <a:lnTo>
                  <a:pt x="666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MCQs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68" name="CustomShape 5"/>
          <p:cNvSpPr/>
          <p:nvPr/>
        </p:nvSpPr>
        <p:spPr>
          <a:xfrm>
            <a:off x="8280000" y="288000"/>
            <a:ext cx="1439640" cy="1943640"/>
          </a:xfrm>
          <a:custGeom>
            <a:avLst/>
            <a:gdLst/>
            <a:ahLst/>
            <a:rect l="l" t="t" r="r" b="b"/>
            <a:pathLst>
              <a:path w="4001" h="5402">
                <a:moveTo>
                  <a:pt x="666" y="0"/>
                </a:moveTo>
                <a:cubicBezTo>
                  <a:pt x="333" y="0"/>
                  <a:pt x="0" y="333"/>
                  <a:pt x="0" y="666"/>
                </a:cubicBezTo>
                <a:lnTo>
                  <a:pt x="0" y="4734"/>
                </a:lnTo>
                <a:cubicBezTo>
                  <a:pt x="0" y="5067"/>
                  <a:pt x="333" y="5401"/>
                  <a:pt x="666" y="5401"/>
                </a:cubicBezTo>
                <a:lnTo>
                  <a:pt x="3334" y="5401"/>
                </a:lnTo>
                <a:cubicBezTo>
                  <a:pt x="3667" y="5401"/>
                  <a:pt x="4000" y="5067"/>
                  <a:pt x="4000" y="4734"/>
                </a:cubicBezTo>
                <a:lnTo>
                  <a:pt x="4000" y="666"/>
                </a:lnTo>
                <a:cubicBezTo>
                  <a:pt x="4000" y="333"/>
                  <a:pt x="3667" y="0"/>
                  <a:pt x="3334" y="0"/>
                </a:cubicBezTo>
                <a:lnTo>
                  <a:pt x="666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Tests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69" name="CustomShape 6"/>
          <p:cNvSpPr/>
          <p:nvPr/>
        </p:nvSpPr>
        <p:spPr>
          <a:xfrm>
            <a:off x="1224000" y="3024000"/>
            <a:ext cx="575640" cy="1223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Rest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APIs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70" name="CustomShape 7"/>
          <p:cNvSpPr/>
          <p:nvPr/>
        </p:nvSpPr>
        <p:spPr>
          <a:xfrm>
            <a:off x="1296000" y="576000"/>
            <a:ext cx="575640" cy="1223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Rest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APIs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71" name="CustomShape 8"/>
          <p:cNvSpPr/>
          <p:nvPr/>
        </p:nvSpPr>
        <p:spPr>
          <a:xfrm>
            <a:off x="4536000" y="2951640"/>
            <a:ext cx="575640" cy="1223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Rest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APIs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72" name="CustomShape 9"/>
          <p:cNvSpPr/>
          <p:nvPr/>
        </p:nvSpPr>
        <p:spPr>
          <a:xfrm>
            <a:off x="7704000" y="720000"/>
            <a:ext cx="575640" cy="1223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Rest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APIs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73" name="CustomShape 10"/>
          <p:cNvSpPr/>
          <p:nvPr/>
        </p:nvSpPr>
        <p:spPr>
          <a:xfrm>
            <a:off x="4608000" y="648000"/>
            <a:ext cx="575640" cy="1223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Rest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APIs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74" name="CustomShape 11"/>
          <p:cNvSpPr/>
          <p:nvPr/>
        </p:nvSpPr>
        <p:spPr>
          <a:xfrm>
            <a:off x="2232000" y="5544000"/>
            <a:ext cx="5687640" cy="1439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Client(web browser, mobile app, desktop app)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Can use the APIs to interact with the services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75" name="CustomShape 12"/>
          <p:cNvSpPr/>
          <p:nvPr/>
        </p:nvSpPr>
        <p:spPr>
          <a:xfrm>
            <a:off x="8280000" y="2592000"/>
            <a:ext cx="1439640" cy="1943640"/>
          </a:xfrm>
          <a:custGeom>
            <a:avLst/>
            <a:gdLst/>
            <a:ahLst/>
            <a:rect l="l" t="t" r="r" b="b"/>
            <a:pathLst>
              <a:path w="4001" h="5402">
                <a:moveTo>
                  <a:pt x="666" y="0"/>
                </a:moveTo>
                <a:cubicBezTo>
                  <a:pt x="333" y="0"/>
                  <a:pt x="0" y="333"/>
                  <a:pt x="0" y="666"/>
                </a:cubicBezTo>
                <a:lnTo>
                  <a:pt x="0" y="4734"/>
                </a:lnTo>
                <a:cubicBezTo>
                  <a:pt x="0" y="5067"/>
                  <a:pt x="333" y="5401"/>
                  <a:pt x="666" y="5401"/>
                </a:cubicBezTo>
                <a:lnTo>
                  <a:pt x="3334" y="5401"/>
                </a:lnTo>
                <a:cubicBezTo>
                  <a:pt x="3667" y="5401"/>
                  <a:pt x="4000" y="5067"/>
                  <a:pt x="4000" y="4734"/>
                </a:cubicBezTo>
                <a:lnTo>
                  <a:pt x="4000" y="666"/>
                </a:lnTo>
                <a:cubicBezTo>
                  <a:pt x="4000" y="333"/>
                  <a:pt x="3667" y="0"/>
                  <a:pt x="3334" y="0"/>
                </a:cubicBezTo>
                <a:lnTo>
                  <a:pt x="666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Authentication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76" name="CustomShape 13"/>
          <p:cNvSpPr/>
          <p:nvPr/>
        </p:nvSpPr>
        <p:spPr>
          <a:xfrm>
            <a:off x="7704000" y="2951640"/>
            <a:ext cx="575640" cy="1223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Rest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APIs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GB" sz="4400" spc="-1" strike="noStrike">
                <a:solidFill>
                  <a:srgbClr val="333333"/>
                </a:solidFill>
                <a:latin typeface="Noto Sans Regular"/>
              </a:rPr>
              <a:t>Admin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720000" y="2160000"/>
            <a:ext cx="863964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333333"/>
                </a:solidFill>
                <a:latin typeface="Noto Sans Regular"/>
              </a:rPr>
              <a:t>Admin will be able to manage different resources.</a:t>
            </a:r>
            <a:endParaRPr b="0" lang="en-GB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333333"/>
                </a:solidFill>
                <a:latin typeface="Noto Sans Regular"/>
              </a:rPr>
              <a:t>The resources include User information, Test series, MCQs , images, notices, etc.</a:t>
            </a:r>
            <a:endParaRPr b="0" lang="en-GB" sz="2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GB" sz="4400" spc="-1" strike="noStrike">
                <a:solidFill>
                  <a:srgbClr val="333333"/>
                </a:solidFill>
                <a:latin typeface="Noto Sans Regular"/>
              </a:rPr>
              <a:t>Users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720000" y="2160000"/>
            <a:ext cx="863964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333333"/>
                </a:solidFill>
                <a:latin typeface="Noto Sans Regular"/>
              </a:rPr>
              <a:t>A user will be able to subscribe to Test series.</a:t>
            </a:r>
            <a:endParaRPr b="0" lang="en-GB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333333"/>
                </a:solidFill>
                <a:latin typeface="Noto Sans Regular"/>
              </a:rPr>
              <a:t>User will have a dashboard, that will show the results of tests taken by user.</a:t>
            </a:r>
            <a:endParaRPr b="0" lang="en-GB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333333"/>
                </a:solidFill>
                <a:latin typeface="Noto Sans Regular"/>
              </a:rPr>
              <a:t>A user will also be able to create his own Test series. Other users will be able to subscribe to this test series.</a:t>
            </a:r>
            <a:endParaRPr b="0" lang="en-GB" sz="2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GB" sz="4400" spc="-1" strike="noStrike">
                <a:solidFill>
                  <a:srgbClr val="333333"/>
                </a:solidFill>
                <a:latin typeface="Noto Sans Regular"/>
              </a:rPr>
              <a:t>Test Series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720000" y="2160000"/>
            <a:ext cx="863964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333333"/>
                </a:solidFill>
                <a:latin typeface="Noto Sans Regular"/>
              </a:rPr>
              <a:t>A test series contains different tests.</a:t>
            </a:r>
            <a:endParaRPr b="0" lang="en-GB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333333"/>
                </a:solidFill>
                <a:latin typeface="Noto Sans Regular"/>
              </a:rPr>
              <a:t>A user will have to subscribe to the test series.</a:t>
            </a:r>
            <a:endParaRPr b="0" lang="en-GB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333333"/>
                </a:solidFill>
                <a:latin typeface="Noto Sans Regular"/>
              </a:rPr>
              <a:t>Report will be generated for the test series. </a:t>
            </a:r>
            <a:endParaRPr b="0" lang="en-GB" sz="2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GB" sz="4400" spc="-1" strike="noStrike">
                <a:solidFill>
                  <a:srgbClr val="333333"/>
                </a:solidFill>
                <a:latin typeface="Noto Sans Regular"/>
              </a:rPr>
              <a:t>Tests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720000" y="2160000"/>
            <a:ext cx="863964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333333"/>
                </a:solidFill>
                <a:latin typeface="Noto Sans Regular"/>
              </a:rPr>
              <a:t>Test will contain many MCQs.</a:t>
            </a:r>
            <a:endParaRPr b="0" lang="en-GB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333333"/>
                </a:solidFill>
                <a:latin typeface="Noto Sans Regular"/>
              </a:rPr>
              <a:t>Test will have a start time, end time.</a:t>
            </a:r>
            <a:endParaRPr b="0" lang="en-GB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333333"/>
                </a:solidFill>
                <a:latin typeface="Noto Sans Regular"/>
              </a:rPr>
              <a:t>Report will be generated after the test</a:t>
            </a:r>
            <a:endParaRPr b="0" lang="en-GB" sz="2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2020-03-30T20:27:31Z</dcterms:created>
  <dc:creator/>
  <dc:description/>
  <dc:language>en-GB</dc:language>
  <cp:lastModifiedBy/>
  <dcterms:modified xsi:type="dcterms:W3CDTF">2020-03-30T22:26:38Z</dcterms:modified>
  <cp:revision>5</cp:revision>
  <dc:subject/>
  <dc:title>Impress</dc:title>
</cp:coreProperties>
</file>