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ublic Sans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ublicSans-bold.fntdata"/><Relationship Id="rId25" Type="http://schemas.openxmlformats.org/officeDocument/2006/relationships/font" Target="fonts/Lato-boldItalic.fntdata"/><Relationship Id="rId27" Type="http://schemas.openxmlformats.org/officeDocument/2006/relationships/font" Target="fonts/Public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ea137d9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3ea137d92f_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a137d92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3ea137d92f_4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a137d92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ea137d92f_4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ea137d92f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ea137d92f_4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a137d92f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3ea137d92f_4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a137d92f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ea137d92f_4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a137d92f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ea137d92f_4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ea137d92f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ea137d92f_4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researchgate.net/publication/358457634_Understanding_and_Addressing_Problems_in_Research_Collaboration_A_Qualitative_Interview_Study_From_a_Self-Governance_Perspective#pfc" TargetMode="External"/><Relationship Id="rId5" Type="http://schemas.openxmlformats.org/officeDocument/2006/relationships/hyperlink" Target="https://www.researchgate.net/publication/358457634_Understanding_and_Addressing_Problems_in_Research_Collaboration_A_Qualitative_Interview_Study_From_a_Self-Governance_Perspective#pf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3"/>
          <p:cNvCxnSpPr/>
          <p:nvPr/>
        </p:nvCxnSpPr>
        <p:spPr>
          <a:xfrm flipH="1" rot="10800000">
            <a:off x="558782" y="2677035"/>
            <a:ext cx="8115300" cy="192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547870" y="2783994"/>
            <a:ext cx="81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HACKATHON SUBMISSION</a:t>
            </a:r>
            <a:endParaRPr sz="700"/>
          </a:p>
        </p:txBody>
      </p:sp>
      <p:sp>
        <p:nvSpPr>
          <p:cNvPr id="89" name="Google Shape;89;p13"/>
          <p:cNvSpPr txBox="1"/>
          <p:nvPr/>
        </p:nvSpPr>
        <p:spPr>
          <a:xfrm>
            <a:off x="566250" y="236048"/>
            <a:ext cx="80115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4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Research Pulse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5" name="Google Shape;95;p14"/>
          <p:cNvCxnSpPr/>
          <p:nvPr/>
        </p:nvCxnSpPr>
        <p:spPr>
          <a:xfrm flipH="1" rot="10800000">
            <a:off x="525262" y="894668"/>
            <a:ext cx="8115297" cy="19255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19537" l="0" r="0" t="19538"/>
          <a:stretch/>
        </p:blipFill>
        <p:spPr>
          <a:xfrm>
            <a:off x="2038435" y="1170867"/>
            <a:ext cx="1891744" cy="115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20009" l="0" r="0" t="20010"/>
          <a:stretch/>
        </p:blipFill>
        <p:spPr>
          <a:xfrm>
            <a:off x="4835054" y="1256864"/>
            <a:ext cx="1891744" cy="1134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2282100" y="1057385"/>
            <a:ext cx="1499267" cy="1375151"/>
            <a:chOff x="0" y="-28575"/>
            <a:chExt cx="1379207" cy="1265031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1379207" cy="1236456"/>
            </a:xfrm>
            <a:custGeom>
              <a:rect b="b" l="l" r="r" t="t"/>
              <a:pathLst>
                <a:path extrusionOk="0"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2B2C3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marR="0" rtl="0" algn="ctr">
                <a:lnSpc>
                  <a:spcPct val="104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5089633" y="1139804"/>
            <a:ext cx="1499266" cy="1375151"/>
            <a:chOff x="0" y="-28575"/>
            <a:chExt cx="1379207" cy="1265031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379207" cy="1236456"/>
            </a:xfrm>
            <a:custGeom>
              <a:rect b="b" l="l" r="r" t="t"/>
              <a:pathLst>
                <a:path extrusionOk="0"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">
              <a:solidFill>
                <a:srgbClr val="2B2C3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marR="0" rtl="0" algn="ctr">
                <a:lnSpc>
                  <a:spcPct val="104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514350" y="485775"/>
            <a:ext cx="8115300" cy="3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MEET THE TEAM</a:t>
            </a:r>
            <a:endParaRPr sz="7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2038435" y="2647559"/>
            <a:ext cx="2187573" cy="2001187"/>
            <a:chOff x="0" y="85725"/>
            <a:chExt cx="5833528" cy="5336498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0" y="85725"/>
              <a:ext cx="5814527" cy="501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GB" sz="1400" u="none" cap="none" strike="noStrike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AI Engineer</a:t>
              </a:r>
              <a:endParaRPr sz="700"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621834"/>
              <a:ext cx="5833528" cy="1292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Sruthi Shivaramakrishnan</a:t>
              </a:r>
              <a:endParaRPr sz="700"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0" y="2092283"/>
              <a:ext cx="5833528" cy="3329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Sruthi loves building AI projects that create real impact, from accessibility to education. A passionate classical singer, she integrates AI into her music to refine her pitch and compositions. Some AI-generated lyrics leave her laughing, but if a machine ever loves classical music, she’s probably behind it.</a:t>
              </a:r>
              <a:endParaRPr sz="700"/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4835054" y="2647559"/>
            <a:ext cx="1886976" cy="1596374"/>
            <a:chOff x="0" y="85725"/>
            <a:chExt cx="5031935" cy="4256998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0" y="85725"/>
              <a:ext cx="5015545" cy="501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GB" sz="1400" u="none" cap="none" strike="noStrike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AI Engineer</a:t>
              </a:r>
              <a:endParaRPr sz="700"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621834"/>
              <a:ext cx="5031935" cy="63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Astik Jadhav</a:t>
              </a:r>
              <a:endParaRPr sz="700"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1431883"/>
              <a:ext cx="5031935" cy="291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Astik is an AI engineer who is passionate about machine learning, automation, and making AI do the boring stuff for us. When not building smart systems, he’s fine-tuning models—or wondering if they’re fine-tuning him.</a:t>
              </a: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8" name="Google Shape;118;p15"/>
          <p:cNvCxnSpPr/>
          <p:nvPr/>
        </p:nvCxnSpPr>
        <p:spPr>
          <a:xfrm flipH="1" rot="10800000">
            <a:off x="514347" y="880381"/>
            <a:ext cx="8115297" cy="19255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503436" y="471488"/>
            <a:ext cx="8861227" cy="3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GLOBAL RESEARCH CHALLENGES</a:t>
            </a:r>
            <a:endParaRPr sz="700"/>
          </a:p>
        </p:txBody>
      </p:sp>
      <p:sp>
        <p:nvSpPr>
          <p:cNvPr id="120" name="Google Shape;120;p15"/>
          <p:cNvSpPr txBox="1"/>
          <p:nvPr/>
        </p:nvSpPr>
        <p:spPr>
          <a:xfrm>
            <a:off x="345280" y="2931891"/>
            <a:ext cx="1880830" cy="218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 R&amp;D Costs</a:t>
            </a:r>
            <a:endParaRPr sz="700"/>
          </a:p>
        </p:txBody>
      </p:sp>
      <p:sp>
        <p:nvSpPr>
          <p:cNvPr id="121" name="Google Shape;121;p15"/>
          <p:cNvSpPr txBox="1"/>
          <p:nvPr/>
        </p:nvSpPr>
        <p:spPr>
          <a:xfrm>
            <a:off x="2425214" y="2727103"/>
            <a:ext cx="1880829" cy="423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Fragmented ecosystem</a:t>
            </a:r>
            <a:endParaRPr sz="700"/>
          </a:p>
        </p:txBody>
      </p:sp>
      <p:sp>
        <p:nvSpPr>
          <p:cNvPr id="122" name="Google Shape;122;p15"/>
          <p:cNvSpPr txBox="1"/>
          <p:nvPr/>
        </p:nvSpPr>
        <p:spPr>
          <a:xfrm>
            <a:off x="4506068" y="2624138"/>
            <a:ext cx="1958762" cy="62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Capacity and competence concerns</a:t>
            </a:r>
            <a:endParaRPr sz="700"/>
          </a:p>
        </p:txBody>
      </p:sp>
      <p:sp>
        <p:nvSpPr>
          <p:cNvPr id="123" name="Google Shape;123;p15"/>
          <p:cNvSpPr txBox="1"/>
          <p:nvPr/>
        </p:nvSpPr>
        <p:spPr>
          <a:xfrm>
            <a:off x="6603977" y="2727103"/>
            <a:ext cx="1880830" cy="423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Infrastructure limitations</a:t>
            </a:r>
            <a:endParaRPr sz="700"/>
          </a:p>
        </p:txBody>
      </p:sp>
      <p:sp>
        <p:nvSpPr>
          <p:cNvPr id="124" name="Google Shape;124;p15"/>
          <p:cNvSpPr txBox="1"/>
          <p:nvPr/>
        </p:nvSpPr>
        <p:spPr>
          <a:xfrm>
            <a:off x="339134" y="3241387"/>
            <a:ext cx="1886976" cy="661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R&amp;D requires a lot of expenditure limiting research capabilities and hindering international collaborations. </a:t>
            </a:r>
            <a:endParaRPr sz="700"/>
          </a:p>
        </p:txBody>
      </p:sp>
      <p:sp>
        <p:nvSpPr>
          <p:cNvPr id="125" name="Google Shape;125;p15"/>
          <p:cNvSpPr txBox="1"/>
          <p:nvPr/>
        </p:nvSpPr>
        <p:spPr>
          <a:xfrm>
            <a:off x="2419067" y="3241387"/>
            <a:ext cx="1886029" cy="782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Lack of coordination between academia, industry, and government creates silos, preventing effective collaboration on research projects. </a:t>
            </a:r>
            <a:endParaRPr sz="700"/>
          </a:p>
        </p:txBody>
      </p:sp>
      <p:sp>
        <p:nvSpPr>
          <p:cNvPr id="126" name="Google Shape;126;p15"/>
          <p:cNvSpPr txBox="1"/>
          <p:nvPr/>
        </p:nvSpPr>
        <p:spPr>
          <a:xfrm>
            <a:off x="4498054" y="3241387"/>
            <a:ext cx="1886029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Some international collaborators perceive a gap in research capacity and competence, leading to hesitation in collaborations. </a:t>
            </a:r>
            <a:endParaRPr sz="700"/>
          </a:p>
        </p:txBody>
      </p:sp>
      <p:sp>
        <p:nvSpPr>
          <p:cNvPr id="127" name="Google Shape;127;p15"/>
          <p:cNvSpPr txBox="1"/>
          <p:nvPr/>
        </p:nvSpPr>
        <p:spPr>
          <a:xfrm>
            <a:off x="6577040" y="3241387"/>
            <a:ext cx="1883541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Inadequate research infrastructure, including lack of specialized equipment and biobanks, can hinder collaborative projects, particularly in biomedical research. </a:t>
            </a:r>
            <a:endParaRPr sz="700"/>
          </a:p>
        </p:txBody>
      </p:sp>
      <p:sp>
        <p:nvSpPr>
          <p:cNvPr id="128" name="Google Shape;128;p15"/>
          <p:cNvSpPr txBox="1"/>
          <p:nvPr/>
        </p:nvSpPr>
        <p:spPr>
          <a:xfrm>
            <a:off x="539185" y="1103683"/>
            <a:ext cx="8079557" cy="83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 u="sng" cap="none" strike="noStrike">
                <a:solidFill>
                  <a:schemeClr val="hlink"/>
                </a:solidFill>
                <a:latin typeface="Public Sans"/>
                <a:ea typeface="Public Sans"/>
                <a:cs typeface="Public Sans"/>
                <a:sym typeface="Public Sans"/>
                <a:hlinkClick r:id="rId4"/>
              </a:rPr>
              <a:t>The growing reliance on global research collaboration is hindered by key challenges, including 7 typical problems identified through expert interviews, such as lack of commitment and ineffective communication, which threaten productivity and the success of scientific work worldwide. </a:t>
            </a:r>
            <a:endParaRPr sz="700"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 u="sng" cap="none" strike="noStrike">
              <a:solidFill>
                <a:schemeClr val="hlink"/>
              </a:solidFill>
              <a:latin typeface="Public Sans"/>
              <a:ea typeface="Public Sans"/>
              <a:cs typeface="Public Sans"/>
              <a:sym typeface="Public Sans"/>
              <a:hlinkClick r:id="rId5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4" name="Google Shape;134;p16"/>
          <p:cNvCxnSpPr/>
          <p:nvPr/>
        </p:nvCxnSpPr>
        <p:spPr>
          <a:xfrm flipH="1" rot="10800000">
            <a:off x="514347" y="880381"/>
            <a:ext cx="8115297" cy="19255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514345" y="441460"/>
            <a:ext cx="8571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DATASET CHOSEN :  EU EMAIL COMMUNICATION NETWORK</a:t>
            </a:r>
            <a:endParaRPr sz="700"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700"/>
          </a:p>
        </p:txBody>
      </p:sp>
      <p:sp>
        <p:nvSpPr>
          <p:cNvPr id="136" name="Google Shape;136;p16"/>
          <p:cNvSpPr txBox="1"/>
          <p:nvPr/>
        </p:nvSpPr>
        <p:spPr>
          <a:xfrm>
            <a:off x="5481210" y="1198233"/>
            <a:ext cx="25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About Data</a:t>
            </a:r>
            <a:endParaRPr sz="700"/>
          </a:p>
        </p:txBody>
      </p:sp>
      <p:sp>
        <p:nvSpPr>
          <p:cNvPr id="137" name="Google Shape;137;p16"/>
          <p:cNvSpPr txBox="1"/>
          <p:nvPr/>
        </p:nvSpPr>
        <p:spPr>
          <a:xfrm>
            <a:off x="5481210" y="1498422"/>
            <a:ext cx="27072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network, based on anonymized email data from a European research institution, includes all internal communication between members. An edge (u, v) indicates that person u sent at least one email to person v. The dataset also provides "ground-truth" community memberships, assigning each individual to one of 42 departments. This network represents the core of the email-EuAll network, which also includes external connections with different node IDs.</a:t>
            </a:r>
            <a:endParaRPr sz="900"/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79650" y="4309337"/>
            <a:ext cx="746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Link to dataset:  https://snap.stanford.edu/data/email-Eu-core.html</a:t>
            </a:r>
            <a:endParaRPr sz="700"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50" y="1341573"/>
            <a:ext cx="3665046" cy="27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7"/>
          <p:cNvSpPr txBox="1"/>
          <p:nvPr/>
        </p:nvSpPr>
        <p:spPr>
          <a:xfrm>
            <a:off x="503435" y="471488"/>
            <a:ext cx="8115300" cy="3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 WE CHOSE THIS DATA?</a:t>
            </a:r>
            <a:endParaRPr sz="700"/>
          </a:p>
        </p:txBody>
      </p:sp>
      <p:cxnSp>
        <p:nvCxnSpPr>
          <p:cNvPr id="146" name="Google Shape;146;p17"/>
          <p:cNvCxnSpPr/>
          <p:nvPr/>
        </p:nvCxnSpPr>
        <p:spPr>
          <a:xfrm flipH="1" rot="10800000">
            <a:off x="514347" y="880381"/>
            <a:ext cx="8115297" cy="19255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514350" y="1254536"/>
            <a:ext cx="2738088" cy="423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Relevance to Research Collaboration</a:t>
            </a:r>
            <a:endParaRPr sz="700"/>
          </a:p>
        </p:txBody>
      </p:sp>
      <p:sp>
        <p:nvSpPr>
          <p:cNvPr id="148" name="Google Shape;148;p17"/>
          <p:cNvSpPr txBox="1"/>
          <p:nvPr/>
        </p:nvSpPr>
        <p:spPr>
          <a:xfrm>
            <a:off x="514348" y="3278323"/>
            <a:ext cx="1880830" cy="423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Potential for Enriched Data</a:t>
            </a:r>
            <a:endParaRPr sz="700"/>
          </a:p>
        </p:txBody>
      </p:sp>
      <p:sp>
        <p:nvSpPr>
          <p:cNvPr id="149" name="Google Shape;149;p17"/>
          <p:cNvSpPr txBox="1"/>
          <p:nvPr/>
        </p:nvSpPr>
        <p:spPr>
          <a:xfrm>
            <a:off x="6030616" y="1254536"/>
            <a:ext cx="2515424" cy="423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Solving Research Collaboration Problems</a:t>
            </a:r>
            <a:endParaRPr sz="700"/>
          </a:p>
        </p:txBody>
      </p:sp>
      <p:sp>
        <p:nvSpPr>
          <p:cNvPr id="150" name="Google Shape;150;p17"/>
          <p:cNvSpPr txBox="1"/>
          <p:nvPr/>
        </p:nvSpPr>
        <p:spPr>
          <a:xfrm>
            <a:off x="6030616" y="3278323"/>
            <a:ext cx="2014429" cy="423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Why This Dataset is Valuable</a:t>
            </a:r>
            <a:endParaRPr sz="700"/>
          </a:p>
        </p:txBody>
      </p:sp>
      <p:sp>
        <p:nvSpPr>
          <p:cNvPr id="151" name="Google Shape;151;p17"/>
          <p:cNvSpPr txBox="1"/>
          <p:nvPr/>
        </p:nvSpPr>
        <p:spPr>
          <a:xfrm>
            <a:off x="549150" y="1786050"/>
            <a:ext cx="21324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Communication patterns reveal collaboration dynamics, helping identify potential issues.</a:t>
            </a:r>
            <a:endParaRPr sz="900"/>
          </a:p>
        </p:txBody>
      </p:sp>
      <p:sp>
        <p:nvSpPr>
          <p:cNvPr id="152" name="Google Shape;152;p17"/>
          <p:cNvSpPr txBox="1"/>
          <p:nvPr/>
        </p:nvSpPr>
        <p:spPr>
          <a:xfrm>
            <a:off x="503424" y="3869600"/>
            <a:ext cx="20145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additions of nodes and data can deepen insights into research collaboration.</a:t>
            </a:r>
            <a:endParaRPr sz="1100"/>
          </a:p>
        </p:txBody>
      </p:sp>
      <p:sp>
        <p:nvSpPr>
          <p:cNvPr id="153" name="Google Shape;153;p17"/>
          <p:cNvSpPr txBox="1"/>
          <p:nvPr/>
        </p:nvSpPr>
        <p:spPr>
          <a:xfrm>
            <a:off x="6030579" y="1885211"/>
            <a:ext cx="25155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Identifies challenges like communication barriers, improving collaboration strategies.</a:t>
            </a:r>
            <a:endParaRPr sz="1100"/>
          </a:p>
        </p:txBody>
      </p:sp>
      <p:sp>
        <p:nvSpPr>
          <p:cNvPr id="154" name="Google Shape;154;p17"/>
          <p:cNvSpPr txBox="1"/>
          <p:nvPr/>
        </p:nvSpPr>
        <p:spPr>
          <a:xfrm>
            <a:off x="6096049" y="3869600"/>
            <a:ext cx="21324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Focused on internal communication, providing clear insights into institutional research collaboration.</a:t>
            </a:r>
            <a:endParaRPr sz="11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162" y="1881400"/>
            <a:ext cx="3088215" cy="205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8"/>
          <p:cNvCxnSpPr/>
          <p:nvPr/>
        </p:nvCxnSpPr>
        <p:spPr>
          <a:xfrm flipH="1" rot="10800000">
            <a:off x="558782" y="3066698"/>
            <a:ext cx="8115300" cy="192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8"/>
          <p:cNvSpPr txBox="1"/>
          <p:nvPr/>
        </p:nvSpPr>
        <p:spPr>
          <a:xfrm>
            <a:off x="558770" y="3128856"/>
            <a:ext cx="81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TEAM RESEARCH PULSE</a:t>
            </a:r>
            <a:endParaRPr sz="700"/>
          </a:p>
        </p:txBody>
      </p:sp>
      <p:sp>
        <p:nvSpPr>
          <p:cNvPr id="163" name="Google Shape;163;p18"/>
          <p:cNvSpPr txBox="1"/>
          <p:nvPr/>
        </p:nvSpPr>
        <p:spPr>
          <a:xfrm>
            <a:off x="433075" y="670550"/>
            <a:ext cx="83667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4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Notebook Walkthrough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9"/>
          <p:cNvCxnSpPr/>
          <p:nvPr/>
        </p:nvCxnSpPr>
        <p:spPr>
          <a:xfrm flipH="1" rot="10800000">
            <a:off x="558782" y="2914243"/>
            <a:ext cx="8115297" cy="19254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9"/>
          <p:cNvSpPr txBox="1"/>
          <p:nvPr/>
        </p:nvSpPr>
        <p:spPr>
          <a:xfrm>
            <a:off x="547870" y="3021257"/>
            <a:ext cx="8115300" cy="325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TEAM RESEARCH PULSE</a:t>
            </a:r>
            <a:endParaRPr sz="700"/>
          </a:p>
        </p:txBody>
      </p:sp>
      <p:sp>
        <p:nvSpPr>
          <p:cNvPr id="171" name="Google Shape;171;p19"/>
          <p:cNvSpPr txBox="1"/>
          <p:nvPr/>
        </p:nvSpPr>
        <p:spPr>
          <a:xfrm>
            <a:off x="469915" y="1823069"/>
            <a:ext cx="8204166" cy="1042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4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 flipH="1" rot="10800000">
            <a:off x="514353" y="2562237"/>
            <a:ext cx="8115300" cy="192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0"/>
          <p:cNvSpPr/>
          <p:nvPr/>
        </p:nvSpPr>
        <p:spPr>
          <a:xfrm>
            <a:off x="8350873" y="4308241"/>
            <a:ext cx="267868" cy="363772"/>
          </a:xfrm>
          <a:custGeom>
            <a:rect b="b" l="l" r="r" t="t"/>
            <a:pathLst>
              <a:path extrusionOk="0"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0"/>
          <p:cNvSpPr txBox="1"/>
          <p:nvPr/>
        </p:nvSpPr>
        <p:spPr>
          <a:xfrm>
            <a:off x="492541" y="2654921"/>
            <a:ext cx="81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TEAM RESEARCH PULSE</a:t>
            </a:r>
            <a:endParaRPr sz="700"/>
          </a:p>
        </p:txBody>
      </p:sp>
      <p:sp>
        <p:nvSpPr>
          <p:cNvPr id="179" name="Google Shape;179;p20"/>
          <p:cNvSpPr txBox="1"/>
          <p:nvPr/>
        </p:nvSpPr>
        <p:spPr>
          <a:xfrm>
            <a:off x="448162" y="1241508"/>
            <a:ext cx="82041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4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