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Maven Pro"/>
      <p:regular r:id="rId19"/>
      <p:bold r:id="rId20"/>
    </p:embeddedFont>
    <p:embeddedFont>
      <p:font typeface="Share Tec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hareTech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ec7bbd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ec7bbd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ec02bce39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ec02bce39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ec7bbd489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ec7bbd489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ec02bce39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ec02bce39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ec7bbd489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ec7bbd489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ec7bbd4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ec7bbd4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ec7bbd4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ec7bbd4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ec7bbd48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ec7bbd48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ec7bbd48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ec7bbd48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ec7bbd489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ec7bbd48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ec02bce39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ec02bce39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ec02bce39_1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ec02bce39_1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ec02bce39_1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ec02bce39_1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rect b="b" l="l" r="r" t="t"/>
              <a:pathLst>
                <a:path extrusionOk="0" fill="none" h="3751" w="3742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owardsdatascience.com/usa-accidents-data-analysis-d130843cde02" TargetMode="External"/><Relationship Id="rId4" Type="http://schemas.openxmlformats.org/officeDocument/2006/relationships/hyperlink" Target="https://www.tandfonline.com/doi/full/10.1080/01944363.2014.978354" TargetMode="External"/><Relationship Id="rId5" Type="http://schemas.openxmlformats.org/officeDocument/2006/relationships/hyperlink" Target="https://github.com/nhtsai/datathon201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sandiego.gov/datasets/police-collision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5163045" y="343367"/>
            <a:ext cx="3046813" cy="367863"/>
            <a:chOff x="4945863" y="1225175"/>
            <a:chExt cx="3046813" cy="457200"/>
          </a:xfrm>
        </p:grpSpPr>
        <p:sp>
          <p:nvSpPr>
            <p:cNvPr id="154" name="Google Shape;154;p12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55" name="Google Shape;155;p12"/>
            <p:cNvSpPr txBox="1"/>
            <p:nvPr/>
          </p:nvSpPr>
          <p:spPr>
            <a:xfrm>
              <a:off x="5714475" y="1225175"/>
              <a:ext cx="227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RESEARCH QUESTION &amp; HYPOTHESIS 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156" name="Google Shape;156;p12"/>
          <p:cNvGrpSpPr/>
          <p:nvPr/>
        </p:nvGrpSpPr>
        <p:grpSpPr>
          <a:xfrm>
            <a:off x="5163045" y="1039735"/>
            <a:ext cx="2808900" cy="367863"/>
            <a:chOff x="4945863" y="2090658"/>
            <a:chExt cx="2808900" cy="457200"/>
          </a:xfrm>
        </p:grpSpPr>
        <p:sp>
          <p:nvSpPr>
            <p:cNvPr id="157" name="Google Shape;157;p12"/>
            <p:cNvSpPr txBox="1"/>
            <p:nvPr/>
          </p:nvSpPr>
          <p:spPr>
            <a:xfrm>
              <a:off x="4945863" y="2090658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58" name="Google Shape;158;p12"/>
            <p:cNvSpPr txBox="1"/>
            <p:nvPr/>
          </p:nvSpPr>
          <p:spPr>
            <a:xfrm>
              <a:off x="5714463" y="2090658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BACKGROUND &amp; PRIOR WORK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159" name="Google Shape;159;p12"/>
          <p:cNvGrpSpPr/>
          <p:nvPr/>
        </p:nvGrpSpPr>
        <p:grpSpPr>
          <a:xfrm>
            <a:off x="5163045" y="1736103"/>
            <a:ext cx="2808900" cy="367863"/>
            <a:chOff x="4945863" y="2956142"/>
            <a:chExt cx="2808900" cy="457200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4945863" y="2956142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61" name="Google Shape;161;p12"/>
            <p:cNvSpPr txBox="1"/>
            <p:nvPr/>
          </p:nvSpPr>
          <p:spPr>
            <a:xfrm>
              <a:off x="5714463" y="2956142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DATASETS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162" name="Google Shape;162;p12"/>
          <p:cNvGrpSpPr/>
          <p:nvPr/>
        </p:nvGrpSpPr>
        <p:grpSpPr>
          <a:xfrm>
            <a:off x="5163045" y="2432471"/>
            <a:ext cx="2808900" cy="367863"/>
            <a:chOff x="4945863" y="3821625"/>
            <a:chExt cx="2808900" cy="457200"/>
          </a:xfrm>
        </p:grpSpPr>
        <p:sp>
          <p:nvSpPr>
            <p:cNvPr id="163" name="Google Shape;163;p12"/>
            <p:cNvSpPr txBox="1"/>
            <p:nvPr/>
          </p:nvSpPr>
          <p:spPr>
            <a:xfrm>
              <a:off x="4945863" y="382162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4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64" name="Google Shape;164;p12"/>
            <p:cNvSpPr txBox="1"/>
            <p:nvPr/>
          </p:nvSpPr>
          <p:spPr>
            <a:xfrm>
              <a:off x="5714463" y="3821625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WRANGLING &amp; CLEANING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165" name="Google Shape;165;p12"/>
          <p:cNvSpPr txBox="1"/>
          <p:nvPr>
            <p:ph idx="4294967295" type="ctrTitle"/>
          </p:nvPr>
        </p:nvSpPr>
        <p:spPr>
          <a:xfrm>
            <a:off x="713225" y="428200"/>
            <a:ext cx="42429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Relationship Between Traffic Accidents and the Week of the UCSD Quarter</a:t>
            </a:r>
            <a:endParaRPr sz="3400"/>
          </a:p>
        </p:txBody>
      </p:sp>
      <p:sp>
        <p:nvSpPr>
          <p:cNvPr id="166" name="Google Shape;166;p12"/>
          <p:cNvSpPr txBox="1"/>
          <p:nvPr/>
        </p:nvSpPr>
        <p:spPr>
          <a:xfrm>
            <a:off x="1006125" y="25928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By: 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Sumadhu (Genie) Rubaiyat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John Carrion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Girish Krishnan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Sarah Reine Bulatao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Seiji Yang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Ho Lam Woo</a:t>
            </a:r>
            <a:endParaRPr sz="1050">
              <a:highlight>
                <a:srgbClr val="FFFFFF"/>
              </a:highlight>
            </a:endParaRPr>
          </a:p>
        </p:txBody>
      </p:sp>
      <p:grpSp>
        <p:nvGrpSpPr>
          <p:cNvPr id="167" name="Google Shape;167;p12"/>
          <p:cNvGrpSpPr/>
          <p:nvPr/>
        </p:nvGrpSpPr>
        <p:grpSpPr>
          <a:xfrm>
            <a:off x="5163045" y="3136474"/>
            <a:ext cx="2808900" cy="367863"/>
            <a:chOff x="4945863" y="2090658"/>
            <a:chExt cx="2808900" cy="457200"/>
          </a:xfrm>
        </p:grpSpPr>
        <p:sp>
          <p:nvSpPr>
            <p:cNvPr id="168" name="Google Shape;168;p12"/>
            <p:cNvSpPr txBox="1"/>
            <p:nvPr/>
          </p:nvSpPr>
          <p:spPr>
            <a:xfrm>
              <a:off x="4945863" y="2090658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5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69" name="Google Shape;169;p12"/>
            <p:cNvSpPr txBox="1"/>
            <p:nvPr/>
          </p:nvSpPr>
          <p:spPr>
            <a:xfrm>
              <a:off x="5714463" y="2090658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VISUALIZATION &amp; ANALYSIS 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170" name="Google Shape;170;p12"/>
          <p:cNvGrpSpPr/>
          <p:nvPr/>
        </p:nvGrpSpPr>
        <p:grpSpPr>
          <a:xfrm>
            <a:off x="5163045" y="3832842"/>
            <a:ext cx="2808900" cy="367863"/>
            <a:chOff x="4945863" y="2956142"/>
            <a:chExt cx="2808900" cy="457200"/>
          </a:xfrm>
        </p:grpSpPr>
        <p:sp>
          <p:nvSpPr>
            <p:cNvPr id="171" name="Google Shape;171;p12"/>
            <p:cNvSpPr txBox="1"/>
            <p:nvPr/>
          </p:nvSpPr>
          <p:spPr>
            <a:xfrm>
              <a:off x="4945863" y="2956142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6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72" name="Google Shape;172;p12"/>
            <p:cNvSpPr txBox="1"/>
            <p:nvPr/>
          </p:nvSpPr>
          <p:spPr>
            <a:xfrm>
              <a:off x="5714463" y="2956142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ETHICS &amp; PRIVACY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173" name="Google Shape;173;p12"/>
          <p:cNvGrpSpPr/>
          <p:nvPr/>
        </p:nvGrpSpPr>
        <p:grpSpPr>
          <a:xfrm>
            <a:off x="5163045" y="4432271"/>
            <a:ext cx="2808900" cy="367863"/>
            <a:chOff x="4945863" y="3821625"/>
            <a:chExt cx="2808900" cy="457200"/>
          </a:xfrm>
        </p:grpSpPr>
        <p:sp>
          <p:nvSpPr>
            <p:cNvPr id="174" name="Google Shape;174;p12"/>
            <p:cNvSpPr txBox="1"/>
            <p:nvPr/>
          </p:nvSpPr>
          <p:spPr>
            <a:xfrm>
              <a:off x="4945863" y="382162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07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75" name="Google Shape;175;p12"/>
            <p:cNvSpPr txBox="1"/>
            <p:nvPr/>
          </p:nvSpPr>
          <p:spPr>
            <a:xfrm>
              <a:off x="5714463" y="3821625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RESULTS &amp; CONCLUSION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/>
          <p:nvPr/>
        </p:nvSpPr>
        <p:spPr>
          <a:xfrm>
            <a:off x="272525" y="1043250"/>
            <a:ext cx="6031200" cy="30570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272513" y="228458"/>
            <a:ext cx="768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5.5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1041125" y="228450"/>
            <a:ext cx="227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VISUALIZATION &amp; ANALYSIS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14" name="Google Shape;314;p21"/>
          <p:cNvPicPr preferRelativeResize="0"/>
          <p:nvPr/>
        </p:nvPicPr>
        <p:blipFill rotWithShape="1">
          <a:blip r:embed="rId3">
            <a:alphaModFix/>
          </a:blip>
          <a:srcRect b="0" l="0" r="50553" t="0"/>
          <a:stretch/>
        </p:blipFill>
        <p:spPr>
          <a:xfrm>
            <a:off x="549281" y="1281058"/>
            <a:ext cx="2632665" cy="258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1"/>
          <p:cNvPicPr preferRelativeResize="0"/>
          <p:nvPr/>
        </p:nvPicPr>
        <p:blipFill rotWithShape="1">
          <a:blip r:embed="rId3">
            <a:alphaModFix/>
          </a:blip>
          <a:srcRect b="0" l="49599" r="0" t="0"/>
          <a:stretch/>
        </p:blipFill>
        <p:spPr>
          <a:xfrm>
            <a:off x="3322709" y="1281061"/>
            <a:ext cx="2683414" cy="2581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1"/>
          <p:cNvSpPr txBox="1"/>
          <p:nvPr/>
        </p:nvSpPr>
        <p:spPr>
          <a:xfrm>
            <a:off x="6412425" y="1617438"/>
            <a:ext cx="250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Kruskal-Wallis H test</a:t>
            </a:r>
            <a:endParaRPr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(5% significance level)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distribution of the number of collisions with respect to the time of the day is the same near UCSD and elsewhere.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/>
          <p:nvPr/>
        </p:nvSpPr>
        <p:spPr>
          <a:xfrm>
            <a:off x="6152575" y="3168850"/>
            <a:ext cx="2278200" cy="17865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543" y="3254241"/>
            <a:ext cx="2112257" cy="16157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22"/>
          <p:cNvGrpSpPr/>
          <p:nvPr/>
        </p:nvGrpSpPr>
        <p:grpSpPr>
          <a:xfrm>
            <a:off x="272513" y="228450"/>
            <a:ext cx="3046813" cy="457200"/>
            <a:chOff x="4945863" y="1225175"/>
            <a:chExt cx="3046813" cy="457200"/>
          </a:xfrm>
        </p:grpSpPr>
        <p:sp>
          <p:nvSpPr>
            <p:cNvPr id="324" name="Google Shape;324;p22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06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25" name="Google Shape;325;p22"/>
            <p:cNvSpPr txBox="1"/>
            <p:nvPr/>
          </p:nvSpPr>
          <p:spPr>
            <a:xfrm>
              <a:off x="5714475" y="1225175"/>
              <a:ext cx="227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ETHICS &amp; PRIVACY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326" name="Google Shape;326;p22"/>
          <p:cNvSpPr/>
          <p:nvPr/>
        </p:nvSpPr>
        <p:spPr>
          <a:xfrm>
            <a:off x="5487775" y="228450"/>
            <a:ext cx="2943000" cy="2837100"/>
          </a:xfrm>
          <a:prstGeom prst="bevel">
            <a:avLst>
              <a:gd fmla="val 2651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700" y="332575"/>
            <a:ext cx="2753150" cy="26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 txBox="1"/>
          <p:nvPr/>
        </p:nvSpPr>
        <p:spPr>
          <a:xfrm>
            <a:off x="432550" y="818075"/>
            <a:ext cx="4955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Data collection is not a concern, because we only use public data. We, however, do not publish copies of our dataset, in case the parties cited decide to remove it as a result of privacy concerns. We cite instead. 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Certain areas may be less likely to report collisions to the SDPD, so that should be kept in mind. However, it should be quite a good approximation. 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 can see our data is biased towards not as many collisions near UCSD from the figures at the right. We dealt with this by creating 2 different datasets: one with all the collisions and one with only collisions within 10 miles.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3"/>
          <p:cNvGrpSpPr/>
          <p:nvPr/>
        </p:nvGrpSpPr>
        <p:grpSpPr>
          <a:xfrm>
            <a:off x="272513" y="228450"/>
            <a:ext cx="3046813" cy="457200"/>
            <a:chOff x="4945863" y="1225175"/>
            <a:chExt cx="3046813" cy="457200"/>
          </a:xfrm>
        </p:grpSpPr>
        <p:sp>
          <p:nvSpPr>
            <p:cNvPr id="334" name="Google Shape;334;p23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07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5714475" y="1225175"/>
              <a:ext cx="227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CONCLUSION 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336" name="Google Shape;336;p23"/>
          <p:cNvSpPr/>
          <p:nvPr/>
        </p:nvSpPr>
        <p:spPr>
          <a:xfrm>
            <a:off x="739350" y="1005350"/>
            <a:ext cx="3454434" cy="3404700"/>
          </a:xfrm>
          <a:prstGeom prst="flowChartDocumen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 txBox="1"/>
          <p:nvPr/>
        </p:nvSpPr>
        <p:spPr>
          <a:xfrm>
            <a:off x="882463" y="1005350"/>
            <a:ext cx="31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Results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759850" y="1383950"/>
            <a:ext cx="341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We found that there was</a:t>
            </a:r>
            <a:r>
              <a:rPr b="1"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no statistically significant difference between the distribution of collisions</a:t>
            </a: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within a 10 mile radius of UCSD and collisions from the general San Diego area, both with and without grouping by weeks in an academic quarter.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We do note </a:t>
            </a:r>
            <a:r>
              <a:rPr b="1"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 statistically significant jump in collisions (p &lt; 0.01) during Fall Quarter's Week 4</a:t>
            </a: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, both for the UCSD and general San Diego area. What happens around the end of October that causes more collisions?</a:t>
            </a:r>
            <a:b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b="1"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We do not reject our null hypothesis</a:t>
            </a: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⇒ there is no significant relationship between the weeks of the UCSD quarter and the number of reported collisions.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9" name="Google Shape;339;p23"/>
          <p:cNvSpPr/>
          <p:nvPr/>
        </p:nvSpPr>
        <p:spPr>
          <a:xfrm flipH="1">
            <a:off x="4750606" y="337725"/>
            <a:ext cx="3533544" cy="3019140"/>
          </a:xfrm>
          <a:prstGeom prst="flowChartDocumen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4823800" y="337725"/>
            <a:ext cx="3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Limitations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4750500" y="810950"/>
            <a:ext cx="34134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hare Tech"/>
              <a:buChar char="❖"/>
            </a:pP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 dataset only</a:t>
            </a:r>
            <a:r>
              <a:rPr b="1"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comprised of collisions that were reported to the police.</a:t>
            </a: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b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sz="1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hare Tech"/>
              <a:buChar char="❖"/>
            </a:pP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Our analysis included </a:t>
            </a:r>
            <a:r>
              <a:rPr b="1"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 rough 'radius' of 10 miles from UCSD's Geisel library.</a:t>
            </a: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There may have been more detailed ways to examine or filter the dataset for UCSD students.</a:t>
            </a:r>
            <a:b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sz="1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hare Tech"/>
              <a:buChar char="❖"/>
            </a:pPr>
            <a:r>
              <a:rPr b="1"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Some</a:t>
            </a: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1"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addresses in the dataset were messy</a:t>
            </a: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and couldn’t be converted to Lat/Long coordinates.</a:t>
            </a:r>
            <a:endParaRPr sz="1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4317075" y="3517725"/>
            <a:ext cx="4353642" cy="1476306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Share Tech"/>
              <a:buChar char="❖"/>
            </a:pPr>
            <a:r>
              <a:rPr lang="en" sz="1100">
                <a:solidFill>
                  <a:srgbClr val="191919"/>
                </a:solidFill>
                <a:latin typeface="Share Tech"/>
                <a:ea typeface="Share Tech"/>
                <a:cs typeface="Share Tech"/>
                <a:sym typeface="Share Tech"/>
              </a:rPr>
              <a:t>Why do we see such a huge </a:t>
            </a:r>
            <a:r>
              <a:rPr b="1" lang="en" sz="1100">
                <a:solidFill>
                  <a:srgbClr val="191919"/>
                </a:solidFill>
                <a:latin typeface="Share Tech"/>
                <a:ea typeface="Share Tech"/>
                <a:cs typeface="Share Tech"/>
                <a:sym typeface="Share Tech"/>
              </a:rPr>
              <a:t>spike in the number of reported collisions in Fall Quarter's Week 4</a:t>
            </a:r>
            <a:r>
              <a:rPr lang="en" sz="1100">
                <a:solidFill>
                  <a:srgbClr val="191919"/>
                </a:solidFill>
                <a:latin typeface="Share Tech"/>
                <a:ea typeface="Share Tech"/>
                <a:cs typeface="Share Tech"/>
                <a:sym typeface="Share Tech"/>
              </a:rPr>
              <a:t>?</a:t>
            </a:r>
            <a:endParaRPr sz="1100">
              <a:solidFill>
                <a:srgbClr val="19191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Share Tech"/>
              <a:buChar char="❖"/>
            </a:pPr>
            <a:r>
              <a:rPr b="1" lang="en" sz="1100">
                <a:solidFill>
                  <a:srgbClr val="191919"/>
                </a:solidFill>
                <a:latin typeface="Share Tech"/>
                <a:ea typeface="Share Tech"/>
                <a:cs typeface="Share Tech"/>
                <a:sym typeface="Share Tech"/>
              </a:rPr>
              <a:t>What other methods can we use </a:t>
            </a:r>
            <a:r>
              <a:rPr lang="en" sz="1100">
                <a:solidFill>
                  <a:srgbClr val="191919"/>
                </a:solidFill>
                <a:latin typeface="Share Tech"/>
                <a:ea typeface="Share Tech"/>
                <a:cs typeface="Share Tech"/>
                <a:sym typeface="Share Tech"/>
              </a:rPr>
              <a:t>to investigate specifically UCSD students living off campus?</a:t>
            </a:r>
            <a:endParaRPr sz="1100">
              <a:solidFill>
                <a:srgbClr val="191919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4858638" y="3394500"/>
            <a:ext cx="31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4374104" y="3517725"/>
            <a:ext cx="42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Future Questions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/>
          <p:nvPr/>
        </p:nvSpPr>
        <p:spPr>
          <a:xfrm>
            <a:off x="3432125" y="3864700"/>
            <a:ext cx="5435100" cy="1053000"/>
          </a:xfrm>
          <a:prstGeom prst="ellipseRibbon2">
            <a:avLst>
              <a:gd fmla="val 14276" name="adj1"/>
              <a:gd fmla="val 10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idx="4294967295" type="ctrTitle"/>
          </p:nvPr>
        </p:nvSpPr>
        <p:spPr>
          <a:xfrm>
            <a:off x="713225" y="428200"/>
            <a:ext cx="42429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Relationship Between Traffic Accidents and the Week of the UCSD Quarter</a:t>
            </a:r>
            <a:endParaRPr sz="3400"/>
          </a:p>
        </p:txBody>
      </p:sp>
      <p:sp>
        <p:nvSpPr>
          <p:cNvPr id="351" name="Google Shape;351;p24"/>
          <p:cNvSpPr txBox="1"/>
          <p:nvPr/>
        </p:nvSpPr>
        <p:spPr>
          <a:xfrm>
            <a:off x="1006125" y="25928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By: 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Sumadhu (Genie) Rubaiyat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John Carrion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Girish Krishnan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Sarah Reine Bulatao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Seiji Yang</a:t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Ho Lam Woo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352" name="Google Shape;352;p24"/>
          <p:cNvSpPr txBox="1"/>
          <p:nvPr>
            <p:ph idx="4294967295" type="ctrTitle"/>
          </p:nvPr>
        </p:nvSpPr>
        <p:spPr>
          <a:xfrm>
            <a:off x="4231950" y="3964750"/>
            <a:ext cx="3756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Thanks for listening!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/>
          <p:nvPr/>
        </p:nvSpPr>
        <p:spPr>
          <a:xfrm rot="10800000">
            <a:off x="4590675" y="2595250"/>
            <a:ext cx="2651675" cy="22379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3"/>
          <p:cNvGrpSpPr/>
          <p:nvPr/>
        </p:nvGrpSpPr>
        <p:grpSpPr>
          <a:xfrm>
            <a:off x="272513" y="228450"/>
            <a:ext cx="3046813" cy="457200"/>
            <a:chOff x="4945863" y="1225175"/>
            <a:chExt cx="3046813" cy="457200"/>
          </a:xfrm>
        </p:grpSpPr>
        <p:sp>
          <p:nvSpPr>
            <p:cNvPr id="182" name="Google Shape;182;p13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83" name="Google Shape;183;p13"/>
            <p:cNvSpPr txBox="1"/>
            <p:nvPr/>
          </p:nvSpPr>
          <p:spPr>
            <a:xfrm>
              <a:off x="5714475" y="1225175"/>
              <a:ext cx="227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RESEARCH QUESTION &amp; HYPOTHESIS 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184" name="Google Shape;184;p13"/>
          <p:cNvSpPr txBox="1"/>
          <p:nvPr/>
        </p:nvSpPr>
        <p:spPr>
          <a:xfrm>
            <a:off x="482550" y="799250"/>
            <a:ext cx="41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RESEARCH QUESTION:</a:t>
            </a:r>
            <a:endParaRPr sz="2400"/>
          </a:p>
        </p:txBody>
      </p:sp>
      <p:sp>
        <p:nvSpPr>
          <p:cNvPr id="185" name="Google Shape;185;p13"/>
          <p:cNvSpPr txBox="1"/>
          <p:nvPr/>
        </p:nvSpPr>
        <p:spPr>
          <a:xfrm>
            <a:off x="1034350" y="1212975"/>
            <a:ext cx="7013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Does some ordering of the weeks in a typical UCSD quarter correlate with the number of collisions near UCSD reported to the police? </a:t>
            </a:r>
            <a:endParaRPr sz="1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Does the mile radius around UCSD influence the relationship between these variables?</a:t>
            </a:r>
            <a:endParaRPr sz="1700"/>
          </a:p>
        </p:txBody>
      </p:sp>
      <p:sp>
        <p:nvSpPr>
          <p:cNvPr id="186" name="Google Shape;186;p13"/>
          <p:cNvSpPr txBox="1"/>
          <p:nvPr/>
        </p:nvSpPr>
        <p:spPr>
          <a:xfrm>
            <a:off x="482550" y="2294700"/>
            <a:ext cx="189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HYPOTHESIS:</a:t>
            </a: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10800000">
            <a:off x="1720775" y="2595250"/>
            <a:ext cx="2651675" cy="22379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2606502" y="2764525"/>
            <a:ext cx="8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NULL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1720750" y="3274450"/>
            <a:ext cx="265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number of reported collisions to the police has no correlation with the week of the UCSD quarter.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5220675" y="2764525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RESEARCH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4590675" y="3226225"/>
            <a:ext cx="265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number of reported collisions to the police is highest during the first and last week of the UCSD quarter.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272513" y="228458"/>
            <a:ext cx="768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</a:t>
            </a: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1041125" y="228450"/>
            <a:ext cx="227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BACKGROUND</a:t>
            </a: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&amp; PRIOR WORK 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404700" y="3793500"/>
            <a:ext cx="488700" cy="1350000"/>
          </a:xfrm>
          <a:prstGeom prst="halfFrame">
            <a:avLst>
              <a:gd fmla="val 2449" name="adj1"/>
              <a:gd fmla="val 259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658225" y="3793500"/>
            <a:ext cx="8397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[^rawat2020]: Rawat, S. (2020, September 16). USA Accidents Data Analysis. Towards Data Science. Retrieved July 15, 2023, from </a:t>
            </a:r>
            <a:r>
              <a:rPr lang="en" sz="850">
                <a:solidFill>
                  <a:srgbClr val="D0E0E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https://towardsdatascience.com/usa-accidents-data-analysis-d130843cde02</a:t>
            </a:r>
            <a:endParaRPr sz="850">
              <a:solidFill>
                <a:srgbClr val="D0E0E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[^anastasia2014]: Anastasia Loukaitou-Sideris, Aditya Medury, Camille Fink, Offer Grembek, Kevan Shafizadeh, Norman Wong &amp; Phyllis Orrick (2014) Crashes on and Near College Campuses: A Comparative Analysis of Pedestrian and Bicyclist Safety, Journal of the American Planning Association, 80:3, 198-217, DOI: 10.1080/01944363.2014.978354. Link: </a:t>
            </a:r>
            <a:r>
              <a:rPr lang="en" sz="850">
                <a:solidFill>
                  <a:srgbClr val="D0E0E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https://www.tandfonline.com/doi/full/10.1080/01944363.2014.978354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[^tsai2019] Nathan Tsai, Bernard Wong, and Sally Poon, San Diego Traffic Collision Analysis, (2019), GitHub repository, </a:t>
            </a:r>
            <a:r>
              <a:rPr lang="en" sz="850">
                <a:solidFill>
                  <a:srgbClr val="D0E0E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https://github.com/nhtsai/datathon2019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713225" y="895275"/>
            <a:ext cx="2388300" cy="270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6042475" y="895275"/>
            <a:ext cx="2388300" cy="270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3377850" y="895275"/>
            <a:ext cx="2388300" cy="270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3387750" y="895275"/>
            <a:ext cx="23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Work of Rawat (2020)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733025" y="895275"/>
            <a:ext cx="23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Work of Anastasia (2014)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6042475" y="895275"/>
            <a:ext cx="23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Work of T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sai 2019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630425" y="1194200"/>
            <a:ext cx="2510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examines traffic accidents around UCLA, UC Berkeley, and CSU Sacramento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❖"/>
            </a:pPr>
            <a:r>
              <a:rPr lang="en" sz="1050">
                <a:solidFill>
                  <a:schemeClr val="dk1"/>
                </a:solidFill>
              </a:rPr>
              <a:t>Da</a:t>
            </a: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ta: both police reported and self-reported accidents in collision "hotspot" areas 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ven Pro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Results: traffic accidents were most prevalent in "campus activity hubs, campus access hubs, and through traffic hubs"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ven Pro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Note the paper mentioned that there is a significant underreporting of crashes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3225275" y="1147175"/>
            <a:ext cx="2541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analyzes traffic collisions in the SD area and identifies which days of the week tend to have more collisions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Resu</a:t>
            </a: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lts: the number of injuries was greatest on Friday and the number of deaths was greatest on Monday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ven Pro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Not</a:t>
            </a: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 there were no statistical tests performed to verify that these trends were significant and there were issues with the times of the accident being imprecise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940775" y="1147175"/>
            <a:ext cx="2510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performs data analysis on traffic accident dataset covering the USA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visualized the number of road accidents as a function of time in years, showing how the number of accidents of each severity level have increased from 2015 to 2019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ven Pro"/>
              <a:buChar char="❖"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Result</a:t>
            </a: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s: visibility and weather conditions did not significantly affect the presence of road accidents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5"/>
          <p:cNvGrpSpPr/>
          <p:nvPr/>
        </p:nvGrpSpPr>
        <p:grpSpPr>
          <a:xfrm>
            <a:off x="272513" y="228450"/>
            <a:ext cx="3046813" cy="457200"/>
            <a:chOff x="4945863" y="1225175"/>
            <a:chExt cx="3046813" cy="457200"/>
          </a:xfrm>
        </p:grpSpPr>
        <p:sp>
          <p:nvSpPr>
            <p:cNvPr id="214" name="Google Shape;214;p15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</a:t>
              </a: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5" name="Google Shape;215;p15"/>
            <p:cNvSpPr txBox="1"/>
            <p:nvPr/>
          </p:nvSpPr>
          <p:spPr>
            <a:xfrm>
              <a:off x="5714475" y="1225175"/>
              <a:ext cx="227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DATASETS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216" name="Google Shape;216;p15"/>
          <p:cNvSpPr/>
          <p:nvPr/>
        </p:nvSpPr>
        <p:spPr>
          <a:xfrm>
            <a:off x="739350" y="1005350"/>
            <a:ext cx="3454434" cy="3404700"/>
          </a:xfrm>
          <a:prstGeom prst="flowChartDocument">
            <a:avLst/>
          </a:prstGeom>
          <a:solidFill>
            <a:srgbClr val="FFA7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882463" y="1005350"/>
            <a:ext cx="31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Traffic collision reports recorded by the San Diego Police Department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713225" y="1478575"/>
            <a:ext cx="34134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hare Tech"/>
              <a:buChar char="❖"/>
            </a:pPr>
            <a:r>
              <a:rPr lang="en" sz="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Dataset Name: Traffic collisions (2015 through year-to-date)</a:t>
            </a:r>
            <a:endParaRPr sz="9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hare Tech"/>
              <a:buChar char="❖"/>
            </a:pPr>
            <a:r>
              <a:rPr lang="en" sz="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Link to the dataset: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Share Tech"/>
                <a:ea typeface="Share Tech"/>
                <a:cs typeface="Share Tech"/>
                <a:sym typeface="Share Tec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https://data.sandiego.gov/datasets/police-collisions/</a:t>
            </a:r>
            <a:endParaRPr sz="9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hare Tech"/>
              <a:buChar char="❖"/>
            </a:pPr>
            <a:r>
              <a:rPr lang="en" sz="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Number of observations: 64210</a:t>
            </a:r>
            <a:endParaRPr sz="9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Describes traffic collisions reported to the SDPD 2015-present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Contains information about the date, time, location, type of collision, number of injuries, and the number of fatalities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Not</a:t>
            </a: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 this is data that is reported to the SDPD so it may not be a complete record of all traffic collisions that occurred in San Diego (as there may be collisions that were not reported to the police)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19" name="Google Shape;219;p15"/>
          <p:cNvSpPr/>
          <p:nvPr/>
        </p:nvSpPr>
        <p:spPr>
          <a:xfrm flipH="1">
            <a:off x="4750606" y="337725"/>
            <a:ext cx="3533544" cy="3019140"/>
          </a:xfrm>
          <a:prstGeom prst="flowChartDocument">
            <a:avLst/>
          </a:prstGeom>
          <a:solidFill>
            <a:srgbClr val="FFA7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4823800" y="337725"/>
            <a:ext cx="33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Quarter Start/End Dates scraped from UCSD's Academic and Administrative Calendars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750500" y="810950"/>
            <a:ext cx="34134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Dataset Na</a:t>
            </a: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me: UCSD Quarter Start and End Dates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Link to the dataset:</a:t>
            </a: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./start_end_dates.json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hare Tech"/>
              <a:buChar char="❖"/>
            </a:pPr>
            <a:r>
              <a:rPr lang="en" sz="1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Number of observations: 20</a:t>
            </a:r>
            <a:endParaRPr sz="1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hare Tech"/>
              <a:buChar char="❖"/>
            </a:pP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Each observation contains the start and end date for Fall, Winter, and Spring quarters, in that order, and the key corresponds to the academic year</a:t>
            </a:r>
            <a:endParaRPr sz="1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hare Tech"/>
              <a:buChar char="❖"/>
            </a:pP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Covers all quarters from 2003-2024</a:t>
            </a:r>
            <a:endParaRPr sz="1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hare Tech"/>
              <a:buChar char="❖"/>
            </a:pPr>
            <a:r>
              <a:rPr lang="en" sz="11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Scraped from the URL format: https://blink.ucsd.edu/instructors/resources/academic/calendars/[YEAR].html</a:t>
            </a:r>
            <a:endParaRPr sz="11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4317075" y="3441525"/>
            <a:ext cx="4353642" cy="1476306"/>
          </a:xfrm>
          <a:prstGeom prst="flowChartTerminator">
            <a:avLst/>
          </a:prstGeom>
          <a:solidFill>
            <a:srgbClr val="FFA7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4858638" y="3394500"/>
            <a:ext cx="31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Plan for combining these datasets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4374104" y="3624825"/>
            <a:ext cx="423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We plan to categorize each observation in the Traffic Collision Reports by Week 1-10 in their academic quarter, as well as adding columns for the quarter and year. To do this, we will apply a function to convert the datetime of each observation into its respective week, quarter, and year by checking the date_time against the start_end_dates database.</a:t>
            </a:r>
            <a:endParaRPr sz="12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272513" y="228450"/>
            <a:ext cx="3046813" cy="457200"/>
            <a:chOff x="4945863" y="1225175"/>
            <a:chExt cx="3046813" cy="457200"/>
          </a:xfrm>
        </p:grpSpPr>
        <p:sp>
          <p:nvSpPr>
            <p:cNvPr id="230" name="Google Shape;230;p16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5714475" y="1225175"/>
              <a:ext cx="227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WRANGLING &amp; CLEANING</a:t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sp>
        <p:nvSpPr>
          <p:cNvPr id="232" name="Google Shape;232;p16"/>
          <p:cNvSpPr/>
          <p:nvPr/>
        </p:nvSpPr>
        <p:spPr>
          <a:xfrm>
            <a:off x="524550" y="2410288"/>
            <a:ext cx="580500" cy="5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1723687" y="3131408"/>
            <a:ext cx="5805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4121961" y="3131408"/>
            <a:ext cx="580500" cy="5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2922805" y="2410288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5321099" y="2410288"/>
            <a:ext cx="580500" cy="58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87892" y="3505773"/>
            <a:ext cx="1453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Import SDPD Traffic Collision Data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304175" y="3505775"/>
            <a:ext cx="18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 function to parse through and store values in a local json file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4702450" y="3505775"/>
            <a:ext cx="1752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Merge datasets by converting the date column of the SDPD Traffic Collision Data</a:t>
            </a:r>
            <a:endParaRPr sz="13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3503300" y="1890150"/>
            <a:ext cx="18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Define function to discern the week of the quarter from the date, using json file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1105050" y="1890150"/>
            <a:ext cx="18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Define function using a web scraper to parse through table on the UCSD administrative calendar to find start and end dates for each quarter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242" name="Google Shape;242;p16"/>
          <p:cNvCxnSpPr>
            <a:stCxn id="232" idx="3"/>
            <a:endCxn id="233" idx="0"/>
          </p:cNvCxnSpPr>
          <p:nvPr/>
        </p:nvCxnSpPr>
        <p:spPr>
          <a:xfrm>
            <a:off x="1105050" y="2700538"/>
            <a:ext cx="909000" cy="43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>
            <a:stCxn id="233" idx="0"/>
            <a:endCxn id="235" idx="1"/>
          </p:cNvCxnSpPr>
          <p:nvPr/>
        </p:nvCxnSpPr>
        <p:spPr>
          <a:xfrm flipH="1" rot="10800000">
            <a:off x="2013937" y="2700608"/>
            <a:ext cx="909000" cy="43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6"/>
          <p:cNvCxnSpPr>
            <a:stCxn id="235" idx="3"/>
            <a:endCxn id="234" idx="0"/>
          </p:cNvCxnSpPr>
          <p:nvPr/>
        </p:nvCxnSpPr>
        <p:spPr>
          <a:xfrm>
            <a:off x="3503305" y="2700538"/>
            <a:ext cx="909000" cy="43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6"/>
          <p:cNvCxnSpPr>
            <a:stCxn id="234" idx="0"/>
            <a:endCxn id="236" idx="1"/>
          </p:cNvCxnSpPr>
          <p:nvPr/>
        </p:nvCxnSpPr>
        <p:spPr>
          <a:xfrm flipH="1" rot="10800000">
            <a:off x="4412211" y="2700608"/>
            <a:ext cx="909000" cy="43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6"/>
          <p:cNvCxnSpPr>
            <a:stCxn id="232" idx="1"/>
          </p:cNvCxnSpPr>
          <p:nvPr/>
        </p:nvCxnSpPr>
        <p:spPr>
          <a:xfrm flipH="1">
            <a:off x="-633450" y="2700538"/>
            <a:ext cx="1158000" cy="668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6"/>
          <p:cNvCxnSpPr>
            <a:stCxn id="236" idx="3"/>
          </p:cNvCxnSpPr>
          <p:nvPr/>
        </p:nvCxnSpPr>
        <p:spPr>
          <a:xfrm>
            <a:off x="5901599" y="2700538"/>
            <a:ext cx="1158000" cy="668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8" name="Google Shape;248;p16"/>
          <p:cNvSpPr/>
          <p:nvPr/>
        </p:nvSpPr>
        <p:spPr>
          <a:xfrm>
            <a:off x="6455387" y="3131408"/>
            <a:ext cx="580500" cy="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7654505" y="2410288"/>
            <a:ext cx="580500" cy="58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"/>
                <a:ea typeface="Maven Pro"/>
                <a:cs typeface="Maven Pro"/>
                <a:sym typeface="Maven Pro"/>
              </a:rPr>
              <a:t>7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7035875" y="3505775"/>
            <a:ext cx="2010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Convert address columns of resultant dataset to Lat/Long coordinates, and create another dataset with only collisions within a 10 mile radius of UCSD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251" name="Google Shape;251;p16"/>
          <p:cNvCxnSpPr>
            <a:stCxn id="248" idx="0"/>
            <a:endCxn id="249" idx="1"/>
          </p:cNvCxnSpPr>
          <p:nvPr/>
        </p:nvCxnSpPr>
        <p:spPr>
          <a:xfrm flipH="1" rot="10800000">
            <a:off x="6745637" y="2700608"/>
            <a:ext cx="909000" cy="43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6"/>
          <p:cNvCxnSpPr>
            <a:stCxn id="249" idx="3"/>
            <a:endCxn id="253" idx="0"/>
          </p:cNvCxnSpPr>
          <p:nvPr/>
        </p:nvCxnSpPr>
        <p:spPr>
          <a:xfrm>
            <a:off x="8235005" y="2700538"/>
            <a:ext cx="909000" cy="43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4" name="Google Shape;254;p16"/>
          <p:cNvSpPr txBox="1"/>
          <p:nvPr/>
        </p:nvSpPr>
        <p:spPr>
          <a:xfrm>
            <a:off x="5836625" y="1883025"/>
            <a:ext cx="18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Drop unnecessary columns, and rows with null values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>
            <a:off x="713225" y="2858225"/>
            <a:ext cx="3579300" cy="21159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4192950" y="482175"/>
            <a:ext cx="4332900" cy="17538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4654675" y="2478225"/>
            <a:ext cx="3776100" cy="24138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272513" y="228458"/>
            <a:ext cx="768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5.1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1041125" y="228450"/>
            <a:ext cx="227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VISUALIZATION</a:t>
            </a: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&amp; ANALYSIS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64" name="Google Shape;2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889" y="2591995"/>
            <a:ext cx="3503771" cy="218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275" y="573912"/>
            <a:ext cx="4130249" cy="15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99" y="2940468"/>
            <a:ext cx="3380161" cy="195156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713225" y="781738"/>
            <a:ext cx="3291000" cy="19710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163" y="877000"/>
            <a:ext cx="3091123" cy="178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/>
        </p:nvSpPr>
        <p:spPr>
          <a:xfrm>
            <a:off x="272513" y="228458"/>
            <a:ext cx="768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5.2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1041125" y="228450"/>
            <a:ext cx="405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Does Week 10 have fewer collisions?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65575" y="908650"/>
            <a:ext cx="4507200" cy="27966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39" y="1043820"/>
            <a:ext cx="4233293" cy="252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8"/>
          <p:cNvSpPr/>
          <p:nvPr/>
        </p:nvSpPr>
        <p:spPr>
          <a:xfrm>
            <a:off x="5273225" y="218875"/>
            <a:ext cx="3195600" cy="35361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5273225" y="3062305"/>
            <a:ext cx="31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Collisions in Week 10 compared to the median number in other weeks.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9" name="Google Shape;2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550" y="465850"/>
            <a:ext cx="2604925" cy="2596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642925" y="3928350"/>
            <a:ext cx="769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Mann-Whitney U Test Statistic = 17.0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p-value = 0.065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Fail to reject H</a:t>
            </a:r>
            <a:r>
              <a:rPr baseline="-25000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Week 10 does not have a significantly lower number of collisions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/>
        </p:nvSpPr>
        <p:spPr>
          <a:xfrm>
            <a:off x="272513" y="228458"/>
            <a:ext cx="768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5.3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60775" y="908650"/>
            <a:ext cx="4507200" cy="27966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4644375" y="1358550"/>
            <a:ext cx="4398000" cy="23541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5432750" y="3098750"/>
            <a:ext cx="302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Collisions in Week 4 of Fall Quarter compared to the median number in other weeks.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642925" y="3928350"/>
            <a:ext cx="769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Mann-Whitney U Test Statistic = 53.0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p-value = 0.00109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Reject H</a:t>
            </a:r>
            <a:r>
              <a:rPr baseline="-25000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Week 4 has a significantly higher number of collisions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87" y="1129875"/>
            <a:ext cx="3993777" cy="235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475" y="1533625"/>
            <a:ext cx="3993800" cy="1615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 txBox="1"/>
          <p:nvPr/>
        </p:nvSpPr>
        <p:spPr>
          <a:xfrm>
            <a:off x="1041125" y="228450"/>
            <a:ext cx="754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Does Week 4 of Fall Quarter have an unusually high number of collisions?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5587425" y="846400"/>
            <a:ext cx="251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Collisions near UCSD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/>
        </p:nvSpPr>
        <p:spPr>
          <a:xfrm>
            <a:off x="272513" y="228458"/>
            <a:ext cx="768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5.4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1041125" y="228450"/>
            <a:ext cx="754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Does Week 4 of Fall Quarter have an unusually high number of collisions?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60775" y="908650"/>
            <a:ext cx="4507200" cy="27966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644375" y="1358550"/>
            <a:ext cx="4398000" cy="2354100"/>
          </a:xfrm>
          <a:prstGeom prst="bevel">
            <a:avLst>
              <a:gd fmla="val 4198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5432750" y="3098750"/>
            <a:ext cx="302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ven Pro"/>
                <a:ea typeface="Maven Pro"/>
                <a:cs typeface="Maven Pro"/>
                <a:sym typeface="Maven Pro"/>
              </a:rPr>
              <a:t>Collisions in Week 4 of Fall Quarter compared to the median number in other weeks.</a:t>
            </a:r>
            <a:endParaRPr b="1"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642925" y="3928350"/>
            <a:ext cx="769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Mann-Whitney U Test Statistic = 59.0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p-value = 0.00210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Reject H</a:t>
            </a:r>
            <a:r>
              <a:rPr baseline="-25000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Week 4 has a significantly higher number of collisions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4" name="Google Shape;3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87" y="1129875"/>
            <a:ext cx="3993777" cy="235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700" y="1504900"/>
            <a:ext cx="3939349" cy="1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 txBox="1"/>
          <p:nvPr/>
        </p:nvSpPr>
        <p:spPr>
          <a:xfrm>
            <a:off x="5313975" y="866675"/>
            <a:ext cx="305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All </a:t>
            </a: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Collisions in San Diego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