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7" r:id="rId3"/>
    <p:sldId id="288" r:id="rId4"/>
    <p:sldId id="285" r:id="rId5"/>
    <p:sldId id="284" r:id="rId6"/>
    <p:sldId id="283" r:id="rId7"/>
    <p:sldId id="289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>
        <p:guide orient="horz" pos="2160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042EFE-221A-42D8-B5C9-570339C81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6E46A-4669-4AD9-9476-4A7D379156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EF28D0F-6405-49AA-843E-C7AC916EE3B6}" type="datetimeFigureOut">
              <a:rPr lang="en-ID"/>
              <a:pPr>
                <a:defRPr/>
              </a:pPr>
              <a:t>27/05/2020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E9088-92FB-49A3-AD94-3D8810270B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DC2E-16B5-4D91-98F5-80A893A9F2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8AAF495-4CAF-44B1-B823-C77256A2C9B7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ADCCD3-3E56-4332-9BC3-D3EB5E581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E5BF-A221-4052-ADF9-D17AACFBBA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A9A98B7-428F-4F36-832F-88101A4DDEC9}" type="datetimeFigureOut">
              <a:rPr lang="en-ID"/>
              <a:pPr>
                <a:defRPr/>
              </a:pPr>
              <a:t>27/05/2020</a:t>
            </a:fld>
            <a:endParaRPr lang="en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CC0203-D727-40C3-A234-3B3D0A2CB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5CB0B5A-EE96-4490-A6BB-9D8FDD6BD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828E-E49B-496B-AD8B-B807428920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F09C-267C-4568-A2A2-91BD40AD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2680B73-59F6-4B53-8ACE-867BE153937C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80B73-59F6-4B53-8ACE-867BE153937C}" type="slidenum">
              <a:rPr lang="en-ID" smtClean="0"/>
              <a:pPr>
                <a:defRPr/>
              </a:pPr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56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Century Gothic"/>
              </a:rPr>
              <a:t>04. </a:t>
            </a:r>
            <a:r>
              <a:rPr lang="en-US" sz="1200">
                <a:latin typeface="Century Gothic"/>
              </a:rPr>
              <a:t>Potential to become a one-stop-shop for testing kits distribution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80B73-59F6-4B53-8ACE-867BE153937C}" type="slidenum">
              <a:rPr lang="en-ID" smtClean="0"/>
              <a:pPr>
                <a:defRPr/>
              </a:pPr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3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6424" y="2460779"/>
            <a:ext cx="7580376" cy="186537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1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60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9AFEA-92C0-4BD0-B608-7B8823A06EB3}"/>
              </a:ext>
            </a:extLst>
          </p:cNvPr>
          <p:cNvSpPr/>
          <p:nvPr userDrawn="1"/>
        </p:nvSpPr>
        <p:spPr>
          <a:xfrm>
            <a:off x="3768725" y="0"/>
            <a:ext cx="111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165600" y="742652"/>
            <a:ext cx="2997200" cy="5372696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4752" y="1904865"/>
            <a:ext cx="2600705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1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6B7714-980E-4638-88DD-F5C676C0B185}"/>
              </a:ext>
            </a:extLst>
          </p:cNvPr>
          <p:cNvSpPr/>
          <p:nvPr userDrawn="1"/>
        </p:nvSpPr>
        <p:spPr>
          <a:xfrm>
            <a:off x="6516688" y="0"/>
            <a:ext cx="5675312" cy="6308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72445" y="3738622"/>
            <a:ext cx="5019555" cy="3119377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71688" y="995358"/>
            <a:ext cx="3291840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1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0CE502-A504-49C2-AF13-686A3360990A}"/>
              </a:ext>
            </a:extLst>
          </p:cNvPr>
          <p:cNvSpPr/>
          <p:nvPr userDrawn="1"/>
        </p:nvSpPr>
        <p:spPr>
          <a:xfrm>
            <a:off x="0" y="806450"/>
            <a:ext cx="5041900" cy="524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94800" y="806252"/>
            <a:ext cx="2997200" cy="5245493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81785" y="1902424"/>
            <a:ext cx="3291840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74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0362" y="2431625"/>
            <a:ext cx="5495544" cy="175564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42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3214B4-A80C-486C-82D1-6B6349D2A461}"/>
              </a:ext>
            </a:extLst>
          </p:cNvPr>
          <p:cNvSpPr/>
          <p:nvPr userDrawn="1"/>
        </p:nvSpPr>
        <p:spPr>
          <a:xfrm>
            <a:off x="8526463" y="0"/>
            <a:ext cx="3189287" cy="6419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84751" y="2083830"/>
            <a:ext cx="2406407" cy="2337884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363361" y="2083829"/>
            <a:ext cx="2406407" cy="2337884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5941970" y="2083829"/>
            <a:ext cx="2406407" cy="2337884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519439" y="2083829"/>
            <a:ext cx="2406407" cy="2337884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78973" y="1010989"/>
            <a:ext cx="5157216" cy="70408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9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0CA8D3-33C4-4B52-BF82-2AB44BC7FAE8}"/>
              </a:ext>
            </a:extLst>
          </p:cNvPr>
          <p:cNvSpPr/>
          <p:nvPr userDrawn="1"/>
        </p:nvSpPr>
        <p:spPr>
          <a:xfrm>
            <a:off x="0" y="4394200"/>
            <a:ext cx="4062413" cy="246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F4E40-C508-47F8-A56F-506322490788}"/>
              </a:ext>
            </a:extLst>
          </p:cNvPr>
          <p:cNvSpPr/>
          <p:nvPr userDrawn="1"/>
        </p:nvSpPr>
        <p:spPr>
          <a:xfrm>
            <a:off x="8128000" y="4394200"/>
            <a:ext cx="4062413" cy="246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4D747-4E96-4F1A-8532-36C57E6CA5BF}"/>
              </a:ext>
            </a:extLst>
          </p:cNvPr>
          <p:cNvSpPr/>
          <p:nvPr userDrawn="1"/>
        </p:nvSpPr>
        <p:spPr>
          <a:xfrm>
            <a:off x="4064000" y="4394200"/>
            <a:ext cx="4064000" cy="246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-927" y="2218400"/>
            <a:ext cx="4063538" cy="2175845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128462" y="2218399"/>
            <a:ext cx="4063538" cy="2175845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064231" y="2218398"/>
            <a:ext cx="4063538" cy="2175845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22578" y="755253"/>
            <a:ext cx="5945222" cy="70408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4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D27C0A-CD8B-460B-877E-8CD4C54D516F}"/>
              </a:ext>
            </a:extLst>
          </p:cNvPr>
          <p:cNvSpPr/>
          <p:nvPr userDrawn="1"/>
        </p:nvSpPr>
        <p:spPr>
          <a:xfrm>
            <a:off x="5786438" y="0"/>
            <a:ext cx="6405562" cy="4410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45426" y="2666251"/>
            <a:ext cx="1869141" cy="3505948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840072" y="2666251"/>
            <a:ext cx="4585447" cy="3505948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845425" y="685801"/>
            <a:ext cx="1869141" cy="1868392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56380" y="685801"/>
            <a:ext cx="1869141" cy="1868392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40072" y="685801"/>
            <a:ext cx="2590800" cy="1868392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0733" y="1504858"/>
            <a:ext cx="3747096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5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88BEF9-97F3-4C20-8F73-CDB844FF9B6D}"/>
              </a:ext>
            </a:extLst>
          </p:cNvPr>
          <p:cNvSpPr/>
          <p:nvPr userDrawn="1"/>
        </p:nvSpPr>
        <p:spPr>
          <a:xfrm>
            <a:off x="5637213" y="0"/>
            <a:ext cx="6161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93700" y="392416"/>
            <a:ext cx="2125151" cy="4050977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674162" y="392415"/>
            <a:ext cx="3981281" cy="4050977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0609" y="1192245"/>
            <a:ext cx="3747096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D9EBE2-04A8-4D8E-A5DC-53557BB647A7}"/>
              </a:ext>
            </a:extLst>
          </p:cNvPr>
          <p:cNvSpPr/>
          <p:nvPr userDrawn="1"/>
        </p:nvSpPr>
        <p:spPr>
          <a:xfrm>
            <a:off x="582613" y="6435725"/>
            <a:ext cx="11026775" cy="42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82592" y="0"/>
            <a:ext cx="11026816" cy="59436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49406" y="2094637"/>
            <a:ext cx="5495544" cy="175564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0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60926" y="1310716"/>
            <a:ext cx="5556994" cy="3129203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74136" y="1080636"/>
            <a:ext cx="3747096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6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B84985-8ED6-409A-ABA5-DB5871C39056}"/>
              </a:ext>
            </a:extLst>
          </p:cNvPr>
          <p:cNvSpPr/>
          <p:nvPr userDrawn="1"/>
        </p:nvSpPr>
        <p:spPr>
          <a:xfrm>
            <a:off x="0" y="0"/>
            <a:ext cx="35020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41055" y="557560"/>
            <a:ext cx="5859745" cy="5218771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35783" y="1391460"/>
            <a:ext cx="3291840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5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58245E-4658-43DB-A96B-0F4ABF241D8F}"/>
              </a:ext>
            </a:extLst>
          </p:cNvPr>
          <p:cNvSpPr/>
          <p:nvPr userDrawn="1"/>
        </p:nvSpPr>
        <p:spPr>
          <a:xfrm>
            <a:off x="11404600" y="647700"/>
            <a:ext cx="787400" cy="5313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1649096" y="2177143"/>
            <a:ext cx="2497773" cy="3343548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0045701" y="2207623"/>
            <a:ext cx="1772919" cy="3323228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5806" y="2103120"/>
            <a:ext cx="3747096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7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1486974" y="1270000"/>
            <a:ext cx="2011876" cy="4254500"/>
          </a:xfrm>
          <a:custGeom>
            <a:avLst/>
            <a:gdLst>
              <a:gd name="connsiteX0" fmla="*/ 189277 w 2011876"/>
              <a:gd name="connsiteY0" fmla="*/ 0 h 4254500"/>
              <a:gd name="connsiteX1" fmla="*/ 1822599 w 2011876"/>
              <a:gd name="connsiteY1" fmla="*/ 0 h 4254500"/>
              <a:gd name="connsiteX2" fmla="*/ 2011876 w 2011876"/>
              <a:gd name="connsiteY2" fmla="*/ 189277 h 4254500"/>
              <a:gd name="connsiteX3" fmla="*/ 2011876 w 2011876"/>
              <a:gd name="connsiteY3" fmla="*/ 4065223 h 4254500"/>
              <a:gd name="connsiteX4" fmla="*/ 1822599 w 2011876"/>
              <a:gd name="connsiteY4" fmla="*/ 4254500 h 4254500"/>
              <a:gd name="connsiteX5" fmla="*/ 189277 w 2011876"/>
              <a:gd name="connsiteY5" fmla="*/ 4254500 h 4254500"/>
              <a:gd name="connsiteX6" fmla="*/ 0 w 2011876"/>
              <a:gd name="connsiteY6" fmla="*/ 4065223 h 4254500"/>
              <a:gd name="connsiteX7" fmla="*/ 0 w 2011876"/>
              <a:gd name="connsiteY7" fmla="*/ 189277 h 4254500"/>
              <a:gd name="connsiteX8" fmla="*/ 189277 w 2011876"/>
              <a:gd name="connsiteY8" fmla="*/ 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876" h="4254500">
                <a:moveTo>
                  <a:pt x="189277" y="0"/>
                </a:moveTo>
                <a:lnTo>
                  <a:pt x="1822599" y="0"/>
                </a:lnTo>
                <a:cubicBezTo>
                  <a:pt x="1927134" y="0"/>
                  <a:pt x="2011876" y="84742"/>
                  <a:pt x="2011876" y="189277"/>
                </a:cubicBezTo>
                <a:lnTo>
                  <a:pt x="2011876" y="4065223"/>
                </a:lnTo>
                <a:cubicBezTo>
                  <a:pt x="2011876" y="4169758"/>
                  <a:pt x="1927134" y="4254500"/>
                  <a:pt x="1822599" y="4254500"/>
                </a:cubicBezTo>
                <a:lnTo>
                  <a:pt x="189277" y="4254500"/>
                </a:lnTo>
                <a:cubicBezTo>
                  <a:pt x="84742" y="4254500"/>
                  <a:pt x="0" y="4169758"/>
                  <a:pt x="0" y="4065223"/>
                </a:cubicBezTo>
                <a:lnTo>
                  <a:pt x="0" y="189277"/>
                </a:lnTo>
                <a:cubicBezTo>
                  <a:pt x="0" y="84742"/>
                  <a:pt x="84742" y="0"/>
                  <a:pt x="189277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0159999" y="1645920"/>
            <a:ext cx="2032001" cy="521208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3614" y="1643479"/>
            <a:ext cx="3747096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2330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24384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2578" y="869055"/>
            <a:ext cx="5945222" cy="70408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8743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5648960"/>
            <a:ext cx="12192000" cy="120904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22578" y="566013"/>
            <a:ext cx="5945222" cy="70408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7149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581876"/>
            <a:ext cx="4602480" cy="5293361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9519" y="1327463"/>
            <a:ext cx="3362624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4501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076960" y="348696"/>
            <a:ext cx="10038080" cy="292608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4197" y="1208183"/>
            <a:ext cx="5945222" cy="70408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1968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3622" y="2469250"/>
            <a:ext cx="3362624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043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645160"/>
            <a:ext cx="4602480" cy="556768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9072" y="1904865"/>
            <a:ext cx="2946871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783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4193B0-7BA3-4BCA-AB80-46C0D676612C}"/>
              </a:ext>
            </a:extLst>
          </p:cNvPr>
          <p:cNvSpPr/>
          <p:nvPr userDrawn="1"/>
        </p:nvSpPr>
        <p:spPr>
          <a:xfrm>
            <a:off x="0" y="0"/>
            <a:ext cx="5041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320518" y="420547"/>
            <a:ext cx="3450936" cy="4527373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88509" y="420547"/>
            <a:ext cx="3450937" cy="4527373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8987" y="963102"/>
            <a:ext cx="3362624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7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-1" y="0"/>
            <a:ext cx="12192001" cy="68580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48193" y="2762200"/>
            <a:ext cx="3362624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248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9C6B5B-332D-48B6-BEDA-CB56074474BF}"/>
              </a:ext>
            </a:extLst>
          </p:cNvPr>
          <p:cNvSpPr/>
          <p:nvPr userDrawn="1"/>
        </p:nvSpPr>
        <p:spPr>
          <a:xfrm>
            <a:off x="8378825" y="4114800"/>
            <a:ext cx="3813175" cy="274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A66F9-AE85-4629-87AA-F20D67998C09}"/>
              </a:ext>
            </a:extLst>
          </p:cNvPr>
          <p:cNvSpPr/>
          <p:nvPr userDrawn="1"/>
        </p:nvSpPr>
        <p:spPr>
          <a:xfrm>
            <a:off x="0" y="0"/>
            <a:ext cx="736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855998" y="1"/>
            <a:ext cx="3016250" cy="339725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855997" y="3460750"/>
            <a:ext cx="3016250" cy="339725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935402" y="0"/>
            <a:ext cx="3016250" cy="68580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12596" y="1832360"/>
            <a:ext cx="3291840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4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-1" y="0"/>
            <a:ext cx="12192001" cy="68580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5199" y="2707523"/>
            <a:ext cx="7580376" cy="144475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88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42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0362" y="4760986"/>
            <a:ext cx="5495544" cy="175564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3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AABAF-DE41-4082-BEC0-88F1CAA6EB87}"/>
              </a:ext>
            </a:extLst>
          </p:cNvPr>
          <p:cNvSpPr/>
          <p:nvPr userDrawn="1"/>
        </p:nvSpPr>
        <p:spPr>
          <a:xfrm>
            <a:off x="0" y="0"/>
            <a:ext cx="12192000" cy="310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61707" y="2410463"/>
            <a:ext cx="1668586" cy="1669926"/>
          </a:xfrm>
          <a:custGeom>
            <a:avLst/>
            <a:gdLst>
              <a:gd name="connsiteX0" fmla="*/ 834293 w 1668586"/>
              <a:gd name="connsiteY0" fmla="*/ 0 h 1669926"/>
              <a:gd name="connsiteX1" fmla="*/ 1668586 w 1668586"/>
              <a:gd name="connsiteY1" fmla="*/ 834963 h 1669926"/>
              <a:gd name="connsiteX2" fmla="*/ 834293 w 1668586"/>
              <a:gd name="connsiteY2" fmla="*/ 1669926 h 1669926"/>
              <a:gd name="connsiteX3" fmla="*/ 0 w 1668586"/>
              <a:gd name="connsiteY3" fmla="*/ 834963 h 1669926"/>
              <a:gd name="connsiteX4" fmla="*/ 834293 w 1668586"/>
              <a:gd name="connsiteY4" fmla="*/ 0 h 166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586" h="1669926">
                <a:moveTo>
                  <a:pt x="834293" y="0"/>
                </a:moveTo>
                <a:cubicBezTo>
                  <a:pt x="1295060" y="0"/>
                  <a:pt x="1668586" y="373826"/>
                  <a:pt x="1668586" y="834963"/>
                </a:cubicBezTo>
                <a:cubicBezTo>
                  <a:pt x="1668586" y="1296100"/>
                  <a:pt x="1295060" y="1669926"/>
                  <a:pt x="834293" y="1669926"/>
                </a:cubicBezTo>
                <a:cubicBezTo>
                  <a:pt x="373526" y="1669926"/>
                  <a:pt x="0" y="1296100"/>
                  <a:pt x="0" y="834963"/>
                </a:cubicBezTo>
                <a:cubicBezTo>
                  <a:pt x="0" y="373826"/>
                  <a:pt x="373526" y="0"/>
                  <a:pt x="83429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14966" y="675732"/>
            <a:ext cx="5157216" cy="70408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39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6B4DD-092A-4D0E-926A-23C6EA13095B}"/>
              </a:ext>
            </a:extLst>
          </p:cNvPr>
          <p:cNvSpPr/>
          <p:nvPr userDrawn="1"/>
        </p:nvSpPr>
        <p:spPr>
          <a:xfrm>
            <a:off x="0" y="342900"/>
            <a:ext cx="6562725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F250E-BABD-4D22-BDAB-AE1E533EB0BE}"/>
              </a:ext>
            </a:extLst>
          </p:cNvPr>
          <p:cNvSpPr/>
          <p:nvPr userDrawn="1"/>
        </p:nvSpPr>
        <p:spPr>
          <a:xfrm rot="5400000">
            <a:off x="2418556" y="2882107"/>
            <a:ext cx="3813175" cy="10937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325258" y="653278"/>
            <a:ext cx="3207656" cy="5551444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8712" y="1763925"/>
            <a:ext cx="3291840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4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00CEA-4DFF-4F47-95FB-7EE78F99A32E}"/>
              </a:ext>
            </a:extLst>
          </p:cNvPr>
          <p:cNvSpPr/>
          <p:nvPr userDrawn="1"/>
        </p:nvSpPr>
        <p:spPr>
          <a:xfrm>
            <a:off x="0" y="0"/>
            <a:ext cx="527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86934" y="518160"/>
            <a:ext cx="6905066" cy="582168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31064" y="2287119"/>
            <a:ext cx="3291840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9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518160"/>
            <a:ext cx="6905066" cy="582168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26493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B3AF3-E41F-429B-BE87-737075D90B4F}"/>
              </a:ext>
            </a:extLst>
          </p:cNvPr>
          <p:cNvSpPr/>
          <p:nvPr userDrawn="1"/>
        </p:nvSpPr>
        <p:spPr>
          <a:xfrm>
            <a:off x="6459538" y="0"/>
            <a:ext cx="57324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452053" y="812798"/>
            <a:ext cx="3802115" cy="5232402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45927" y="1079533"/>
            <a:ext cx="3291840" cy="132588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91351B-C511-4B92-9060-E2B402BA9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D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4CBB3F0-5649-4A9E-9CB2-B6F1A3591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D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F0F7-9245-466F-8008-C73BD6560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3776DF-C016-4D89-9793-4629DBAF7067}" type="datetimeFigureOut">
              <a:rPr lang="en-ID"/>
              <a:pPr>
                <a:defRPr/>
              </a:pPr>
              <a:t>27/05/2020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9F6B-4A97-4161-BAA0-2A76781CA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8CAC-34C6-4A45-ACA4-B2A224F10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789352-A68B-4B61-8A60-8940ACBD0D9A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T Serif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C9B458-4016-4068-A206-9F05C29A0A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5BE08-A864-40C8-A6F4-4AD1DEFBD234}"/>
              </a:ext>
            </a:extLst>
          </p:cNvPr>
          <p:cNvSpPr/>
          <p:nvPr/>
        </p:nvSpPr>
        <p:spPr>
          <a:xfrm>
            <a:off x="-105103" y="-486103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78E333-7B4B-4A2F-BEBB-C576D4681528}"/>
              </a:ext>
            </a:extLst>
          </p:cNvPr>
          <p:cNvSpPr/>
          <p:nvPr/>
        </p:nvSpPr>
        <p:spPr>
          <a:xfrm>
            <a:off x="0" y="6435725"/>
            <a:ext cx="1423988" cy="422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87AB70-C2EA-49E9-8FA7-8AD00590F69C}"/>
              </a:ext>
            </a:extLst>
          </p:cNvPr>
          <p:cNvSpPr/>
          <p:nvPr/>
        </p:nvSpPr>
        <p:spPr>
          <a:xfrm>
            <a:off x="10768013" y="0"/>
            <a:ext cx="1423987" cy="42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B62A5-596D-45B9-B0BB-D4255E44E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6638" y="2460625"/>
            <a:ext cx="7867859" cy="1865313"/>
          </a:xfrm>
        </p:spPr>
        <p:txBody>
          <a:bodyPr/>
          <a:lstStyle/>
          <a:p>
            <a:r>
              <a:rPr lang="en-US" altLang="en-US">
                <a:latin typeface="Century Gothic"/>
              </a:rPr>
              <a:t>Pandemio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63035-F80D-4E46-95A5-599793572E47}"/>
              </a:ext>
            </a:extLst>
          </p:cNvPr>
          <p:cNvSpPr txBox="1"/>
          <p:nvPr/>
        </p:nvSpPr>
        <p:spPr>
          <a:xfrm>
            <a:off x="4221163" y="4059238"/>
            <a:ext cx="3749675" cy="33813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>
                <a:solidFill>
                  <a:schemeClr val="bg2"/>
                </a:solidFill>
                <a:latin typeface="+mn-lt"/>
              </a:rPr>
              <a:t>EGHI/GT HACK COVID-19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01E463-A545-4957-A235-81314EB3254A}"/>
              </a:ext>
            </a:extLst>
          </p:cNvPr>
          <p:cNvSpPr/>
          <p:nvPr/>
        </p:nvSpPr>
        <p:spPr>
          <a:xfrm>
            <a:off x="3339321" y="5855599"/>
            <a:ext cx="1924050" cy="42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7" name="Title 19">
            <a:extLst>
              <a:ext uri="{FF2B5EF4-FFF2-40B4-BE49-F238E27FC236}">
                <a16:creationId xmlns:a16="http://schemas.microsoft.com/office/drawing/2014/main" id="{27C19D5F-E48B-4092-9D2D-C19D3C7B9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3" y="1035499"/>
            <a:ext cx="3994928" cy="12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PT Serif" pitchFamily="18" charset="0"/>
              </a:defRPr>
            </a:lvl9pPr>
          </a:lstStyle>
          <a:p>
            <a:pPr eaLnBrk="1" hangingPunct="1"/>
            <a:r>
              <a:rPr lang="en-US" altLang="en-US">
                <a:latin typeface="Century Gothic"/>
              </a:rPr>
              <a:t>The Importance of </a:t>
            </a:r>
            <a:r>
              <a:rPr lang="en-US" altLang="en-US">
                <a:solidFill>
                  <a:schemeClr val="accent1"/>
                </a:solidFill>
                <a:latin typeface="Century Gothic"/>
              </a:rPr>
              <a:t>Reliable Testing</a:t>
            </a:r>
            <a:endParaRPr lang="en-ID" altLang="en-US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A2F56-BFCA-4264-BE84-DA3DC70E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44" y="2961903"/>
            <a:ext cx="3561241" cy="1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Century Gothic" panose="020B0502020202020204" pitchFamily="34" charset="0"/>
                <a:cs typeface="Arial"/>
              </a:rPr>
              <a:t>As talk of reopening some sectors of business &amp; education grow, testing will become increasingly important, particularly in the United States.</a:t>
            </a:r>
            <a:endParaRPr lang="en-US">
              <a:solidFill>
                <a:schemeClr val="bg1"/>
              </a:solidFill>
              <a:latin typeface="Century Gothic" panose="020B0502020202020204" pitchFamily="34" charset="0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AD1513-426D-4578-A536-24263C7D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44" y="4128056"/>
            <a:ext cx="3834411" cy="22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Century Gothic" panose="020B0502020202020204" pitchFamily="34" charset="0"/>
                <a:cs typeface="Arial"/>
              </a:rPr>
              <a:t>Additionally, </a:t>
            </a:r>
            <a:r>
              <a:rPr lang="en-US" sz="1200" b="1">
                <a:solidFill>
                  <a:schemeClr val="bg1"/>
                </a:solidFill>
                <a:latin typeface="Century Gothic" panose="020B0502020202020204" pitchFamily="34" charset="0"/>
                <a:cs typeface="Arial"/>
              </a:rPr>
              <a:t>reliability varies between tests </a:t>
            </a:r>
            <a:r>
              <a:rPr lang="en-US" sz="1200">
                <a:solidFill>
                  <a:schemeClr val="bg1"/>
                </a:solidFill>
                <a:latin typeface="Century Gothic" panose="020B0502020202020204" pitchFamily="34" charset="0"/>
                <a:cs typeface="Arial"/>
              </a:rPr>
              <a:t>and can have a large effect on the health of a population. For example, ID NOW by Abbott is over </a:t>
            </a:r>
            <a:r>
              <a:rPr lang="en-US" sz="1200" b="1">
                <a:solidFill>
                  <a:schemeClr val="bg1"/>
                </a:solidFill>
                <a:latin typeface="Century Gothic" panose="020B0502020202020204" pitchFamily="34" charset="0"/>
                <a:cs typeface="Arial"/>
              </a:rPr>
              <a:t>10%  </a:t>
            </a:r>
            <a:r>
              <a:rPr lang="en-US" sz="1200">
                <a:solidFill>
                  <a:schemeClr val="bg1"/>
                </a:solidFill>
                <a:latin typeface="Century Gothic" panose="020B0502020202020204" pitchFamily="34" charset="0"/>
                <a:cs typeface="Arial"/>
              </a:rPr>
              <a:t>less reliable, meaning there can be thousands more false negatives when the testing availability builds up</a:t>
            </a:r>
          </a:p>
          <a:p>
            <a:pPr>
              <a:lnSpc>
                <a:spcPct val="150000"/>
              </a:lnSpc>
            </a:pPr>
            <a:endParaRPr lang="en-US" sz="1200">
              <a:solidFill>
                <a:schemeClr val="bg1"/>
              </a:solidFill>
              <a:latin typeface="Century Gothic" panose="020B0502020202020204" pitchFamily="34" charset="0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id="{1848D849-7F29-45D3-8E9F-688BA228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95" y="295854"/>
            <a:ext cx="5863127" cy="3044326"/>
          </a:xfrm>
          <a:prstGeom prst="rect">
            <a:avLst/>
          </a:prstGeom>
        </p:spPr>
      </p:pic>
      <p:pic>
        <p:nvPicPr>
          <p:cNvPr id="8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5AC413-5924-714D-BD1B-82892B78F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7" b="-733"/>
          <a:stretch/>
        </p:blipFill>
        <p:spPr>
          <a:xfrm>
            <a:off x="5768124" y="3421749"/>
            <a:ext cx="5538468" cy="34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210B72-AA38-2D4B-8A87-00BE154CDBD3}"/>
              </a:ext>
            </a:extLst>
          </p:cNvPr>
          <p:cNvSpPr/>
          <p:nvPr/>
        </p:nvSpPr>
        <p:spPr>
          <a:xfrm>
            <a:off x="7082400" y="5286184"/>
            <a:ext cx="4225328" cy="87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0498A-3D4C-E447-911A-540000437C21}"/>
              </a:ext>
            </a:extLst>
          </p:cNvPr>
          <p:cNvSpPr/>
          <p:nvPr/>
        </p:nvSpPr>
        <p:spPr>
          <a:xfrm>
            <a:off x="7082400" y="4275102"/>
            <a:ext cx="4225329" cy="87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D3CFC-B1DA-4468-AD86-33C8EB97874C}"/>
              </a:ext>
            </a:extLst>
          </p:cNvPr>
          <p:cNvSpPr/>
          <p:nvPr/>
        </p:nvSpPr>
        <p:spPr>
          <a:xfrm>
            <a:off x="0" y="361950"/>
            <a:ext cx="3575050" cy="6496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D72FF-4405-4484-9AEF-78052FE81E84}"/>
              </a:ext>
            </a:extLst>
          </p:cNvPr>
          <p:cNvSpPr/>
          <p:nvPr/>
        </p:nvSpPr>
        <p:spPr>
          <a:xfrm rot="5400000">
            <a:off x="8551863" y="3217862"/>
            <a:ext cx="6858000" cy="42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7AB4B-4985-4E47-9958-81B2BF6A6433}"/>
              </a:ext>
            </a:extLst>
          </p:cNvPr>
          <p:cNvSpPr/>
          <p:nvPr/>
        </p:nvSpPr>
        <p:spPr>
          <a:xfrm>
            <a:off x="3092450" y="5629275"/>
            <a:ext cx="2233613" cy="695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8C6B0-5296-4FDC-B692-35D91605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82563"/>
            <a:ext cx="6186487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AA355C9-E847-4EEE-84D9-69EFB59C6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45170" y="1613050"/>
            <a:ext cx="3748088" cy="1325562"/>
          </a:xfrm>
        </p:spPr>
        <p:txBody>
          <a:bodyPr/>
          <a:lstStyle/>
          <a:p>
            <a:r>
              <a:rPr lang="en-US" altLang="en-US">
                <a:latin typeface="Century Gothic"/>
              </a:rPr>
              <a:t>Our </a:t>
            </a:r>
            <a:r>
              <a:rPr lang="en-US" altLang="en-US">
                <a:solidFill>
                  <a:schemeClr val="accent1"/>
                </a:solidFill>
                <a:latin typeface="Century Gothic"/>
              </a:rPr>
              <a:t>Solution</a:t>
            </a:r>
            <a:endParaRPr lang="en-ID" altLang="en-US">
              <a:solidFill>
                <a:schemeClr val="accent1"/>
              </a:solidFill>
              <a:latin typeface="Century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7B5921-2A13-4765-9FCF-ED5C93C5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057" y="3000556"/>
            <a:ext cx="3767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endParaRPr lang="en-US" sz="1600"/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E0E29E82-46C4-48D3-9636-DFCC77C60205}"/>
              </a:ext>
            </a:extLst>
          </p:cNvPr>
          <p:cNvSpPr/>
          <p:nvPr/>
        </p:nvSpPr>
        <p:spPr>
          <a:xfrm>
            <a:off x="7292436" y="4022844"/>
            <a:ext cx="2335213" cy="119063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B383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881E3-2B0B-4A35-9B0B-3E74E7FE5E51}"/>
              </a:ext>
            </a:extLst>
          </p:cNvPr>
          <p:cNvSpPr txBox="1"/>
          <p:nvPr/>
        </p:nvSpPr>
        <p:spPr>
          <a:xfrm flipH="1">
            <a:off x="7245170" y="2778575"/>
            <a:ext cx="3312812" cy="10772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Century Gothic" panose="020B0502020202020204" pitchFamily="34" charset="0"/>
              </a:rPr>
              <a:t>A website consisting of </a:t>
            </a:r>
            <a:r>
              <a:rPr lang="en-US" sz="1600" b="1">
                <a:solidFill>
                  <a:schemeClr val="accent4"/>
                </a:solidFill>
                <a:latin typeface="Century Gothic" panose="020B0502020202020204" pitchFamily="34" charset="0"/>
              </a:rPr>
              <a:t>2 complementary functions </a:t>
            </a:r>
            <a:r>
              <a:rPr lang="en-US" sz="1600" b="1">
                <a:latin typeface="Century Gothic" panose="020B0502020202020204" pitchFamily="34" charset="0"/>
              </a:rPr>
              <a:t>to provide information to individuals and businesses.</a:t>
            </a:r>
            <a:endParaRPr lang="en-US" sz="2400">
              <a:latin typeface="Century Gothic" panose="020B0502020202020204" pitchFamily="34" charset="0"/>
            </a:endParaRPr>
          </a:p>
        </p:txBody>
      </p:sp>
      <p:pic>
        <p:nvPicPr>
          <p:cNvPr id="2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0E88A0-883D-4A73-A9C4-1F41C94E4C6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t="23453" b="23868"/>
          <a:stretch/>
        </p:blipFill>
        <p:spPr>
          <a:xfrm>
            <a:off x="660926" y="1285876"/>
            <a:ext cx="5556994" cy="3154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5EE8E-42ED-A14E-AEF6-8EB0A6703575}"/>
              </a:ext>
            </a:extLst>
          </p:cNvPr>
          <p:cNvSpPr txBox="1"/>
          <p:nvPr/>
        </p:nvSpPr>
        <p:spPr>
          <a:xfrm>
            <a:off x="7245170" y="4308958"/>
            <a:ext cx="4062558" cy="101566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16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Data visualization </a:t>
            </a:r>
            <a:r>
              <a:rPr lang="en-US">
                <a:solidFill>
                  <a:schemeClr val="bg1"/>
                </a:solidFill>
              </a:rPr>
              <a:t>- </a:t>
            </a:r>
            <a:r>
              <a:rPr lang="en-US" sz="1400" b="0">
                <a:solidFill>
                  <a:schemeClr val="bg1"/>
                </a:solidFill>
              </a:rPr>
              <a:t>Educating on the effect of false negatives and test reliability through Data Visualization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19A92-F163-1846-97E3-5B9D3F493827}"/>
              </a:ext>
            </a:extLst>
          </p:cNvPr>
          <p:cNvSpPr txBox="1"/>
          <p:nvPr/>
        </p:nvSpPr>
        <p:spPr>
          <a:xfrm>
            <a:off x="7245170" y="5309791"/>
            <a:ext cx="4062558" cy="101566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16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Discussion Forum </a:t>
            </a:r>
            <a:r>
              <a:rPr lang="en-US">
                <a:solidFill>
                  <a:schemeClr val="bg1"/>
                </a:solidFill>
              </a:rPr>
              <a:t>- </a:t>
            </a:r>
            <a:r>
              <a:rPr lang="en-US" sz="1400" b="0">
                <a:solidFill>
                  <a:schemeClr val="bg1"/>
                </a:solidFill>
              </a:rPr>
              <a:t>Providing transparent and reputable information about testing on a centralized Forum.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4D952F-CAF6-4243-9B29-A453D6BFFB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586"/>
          <a:stretch/>
        </p:blipFill>
        <p:spPr>
          <a:xfrm>
            <a:off x="660926" y="1269327"/>
            <a:ext cx="5565130" cy="31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7" grpId="0" animBg="1"/>
      <p:bldP spid="4" grpId="0" animBg="1"/>
      <p:bldP spid="13" grpId="0" animBg="1"/>
      <p:bldP spid="5" grpId="0"/>
      <p:bldP spid="26" grpId="0"/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DED5E-AB02-4AB3-BD03-BCDBF8D3A57C}"/>
              </a:ext>
            </a:extLst>
          </p:cNvPr>
          <p:cNvSpPr/>
          <p:nvPr/>
        </p:nvSpPr>
        <p:spPr>
          <a:xfrm>
            <a:off x="1381125" y="2276475"/>
            <a:ext cx="877888" cy="877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7308-EAAB-4C6E-8C83-E27B18FB8D25}"/>
              </a:ext>
            </a:extLst>
          </p:cNvPr>
          <p:cNvSpPr/>
          <p:nvPr/>
        </p:nvSpPr>
        <p:spPr>
          <a:xfrm>
            <a:off x="1381125" y="5132388"/>
            <a:ext cx="877888" cy="87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6D154-0ED9-4AFA-8A51-98B53871B0E6}"/>
              </a:ext>
            </a:extLst>
          </p:cNvPr>
          <p:cNvSpPr/>
          <p:nvPr/>
        </p:nvSpPr>
        <p:spPr>
          <a:xfrm>
            <a:off x="1381125" y="3703638"/>
            <a:ext cx="877888" cy="87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FEC76B0-8918-4181-9D32-6298ABC4D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2388" y="1297287"/>
            <a:ext cx="3707830" cy="1325562"/>
          </a:xfrm>
        </p:spPr>
        <p:txBody>
          <a:bodyPr/>
          <a:lstStyle/>
          <a:p>
            <a:r>
              <a:rPr lang="en-US" altLang="en-US">
                <a:latin typeface="Century Gothic"/>
              </a:rPr>
              <a:t>Key</a:t>
            </a:r>
            <a:br>
              <a:rPr lang="en-US" altLang="en-US">
                <a:latin typeface="Century Gothic"/>
              </a:rPr>
            </a:br>
            <a:r>
              <a:rPr lang="en-US" altLang="en-US">
                <a:solidFill>
                  <a:schemeClr val="accent1"/>
                </a:solidFill>
                <a:latin typeface="Century Gothic"/>
              </a:rPr>
              <a:t>Objectives</a:t>
            </a:r>
            <a:endParaRPr lang="en-ID" altLang="en-US">
              <a:solidFill>
                <a:schemeClr val="accent1"/>
              </a:solidFill>
              <a:latin typeface="Century Gothic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BC1801-0478-44B1-9AA4-9B389248B64B}"/>
              </a:ext>
            </a:extLst>
          </p:cNvPr>
          <p:cNvSpPr/>
          <p:nvPr/>
        </p:nvSpPr>
        <p:spPr>
          <a:xfrm>
            <a:off x="5795963" y="0"/>
            <a:ext cx="1422400" cy="42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28" name="Graphic 31" descr="Laptop">
            <a:extLst>
              <a:ext uri="{FF2B5EF4-FFF2-40B4-BE49-F238E27FC236}">
                <a16:creationId xmlns:a16="http://schemas.microsoft.com/office/drawing/2014/main" id="{5FD5E09C-2891-489D-9879-2BDBE7846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946" y="2380532"/>
            <a:ext cx="669986" cy="669985"/>
          </a:xfrm>
          <a:prstGeom prst="rect">
            <a:avLst/>
          </a:prstGeom>
        </p:spPr>
      </p:pic>
      <p:pic>
        <p:nvPicPr>
          <p:cNvPr id="66" name="Graphic 62" descr="Handshake">
            <a:extLst>
              <a:ext uri="{FF2B5EF4-FFF2-40B4-BE49-F238E27FC236}">
                <a16:creationId xmlns:a16="http://schemas.microsoft.com/office/drawing/2014/main" id="{DCE30275-DCA3-4AA8-A70A-DC8893ACE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7568" y="5198494"/>
            <a:ext cx="713118" cy="741872"/>
          </a:xfrm>
          <a:prstGeom prst="rect">
            <a:avLst/>
          </a:prstGeom>
        </p:spPr>
      </p:pic>
      <p:pic>
        <p:nvPicPr>
          <p:cNvPr id="75" name="Graphic 71" descr="Male profile">
            <a:extLst>
              <a:ext uri="{FF2B5EF4-FFF2-40B4-BE49-F238E27FC236}">
                <a16:creationId xmlns:a16="http://schemas.microsoft.com/office/drawing/2014/main" id="{98B06FAE-D3E8-4186-912D-B2734FCBC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9456" y="3861399"/>
            <a:ext cx="583721" cy="612476"/>
          </a:xfrm>
          <a:prstGeom prst="rect">
            <a:avLst/>
          </a:prstGeom>
        </p:spPr>
      </p:pic>
      <p:pic>
        <p:nvPicPr>
          <p:cNvPr id="20" name="Picture 20" descr="A picture containing animal, table, several, holding&#10;&#10;Description generated with very high confidence">
            <a:extLst>
              <a:ext uri="{FF2B5EF4-FFF2-40B4-BE49-F238E27FC236}">
                <a16:creationId xmlns:a16="http://schemas.microsoft.com/office/drawing/2014/main" id="{E7985DB6-DBA4-4272-A485-4107E2A204C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8"/>
          <a:srcRect l="4736" r="4736"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7DCC66-3BD5-4019-AF33-D3322D24589E}"/>
              </a:ext>
            </a:extLst>
          </p:cNvPr>
          <p:cNvSpPr/>
          <p:nvPr/>
        </p:nvSpPr>
        <p:spPr>
          <a:xfrm>
            <a:off x="1346619" y="865547"/>
            <a:ext cx="877888" cy="87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183042-466E-4859-9414-DE3EC8A4043F}"/>
              </a:ext>
            </a:extLst>
          </p:cNvPr>
          <p:cNvGrpSpPr>
            <a:grpSpLocks noChangeAspect="1"/>
          </p:cNvGrpSpPr>
          <p:nvPr/>
        </p:nvGrpSpPr>
        <p:grpSpPr>
          <a:xfrm>
            <a:off x="1584713" y="1077245"/>
            <a:ext cx="385417" cy="457200"/>
            <a:chOff x="5771958" y="3025139"/>
            <a:chExt cx="647985" cy="768667"/>
          </a:xfrm>
          <a:solidFill>
            <a:schemeClr val="bg2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471FD1-2CA7-4219-A36A-7FB3B670FC5D}"/>
                </a:ext>
              </a:extLst>
            </p:cNvPr>
            <p:cNvSpPr/>
            <p:nvPr/>
          </p:nvSpPr>
          <p:spPr>
            <a:xfrm>
              <a:off x="6047422" y="3159442"/>
              <a:ext cx="80009" cy="80009"/>
            </a:xfrm>
            <a:custGeom>
              <a:avLst/>
              <a:gdLst>
                <a:gd name="connsiteX0" fmla="*/ 40005 w 80009"/>
                <a:gd name="connsiteY0" fmla="*/ 0 h 80009"/>
                <a:gd name="connsiteX1" fmla="*/ 0 w 80009"/>
                <a:gd name="connsiteY1" fmla="*/ 40005 h 80009"/>
                <a:gd name="connsiteX2" fmla="*/ 40005 w 80009"/>
                <a:gd name="connsiteY2" fmla="*/ 80010 h 80009"/>
                <a:gd name="connsiteX3" fmla="*/ 80010 w 80009"/>
                <a:gd name="connsiteY3" fmla="*/ 40005 h 80009"/>
                <a:gd name="connsiteX4" fmla="*/ 40005 w 80009"/>
                <a:gd name="connsiteY4" fmla="*/ 0 h 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9" h="80009">
                  <a:moveTo>
                    <a:pt x="40005" y="0"/>
                  </a:moveTo>
                  <a:cubicBezTo>
                    <a:pt x="18097" y="0"/>
                    <a:pt x="0" y="18097"/>
                    <a:pt x="0" y="40005"/>
                  </a:cubicBezTo>
                  <a:cubicBezTo>
                    <a:pt x="0" y="61913"/>
                    <a:pt x="18097" y="80010"/>
                    <a:pt x="40005" y="80010"/>
                  </a:cubicBezTo>
                  <a:cubicBezTo>
                    <a:pt x="61913" y="80010"/>
                    <a:pt x="80010" y="61913"/>
                    <a:pt x="80010" y="40005"/>
                  </a:cubicBezTo>
                  <a:cubicBezTo>
                    <a:pt x="80010" y="18097"/>
                    <a:pt x="61913" y="0"/>
                    <a:pt x="400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6BEE9E0-1903-4E8C-9E66-B062A30373D9}"/>
                </a:ext>
              </a:extLst>
            </p:cNvPr>
            <p:cNvSpPr/>
            <p:nvPr/>
          </p:nvSpPr>
          <p:spPr>
            <a:xfrm>
              <a:off x="5927407" y="3352800"/>
              <a:ext cx="80010" cy="80010"/>
            </a:xfrm>
            <a:custGeom>
              <a:avLst/>
              <a:gdLst>
                <a:gd name="connsiteX0" fmla="*/ 80010 w 80010"/>
                <a:gd name="connsiteY0" fmla="*/ 40005 h 80010"/>
                <a:gd name="connsiteX1" fmla="*/ 40005 w 80010"/>
                <a:gd name="connsiteY1" fmla="*/ 80010 h 80010"/>
                <a:gd name="connsiteX2" fmla="*/ 0 w 80010"/>
                <a:gd name="connsiteY2" fmla="*/ 40005 h 80010"/>
                <a:gd name="connsiteX3" fmla="*/ 40005 w 80010"/>
                <a:gd name="connsiteY3" fmla="*/ 0 h 80010"/>
                <a:gd name="connsiteX4" fmla="*/ 80010 w 80010"/>
                <a:gd name="connsiteY4" fmla="*/ 40005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" h="80010">
                  <a:moveTo>
                    <a:pt x="80010" y="40005"/>
                  </a:moveTo>
                  <a:cubicBezTo>
                    <a:pt x="80010" y="62099"/>
                    <a:pt x="62099" y="80010"/>
                    <a:pt x="40005" y="80010"/>
                  </a:cubicBezTo>
                  <a:cubicBezTo>
                    <a:pt x="17911" y="80010"/>
                    <a:pt x="0" y="62099"/>
                    <a:pt x="0" y="40005"/>
                  </a:cubicBezTo>
                  <a:cubicBezTo>
                    <a:pt x="0" y="17911"/>
                    <a:pt x="17911" y="0"/>
                    <a:pt x="40005" y="0"/>
                  </a:cubicBezTo>
                  <a:cubicBezTo>
                    <a:pt x="62099" y="0"/>
                    <a:pt x="80010" y="17911"/>
                    <a:pt x="80010" y="40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BD467E-5E5F-4DD5-AAA7-D7DFDF001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1958" y="3025139"/>
              <a:ext cx="647985" cy="768667"/>
            </a:xfrm>
            <a:custGeom>
              <a:avLst/>
              <a:gdLst>
                <a:gd name="connsiteX0" fmla="*/ 428816 w 647985"/>
                <a:gd name="connsiteY0" fmla="*/ 187643 h 768667"/>
                <a:gd name="connsiteX1" fmla="*/ 405004 w 647985"/>
                <a:gd name="connsiteY1" fmla="*/ 199073 h 768667"/>
                <a:gd name="connsiteX2" fmla="*/ 395479 w 647985"/>
                <a:gd name="connsiteY2" fmla="*/ 220028 h 768667"/>
                <a:gd name="connsiteX3" fmla="*/ 404051 w 647985"/>
                <a:gd name="connsiteY3" fmla="*/ 244793 h 768667"/>
                <a:gd name="connsiteX4" fmla="*/ 385001 w 647985"/>
                <a:gd name="connsiteY4" fmla="*/ 263843 h 768667"/>
                <a:gd name="connsiteX5" fmla="*/ 360236 w 647985"/>
                <a:gd name="connsiteY5" fmla="*/ 255270 h 768667"/>
                <a:gd name="connsiteX6" fmla="*/ 339281 w 647985"/>
                <a:gd name="connsiteY6" fmla="*/ 263843 h 768667"/>
                <a:gd name="connsiteX7" fmla="*/ 327851 w 647985"/>
                <a:gd name="connsiteY7" fmla="*/ 286703 h 768667"/>
                <a:gd name="connsiteX8" fmla="*/ 301181 w 647985"/>
                <a:gd name="connsiteY8" fmla="*/ 286703 h 768667"/>
                <a:gd name="connsiteX9" fmla="*/ 289751 w 647985"/>
                <a:gd name="connsiteY9" fmla="*/ 262890 h 768667"/>
                <a:gd name="connsiteX10" fmla="*/ 268796 w 647985"/>
                <a:gd name="connsiteY10" fmla="*/ 254318 h 768667"/>
                <a:gd name="connsiteX11" fmla="*/ 244031 w 647985"/>
                <a:gd name="connsiteY11" fmla="*/ 262890 h 768667"/>
                <a:gd name="connsiteX12" fmla="*/ 224981 w 647985"/>
                <a:gd name="connsiteY12" fmla="*/ 243840 h 768667"/>
                <a:gd name="connsiteX13" fmla="*/ 233554 w 647985"/>
                <a:gd name="connsiteY13" fmla="*/ 219075 h 768667"/>
                <a:gd name="connsiteX14" fmla="*/ 224981 w 647985"/>
                <a:gd name="connsiteY14" fmla="*/ 198120 h 768667"/>
                <a:gd name="connsiteX15" fmla="*/ 201169 w 647985"/>
                <a:gd name="connsiteY15" fmla="*/ 186690 h 768667"/>
                <a:gd name="connsiteX16" fmla="*/ 201169 w 647985"/>
                <a:gd name="connsiteY16" fmla="*/ 160020 h 768667"/>
                <a:gd name="connsiteX17" fmla="*/ 224981 w 647985"/>
                <a:gd name="connsiteY17" fmla="*/ 148590 h 768667"/>
                <a:gd name="connsiteX18" fmla="*/ 233554 w 647985"/>
                <a:gd name="connsiteY18" fmla="*/ 127635 h 768667"/>
                <a:gd name="connsiteX19" fmla="*/ 225934 w 647985"/>
                <a:gd name="connsiteY19" fmla="*/ 102870 h 768667"/>
                <a:gd name="connsiteX20" fmla="*/ 244984 w 647985"/>
                <a:gd name="connsiteY20" fmla="*/ 83820 h 768667"/>
                <a:gd name="connsiteX21" fmla="*/ 269749 w 647985"/>
                <a:gd name="connsiteY21" fmla="*/ 92393 h 768667"/>
                <a:gd name="connsiteX22" fmla="*/ 290704 w 647985"/>
                <a:gd name="connsiteY22" fmla="*/ 83820 h 768667"/>
                <a:gd name="connsiteX23" fmla="*/ 302134 w 647985"/>
                <a:gd name="connsiteY23" fmla="*/ 60007 h 768667"/>
                <a:gd name="connsiteX24" fmla="*/ 328804 w 647985"/>
                <a:gd name="connsiteY24" fmla="*/ 60007 h 768667"/>
                <a:gd name="connsiteX25" fmla="*/ 340234 w 647985"/>
                <a:gd name="connsiteY25" fmla="*/ 82868 h 768667"/>
                <a:gd name="connsiteX26" fmla="*/ 361189 w 647985"/>
                <a:gd name="connsiteY26" fmla="*/ 91440 h 768667"/>
                <a:gd name="connsiteX27" fmla="*/ 385954 w 647985"/>
                <a:gd name="connsiteY27" fmla="*/ 82868 h 768667"/>
                <a:gd name="connsiteX28" fmla="*/ 405004 w 647985"/>
                <a:gd name="connsiteY28" fmla="*/ 101917 h 768667"/>
                <a:gd name="connsiteX29" fmla="*/ 396431 w 647985"/>
                <a:gd name="connsiteY29" fmla="*/ 126683 h 768667"/>
                <a:gd name="connsiteX30" fmla="*/ 405004 w 647985"/>
                <a:gd name="connsiteY30" fmla="*/ 147638 h 768667"/>
                <a:gd name="connsiteX31" fmla="*/ 428816 w 647985"/>
                <a:gd name="connsiteY31" fmla="*/ 159068 h 768667"/>
                <a:gd name="connsiteX32" fmla="*/ 428816 w 647985"/>
                <a:gd name="connsiteY32" fmla="*/ 187643 h 768667"/>
                <a:gd name="connsiteX33" fmla="*/ 308801 w 647985"/>
                <a:gd name="connsiteY33" fmla="*/ 381000 h 768667"/>
                <a:gd name="connsiteX34" fmla="*/ 284989 w 647985"/>
                <a:gd name="connsiteY34" fmla="*/ 392430 h 768667"/>
                <a:gd name="connsiteX35" fmla="*/ 276416 w 647985"/>
                <a:gd name="connsiteY35" fmla="*/ 413385 h 768667"/>
                <a:gd name="connsiteX36" fmla="*/ 284036 w 647985"/>
                <a:gd name="connsiteY36" fmla="*/ 438150 h 768667"/>
                <a:gd name="connsiteX37" fmla="*/ 264986 w 647985"/>
                <a:gd name="connsiteY37" fmla="*/ 457200 h 768667"/>
                <a:gd name="connsiteX38" fmla="*/ 240221 w 647985"/>
                <a:gd name="connsiteY38" fmla="*/ 448628 h 768667"/>
                <a:gd name="connsiteX39" fmla="*/ 219266 w 647985"/>
                <a:gd name="connsiteY39" fmla="*/ 457200 h 768667"/>
                <a:gd name="connsiteX40" fmla="*/ 208789 w 647985"/>
                <a:gd name="connsiteY40" fmla="*/ 480060 h 768667"/>
                <a:gd name="connsiteX41" fmla="*/ 182119 w 647985"/>
                <a:gd name="connsiteY41" fmla="*/ 480060 h 768667"/>
                <a:gd name="connsiteX42" fmla="*/ 170689 w 647985"/>
                <a:gd name="connsiteY42" fmla="*/ 456248 h 768667"/>
                <a:gd name="connsiteX43" fmla="*/ 149734 w 647985"/>
                <a:gd name="connsiteY43" fmla="*/ 447675 h 768667"/>
                <a:gd name="connsiteX44" fmla="*/ 124969 w 647985"/>
                <a:gd name="connsiteY44" fmla="*/ 455295 h 768667"/>
                <a:gd name="connsiteX45" fmla="*/ 105919 w 647985"/>
                <a:gd name="connsiteY45" fmla="*/ 436245 h 768667"/>
                <a:gd name="connsiteX46" fmla="*/ 114491 w 647985"/>
                <a:gd name="connsiteY46" fmla="*/ 411480 h 768667"/>
                <a:gd name="connsiteX47" fmla="*/ 105919 w 647985"/>
                <a:gd name="connsiteY47" fmla="*/ 390525 h 768667"/>
                <a:gd name="connsiteX48" fmla="*/ 82106 w 647985"/>
                <a:gd name="connsiteY48" fmla="*/ 379095 h 768667"/>
                <a:gd name="connsiteX49" fmla="*/ 82106 w 647985"/>
                <a:gd name="connsiteY49" fmla="*/ 352425 h 768667"/>
                <a:gd name="connsiteX50" fmla="*/ 105919 w 647985"/>
                <a:gd name="connsiteY50" fmla="*/ 340995 h 768667"/>
                <a:gd name="connsiteX51" fmla="*/ 114491 w 647985"/>
                <a:gd name="connsiteY51" fmla="*/ 320040 h 768667"/>
                <a:gd name="connsiteX52" fmla="*/ 105919 w 647985"/>
                <a:gd name="connsiteY52" fmla="*/ 295275 h 768667"/>
                <a:gd name="connsiteX53" fmla="*/ 124969 w 647985"/>
                <a:gd name="connsiteY53" fmla="*/ 276225 h 768667"/>
                <a:gd name="connsiteX54" fmla="*/ 149734 w 647985"/>
                <a:gd name="connsiteY54" fmla="*/ 284798 h 768667"/>
                <a:gd name="connsiteX55" fmla="*/ 170689 w 647985"/>
                <a:gd name="connsiteY55" fmla="*/ 276225 h 768667"/>
                <a:gd name="connsiteX56" fmla="*/ 182119 w 647985"/>
                <a:gd name="connsiteY56" fmla="*/ 252412 h 768667"/>
                <a:gd name="connsiteX57" fmla="*/ 209741 w 647985"/>
                <a:gd name="connsiteY57" fmla="*/ 252412 h 768667"/>
                <a:gd name="connsiteX58" fmla="*/ 221171 w 647985"/>
                <a:gd name="connsiteY58" fmla="*/ 276225 h 768667"/>
                <a:gd name="connsiteX59" fmla="*/ 242126 w 647985"/>
                <a:gd name="connsiteY59" fmla="*/ 284798 h 768667"/>
                <a:gd name="connsiteX60" fmla="*/ 266891 w 647985"/>
                <a:gd name="connsiteY60" fmla="*/ 276225 h 768667"/>
                <a:gd name="connsiteX61" fmla="*/ 285941 w 647985"/>
                <a:gd name="connsiteY61" fmla="*/ 295275 h 768667"/>
                <a:gd name="connsiteX62" fmla="*/ 277369 w 647985"/>
                <a:gd name="connsiteY62" fmla="*/ 320040 h 768667"/>
                <a:gd name="connsiteX63" fmla="*/ 285941 w 647985"/>
                <a:gd name="connsiteY63" fmla="*/ 340995 h 768667"/>
                <a:gd name="connsiteX64" fmla="*/ 309754 w 647985"/>
                <a:gd name="connsiteY64" fmla="*/ 352425 h 768667"/>
                <a:gd name="connsiteX65" fmla="*/ 308801 w 647985"/>
                <a:gd name="connsiteY65" fmla="*/ 381000 h 768667"/>
                <a:gd name="connsiteX66" fmla="*/ 308801 w 647985"/>
                <a:gd name="connsiteY66" fmla="*/ 381000 h 768667"/>
                <a:gd name="connsiteX67" fmla="*/ 638366 w 647985"/>
                <a:gd name="connsiteY67" fmla="*/ 416243 h 768667"/>
                <a:gd name="connsiteX68" fmla="*/ 572644 w 647985"/>
                <a:gd name="connsiteY68" fmla="*/ 301943 h 768667"/>
                <a:gd name="connsiteX69" fmla="*/ 572644 w 647985"/>
                <a:gd name="connsiteY69" fmla="*/ 297180 h 768667"/>
                <a:gd name="connsiteX70" fmla="*/ 432626 w 647985"/>
                <a:gd name="connsiteY70" fmla="*/ 40005 h 768667"/>
                <a:gd name="connsiteX71" fmla="*/ 140209 w 647985"/>
                <a:gd name="connsiteY71" fmla="*/ 40005 h 768667"/>
                <a:gd name="connsiteX72" fmla="*/ 191 w 647985"/>
                <a:gd name="connsiteY72" fmla="*/ 297180 h 768667"/>
                <a:gd name="connsiteX73" fmla="*/ 112586 w 647985"/>
                <a:gd name="connsiteY73" fmla="*/ 527685 h 768667"/>
                <a:gd name="connsiteX74" fmla="*/ 112586 w 647985"/>
                <a:gd name="connsiteY74" fmla="*/ 768668 h 768667"/>
                <a:gd name="connsiteX75" fmla="*/ 413576 w 647985"/>
                <a:gd name="connsiteY75" fmla="*/ 768668 h 768667"/>
                <a:gd name="connsiteX76" fmla="*/ 413576 w 647985"/>
                <a:gd name="connsiteY76" fmla="*/ 654368 h 768667"/>
                <a:gd name="connsiteX77" fmla="*/ 460249 w 647985"/>
                <a:gd name="connsiteY77" fmla="*/ 654368 h 768667"/>
                <a:gd name="connsiteX78" fmla="*/ 540259 w 647985"/>
                <a:gd name="connsiteY78" fmla="*/ 621030 h 768667"/>
                <a:gd name="connsiteX79" fmla="*/ 572644 w 647985"/>
                <a:gd name="connsiteY79" fmla="*/ 540068 h 768667"/>
                <a:gd name="connsiteX80" fmla="*/ 572644 w 647985"/>
                <a:gd name="connsiteY80" fmla="*/ 482918 h 768667"/>
                <a:gd name="connsiteX81" fmla="*/ 614554 w 647985"/>
                <a:gd name="connsiteY81" fmla="*/ 482918 h 768667"/>
                <a:gd name="connsiteX82" fmla="*/ 638366 w 647985"/>
                <a:gd name="connsiteY82" fmla="*/ 416243 h 76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47985" h="768667">
                  <a:moveTo>
                    <a:pt x="428816" y="187643"/>
                  </a:moveTo>
                  <a:lnTo>
                    <a:pt x="405004" y="199073"/>
                  </a:lnTo>
                  <a:cubicBezTo>
                    <a:pt x="403099" y="206693"/>
                    <a:pt x="399289" y="213360"/>
                    <a:pt x="395479" y="220028"/>
                  </a:cubicBezTo>
                  <a:lnTo>
                    <a:pt x="404051" y="244793"/>
                  </a:lnTo>
                  <a:lnTo>
                    <a:pt x="385001" y="263843"/>
                  </a:lnTo>
                  <a:lnTo>
                    <a:pt x="360236" y="255270"/>
                  </a:lnTo>
                  <a:cubicBezTo>
                    <a:pt x="353569" y="259080"/>
                    <a:pt x="346901" y="261937"/>
                    <a:pt x="339281" y="263843"/>
                  </a:cubicBezTo>
                  <a:lnTo>
                    <a:pt x="327851" y="286703"/>
                  </a:lnTo>
                  <a:lnTo>
                    <a:pt x="301181" y="286703"/>
                  </a:lnTo>
                  <a:lnTo>
                    <a:pt x="289751" y="262890"/>
                  </a:lnTo>
                  <a:cubicBezTo>
                    <a:pt x="282131" y="260985"/>
                    <a:pt x="275464" y="258128"/>
                    <a:pt x="268796" y="254318"/>
                  </a:cubicBezTo>
                  <a:lnTo>
                    <a:pt x="244031" y="262890"/>
                  </a:lnTo>
                  <a:lnTo>
                    <a:pt x="224981" y="243840"/>
                  </a:lnTo>
                  <a:lnTo>
                    <a:pt x="233554" y="219075"/>
                  </a:lnTo>
                  <a:cubicBezTo>
                    <a:pt x="229744" y="212408"/>
                    <a:pt x="226886" y="205740"/>
                    <a:pt x="224981" y="198120"/>
                  </a:cubicBezTo>
                  <a:lnTo>
                    <a:pt x="201169" y="186690"/>
                  </a:lnTo>
                  <a:lnTo>
                    <a:pt x="201169" y="160020"/>
                  </a:lnTo>
                  <a:lnTo>
                    <a:pt x="224981" y="148590"/>
                  </a:lnTo>
                  <a:cubicBezTo>
                    <a:pt x="226886" y="140970"/>
                    <a:pt x="229744" y="134303"/>
                    <a:pt x="233554" y="127635"/>
                  </a:cubicBezTo>
                  <a:lnTo>
                    <a:pt x="225934" y="102870"/>
                  </a:lnTo>
                  <a:lnTo>
                    <a:pt x="244984" y="83820"/>
                  </a:lnTo>
                  <a:lnTo>
                    <a:pt x="269749" y="92393"/>
                  </a:lnTo>
                  <a:cubicBezTo>
                    <a:pt x="276416" y="88583"/>
                    <a:pt x="283084" y="85725"/>
                    <a:pt x="290704" y="83820"/>
                  </a:cubicBezTo>
                  <a:lnTo>
                    <a:pt x="302134" y="60007"/>
                  </a:lnTo>
                  <a:lnTo>
                    <a:pt x="328804" y="60007"/>
                  </a:lnTo>
                  <a:lnTo>
                    <a:pt x="340234" y="82868"/>
                  </a:lnTo>
                  <a:cubicBezTo>
                    <a:pt x="347854" y="84773"/>
                    <a:pt x="354521" y="87630"/>
                    <a:pt x="361189" y="91440"/>
                  </a:cubicBezTo>
                  <a:lnTo>
                    <a:pt x="385954" y="82868"/>
                  </a:lnTo>
                  <a:lnTo>
                    <a:pt x="405004" y="101917"/>
                  </a:lnTo>
                  <a:lnTo>
                    <a:pt x="396431" y="126683"/>
                  </a:lnTo>
                  <a:cubicBezTo>
                    <a:pt x="400241" y="133350"/>
                    <a:pt x="403099" y="140018"/>
                    <a:pt x="405004" y="147638"/>
                  </a:cubicBezTo>
                  <a:lnTo>
                    <a:pt x="428816" y="159068"/>
                  </a:lnTo>
                  <a:lnTo>
                    <a:pt x="428816" y="187643"/>
                  </a:lnTo>
                  <a:close/>
                  <a:moveTo>
                    <a:pt x="308801" y="381000"/>
                  </a:moveTo>
                  <a:lnTo>
                    <a:pt x="284989" y="392430"/>
                  </a:lnTo>
                  <a:cubicBezTo>
                    <a:pt x="283084" y="400050"/>
                    <a:pt x="280226" y="406718"/>
                    <a:pt x="276416" y="413385"/>
                  </a:cubicBezTo>
                  <a:lnTo>
                    <a:pt x="284036" y="438150"/>
                  </a:lnTo>
                  <a:lnTo>
                    <a:pt x="264986" y="457200"/>
                  </a:lnTo>
                  <a:lnTo>
                    <a:pt x="240221" y="448628"/>
                  </a:lnTo>
                  <a:cubicBezTo>
                    <a:pt x="233554" y="452438"/>
                    <a:pt x="226886" y="455295"/>
                    <a:pt x="219266" y="457200"/>
                  </a:cubicBezTo>
                  <a:lnTo>
                    <a:pt x="208789" y="480060"/>
                  </a:lnTo>
                  <a:lnTo>
                    <a:pt x="182119" y="480060"/>
                  </a:lnTo>
                  <a:lnTo>
                    <a:pt x="170689" y="456248"/>
                  </a:lnTo>
                  <a:cubicBezTo>
                    <a:pt x="163069" y="454343"/>
                    <a:pt x="156401" y="451485"/>
                    <a:pt x="149734" y="447675"/>
                  </a:cubicBezTo>
                  <a:lnTo>
                    <a:pt x="124969" y="455295"/>
                  </a:lnTo>
                  <a:lnTo>
                    <a:pt x="105919" y="436245"/>
                  </a:lnTo>
                  <a:lnTo>
                    <a:pt x="114491" y="411480"/>
                  </a:lnTo>
                  <a:cubicBezTo>
                    <a:pt x="110681" y="404813"/>
                    <a:pt x="107824" y="398145"/>
                    <a:pt x="105919" y="390525"/>
                  </a:cubicBezTo>
                  <a:lnTo>
                    <a:pt x="82106" y="379095"/>
                  </a:lnTo>
                  <a:lnTo>
                    <a:pt x="82106" y="352425"/>
                  </a:lnTo>
                  <a:lnTo>
                    <a:pt x="105919" y="340995"/>
                  </a:lnTo>
                  <a:cubicBezTo>
                    <a:pt x="107824" y="333375"/>
                    <a:pt x="110681" y="326708"/>
                    <a:pt x="114491" y="320040"/>
                  </a:cubicBezTo>
                  <a:lnTo>
                    <a:pt x="105919" y="295275"/>
                  </a:lnTo>
                  <a:lnTo>
                    <a:pt x="124969" y="276225"/>
                  </a:lnTo>
                  <a:lnTo>
                    <a:pt x="149734" y="284798"/>
                  </a:lnTo>
                  <a:cubicBezTo>
                    <a:pt x="156401" y="280988"/>
                    <a:pt x="163069" y="278130"/>
                    <a:pt x="170689" y="276225"/>
                  </a:cubicBezTo>
                  <a:lnTo>
                    <a:pt x="182119" y="252412"/>
                  </a:lnTo>
                  <a:lnTo>
                    <a:pt x="209741" y="252412"/>
                  </a:lnTo>
                  <a:lnTo>
                    <a:pt x="221171" y="276225"/>
                  </a:lnTo>
                  <a:cubicBezTo>
                    <a:pt x="228791" y="278130"/>
                    <a:pt x="235459" y="280988"/>
                    <a:pt x="242126" y="284798"/>
                  </a:cubicBezTo>
                  <a:lnTo>
                    <a:pt x="266891" y="276225"/>
                  </a:lnTo>
                  <a:lnTo>
                    <a:pt x="285941" y="295275"/>
                  </a:lnTo>
                  <a:lnTo>
                    <a:pt x="277369" y="320040"/>
                  </a:lnTo>
                  <a:cubicBezTo>
                    <a:pt x="281179" y="326708"/>
                    <a:pt x="284036" y="333375"/>
                    <a:pt x="285941" y="340995"/>
                  </a:cubicBezTo>
                  <a:lnTo>
                    <a:pt x="309754" y="352425"/>
                  </a:lnTo>
                  <a:lnTo>
                    <a:pt x="308801" y="381000"/>
                  </a:lnTo>
                  <a:lnTo>
                    <a:pt x="308801" y="381000"/>
                  </a:lnTo>
                  <a:close/>
                  <a:moveTo>
                    <a:pt x="638366" y="416243"/>
                  </a:moveTo>
                  <a:lnTo>
                    <a:pt x="572644" y="301943"/>
                  </a:lnTo>
                  <a:lnTo>
                    <a:pt x="572644" y="297180"/>
                  </a:lnTo>
                  <a:cubicBezTo>
                    <a:pt x="576454" y="192405"/>
                    <a:pt x="523114" y="94298"/>
                    <a:pt x="432626" y="40005"/>
                  </a:cubicBezTo>
                  <a:cubicBezTo>
                    <a:pt x="342139" y="-13335"/>
                    <a:pt x="230696" y="-13335"/>
                    <a:pt x="140209" y="40005"/>
                  </a:cubicBezTo>
                  <a:cubicBezTo>
                    <a:pt x="49721" y="93345"/>
                    <a:pt x="-3619" y="192405"/>
                    <a:pt x="191" y="297180"/>
                  </a:cubicBezTo>
                  <a:cubicBezTo>
                    <a:pt x="191" y="387668"/>
                    <a:pt x="41149" y="472440"/>
                    <a:pt x="112586" y="527685"/>
                  </a:cubicBezTo>
                  <a:lnTo>
                    <a:pt x="112586" y="768668"/>
                  </a:lnTo>
                  <a:lnTo>
                    <a:pt x="413576" y="768668"/>
                  </a:lnTo>
                  <a:lnTo>
                    <a:pt x="413576" y="654368"/>
                  </a:lnTo>
                  <a:lnTo>
                    <a:pt x="460249" y="654368"/>
                  </a:lnTo>
                  <a:cubicBezTo>
                    <a:pt x="490729" y="654368"/>
                    <a:pt x="519304" y="641985"/>
                    <a:pt x="540259" y="621030"/>
                  </a:cubicBezTo>
                  <a:cubicBezTo>
                    <a:pt x="561214" y="599123"/>
                    <a:pt x="572644" y="570548"/>
                    <a:pt x="572644" y="540068"/>
                  </a:cubicBezTo>
                  <a:lnTo>
                    <a:pt x="572644" y="482918"/>
                  </a:lnTo>
                  <a:lnTo>
                    <a:pt x="614554" y="482918"/>
                  </a:lnTo>
                  <a:cubicBezTo>
                    <a:pt x="639319" y="480060"/>
                    <a:pt x="661226" y="451485"/>
                    <a:pt x="638366" y="416243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D">
                <a:latin typeface="+mn-lt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EE4BE2A-00BB-4FA0-8158-F407972CC55B}"/>
              </a:ext>
            </a:extLst>
          </p:cNvPr>
          <p:cNvSpPr txBox="1"/>
          <p:nvPr/>
        </p:nvSpPr>
        <p:spPr>
          <a:xfrm>
            <a:off x="2462601" y="815188"/>
            <a:ext cx="2540000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spcBef>
                <a:spcPts val="0"/>
              </a:spcBef>
              <a:spcAft>
                <a:spcPts val="0"/>
              </a:spcAft>
              <a:defRPr b="1"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/>
              <a:t>Informs Decisions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EB7BE3-224C-43A2-BC14-F6377C88F6EE}"/>
              </a:ext>
            </a:extLst>
          </p:cNvPr>
          <p:cNvSpPr txBox="1"/>
          <p:nvPr/>
        </p:nvSpPr>
        <p:spPr>
          <a:xfrm>
            <a:off x="2462601" y="2252370"/>
            <a:ext cx="3079359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spcBef>
                <a:spcPts val="0"/>
              </a:spcBef>
              <a:spcAft>
                <a:spcPts val="0"/>
              </a:spcAft>
              <a:defRPr b="1"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/>
              <a:t>Convenient &amp; Accessible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CF301A-78C6-42FE-A0CD-5C33D6E0B3C2}"/>
              </a:ext>
            </a:extLst>
          </p:cNvPr>
          <p:cNvSpPr txBox="1"/>
          <p:nvPr/>
        </p:nvSpPr>
        <p:spPr>
          <a:xfrm>
            <a:off x="2462601" y="3634661"/>
            <a:ext cx="3257489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spcBef>
                <a:spcPts val="0"/>
              </a:spcBef>
              <a:spcAft>
                <a:spcPts val="0"/>
              </a:spcAft>
              <a:defRPr b="1"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/>
              <a:t>For Individuals &amp; Businesses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05274E-1ACD-42F5-BAB9-E0EB308D904E}"/>
              </a:ext>
            </a:extLst>
          </p:cNvPr>
          <p:cNvSpPr txBox="1"/>
          <p:nvPr/>
        </p:nvSpPr>
        <p:spPr>
          <a:xfrm>
            <a:off x="2462601" y="5107246"/>
            <a:ext cx="2471887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spcBef>
                <a:spcPts val="0"/>
              </a:spcBef>
              <a:spcAft>
                <a:spcPts val="0"/>
              </a:spcAft>
              <a:defRPr b="1"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/>
              <a:t>Facilitates Testing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FF4D04-6CA3-4465-823E-E2C6D6AD4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601" y="1126205"/>
            <a:ext cx="2712528" cy="61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>
                <a:latin typeface="Century Gothic" panose="020B0502020202020204" pitchFamily="34" charset="0"/>
              </a:rPr>
              <a:t>Educates on the effect of false negatives &amp; testing in general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5E92B29-9A4B-47A2-838E-C31CB91FC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007" y="2565083"/>
            <a:ext cx="2540000" cy="61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Century Gothic" panose="020B0502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/>
              <a:t>User-friendly website with easily understandable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242807-BC8B-485D-9BE6-2E3D0B7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007" y="3951286"/>
            <a:ext cx="2540000" cy="34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Century Gothic" panose="020B0502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/>
              <a:t>To be informed on testing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C6833E-9989-4413-893C-D3BC2E10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601" y="5398376"/>
            <a:ext cx="2928188" cy="61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>
                <a:latin typeface="Century Gothic" panose="020B0502020202020204" pitchFamily="34" charset="0"/>
              </a:rPr>
              <a:t>Educates and provides resources to aid in testing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6" grpId="0"/>
      <p:bldP spid="25" grpId="0" animBg="1"/>
      <p:bldP spid="22" grpId="0" animBg="1"/>
      <p:bldP spid="93" grpId="0"/>
      <p:bldP spid="95" grpId="0"/>
      <p:bldP spid="97" grpId="0"/>
      <p:bldP spid="99" grpId="0"/>
      <p:bldP spid="101" grpId="0"/>
      <p:bldP spid="103" grpId="0"/>
      <p:bldP spid="105" grpId="0"/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91F7CB-EB5B-C642-A415-14BA8C437620}"/>
              </a:ext>
            </a:extLst>
          </p:cNvPr>
          <p:cNvSpPr/>
          <p:nvPr/>
        </p:nvSpPr>
        <p:spPr>
          <a:xfrm>
            <a:off x="7604914" y="5020095"/>
            <a:ext cx="232799" cy="23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31C1C-7245-1549-95B5-1D6C30D5E797}"/>
              </a:ext>
            </a:extLst>
          </p:cNvPr>
          <p:cNvSpPr/>
          <p:nvPr/>
        </p:nvSpPr>
        <p:spPr>
          <a:xfrm>
            <a:off x="7604915" y="3821250"/>
            <a:ext cx="232799" cy="23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18CC2-B81C-4754-9D7D-56ADF2BF6BA5}"/>
              </a:ext>
            </a:extLst>
          </p:cNvPr>
          <p:cNvSpPr/>
          <p:nvPr/>
        </p:nvSpPr>
        <p:spPr>
          <a:xfrm>
            <a:off x="3209925" y="5207000"/>
            <a:ext cx="3814763" cy="10937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73E0FE-7142-45F7-B61C-D3D632124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0227" y="1047181"/>
            <a:ext cx="4284512" cy="1325562"/>
          </a:xfrm>
        </p:spPr>
        <p:txBody>
          <a:bodyPr/>
          <a:lstStyle/>
          <a:p>
            <a:r>
              <a:rPr lang="en-US" altLang="en-US">
                <a:latin typeface="Century Gothic"/>
              </a:rPr>
              <a:t>Potential</a:t>
            </a:r>
            <a:br>
              <a:rPr lang="en-US" altLang="en-US">
                <a:latin typeface="Century Gothic"/>
              </a:rPr>
            </a:br>
            <a:r>
              <a:rPr lang="en-US" altLang="en-US">
                <a:solidFill>
                  <a:schemeClr val="accent1"/>
                </a:solidFill>
                <a:latin typeface="Century Gothic"/>
              </a:rPr>
              <a:t>Impact</a:t>
            </a:r>
            <a:endParaRPr lang="en-ID" altLang="en-US">
              <a:solidFill>
                <a:schemeClr val="accent1"/>
              </a:solidFill>
            </a:endParaRPr>
          </a:p>
        </p:txBody>
      </p:sp>
      <p:pic>
        <p:nvPicPr>
          <p:cNvPr id="13" name="Picture 76" descr="A person using a computer&#10;&#10;Description generated with very high confidence">
            <a:extLst>
              <a:ext uri="{FF2B5EF4-FFF2-40B4-BE49-F238E27FC236}">
                <a16:creationId xmlns:a16="http://schemas.microsoft.com/office/drawing/2014/main" id="{65AD109A-D632-4EDB-916E-ADBA3DCC4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0" t="4113" r="7560" b="3025"/>
          <a:stretch/>
        </p:blipFill>
        <p:spPr bwMode="auto">
          <a:xfrm>
            <a:off x="471697" y="559799"/>
            <a:ext cx="6090747" cy="51937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375C4-7131-4E40-A096-2A82CD3F32BD}"/>
              </a:ext>
            </a:extLst>
          </p:cNvPr>
          <p:cNvSpPr txBox="1"/>
          <p:nvPr/>
        </p:nvSpPr>
        <p:spPr>
          <a:xfrm>
            <a:off x="7430609" y="3767856"/>
            <a:ext cx="3407882" cy="10772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Century Gothic"/>
              </a:rPr>
              <a:t>02. </a:t>
            </a:r>
            <a:r>
              <a:rPr lang="en-US" sz="1600">
                <a:latin typeface="Century Gothic"/>
              </a:rPr>
              <a:t>Educate those who will be tested, a population estimated to exceed </a:t>
            </a:r>
            <a:r>
              <a:rPr lang="en-US" sz="1600" b="1">
                <a:latin typeface="Century Gothic"/>
              </a:rPr>
              <a:t>450,000 individuals per day </a:t>
            </a:r>
            <a:r>
              <a:rPr lang="en-US" sz="1600">
                <a:latin typeface="Century Gothic"/>
              </a:rPr>
              <a:t>in the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674450-AD19-0247-9F0C-2B82DE015764}"/>
              </a:ext>
            </a:extLst>
          </p:cNvPr>
          <p:cNvSpPr/>
          <p:nvPr/>
        </p:nvSpPr>
        <p:spPr>
          <a:xfrm>
            <a:off x="7604915" y="2887095"/>
            <a:ext cx="232799" cy="23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0B217-4AF2-4461-ACB1-F7A127EE3F4A}"/>
              </a:ext>
            </a:extLst>
          </p:cNvPr>
          <p:cNvSpPr txBox="1"/>
          <p:nvPr/>
        </p:nvSpPr>
        <p:spPr>
          <a:xfrm>
            <a:off x="7450226" y="2833894"/>
            <a:ext cx="3379127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Century Gothic" panose="020B0502020202020204" pitchFamily="34" charset="0"/>
              </a:rPr>
              <a:t>01. </a:t>
            </a:r>
            <a:r>
              <a:rPr lang="en-US" sz="1600">
                <a:latin typeface="Century Gothic" panose="020B0502020202020204" pitchFamily="34" charset="0"/>
              </a:rPr>
              <a:t>To be leveraged by colleges and companies to </a:t>
            </a:r>
            <a:r>
              <a:rPr lang="en-US" sz="1600" b="1">
                <a:latin typeface="Century Gothic" panose="020B0502020202020204" pitchFamily="34" charset="0"/>
              </a:rPr>
              <a:t>understand the impact of testing</a:t>
            </a:r>
            <a:endParaRPr lang="en-ID" sz="1600" b="1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E2C2C-494B-47C9-A53B-294A1D431FB1}"/>
              </a:ext>
            </a:extLst>
          </p:cNvPr>
          <p:cNvSpPr txBox="1"/>
          <p:nvPr/>
        </p:nvSpPr>
        <p:spPr>
          <a:xfrm>
            <a:off x="7430609" y="4952363"/>
            <a:ext cx="3379127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Century Gothic"/>
              </a:rPr>
              <a:t>03. </a:t>
            </a:r>
            <a:r>
              <a:rPr lang="en-US" sz="1600">
                <a:latin typeface="Century Gothic"/>
              </a:rPr>
              <a:t>Application to visualize &amp; educate on the spread other infectious diseases </a:t>
            </a:r>
          </a:p>
        </p:txBody>
      </p:sp>
    </p:spTree>
    <p:extLst>
      <p:ext uri="{BB962C8B-B14F-4D97-AF65-F5344CB8AC3E}">
        <p14:creationId xmlns:p14="http://schemas.microsoft.com/office/powerpoint/2010/main" val="1273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  <p:bldP spid="7" grpId="0"/>
      <p:bldP spid="6" grpId="0"/>
      <p:bldP spid="8" grpId="0" animBg="1"/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C36DBFB-A28F-4342-B9AD-29BA2C0B9275}"/>
              </a:ext>
            </a:extLst>
          </p:cNvPr>
          <p:cNvSpPr/>
          <p:nvPr/>
        </p:nvSpPr>
        <p:spPr>
          <a:xfrm>
            <a:off x="827239" y="622718"/>
            <a:ext cx="11364761" cy="487931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latin typeface="Century Gothic" panose="020B0502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954361-9C90-42BD-A2E4-5F6F928F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09635" y="5508116"/>
            <a:ext cx="7476286" cy="1354316"/>
          </a:xfrm>
        </p:spPr>
        <p:txBody>
          <a:bodyPr/>
          <a:lstStyle/>
          <a:p>
            <a:pPr algn="r"/>
            <a:r>
              <a:rPr lang="en-US" altLang="en-US">
                <a:latin typeface="Century Gothic"/>
              </a:rPr>
              <a:t>Timeline for </a:t>
            </a:r>
            <a:r>
              <a:rPr lang="en-US" altLang="en-US">
                <a:solidFill>
                  <a:schemeClr val="accent2"/>
                </a:solidFill>
                <a:latin typeface="Century Gothic"/>
              </a:rPr>
              <a:t>Implementation</a:t>
            </a:r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FBC831-FFDC-4B90-AF86-2FC0E8D4F9F2}"/>
              </a:ext>
            </a:extLst>
          </p:cNvPr>
          <p:cNvCxnSpPr>
            <a:cxnSpLocks/>
          </p:cNvCxnSpPr>
          <p:nvPr/>
        </p:nvCxnSpPr>
        <p:spPr>
          <a:xfrm>
            <a:off x="2138453" y="2949964"/>
            <a:ext cx="10053547" cy="431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DE957-9C05-4F1C-814A-C3F2D412BA72}"/>
              </a:ext>
            </a:extLst>
          </p:cNvPr>
          <p:cNvSpPr txBox="1"/>
          <p:nvPr/>
        </p:nvSpPr>
        <p:spPr>
          <a:xfrm>
            <a:off x="8897623" y="1897190"/>
            <a:ext cx="3489234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Sept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00030-8D70-4A2B-A768-D44D7B948253}"/>
              </a:ext>
            </a:extLst>
          </p:cNvPr>
          <p:cNvSpPr/>
          <p:nvPr/>
        </p:nvSpPr>
        <p:spPr>
          <a:xfrm>
            <a:off x="9858854" y="2815206"/>
            <a:ext cx="1570038" cy="325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292B5-8EDA-478C-B09B-AA430E18053F}"/>
              </a:ext>
            </a:extLst>
          </p:cNvPr>
          <p:cNvSpPr txBox="1"/>
          <p:nvPr/>
        </p:nvSpPr>
        <p:spPr>
          <a:xfrm>
            <a:off x="6735522" y="1899577"/>
            <a:ext cx="246685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chemeClr val="accent1"/>
                </a:solidFill>
                <a:latin typeface="Century Gothic" panose="020B0502020202020204" pitchFamily="34" charset="0"/>
              </a:rPr>
              <a:t>Aug</a:t>
            </a:r>
            <a:endParaRPr lang="en-US" sz="4800" b="1">
              <a:solidFill>
                <a:schemeClr val="accent1"/>
              </a:solidFill>
              <a:latin typeface="PT Serif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8DE48-095A-4540-A0FA-3672080E9277}"/>
              </a:ext>
            </a:extLst>
          </p:cNvPr>
          <p:cNvSpPr/>
          <p:nvPr/>
        </p:nvSpPr>
        <p:spPr>
          <a:xfrm>
            <a:off x="7184725" y="2815206"/>
            <a:ext cx="1568450" cy="327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86FDED-1C88-4079-BA46-A71672B96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117" y="3318381"/>
            <a:ext cx="2673529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Modification to make more user-friendly and launch to market. Invest in advertising to the public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E5A639-ECB9-4E16-A21B-F95291123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646" y="3309908"/>
            <a:ext cx="2643188" cy="144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1200" b="1">
                <a:solidFill>
                  <a:schemeClr val="bg2"/>
                </a:solidFill>
                <a:latin typeface="Century Gothic" panose="020B0502020202020204" pitchFamily="34" charset="0"/>
              </a:rPr>
              <a:t>Reach 10,000 users through partnerships with accredited organizations including testing labs, government, healthcare professional associations</a:t>
            </a:r>
            <a:endParaRPr lang="en-US" b="1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DDB-FA54-48DA-AD0E-F3D0421A7C4A}"/>
              </a:ext>
            </a:extLst>
          </p:cNvPr>
          <p:cNvSpPr txBox="1"/>
          <p:nvPr/>
        </p:nvSpPr>
        <p:spPr>
          <a:xfrm>
            <a:off x="4276200" y="1902753"/>
            <a:ext cx="1979612" cy="830263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 algn="ctr"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June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2E06C-2B0D-442F-A3EE-E2E0B1654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130" y="3312859"/>
            <a:ext cx="2643188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/>
              <a:t>Beta launch available only to healthcare workers &amp; companies by contacting them directly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02674-E287-4965-AC41-10C6EA9A782F}"/>
              </a:ext>
            </a:extLst>
          </p:cNvPr>
          <p:cNvSpPr txBox="1"/>
          <p:nvPr/>
        </p:nvSpPr>
        <p:spPr>
          <a:xfrm>
            <a:off x="1539486" y="1904400"/>
            <a:ext cx="1979612" cy="83026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>
                <a:solidFill>
                  <a:schemeClr val="accent1"/>
                </a:solidFill>
                <a:latin typeface="Century Gothic" panose="020B0502020202020204" pitchFamily="34" charset="0"/>
              </a:rPr>
              <a:t>May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F16886-0B19-4F01-8371-B7ED86B2C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98" y="3312859"/>
            <a:ext cx="2643188" cy="6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/>
              <a:t>Refine data visualization, algorithms, and website</a:t>
            </a:r>
            <a:endParaRPr lang="en-US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0BC0256-4186-4920-9702-67944BA26262}"/>
              </a:ext>
            </a:extLst>
          </p:cNvPr>
          <p:cNvSpPr txBox="1"/>
          <p:nvPr/>
        </p:nvSpPr>
        <p:spPr>
          <a:xfrm>
            <a:off x="7257750" y="2840607"/>
            <a:ext cx="142240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2"/>
                </a:solidFill>
                <a:latin typeface="Century Gothic" panose="020B0502020202020204" pitchFamily="34" charset="0"/>
              </a:rPr>
              <a:t>2020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F0BC0256-4186-4920-9702-67944BA26262}"/>
              </a:ext>
            </a:extLst>
          </p:cNvPr>
          <p:cNvSpPr txBox="1"/>
          <p:nvPr/>
        </p:nvSpPr>
        <p:spPr>
          <a:xfrm>
            <a:off x="9931040" y="2839708"/>
            <a:ext cx="142240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2"/>
                </a:solidFill>
                <a:latin typeface="Century Gothic" panose="020B0502020202020204" pitchFamily="34" charset="0"/>
              </a:rPr>
              <a:t>2020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EB639-9D5E-4816-87A4-BFF6F01BAF42}"/>
              </a:ext>
            </a:extLst>
          </p:cNvPr>
          <p:cNvSpPr/>
          <p:nvPr/>
        </p:nvSpPr>
        <p:spPr>
          <a:xfrm>
            <a:off x="1744333" y="2780700"/>
            <a:ext cx="1568450" cy="327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0F5A8-B1B7-4284-8381-6C3D299BC49E}"/>
              </a:ext>
            </a:extLst>
          </p:cNvPr>
          <p:cNvSpPr/>
          <p:nvPr/>
        </p:nvSpPr>
        <p:spPr>
          <a:xfrm>
            <a:off x="4484657" y="2818081"/>
            <a:ext cx="1568450" cy="327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D13B46D0-1100-4E33-BAE0-3A60CCC88D57}"/>
              </a:ext>
            </a:extLst>
          </p:cNvPr>
          <p:cNvSpPr txBox="1"/>
          <p:nvPr/>
        </p:nvSpPr>
        <p:spPr>
          <a:xfrm>
            <a:off x="1751221" y="2811852"/>
            <a:ext cx="142240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2"/>
                </a:solidFill>
                <a:latin typeface="Century Gothic" panose="020B0502020202020204" pitchFamily="34" charset="0"/>
              </a:rPr>
              <a:t>2020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D988B7E3-C2C0-470D-9DFC-FD6AAC1F1FF2}"/>
              </a:ext>
            </a:extLst>
          </p:cNvPr>
          <p:cNvSpPr txBox="1"/>
          <p:nvPr/>
        </p:nvSpPr>
        <p:spPr>
          <a:xfrm>
            <a:off x="4554806" y="2840607"/>
            <a:ext cx="142240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2"/>
                </a:solidFill>
                <a:latin typeface="Century Gothic" panose="020B0502020202020204" pitchFamily="34" charset="0"/>
              </a:rPr>
              <a:t>2020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1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 animBg="1"/>
      <p:bldP spid="10" grpId="0"/>
      <p:bldP spid="11" grpId="0" animBg="1"/>
      <p:bldP spid="23" grpId="0"/>
      <p:bldP spid="24" grpId="0"/>
      <p:bldP spid="2" grpId="0"/>
      <p:bldP spid="9" grpId="0"/>
      <p:bldP spid="51" grpId="0"/>
      <p:bldP spid="57" grpId="0"/>
      <p:bldP spid="61" grpId="0"/>
      <p:bldP spid="62" grpId="0"/>
      <p:bldP spid="4" grpId="0" animBg="1"/>
      <p:bldP spid="5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picture containing wire, hanging, metal, table&#10;&#10;Description generated with very high confidence">
            <a:extLst>
              <a:ext uri="{FF2B5EF4-FFF2-40B4-BE49-F238E27FC236}">
                <a16:creationId xmlns:a16="http://schemas.microsoft.com/office/drawing/2014/main" id="{E63726A6-5E76-4EE1-A96D-90D9B4AE2A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t="7802" b="7802"/>
          <a:stretch/>
        </p:blipFill>
        <p:spPr>
          <a:xfrm>
            <a:off x="0" y="296863"/>
            <a:ext cx="12192000" cy="6858000"/>
          </a:xfr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D6CD39-264F-4C28-8917-976CB8F8D3EF}"/>
              </a:ext>
            </a:extLst>
          </p:cNvPr>
          <p:cNvSpPr/>
          <p:nvPr/>
        </p:nvSpPr>
        <p:spPr>
          <a:xfrm>
            <a:off x="0" y="1209675"/>
            <a:ext cx="12192000" cy="4438650"/>
          </a:xfrm>
          <a:custGeom>
            <a:avLst/>
            <a:gdLst>
              <a:gd name="connsiteX0" fmla="*/ 0 w 12192001"/>
              <a:gd name="connsiteY0" fmla="*/ 4018232 h 4439922"/>
              <a:gd name="connsiteX1" fmla="*/ 1 w 12192001"/>
              <a:gd name="connsiteY1" fmla="*/ 4018232 h 4439922"/>
              <a:gd name="connsiteX2" fmla="*/ 1 w 12192001"/>
              <a:gd name="connsiteY2" fmla="*/ 4439920 h 4439922"/>
              <a:gd name="connsiteX3" fmla="*/ 0 w 12192001"/>
              <a:gd name="connsiteY3" fmla="*/ 4439920 h 4439922"/>
              <a:gd name="connsiteX4" fmla="*/ 1 w 12192001"/>
              <a:gd name="connsiteY4" fmla="*/ 0 h 4439922"/>
              <a:gd name="connsiteX5" fmla="*/ 12192001 w 12192001"/>
              <a:gd name="connsiteY5" fmla="*/ 0 h 4439922"/>
              <a:gd name="connsiteX6" fmla="*/ 12192001 w 12192001"/>
              <a:gd name="connsiteY6" fmla="*/ 4439922 h 4439922"/>
              <a:gd name="connsiteX7" fmla="*/ 1 w 12192001"/>
              <a:gd name="connsiteY7" fmla="*/ 4439922 h 4439922"/>
              <a:gd name="connsiteX8" fmla="*/ 1 w 12192001"/>
              <a:gd name="connsiteY8" fmla="*/ 4439920 h 4439922"/>
              <a:gd name="connsiteX9" fmla="*/ 1423387 w 12192001"/>
              <a:gd name="connsiteY9" fmla="*/ 4439920 h 4439922"/>
              <a:gd name="connsiteX10" fmla="*/ 1423387 w 12192001"/>
              <a:gd name="connsiteY10" fmla="*/ 4018232 h 4439922"/>
              <a:gd name="connsiteX11" fmla="*/ 1 w 12192001"/>
              <a:gd name="connsiteY11" fmla="*/ 4018232 h 44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4439922">
                <a:moveTo>
                  <a:pt x="0" y="4018232"/>
                </a:moveTo>
                <a:lnTo>
                  <a:pt x="1" y="4018232"/>
                </a:lnTo>
                <a:lnTo>
                  <a:pt x="1" y="4439920"/>
                </a:lnTo>
                <a:lnTo>
                  <a:pt x="0" y="4439920"/>
                </a:lnTo>
                <a:close/>
                <a:moveTo>
                  <a:pt x="1" y="0"/>
                </a:moveTo>
                <a:lnTo>
                  <a:pt x="12192001" y="0"/>
                </a:lnTo>
                <a:lnTo>
                  <a:pt x="12192001" y="4439922"/>
                </a:lnTo>
                <a:lnTo>
                  <a:pt x="1" y="4439922"/>
                </a:lnTo>
                <a:lnTo>
                  <a:pt x="1" y="4439920"/>
                </a:lnTo>
                <a:lnTo>
                  <a:pt x="1423387" y="4439920"/>
                </a:lnTo>
                <a:lnTo>
                  <a:pt x="1423387" y="4018232"/>
                </a:lnTo>
                <a:lnTo>
                  <a:pt x="1" y="401823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BC321-5256-467C-9AF8-2981387EF6C6}"/>
              </a:ext>
            </a:extLst>
          </p:cNvPr>
          <p:cNvSpPr/>
          <p:nvPr/>
        </p:nvSpPr>
        <p:spPr>
          <a:xfrm>
            <a:off x="10768013" y="1209675"/>
            <a:ext cx="1423987" cy="4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63E0F-ECFC-4C53-849D-A5C8561AA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5050" y="2708275"/>
            <a:ext cx="7580313" cy="1444625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</a:rPr>
              <a:t>Thank </a:t>
            </a:r>
            <a:r>
              <a:rPr lang="en-US" altLang="en-US"/>
              <a:t>You</a:t>
            </a:r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32103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olor 29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PT Serif &amp; Open Sans">
      <a:majorFont>
        <a:latin typeface="PT Serif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Lato</vt:lpstr>
      <vt:lpstr>Open Sans</vt:lpstr>
      <vt:lpstr>PT Serif</vt:lpstr>
      <vt:lpstr>Office Theme</vt:lpstr>
      <vt:lpstr>Pandemio</vt:lpstr>
      <vt:lpstr>PowerPoint Presentation</vt:lpstr>
      <vt:lpstr>Our Solution</vt:lpstr>
      <vt:lpstr>Key Objectives</vt:lpstr>
      <vt:lpstr>Potential Impact</vt:lpstr>
      <vt:lpstr>Timeline for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Rahman, Zarif</cp:lastModifiedBy>
  <cp:revision>1</cp:revision>
  <dcterms:created xsi:type="dcterms:W3CDTF">2020-02-22T02:01:49Z</dcterms:created>
  <dcterms:modified xsi:type="dcterms:W3CDTF">2020-05-28T01:07:34Z</dcterms:modified>
</cp:coreProperties>
</file>