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8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9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5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7796-DBAD-45AF-9D4D-E32A71C3514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7796-DBAD-45AF-9D4D-E32A71C3514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79FD-2DF1-4751-B02D-F4A913D6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8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1BFF06-F203-42EC-98E9-E665391E4245}"/>
              </a:ext>
            </a:extLst>
          </p:cNvPr>
          <p:cNvSpPr/>
          <p:nvPr/>
        </p:nvSpPr>
        <p:spPr>
          <a:xfrm>
            <a:off x="127221" y="79513"/>
            <a:ext cx="6647290" cy="15257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C42FA-4F36-412F-A3CB-E8CC910F9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485" y="466241"/>
            <a:ext cx="3832030" cy="752248"/>
          </a:xfr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/>
              <a:t>Web of Science (1900 -  September 2020)</a:t>
            </a:r>
          </a:p>
          <a:p>
            <a:r>
              <a:rPr lang="en-US" dirty="0"/>
              <a:t>N = 751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B097E-935D-4C50-9A27-D0DB66055FA8}"/>
              </a:ext>
            </a:extLst>
          </p:cNvPr>
          <p:cNvSpPr/>
          <p:nvPr/>
        </p:nvSpPr>
        <p:spPr>
          <a:xfrm>
            <a:off x="127220" y="1645628"/>
            <a:ext cx="6647290" cy="28371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7B73B-7331-4676-B93F-78062923AA67}"/>
              </a:ext>
            </a:extLst>
          </p:cNvPr>
          <p:cNvSpPr/>
          <p:nvPr/>
        </p:nvSpPr>
        <p:spPr>
          <a:xfrm>
            <a:off x="127221" y="4519932"/>
            <a:ext cx="6647290" cy="59850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4FBB3BD-226F-4F64-9917-DE69E7B29349}"/>
              </a:ext>
            </a:extLst>
          </p:cNvPr>
          <p:cNvSpPr txBox="1">
            <a:spLocks/>
          </p:cNvSpPr>
          <p:nvPr/>
        </p:nvSpPr>
        <p:spPr>
          <a:xfrm rot="16200000">
            <a:off x="-259507" y="455609"/>
            <a:ext cx="1525704" cy="75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Identification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B4AA70-0216-44F8-A238-AB298539FB00}"/>
              </a:ext>
            </a:extLst>
          </p:cNvPr>
          <p:cNvSpPr txBox="1">
            <a:spLocks/>
          </p:cNvSpPr>
          <p:nvPr/>
        </p:nvSpPr>
        <p:spPr>
          <a:xfrm rot="16200000">
            <a:off x="-914383" y="2689076"/>
            <a:ext cx="2837155" cy="75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Screening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2E55544-AD82-44EF-B980-9D34845E8696}"/>
              </a:ext>
            </a:extLst>
          </p:cNvPr>
          <p:cNvSpPr txBox="1">
            <a:spLocks/>
          </p:cNvSpPr>
          <p:nvPr/>
        </p:nvSpPr>
        <p:spPr>
          <a:xfrm rot="16200000">
            <a:off x="-2489174" y="7136326"/>
            <a:ext cx="5985036" cy="75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Assessment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E219B68-2670-4CCF-8A61-1B809A7C5192}"/>
              </a:ext>
            </a:extLst>
          </p:cNvPr>
          <p:cNvSpPr txBox="1">
            <a:spLocks/>
          </p:cNvSpPr>
          <p:nvPr/>
        </p:nvSpPr>
        <p:spPr>
          <a:xfrm>
            <a:off x="1202485" y="4818116"/>
            <a:ext cx="3832029" cy="75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Articles assessed for inclusion criteria</a:t>
            </a:r>
          </a:p>
          <a:p>
            <a:r>
              <a:rPr lang="en-US" dirty="0"/>
              <a:t>N = 230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3581B6-2725-4359-A9A5-E5264DC85E63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3118500" y="1218489"/>
            <a:ext cx="0" cy="3599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56DED749-6F97-442D-BEA2-B4B3D1263853}"/>
              </a:ext>
            </a:extLst>
          </p:cNvPr>
          <p:cNvSpPr txBox="1">
            <a:spLocks/>
          </p:cNvSpPr>
          <p:nvPr/>
        </p:nvSpPr>
        <p:spPr>
          <a:xfrm>
            <a:off x="4031322" y="1980961"/>
            <a:ext cx="2698607" cy="2157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 Any Papers Studying Human Behavior</a:t>
            </a:r>
          </a:p>
          <a:p>
            <a:r>
              <a:rPr lang="en-US" dirty="0"/>
              <a:t>N = 197</a:t>
            </a:r>
          </a:p>
          <a:p>
            <a:r>
              <a:rPr lang="en-US" dirty="0"/>
              <a:t>Removed Any Papers Not Studying Color and Aggression</a:t>
            </a:r>
          </a:p>
          <a:p>
            <a:r>
              <a:rPr lang="en-US" dirty="0"/>
              <a:t>N = 324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10741-1724-4853-8CFD-BB68B98CF92D}"/>
              </a:ext>
            </a:extLst>
          </p:cNvPr>
          <p:cNvSpPr/>
          <p:nvPr/>
        </p:nvSpPr>
        <p:spPr>
          <a:xfrm>
            <a:off x="127220" y="10545378"/>
            <a:ext cx="6647290" cy="15257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D27023-4E23-4E9A-92B4-C8C585D2E770}"/>
              </a:ext>
            </a:extLst>
          </p:cNvPr>
          <p:cNvSpPr txBox="1">
            <a:spLocks/>
          </p:cNvSpPr>
          <p:nvPr/>
        </p:nvSpPr>
        <p:spPr>
          <a:xfrm rot="16200000">
            <a:off x="-248614" y="10921212"/>
            <a:ext cx="1525782" cy="774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Included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2F2AABF-EF8C-4E31-A5B5-9395C720807A}"/>
              </a:ext>
            </a:extLst>
          </p:cNvPr>
          <p:cNvSpPr txBox="1">
            <a:spLocks/>
          </p:cNvSpPr>
          <p:nvPr/>
        </p:nvSpPr>
        <p:spPr>
          <a:xfrm>
            <a:off x="1202486" y="10927031"/>
            <a:ext cx="3832028" cy="75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Included in our meta-analysis</a:t>
            </a:r>
          </a:p>
          <a:p>
            <a:r>
              <a:rPr lang="en-US" dirty="0"/>
              <a:t>N </a:t>
            </a:r>
            <a:r>
              <a:rPr lang="en-US"/>
              <a:t>= 70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F30477-DBEC-4154-B30F-1D0E86CBECF2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3118500" y="5570364"/>
            <a:ext cx="0" cy="5356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A997D4-D6CE-4E20-8DDA-3151B79C75F2}"/>
              </a:ext>
            </a:extLst>
          </p:cNvPr>
          <p:cNvCxnSpPr>
            <a:cxnSpLocks/>
          </p:cNvCxnSpPr>
          <p:nvPr/>
        </p:nvCxnSpPr>
        <p:spPr>
          <a:xfrm>
            <a:off x="3118500" y="3059620"/>
            <a:ext cx="916472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BDC0AE-85D4-4024-9B03-C9B926788F70}"/>
              </a:ext>
            </a:extLst>
          </p:cNvPr>
          <p:cNvCxnSpPr>
            <a:cxnSpLocks/>
          </p:cNvCxnSpPr>
          <p:nvPr/>
        </p:nvCxnSpPr>
        <p:spPr>
          <a:xfrm>
            <a:off x="3118499" y="8050016"/>
            <a:ext cx="922154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ubtitle 2">
            <a:extLst>
              <a:ext uri="{FF2B5EF4-FFF2-40B4-BE49-F238E27FC236}">
                <a16:creationId xmlns:a16="http://schemas.microsoft.com/office/drawing/2014/main" id="{FA651E3F-E9E6-43F1-AE3C-98F6D23D9570}"/>
              </a:ext>
            </a:extLst>
          </p:cNvPr>
          <p:cNvSpPr txBox="1">
            <a:spLocks/>
          </p:cNvSpPr>
          <p:nvPr/>
        </p:nvSpPr>
        <p:spPr>
          <a:xfrm>
            <a:off x="4031322" y="5706926"/>
            <a:ext cx="2698607" cy="469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Papers were Removed if they did not include: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Natural pigment variation within the same species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Individual measure of both color and aggression against a con-specific (same age, pigment, and sex)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Report relevant statistics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Analyze data in comparison between color morphs</a:t>
            </a:r>
          </a:p>
          <a:p>
            <a:r>
              <a:rPr lang="en-US" dirty="0"/>
              <a:t>N = 160</a:t>
            </a:r>
          </a:p>
        </p:txBody>
      </p:sp>
    </p:spTree>
    <p:extLst>
      <p:ext uri="{BB962C8B-B14F-4D97-AF65-F5344CB8AC3E}">
        <p14:creationId xmlns:p14="http://schemas.microsoft.com/office/powerpoint/2010/main" val="227673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99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Ruckman</dc:creator>
  <cp:lastModifiedBy>Sarah Ruckman</cp:lastModifiedBy>
  <cp:revision>13</cp:revision>
  <dcterms:created xsi:type="dcterms:W3CDTF">2021-07-06T18:40:50Z</dcterms:created>
  <dcterms:modified xsi:type="dcterms:W3CDTF">2023-09-24T20:51:39Z</dcterms:modified>
</cp:coreProperties>
</file>