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9F6FF2-2774-4880-A33B-42F22AAB9E94}">
  <a:tblStyle styleId="{859F6FF2-2774-4880-A33B-42F22AAB9E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102"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067536d3b_0_1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067536d3b_0_1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a82dcfdb1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a82dcfdb1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b067536d3b_0_1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b067536d3b_0_1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b067536d3b_0_1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b067536d3b_0_1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067536d3b_0_1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067536d3b_0_1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b067536d3b_0_1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b067536d3b_0_1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b067536d3b_0_1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b067536d3b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067536d3b_0_1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067536d3b_0_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067536d3b_0_1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067536d3b_0_1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067536d3b_0_1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b067536d3b_0_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b067536d3b_0_8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b067536d3b_0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b067536d3b_0_1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b067536d3b_0_1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a82dcfdb1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a82dcfdb1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067536d3b_0_1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b067536d3b_0_1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067536d3b_0_1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b067536d3b_0_1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067536d3b_0_1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067536d3b_0_1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067536d3b_0_1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b067536d3b_0_1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WNBA - wsn.com </a:t>
            </a:r>
            <a:endParaRPr/>
          </a:p>
          <a:p>
            <a:pPr marL="0" lvl="0" indent="0" algn="l" rtl="0">
              <a:spcBef>
                <a:spcPts val="0"/>
              </a:spcBef>
              <a:spcAft>
                <a:spcPts val="0"/>
              </a:spcAft>
              <a:buNone/>
            </a:pPr>
            <a:r>
              <a:rPr lang="en"/>
              <a:t>WTA - causeiq.com </a:t>
            </a:r>
            <a:endParaRPr/>
          </a:p>
          <a:p>
            <a:pPr marL="0" lvl="0" indent="0" algn="l" rtl="0">
              <a:spcBef>
                <a:spcPts val="0"/>
              </a:spcBef>
              <a:spcAft>
                <a:spcPts val="0"/>
              </a:spcAft>
              <a:buNone/>
            </a:pPr>
            <a:r>
              <a:rPr lang="en"/>
              <a:t>ATP - sportspromedia.com</a:t>
            </a:r>
            <a:endParaRPr/>
          </a:p>
          <a:p>
            <a:pPr marL="0" lvl="0" indent="0" algn="l" rtl="0">
              <a:spcBef>
                <a:spcPts val="0"/>
              </a:spcBef>
              <a:spcAft>
                <a:spcPts val="0"/>
              </a:spcAft>
              <a:buNone/>
            </a:pPr>
            <a:r>
              <a:rPr lang="en"/>
              <a:t>PGA-thengfq.com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82dcfdb1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82dcfdb1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NBA 2019-2020- ESPN</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b067536d3b_0_1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b067536d3b_0_1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Highest Male: Steph Curry</a:t>
            </a:r>
            <a:endParaRPr/>
          </a:p>
          <a:p>
            <a:pPr marL="0" lvl="0" indent="0" algn="l" rtl="0">
              <a:spcBef>
                <a:spcPts val="0"/>
              </a:spcBef>
              <a:spcAft>
                <a:spcPts val="0"/>
              </a:spcAft>
              <a:buNone/>
            </a:pPr>
            <a:r>
              <a:rPr lang="en"/>
              <a:t>Highest Female Caroline Wozniacki- Tennis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067536d3b_0_1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067536d3b_0_1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1">
  <p:cSld name="TITLE_1">
    <p:bg>
      <p:bgPr>
        <a:solidFill>
          <a:schemeClr val="accent3"/>
        </a:solidFill>
        <a:effectLst/>
      </p:bgPr>
    </p:bg>
    <p:spTree>
      <p:nvGrpSpPr>
        <p:cNvPr id="1" name="Shape 81"/>
        <p:cNvGrpSpPr/>
        <p:nvPr/>
      </p:nvGrpSpPr>
      <p:grpSpPr>
        <a:xfrm>
          <a:off x="0" y="0"/>
          <a:ext cx="0" cy="0"/>
          <a:chOff x="0" y="0"/>
          <a:chExt cx="0" cy="0"/>
        </a:xfrm>
      </p:grpSpPr>
      <p:grpSp>
        <p:nvGrpSpPr>
          <p:cNvPr id="82" name="Google Shape;82;p13"/>
          <p:cNvGrpSpPr/>
          <p:nvPr/>
        </p:nvGrpSpPr>
        <p:grpSpPr>
          <a:xfrm>
            <a:off x="7343003" y="3409675"/>
            <a:ext cx="1691422" cy="1732548"/>
            <a:chOff x="7343003" y="3409675"/>
            <a:chExt cx="1691422" cy="1732548"/>
          </a:xfrm>
        </p:grpSpPr>
        <p:grpSp>
          <p:nvGrpSpPr>
            <p:cNvPr id="83" name="Google Shape;83;p13"/>
            <p:cNvGrpSpPr/>
            <p:nvPr/>
          </p:nvGrpSpPr>
          <p:grpSpPr>
            <a:xfrm>
              <a:off x="7343003" y="4453711"/>
              <a:ext cx="316800" cy="688513"/>
              <a:chOff x="7343003" y="4453711"/>
              <a:chExt cx="316800" cy="688513"/>
            </a:xfrm>
          </p:grpSpPr>
          <p:sp>
            <p:nvSpPr>
              <p:cNvPr id="84" name="Google Shape;84;p13"/>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13"/>
            <p:cNvGrpSpPr/>
            <p:nvPr/>
          </p:nvGrpSpPr>
          <p:grpSpPr>
            <a:xfrm>
              <a:off x="7801210" y="4105700"/>
              <a:ext cx="316800" cy="1036523"/>
              <a:chOff x="7801210" y="4105700"/>
              <a:chExt cx="316800" cy="1036523"/>
            </a:xfrm>
          </p:grpSpPr>
          <p:sp>
            <p:nvSpPr>
              <p:cNvPr id="87" name="Google Shape;87;p13"/>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13"/>
            <p:cNvGrpSpPr/>
            <p:nvPr/>
          </p:nvGrpSpPr>
          <p:grpSpPr>
            <a:xfrm>
              <a:off x="8259418" y="3757688"/>
              <a:ext cx="316800" cy="1384535"/>
              <a:chOff x="8259418" y="3757688"/>
              <a:chExt cx="316800" cy="1384535"/>
            </a:xfrm>
          </p:grpSpPr>
          <p:sp>
            <p:nvSpPr>
              <p:cNvPr id="91" name="Google Shape;91;p13"/>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13"/>
            <p:cNvGrpSpPr/>
            <p:nvPr/>
          </p:nvGrpSpPr>
          <p:grpSpPr>
            <a:xfrm>
              <a:off x="8717625" y="3409675"/>
              <a:ext cx="316800" cy="1732548"/>
              <a:chOff x="8717625" y="3409675"/>
              <a:chExt cx="316800" cy="1732548"/>
            </a:xfrm>
          </p:grpSpPr>
          <p:sp>
            <p:nvSpPr>
              <p:cNvPr id="96" name="Google Shape;96;p13"/>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 name="Google Shape;101;p13"/>
          <p:cNvGrpSpPr/>
          <p:nvPr/>
        </p:nvGrpSpPr>
        <p:grpSpPr>
          <a:xfrm>
            <a:off x="5043503" y="0"/>
            <a:ext cx="3814072" cy="3839102"/>
            <a:chOff x="5043503" y="0"/>
            <a:chExt cx="3814072" cy="3839102"/>
          </a:xfrm>
        </p:grpSpPr>
        <p:sp>
          <p:nvSpPr>
            <p:cNvPr id="102" name="Google Shape;102;p13"/>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13"/>
            <p:cNvGrpSpPr/>
            <p:nvPr/>
          </p:nvGrpSpPr>
          <p:grpSpPr>
            <a:xfrm>
              <a:off x="7647812" y="2704283"/>
              <a:ext cx="635219" cy="635219"/>
              <a:chOff x="6725724" y="2701260"/>
              <a:chExt cx="1208101" cy="1208100"/>
            </a:xfrm>
          </p:grpSpPr>
          <p:sp>
            <p:nvSpPr>
              <p:cNvPr id="105" name="Google Shape;105;p1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13"/>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13"/>
            <p:cNvGrpSpPr/>
            <p:nvPr/>
          </p:nvGrpSpPr>
          <p:grpSpPr>
            <a:xfrm>
              <a:off x="7952720" y="179238"/>
              <a:ext cx="873165" cy="873003"/>
              <a:chOff x="7754428" y="208725"/>
              <a:chExt cx="541800" cy="541800"/>
            </a:xfrm>
          </p:grpSpPr>
          <p:sp>
            <p:nvSpPr>
              <p:cNvPr id="110" name="Google Shape;110;p13"/>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3"/>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19" name="Google Shape;119;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20" name="Google Shape;120;p1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4"/>
          <p:cNvSpPr txBox="1">
            <a:spLocks noGrp="1"/>
          </p:cNvSpPr>
          <p:nvPr>
            <p:ph type="ctrTitle"/>
          </p:nvPr>
        </p:nvSpPr>
        <p:spPr>
          <a:xfrm>
            <a:off x="311708" y="1394725"/>
            <a:ext cx="8520600" cy="205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Male vs Female Professional Athletes Pay Disparity</a:t>
            </a:r>
            <a:endParaRPr b="1"/>
          </a:p>
        </p:txBody>
      </p:sp>
      <p:sp>
        <p:nvSpPr>
          <p:cNvPr id="2" name="TextBox 1">
            <a:extLst>
              <a:ext uri="{FF2B5EF4-FFF2-40B4-BE49-F238E27FC236}">
                <a16:creationId xmlns:a16="http://schemas.microsoft.com/office/drawing/2014/main" id="{C1C86406-C489-4AE3-B958-FADD9F1A24BF}"/>
              </a:ext>
            </a:extLst>
          </p:cNvPr>
          <p:cNvSpPr txBox="1"/>
          <p:nvPr/>
        </p:nvSpPr>
        <p:spPr>
          <a:xfrm>
            <a:off x="433552" y="3389586"/>
            <a:ext cx="3011214" cy="307777"/>
          </a:xfrm>
          <a:prstGeom prst="rect">
            <a:avLst/>
          </a:prstGeom>
          <a:noFill/>
        </p:spPr>
        <p:txBody>
          <a:bodyPr wrap="square" rtlCol="0">
            <a:spAutoFit/>
          </a:bodyPr>
          <a:lstStyle/>
          <a:p>
            <a:r>
              <a:rPr lang="en-US" dirty="0"/>
              <a:t>Sydney Rudny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23"/>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90" name="Google Shape;190;p23"/>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1" name="Google Shape;191;p23"/>
          <p:cNvPicPr preferRelativeResize="0"/>
          <p:nvPr/>
        </p:nvPicPr>
        <p:blipFill>
          <a:blip r:embed="rId3">
            <a:alphaModFix/>
          </a:blip>
          <a:stretch>
            <a:fillRect/>
          </a:stretch>
        </p:blipFill>
        <p:spPr>
          <a:xfrm>
            <a:off x="0" y="0"/>
            <a:ext cx="9144001" cy="508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4"/>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98" name="Google Shape;198;p24"/>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9" name="Google Shape;199;p24"/>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Revenues vs Pay</a:t>
            </a:r>
            <a:endParaRPr/>
          </a:p>
        </p:txBody>
      </p:sp>
      <p:graphicFrame>
        <p:nvGraphicFramePr>
          <p:cNvPr id="205" name="Google Shape;205;p25"/>
          <p:cNvGraphicFramePr/>
          <p:nvPr/>
        </p:nvGraphicFramePr>
        <p:xfrm>
          <a:off x="952500" y="1450075"/>
          <a:ext cx="3000000" cy="3000000"/>
        </p:xfrm>
        <a:graphic>
          <a:graphicData uri="http://schemas.openxmlformats.org/drawingml/2006/table">
            <a:tbl>
              <a:tblPr>
                <a:noFill/>
                <a:tableStyleId>{859F6FF2-2774-4880-A33B-42F22AAB9E94}</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005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NBA</a:t>
                      </a:r>
                      <a:endParaRPr/>
                    </a:p>
                  </a:txBody>
                  <a:tcPr marL="91425" marR="91425" marT="91425" marB="91425"/>
                </a:tc>
                <a:tc>
                  <a:txBody>
                    <a:bodyPr/>
                    <a:lstStyle/>
                    <a:p>
                      <a:pPr marL="0" lvl="0" indent="0" algn="l" rtl="0">
                        <a:spcBef>
                          <a:spcPts val="0"/>
                        </a:spcBef>
                        <a:spcAft>
                          <a:spcPts val="0"/>
                        </a:spcAft>
                        <a:buNone/>
                      </a:pPr>
                      <a:r>
                        <a:rPr lang="en"/>
                        <a:t>WNBA</a:t>
                      </a:r>
                      <a:endParaRPr/>
                    </a:p>
                  </a:txBody>
                  <a:tcPr marL="91425" marR="91425" marT="91425" marB="91425"/>
                </a:tc>
                <a:extLst>
                  <a:ext uri="{0D108BD9-81ED-4DB2-BD59-A6C34878D82A}">
                    <a16:rowId xmlns:a16="http://schemas.microsoft.com/office/drawing/2014/main" val="10000"/>
                  </a:ext>
                </a:extLst>
              </a:tr>
              <a:tr h="594775">
                <a:tc>
                  <a:txBody>
                    <a:bodyPr/>
                    <a:lstStyle/>
                    <a:p>
                      <a:pPr marL="0" lvl="0" indent="0" algn="l" rtl="0">
                        <a:spcBef>
                          <a:spcPts val="0"/>
                        </a:spcBef>
                        <a:spcAft>
                          <a:spcPts val="0"/>
                        </a:spcAft>
                        <a:buNone/>
                      </a:pPr>
                      <a:r>
                        <a:rPr lang="en"/>
                        <a:t>Average Base</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$0.01</a:t>
                      </a:r>
                      <a:endParaRPr/>
                    </a:p>
                  </a:txBody>
                  <a:tcPr marL="91425" marR="91425" marT="91425" marB="91425"/>
                </a:tc>
                <a:extLst>
                  <a:ext uri="{0D108BD9-81ED-4DB2-BD59-A6C34878D82A}">
                    <a16:rowId xmlns:a16="http://schemas.microsoft.com/office/drawing/2014/main" val="10001"/>
                  </a:ext>
                </a:extLst>
              </a:tr>
            </a:tbl>
          </a:graphicData>
        </a:graphic>
      </p:graphicFrame>
      <p:sp>
        <p:nvSpPr>
          <p:cNvPr id="206" name="Google Shape;206;p25"/>
          <p:cNvSpPr txBox="1"/>
          <p:nvPr/>
        </p:nvSpPr>
        <p:spPr>
          <a:xfrm>
            <a:off x="637725" y="3628550"/>
            <a:ext cx="5907000" cy="7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latin typeface="Roboto"/>
                <a:ea typeface="Roboto"/>
                <a:cs typeface="Roboto"/>
                <a:sym typeface="Roboto"/>
              </a:rPr>
              <a:t>WNBA’s revenues are 1% of the NBA’s</a:t>
            </a:r>
            <a:endParaRPr sz="2100" b="1">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26"/>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13" name="Google Shape;213;p26"/>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4" name="Google Shape;214;p26"/>
          <p:cNvPicPr preferRelativeResize="0"/>
          <p:nvPr/>
        </p:nvPicPr>
        <p:blipFill>
          <a:blip r:embed="rId3">
            <a:alphaModFix/>
          </a:blip>
          <a:stretch>
            <a:fillRect/>
          </a:stretch>
        </p:blipFill>
        <p:spPr>
          <a:xfrm>
            <a:off x="-14775"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7"/>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21" name="Google Shape;221;p27"/>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2" name="Google Shape;222;p27"/>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Revenues vs Pay</a:t>
            </a:r>
            <a:endParaRPr/>
          </a:p>
        </p:txBody>
      </p:sp>
      <p:graphicFrame>
        <p:nvGraphicFramePr>
          <p:cNvPr id="228" name="Google Shape;228;p28"/>
          <p:cNvGraphicFramePr/>
          <p:nvPr/>
        </p:nvGraphicFramePr>
        <p:xfrm>
          <a:off x="952500" y="1450075"/>
          <a:ext cx="3000000" cy="3000000"/>
        </p:xfrm>
        <a:graphic>
          <a:graphicData uri="http://schemas.openxmlformats.org/drawingml/2006/table">
            <a:tbl>
              <a:tblPr>
                <a:noFill/>
                <a:tableStyleId>{859F6FF2-2774-4880-A33B-42F22AAB9E94}</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005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ATP</a:t>
                      </a:r>
                      <a:endParaRPr/>
                    </a:p>
                  </a:txBody>
                  <a:tcPr marL="91425" marR="91425" marT="91425" marB="91425"/>
                </a:tc>
                <a:tc>
                  <a:txBody>
                    <a:bodyPr/>
                    <a:lstStyle/>
                    <a:p>
                      <a:pPr marL="0" lvl="0" indent="0" algn="l" rtl="0">
                        <a:spcBef>
                          <a:spcPts val="0"/>
                        </a:spcBef>
                        <a:spcAft>
                          <a:spcPts val="0"/>
                        </a:spcAft>
                        <a:buNone/>
                      </a:pPr>
                      <a:r>
                        <a:rPr lang="en"/>
                        <a:t>WTA</a:t>
                      </a:r>
                      <a:endParaRPr/>
                    </a:p>
                  </a:txBody>
                  <a:tcPr marL="91425" marR="91425" marT="91425" marB="91425"/>
                </a:tc>
                <a:extLst>
                  <a:ext uri="{0D108BD9-81ED-4DB2-BD59-A6C34878D82A}">
                    <a16:rowId xmlns:a16="http://schemas.microsoft.com/office/drawing/2014/main" val="10000"/>
                  </a:ext>
                </a:extLst>
              </a:tr>
              <a:tr h="594775">
                <a:tc>
                  <a:txBody>
                    <a:bodyPr/>
                    <a:lstStyle/>
                    <a:p>
                      <a:pPr marL="0" lvl="0" indent="0" algn="l" rtl="0">
                        <a:spcBef>
                          <a:spcPts val="0"/>
                        </a:spcBef>
                        <a:spcAft>
                          <a:spcPts val="0"/>
                        </a:spcAft>
                        <a:buNone/>
                      </a:pPr>
                      <a:r>
                        <a:rPr lang="en"/>
                        <a:t>Average Base</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$0.87</a:t>
                      </a:r>
                      <a:endParaRPr/>
                    </a:p>
                  </a:txBody>
                  <a:tcPr marL="91425" marR="91425" marT="91425" marB="91425"/>
                </a:tc>
                <a:extLst>
                  <a:ext uri="{0D108BD9-81ED-4DB2-BD59-A6C34878D82A}">
                    <a16:rowId xmlns:a16="http://schemas.microsoft.com/office/drawing/2014/main" val="10001"/>
                  </a:ext>
                </a:extLst>
              </a:tr>
            </a:tbl>
          </a:graphicData>
        </a:graphic>
      </p:graphicFrame>
      <p:sp>
        <p:nvSpPr>
          <p:cNvPr id="229" name="Google Shape;229;p28"/>
          <p:cNvSpPr txBox="1"/>
          <p:nvPr/>
        </p:nvSpPr>
        <p:spPr>
          <a:xfrm>
            <a:off x="637725" y="3628550"/>
            <a:ext cx="5907000" cy="7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latin typeface="Roboto"/>
                <a:ea typeface="Roboto"/>
                <a:cs typeface="Roboto"/>
                <a:sym typeface="Roboto"/>
              </a:rPr>
              <a:t>WTA’s revenues are 84% of the ATP’s</a:t>
            </a:r>
            <a:endParaRPr sz="2100" b="1">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9"/>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36" name="Google Shape;236;p29"/>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37" name="Google Shape;237;p29"/>
          <p:cNvPicPr preferRelativeResize="0"/>
          <p:nvPr/>
        </p:nvPicPr>
        <p:blipFill>
          <a:blip r:embed="rId3">
            <a:alphaModFix/>
          </a:blip>
          <a:stretch>
            <a:fillRect/>
          </a:stretch>
        </p:blipFill>
        <p:spPr>
          <a:xfrm>
            <a:off x="-14775" y="0"/>
            <a:ext cx="9144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3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44" name="Google Shape;244;p30"/>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5" name="Google Shape;245;p30"/>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Revenues vs Pay</a:t>
            </a:r>
            <a:endParaRPr/>
          </a:p>
        </p:txBody>
      </p:sp>
      <p:graphicFrame>
        <p:nvGraphicFramePr>
          <p:cNvPr id="251" name="Google Shape;251;p31"/>
          <p:cNvGraphicFramePr/>
          <p:nvPr/>
        </p:nvGraphicFramePr>
        <p:xfrm>
          <a:off x="952500" y="1101475"/>
          <a:ext cx="3000000" cy="3000000"/>
        </p:xfrm>
        <a:graphic>
          <a:graphicData uri="http://schemas.openxmlformats.org/drawingml/2006/table">
            <a:tbl>
              <a:tblPr>
                <a:noFill/>
                <a:tableStyleId>{859F6FF2-2774-4880-A33B-42F22AAB9E94}</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7171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PGA</a:t>
                      </a:r>
                      <a:endParaRPr/>
                    </a:p>
                  </a:txBody>
                  <a:tcPr marL="91425" marR="91425" marT="91425" marB="91425"/>
                </a:tc>
                <a:tc>
                  <a:txBody>
                    <a:bodyPr/>
                    <a:lstStyle/>
                    <a:p>
                      <a:pPr marL="0" lvl="0" indent="0" algn="l" rtl="0">
                        <a:spcBef>
                          <a:spcPts val="0"/>
                        </a:spcBef>
                        <a:spcAft>
                          <a:spcPts val="0"/>
                        </a:spcAft>
                        <a:buNone/>
                      </a:pPr>
                      <a:r>
                        <a:rPr lang="en"/>
                        <a:t>LPGA</a:t>
                      </a:r>
                      <a:endParaRPr/>
                    </a:p>
                  </a:txBody>
                  <a:tcPr marL="91425" marR="91425" marT="91425" marB="91425"/>
                </a:tc>
                <a:extLst>
                  <a:ext uri="{0D108BD9-81ED-4DB2-BD59-A6C34878D82A}">
                    <a16:rowId xmlns:a16="http://schemas.microsoft.com/office/drawing/2014/main" val="10000"/>
                  </a:ext>
                </a:extLst>
              </a:tr>
              <a:tr h="710225">
                <a:tc>
                  <a:txBody>
                    <a:bodyPr/>
                    <a:lstStyle/>
                    <a:p>
                      <a:pPr marL="0" lvl="0" indent="0" algn="l" rtl="0">
                        <a:spcBef>
                          <a:spcPts val="0"/>
                        </a:spcBef>
                        <a:spcAft>
                          <a:spcPts val="0"/>
                        </a:spcAft>
                        <a:buNone/>
                      </a:pPr>
                      <a:r>
                        <a:rPr lang="en"/>
                        <a:t>Average Base</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$0.61</a:t>
                      </a:r>
                      <a:endParaRPr/>
                    </a:p>
                  </a:txBody>
                  <a:tcPr marL="91425" marR="91425" marT="91425" marB="91425"/>
                </a:tc>
                <a:extLst>
                  <a:ext uri="{0D108BD9-81ED-4DB2-BD59-A6C34878D82A}">
                    <a16:rowId xmlns:a16="http://schemas.microsoft.com/office/drawing/2014/main" val="10001"/>
                  </a:ext>
                </a:extLst>
              </a:tr>
            </a:tbl>
          </a:graphicData>
        </a:graphic>
      </p:graphicFrame>
      <p:sp>
        <p:nvSpPr>
          <p:cNvPr id="252" name="Google Shape;252;p31"/>
          <p:cNvSpPr txBox="1"/>
          <p:nvPr/>
        </p:nvSpPr>
        <p:spPr>
          <a:xfrm>
            <a:off x="637725" y="3628550"/>
            <a:ext cx="5907000" cy="7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latin typeface="Roboto"/>
                <a:ea typeface="Roboto"/>
                <a:cs typeface="Roboto"/>
                <a:sym typeface="Roboto"/>
              </a:rPr>
              <a:t>LPGA’s revenues are 8% of the PGA’s </a:t>
            </a:r>
            <a:endParaRPr sz="2100" b="1">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of Results</a:t>
            </a:r>
            <a:endParaRPr/>
          </a:p>
        </p:txBody>
      </p:sp>
      <p:sp>
        <p:nvSpPr>
          <p:cNvPr id="258" name="Google Shape;258;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Professional women athletes are paid equally to male counterparts when only comparing base salary to revenues.</a:t>
            </a:r>
            <a:endParaRPr/>
          </a:p>
          <a:p>
            <a:pPr marL="457200" lvl="0" indent="-342900" algn="l" rtl="0">
              <a:spcBef>
                <a:spcPts val="0"/>
              </a:spcBef>
              <a:spcAft>
                <a:spcPts val="0"/>
              </a:spcAft>
              <a:buSzPts val="1800"/>
              <a:buChar char="●"/>
            </a:pPr>
            <a:r>
              <a:rPr lang="en"/>
              <a:t>Mens’ sports drive more revenue therefore leading to more room for higher salaries</a:t>
            </a:r>
            <a:endParaRPr/>
          </a:p>
          <a:p>
            <a:pPr marL="457200" lvl="0" indent="-342900" algn="l" rtl="0">
              <a:spcBef>
                <a:spcPts val="0"/>
              </a:spcBef>
              <a:spcAft>
                <a:spcPts val="0"/>
              </a:spcAft>
              <a:buSzPts val="1800"/>
              <a:buChar char="●"/>
            </a:pPr>
            <a:r>
              <a:rPr lang="en"/>
              <a:t>Leagues high paying athletes drive the numbers.</a:t>
            </a:r>
            <a:endParaRPr/>
          </a:p>
          <a:p>
            <a:pPr marL="45720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p:sp>
        <p:nvSpPr>
          <p:cNvPr id="131" name="Google Shape;131;p15"/>
          <p:cNvSpPr txBox="1">
            <a:spLocks noGrp="1"/>
          </p:cNvSpPr>
          <p:nvPr>
            <p:ph type="body" idx="1"/>
          </p:nvPr>
        </p:nvSpPr>
        <p:spPr>
          <a:xfrm>
            <a:off x="311700" y="1229875"/>
            <a:ext cx="5638800" cy="3339000"/>
          </a:xfrm>
          <a:prstGeom prst="rect">
            <a:avLst/>
          </a:prstGeom>
        </p:spPr>
        <p:txBody>
          <a:bodyPr spcFirstLastPara="1" wrap="square" lIns="91425" tIns="91425" rIns="91425" bIns="91425" anchor="t" anchorCtr="0">
            <a:noAutofit/>
          </a:bodyPr>
          <a:lstStyle/>
          <a:p>
            <a:pPr marL="457200" lvl="0" indent="-387350" algn="l" rtl="0">
              <a:spcBef>
                <a:spcPts val="0"/>
              </a:spcBef>
              <a:spcAft>
                <a:spcPts val="0"/>
              </a:spcAft>
              <a:buClr>
                <a:srgbClr val="434343"/>
              </a:buClr>
              <a:buSzPts val="2500"/>
              <a:buChar char="●"/>
            </a:pPr>
            <a:r>
              <a:rPr lang="en">
                <a:solidFill>
                  <a:srgbClr val="434343"/>
                </a:solidFill>
              </a:rPr>
              <a:t>Based on 2018 Census data, white women made $0.79, black women made $0.62, Hispanic women made $0.54, Asian women made $0.90, and American Indian made $0.57 all to the equivalent of $1 of a white man.</a:t>
            </a:r>
            <a:endParaRPr sz="2500">
              <a:solidFill>
                <a:srgbClr val="434343"/>
              </a:solidFill>
            </a:endParaRPr>
          </a:p>
          <a:p>
            <a:pPr marL="457200" lvl="0" indent="-342900" algn="l" rtl="0">
              <a:spcBef>
                <a:spcPts val="0"/>
              </a:spcBef>
              <a:spcAft>
                <a:spcPts val="0"/>
              </a:spcAft>
              <a:buSzPts val="1800"/>
              <a:buChar char="●"/>
            </a:pPr>
            <a:r>
              <a:rPr lang="en"/>
              <a:t>USWNT files a lawsuit against US Soccer </a:t>
            </a:r>
            <a:endParaRPr/>
          </a:p>
          <a:p>
            <a:pPr marL="914400" lvl="1" indent="-317500" algn="l" rtl="0">
              <a:spcBef>
                <a:spcPts val="0"/>
              </a:spcBef>
              <a:spcAft>
                <a:spcPts val="0"/>
              </a:spcAft>
              <a:buSzPts val="1400"/>
              <a:buChar char="○"/>
            </a:pPr>
            <a:r>
              <a:rPr lang="en"/>
              <a:t>Looking at outside factors</a:t>
            </a:r>
            <a:endParaRPr/>
          </a:p>
        </p:txBody>
      </p:sp>
      <p:pic>
        <p:nvPicPr>
          <p:cNvPr id="132" name="Google Shape;132;p15"/>
          <p:cNvPicPr preferRelativeResize="0"/>
          <p:nvPr/>
        </p:nvPicPr>
        <p:blipFill>
          <a:blip r:embed="rId3">
            <a:alphaModFix/>
          </a:blip>
          <a:stretch>
            <a:fillRect/>
          </a:stretch>
        </p:blipFill>
        <p:spPr>
          <a:xfrm>
            <a:off x="6102900" y="1170200"/>
            <a:ext cx="2888699" cy="1921098"/>
          </a:xfrm>
          <a:prstGeom prst="rect">
            <a:avLst/>
          </a:prstGeom>
          <a:noFill/>
          <a:ln>
            <a:noFill/>
          </a:ln>
        </p:spPr>
      </p:pic>
      <p:sp>
        <p:nvSpPr>
          <p:cNvPr id="133" name="Google Shape;133;p15"/>
          <p:cNvSpPr txBox="1"/>
          <p:nvPr/>
        </p:nvSpPr>
        <p:spPr>
          <a:xfrm>
            <a:off x="6175750" y="3091300"/>
            <a:ext cx="2607300" cy="11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latin typeface="Roboto"/>
                <a:ea typeface="Roboto"/>
                <a:cs typeface="Roboto"/>
                <a:sym typeface="Roboto"/>
              </a:rPr>
              <a:t>Source: https://time.com/5652925/uswnt-equal-pay-negotiations/</a:t>
            </a:r>
            <a:endParaRPr sz="6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Further action...</a:t>
            </a:r>
            <a:endParaRPr/>
          </a:p>
        </p:txBody>
      </p:sp>
      <p:sp>
        <p:nvSpPr>
          <p:cNvPr id="264" name="Google Shape;264;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Why do we pay athletes so much?</a:t>
            </a:r>
            <a:endParaRPr/>
          </a:p>
          <a:p>
            <a:pPr marL="457200" lvl="0" indent="-342900" algn="l" rtl="0">
              <a:lnSpc>
                <a:spcPct val="150000"/>
              </a:lnSpc>
              <a:spcBef>
                <a:spcPts val="0"/>
              </a:spcBef>
              <a:spcAft>
                <a:spcPts val="0"/>
              </a:spcAft>
              <a:buSzPts val="1800"/>
              <a:buChar char="●"/>
            </a:pPr>
            <a:r>
              <a:rPr lang="en"/>
              <a:t>Why does society not highlight women’s sports?</a:t>
            </a:r>
            <a:endParaRPr/>
          </a:p>
          <a:p>
            <a:pPr marL="914400" lvl="1" indent="-317500" algn="l" rtl="0">
              <a:lnSpc>
                <a:spcPct val="150000"/>
              </a:lnSpc>
              <a:spcBef>
                <a:spcPts val="0"/>
              </a:spcBef>
              <a:spcAft>
                <a:spcPts val="0"/>
              </a:spcAft>
              <a:buSzPts val="1400"/>
              <a:buChar char="○"/>
            </a:pPr>
            <a:r>
              <a:rPr lang="en"/>
              <a:t>Other gender discriminatory barriers that prevent higher revenues and viewing</a:t>
            </a:r>
            <a:endParaRPr/>
          </a:p>
          <a:p>
            <a:pPr marL="457200" lvl="0" indent="-342900" algn="l" rtl="0">
              <a:lnSpc>
                <a:spcPct val="150000"/>
              </a:lnSpc>
              <a:spcBef>
                <a:spcPts val="0"/>
              </a:spcBef>
              <a:spcAft>
                <a:spcPts val="0"/>
              </a:spcAft>
              <a:buSzPts val="1800"/>
              <a:buChar char="●"/>
            </a:pPr>
            <a:r>
              <a:rPr lang="en"/>
              <a:t>Besides salary to revenue, what are other delimiting factors?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4"/>
          <p:cNvSpPr txBox="1">
            <a:spLocks noGrp="1"/>
          </p:cNvSpPr>
          <p:nvPr>
            <p:ph type="title"/>
          </p:nvPr>
        </p:nvSpPr>
        <p:spPr>
          <a:xfrm>
            <a:off x="2398500" y="1215900"/>
            <a:ext cx="43470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a:t>Questions?</a:t>
            </a:r>
            <a:endParaRPr sz="5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Hypothesis </a:t>
            </a:r>
            <a:endParaRPr/>
          </a:p>
        </p:txBody>
      </p:sp>
      <p:sp>
        <p:nvSpPr>
          <p:cNvPr id="139" name="Google Shape;139;p16"/>
          <p:cNvSpPr txBox="1">
            <a:spLocks noGrp="1"/>
          </p:cNvSpPr>
          <p:nvPr>
            <p:ph type="body" idx="1"/>
          </p:nvPr>
        </p:nvSpPr>
        <p:spPr>
          <a:xfrm>
            <a:off x="311700" y="17394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There will be a pay gap between men and women’s sports. While accounting for revenue brought in by the different leagues, the gap between the male and female pay will exist in each sport in favor of the men, however to different degrees.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Collection</a:t>
            </a:r>
            <a:endParaRPr/>
          </a:p>
        </p:txBody>
      </p:sp>
      <p:sp>
        <p:nvSpPr>
          <p:cNvPr id="145" name="Google Shape;145;p17"/>
          <p:cNvSpPr txBox="1">
            <a:spLocks noGrp="1"/>
          </p:cNvSpPr>
          <p:nvPr>
            <p:ph type="body" idx="1"/>
          </p:nvPr>
        </p:nvSpPr>
        <p:spPr>
          <a:xfrm>
            <a:off x="311700" y="1229875"/>
            <a:ext cx="8520600" cy="126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Source: Spotrac.com</a:t>
            </a:r>
            <a:endParaRPr/>
          </a:p>
          <a:p>
            <a:pPr marL="457200" lvl="0" indent="-342900" algn="l" rtl="0">
              <a:spcBef>
                <a:spcPts val="0"/>
              </a:spcBef>
              <a:spcAft>
                <a:spcPts val="0"/>
              </a:spcAft>
              <a:buSzPts val="1800"/>
              <a:buChar char="●"/>
            </a:pPr>
            <a:r>
              <a:rPr lang="en"/>
              <a:t>Who: NBA, WNBA, WTA, ATP, PGA, and LPGA</a:t>
            </a:r>
            <a:endParaRPr/>
          </a:p>
          <a:p>
            <a:pPr marL="457200" lvl="0" indent="-342900" algn="l" rtl="0">
              <a:spcBef>
                <a:spcPts val="0"/>
              </a:spcBef>
              <a:spcAft>
                <a:spcPts val="0"/>
              </a:spcAft>
              <a:buSzPts val="1800"/>
              <a:buChar char="●"/>
            </a:pPr>
            <a:r>
              <a:rPr lang="en"/>
              <a:t>Steps: Scrape data from web using Python          Cleanse/Filter data in Python   Import to Excel                   Import into R</a:t>
            </a:r>
            <a:endParaRPr/>
          </a:p>
        </p:txBody>
      </p:sp>
      <p:sp>
        <p:nvSpPr>
          <p:cNvPr id="146" name="Google Shape;146;p17"/>
          <p:cNvSpPr/>
          <p:nvPr/>
        </p:nvSpPr>
        <p:spPr>
          <a:xfrm>
            <a:off x="311700" y="2373775"/>
            <a:ext cx="474000" cy="118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5202225" y="2053850"/>
            <a:ext cx="474000" cy="118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644775" y="2373775"/>
            <a:ext cx="474000" cy="118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17"/>
          <p:cNvPicPr preferRelativeResize="0"/>
          <p:nvPr/>
        </p:nvPicPr>
        <p:blipFill>
          <a:blip r:embed="rId3">
            <a:alphaModFix/>
          </a:blip>
          <a:stretch>
            <a:fillRect/>
          </a:stretch>
        </p:blipFill>
        <p:spPr>
          <a:xfrm>
            <a:off x="2964713" y="2704350"/>
            <a:ext cx="3214574" cy="2109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Breakdown</a:t>
            </a:r>
            <a:endParaRPr/>
          </a:p>
        </p:txBody>
      </p:sp>
      <p:sp>
        <p:nvSpPr>
          <p:cNvPr id="155" name="Google Shape;155;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Filtered down to Player Name, Base (salary), League, Position, Sex, Team</a:t>
            </a:r>
            <a:endParaRPr/>
          </a:p>
          <a:p>
            <a:pPr marL="457200" lvl="0" indent="-342900" algn="l" rtl="0">
              <a:spcBef>
                <a:spcPts val="0"/>
              </a:spcBef>
              <a:spcAft>
                <a:spcPts val="0"/>
              </a:spcAft>
              <a:buSzPts val="1800"/>
              <a:buChar char="●"/>
            </a:pPr>
            <a:r>
              <a:rPr lang="en"/>
              <a:t>WNBA, NBA - Base is one year salary</a:t>
            </a:r>
            <a:endParaRPr/>
          </a:p>
          <a:p>
            <a:pPr marL="457200" lvl="0" indent="-342900" algn="l" rtl="0">
              <a:spcBef>
                <a:spcPts val="0"/>
              </a:spcBef>
              <a:spcAft>
                <a:spcPts val="0"/>
              </a:spcAft>
              <a:buSzPts val="1800"/>
              <a:buChar char="●"/>
            </a:pPr>
            <a:r>
              <a:rPr lang="en"/>
              <a:t>ATP, WTP - Base is total earnings divided by championships won</a:t>
            </a:r>
            <a:endParaRPr/>
          </a:p>
          <a:p>
            <a:pPr marL="457200" lvl="0" indent="-342900" algn="l" rtl="0">
              <a:spcBef>
                <a:spcPts val="0"/>
              </a:spcBef>
              <a:spcAft>
                <a:spcPts val="0"/>
              </a:spcAft>
              <a:buSzPts val="1800"/>
              <a:buChar char="●"/>
            </a:pPr>
            <a:r>
              <a:rPr lang="en"/>
              <a:t>PGA - Earnings added over 5 years divided by events played </a:t>
            </a:r>
            <a:endParaRPr/>
          </a:p>
          <a:p>
            <a:pPr marL="457200" lvl="0" indent="-342900" algn="l" rtl="0">
              <a:spcBef>
                <a:spcPts val="0"/>
              </a:spcBef>
              <a:spcAft>
                <a:spcPts val="0"/>
              </a:spcAft>
              <a:buSzPts val="1800"/>
              <a:buChar char="●"/>
            </a:pPr>
            <a:r>
              <a:rPr lang="en"/>
              <a:t>LPGA - Total earnings divided by events played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2" name="Google Shape;162;p19"/>
          <p:cNvPicPr preferRelativeResize="0"/>
          <p:nvPr/>
        </p:nvPicPr>
        <p:blipFill>
          <a:blip r:embed="rId3">
            <a:alphaModFix/>
          </a:blip>
          <a:stretch>
            <a:fillRect/>
          </a:stretch>
        </p:blipFill>
        <p:spPr>
          <a:xfrm>
            <a:off x="0" y="0"/>
            <a:ext cx="9144001"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9" name="Google Shape;169;p20"/>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6" name="Google Shape;176;p21"/>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3" name="Google Shape;183;p22"/>
          <p:cNvPicPr preferRelativeResize="0"/>
          <p:nvPr/>
        </p:nvPicPr>
        <p:blipFill>
          <a:blip r:embed="rId3">
            <a:alphaModFix/>
          </a:blip>
          <a:stretch>
            <a:fillRect/>
          </a:stretch>
        </p:blipFill>
        <p:spPr>
          <a:xfrm>
            <a:off x="-14775"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401</Words>
  <Application>Microsoft Office PowerPoint</Application>
  <PresentationFormat>On-screen Show (16:9)</PresentationFormat>
  <Paragraphs>57</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Roboto</vt:lpstr>
      <vt:lpstr>Geometric</vt:lpstr>
      <vt:lpstr>Male vs Female Professional Athletes Pay Disparity</vt:lpstr>
      <vt:lpstr>Background</vt:lpstr>
      <vt:lpstr>Hypothesis </vt:lpstr>
      <vt:lpstr>Data Collection</vt:lpstr>
      <vt:lpstr>Data Breakdown</vt:lpstr>
      <vt:lpstr>PowerPoint Presentation</vt:lpstr>
      <vt:lpstr>PowerPoint Presentation</vt:lpstr>
      <vt:lpstr>PowerPoint Presentation</vt:lpstr>
      <vt:lpstr>PowerPoint Presentation</vt:lpstr>
      <vt:lpstr>PowerPoint Presentation</vt:lpstr>
      <vt:lpstr>PowerPoint Presentation</vt:lpstr>
      <vt:lpstr>Revenues vs Pay</vt:lpstr>
      <vt:lpstr>PowerPoint Presentation</vt:lpstr>
      <vt:lpstr>PowerPoint Presentation</vt:lpstr>
      <vt:lpstr>Revenues vs Pay</vt:lpstr>
      <vt:lpstr>PowerPoint Presentation</vt:lpstr>
      <vt:lpstr>PowerPoint Presentation</vt:lpstr>
      <vt:lpstr>Revenues vs Pay</vt:lpstr>
      <vt:lpstr>Summary of Results</vt:lpstr>
      <vt:lpstr>Further action...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Male vs Female Professional Athletes Pay Disparity</dc:title>
  <dc:creator>Sydney Rudny</dc:creator>
  <cp:lastModifiedBy>Sydney Rudny</cp:lastModifiedBy>
  <cp:revision>1</cp:revision>
  <dcterms:modified xsi:type="dcterms:W3CDTF">2020-12-11T20:58:58Z</dcterms:modified>
</cp:coreProperties>
</file>