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71" r:id="rId25"/>
    <p:sldId id="272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0A302-D59F-4275-AD91-A9D67B9EDD00}" type="datetimeFigureOut">
              <a:rPr lang="en-US" smtClean="0"/>
              <a:t>04-May-10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973BE-D1ED-4186-9AF4-D03CF3A5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5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EC9EF326-5B5E-4DD4-BD64-9330BB344212}" type="slidenum">
              <a:rPr lang="es-E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</a:t>
            </a:fld>
            <a:endParaRPr lang="es-E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2463AF5B-B166-4F23-9AE1-CFB9D0037D6C}" type="slidenum">
              <a:rPr lang="es-E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14</a:t>
            </a:fld>
            <a:endParaRPr lang="es-E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2B0C34B2-58A7-4B3E-9966-12466C62B8D8}" type="slidenum">
              <a:rPr lang="es-E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15</a:t>
            </a:fld>
            <a:endParaRPr lang="es-E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D2FCE717-7F73-47A0-A774-D3A531598084}" type="slidenum">
              <a:rPr lang="es-E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16</a:t>
            </a:fld>
            <a:endParaRPr lang="es-E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5ED839BE-5740-4970-A725-E4BFA5A3DFE4}" type="slidenum">
              <a:rPr lang="es-E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17</a:t>
            </a:fld>
            <a:endParaRPr lang="es-E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32CEFD93-5968-472A-B064-79F8C4721946}" type="slidenum">
              <a:rPr lang="es-E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18</a:t>
            </a:fld>
            <a:endParaRPr lang="es-E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07C2BCB2-FC37-4D7E-BC44-A01C1AF1FDD2}" type="slidenum">
              <a:rPr lang="es-E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19</a:t>
            </a:fld>
            <a:endParaRPr lang="es-E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ECA27365-7CCA-46BC-A565-FE9E46BA8654}" type="slidenum">
              <a:rPr lang="es-E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20</a:t>
            </a:fld>
            <a:endParaRPr lang="es-E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9A338E0C-D778-400F-AD93-1E55FFC71BBD}" type="slidenum">
              <a:rPr lang="es-E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21</a:t>
            </a:fld>
            <a:endParaRPr lang="es-E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E96E682B-7C6F-4941-B28E-C2699C28E903}" type="slidenum">
              <a:rPr lang="es-E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22</a:t>
            </a:fld>
            <a:endParaRPr lang="es-E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1"/>
            <a:ext cx="5486976" cy="403775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30FC257D-0BD5-435E-9B85-D7800443B44B}" type="slidenum">
              <a:rPr lang="es-E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23</a:t>
            </a:fld>
            <a:endParaRPr lang="es-E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63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D422F8E2-7D97-426F-8F9A-02F8BBC0D1A4}" type="slidenum">
              <a:rPr lang="es-E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2</a:t>
            </a:fld>
            <a:endParaRPr lang="es-E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DEFEA52C-50F6-44C8-BA5C-AE897AD31F0F}" type="slidenum">
              <a:rPr lang="es-E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7</a:t>
            </a:fld>
            <a:endParaRPr lang="es-E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16A3E735-BD6E-4DA9-BD8F-982E49216C70}" type="slidenum">
              <a:rPr lang="es-E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8</a:t>
            </a:fld>
            <a:endParaRPr lang="es-E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F9AF8C74-C0B6-4A6F-BFD5-63A6C5CE0120}" type="slidenum">
              <a:rPr lang="es-E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9</a:t>
            </a:fld>
            <a:endParaRPr lang="es-E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DFA25020-8076-402C-B47D-B92758C3E40B}" type="slidenum">
              <a:rPr lang="es-E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10</a:t>
            </a:fld>
            <a:endParaRPr lang="es-E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DCB4A8FA-85BD-42CC-828E-59D8E97B6D89}" type="slidenum">
              <a:rPr lang="es-E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11</a:t>
            </a:fld>
            <a:endParaRPr lang="es-E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D881A8C7-EB57-4436-AADF-39E4FD0DC983}" type="slidenum">
              <a:rPr lang="es-E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12</a:t>
            </a:fld>
            <a:endParaRPr lang="es-E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03558F27-6C37-4593-AB7B-83D24B0599E9}" type="slidenum">
              <a:rPr lang="es-E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13</a:t>
            </a:fld>
            <a:endParaRPr lang="es-E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BBD-29B7-48F5-B85C-18145AA8D574}" type="datetimeFigureOut">
              <a:rPr lang="en-US" smtClean="0"/>
              <a:t>04-May-10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FB3-D61E-4DEA-B222-25D821C3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2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BBD-29B7-48F5-B85C-18145AA8D574}" type="datetimeFigureOut">
              <a:rPr lang="en-US" smtClean="0"/>
              <a:t>04-May-10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FB3-D61E-4DEA-B222-25D821C3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1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BBD-29B7-48F5-B85C-18145AA8D574}" type="datetimeFigureOut">
              <a:rPr lang="en-US" smtClean="0"/>
              <a:t>04-May-10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FB3-D61E-4DEA-B222-25D821C3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BBD-29B7-48F5-B85C-18145AA8D574}" type="datetimeFigureOut">
              <a:rPr lang="en-US" smtClean="0"/>
              <a:t>04-May-10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FB3-D61E-4DEA-B222-25D821C3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BBD-29B7-48F5-B85C-18145AA8D574}" type="datetimeFigureOut">
              <a:rPr lang="en-US" smtClean="0"/>
              <a:t>04-May-10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FB3-D61E-4DEA-B222-25D821C3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BBD-29B7-48F5-B85C-18145AA8D574}" type="datetimeFigureOut">
              <a:rPr lang="en-US" smtClean="0"/>
              <a:t>04-May-10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FB3-D61E-4DEA-B222-25D821C3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2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BBD-29B7-48F5-B85C-18145AA8D574}" type="datetimeFigureOut">
              <a:rPr lang="en-US" smtClean="0"/>
              <a:t>04-May-10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FB3-D61E-4DEA-B222-25D821C3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BBD-29B7-48F5-B85C-18145AA8D574}" type="datetimeFigureOut">
              <a:rPr lang="en-US" smtClean="0"/>
              <a:t>04-May-10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FB3-D61E-4DEA-B222-25D821C3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9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BBD-29B7-48F5-B85C-18145AA8D574}" type="datetimeFigureOut">
              <a:rPr lang="en-US" smtClean="0"/>
              <a:t>04-May-10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FB3-D61E-4DEA-B222-25D821C3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2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BBD-29B7-48F5-B85C-18145AA8D574}" type="datetimeFigureOut">
              <a:rPr lang="en-US" smtClean="0"/>
              <a:t>04-May-10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FB3-D61E-4DEA-B222-25D821C3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5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BBBD-29B7-48F5-B85C-18145AA8D574}" type="datetimeFigureOut">
              <a:rPr lang="en-US" smtClean="0"/>
              <a:t>04-May-10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BFB3-D61E-4DEA-B222-25D821C3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9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BBBD-29B7-48F5-B85C-18145AA8D574}" type="datetimeFigureOut">
              <a:rPr lang="en-US" smtClean="0"/>
              <a:t>04-May-10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BFB3-D61E-4DEA-B222-25D821C3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7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Miguel\Desktop\presentation\llena.avi" TargetMode="External"/><Relationship Id="rId1" Type="http://schemas.openxmlformats.org/officeDocument/2006/relationships/video" Target="file:///\\home\sergio\Escritorio\finales\llenadora.mp4" TargetMode="Externa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Miguel\Desktop\presentation\etiquetadora.wmv" TargetMode="External"/><Relationship Id="rId1" Type="http://schemas.openxmlformats.org/officeDocument/2006/relationships/video" Target="file:///\\home\sergio\Escritorio\finales\etiquetadora.avi" TargetMode="Externa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Miguel\Desktop\presentation\agru.avi" TargetMode="External"/><Relationship Id="rId1" Type="http://schemas.openxmlformats.org/officeDocument/2006/relationships/video" Target="file:///\\home\sergio\Escritorio\finales\agrupadora.mp4" TargetMode="Externa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iguel\Desktop\presentation\pale.avi" TargetMode="Externa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iguel\Desktop\presentation\Enfardadora.mp4" TargetMode="Externa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rones.de/" TargetMode="External"/><Relationship Id="rId2" Type="http://schemas.openxmlformats.org/officeDocument/2006/relationships/hyperlink" Target="http://www.donsimo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lettric80.it/" TargetMode="External"/><Relationship Id="rId4" Type="http://schemas.openxmlformats.org/officeDocument/2006/relationships/hyperlink" Target="http://www.youtub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iguel\Desktop\presentation\simon.av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rones.com/en/" TargetMode="External"/><Relationship Id="rId2" Type="http://schemas.openxmlformats.org/officeDocument/2006/relationships/hyperlink" Target="http://www.side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lettric80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Miguel\Desktop\presentation\sopla.avi" TargetMode="External"/><Relationship Id="rId1" Type="http://schemas.openxmlformats.org/officeDocument/2006/relationships/video" Target="file:///\\home\sergio\Escritorio\finales\sopladora.mp4" TargetMode="Externa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24801" y="1895240"/>
            <a:ext cx="8228160" cy="228552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402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defRPr/>
            </a:pPr>
            <a:r>
              <a:rPr lang="es-ES" sz="440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Automatización del</a:t>
            </a:r>
          </a:p>
          <a:p>
            <a:pPr algn="ctr">
              <a:defRPr/>
            </a:pPr>
            <a:r>
              <a:rPr lang="es-E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PROCESO DE EMBOTELLADO</a:t>
            </a:r>
            <a:r>
              <a:rPr lang="es-ES" sz="4400" dirty="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 en J. García-Carrión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89600" y="5878697"/>
            <a:ext cx="4734720" cy="64950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58420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SzPct val="57000"/>
              <a:buFont typeface="Times New Roman" pitchFamily="16" charset="0"/>
              <a:buBlip>
                <a:blip r:embed="rId4"/>
              </a:buBlip>
              <a:defRPr/>
            </a:pPr>
            <a:r>
              <a:rPr lang="es-ES" sz="2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 Sergio de la Rubia García-Carpintero</a:t>
            </a:r>
          </a:p>
          <a:p>
            <a:pPr>
              <a:buSzPct val="57000"/>
              <a:buFont typeface="Times New Roman" pitchFamily="16" charset="0"/>
              <a:buBlip>
                <a:blip r:embed="rId4"/>
              </a:buBlip>
              <a:defRPr/>
            </a:pPr>
            <a:r>
              <a:rPr lang="es-ES" sz="20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 Miguel Millán Sánchez-Grande</a:t>
            </a:r>
          </a:p>
        </p:txBody>
      </p:sp>
    </p:spTree>
    <p:extLst>
      <p:ext uri="{BB962C8B-B14F-4D97-AF65-F5344CB8AC3E}">
        <p14:creationId xmlns:p14="http://schemas.microsoft.com/office/powerpoint/2010/main" val="9828521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1765"/>
            <a:ext cx="8228160" cy="1062832"/>
          </a:xfrm>
        </p:spPr>
        <p:txBody>
          <a:bodyPr tIns="24002"/>
          <a:lstStyle/>
          <a:p>
            <a:pPr algn="l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700" dirty="0">
                <a:solidFill>
                  <a:schemeClr val="bg1"/>
                </a:solidFill>
              </a:rPr>
              <a:t>islas de automatización</a:t>
            </a:r>
            <a:r>
              <a:rPr lang="es-ES" sz="1800" dirty="0">
                <a:solidFill>
                  <a:schemeClr val="bg1"/>
                </a:solidFill>
              </a:rPr>
              <a:t/>
            </a:r>
            <a:br>
              <a:rPr lang="es-ES" sz="1800" dirty="0">
                <a:solidFill>
                  <a:schemeClr val="bg1"/>
                </a:solidFill>
              </a:rPr>
            </a:br>
            <a:r>
              <a:rPr lang="es-ES" sz="3600" dirty="0">
                <a:solidFill>
                  <a:schemeClr val="bg1"/>
                </a:solidFill>
              </a:rPr>
              <a:t>LLENADORA/TAPONADORA	</a:t>
            </a:r>
            <a:r>
              <a:rPr lang="es-ES" sz="3600" dirty="0" smtClean="0">
                <a:solidFill>
                  <a:schemeClr val="bg1"/>
                </a:solidFill>
              </a:rPr>
              <a:t>		</a:t>
            </a:r>
            <a:r>
              <a:rPr lang="es-ES" sz="3600" dirty="0">
                <a:solidFill>
                  <a:schemeClr val="bg1"/>
                </a:solidFill>
              </a:rPr>
              <a:t>	</a:t>
            </a:r>
            <a:r>
              <a:rPr lang="es-ES" sz="1800" dirty="0">
                <a:solidFill>
                  <a:schemeClr val="bg1"/>
                </a:solidFill>
              </a:rPr>
              <a:t>(1/4)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509114"/>
          </a:xfrm>
        </p:spPr>
        <p:txBody>
          <a:bodyPr>
            <a:normAutofit lnSpcReduction="10000"/>
          </a:bodyPr>
          <a:lstStyle/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i="1" smtClean="0"/>
              <a:t>KRONES </a:t>
            </a:r>
            <a:r>
              <a:rPr lang="es-ES" b="1" i="1" smtClean="0"/>
              <a:t>Volumetic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12.000</a:t>
            </a:r>
            <a:r>
              <a:rPr lang="es-ES" smtClean="0"/>
              <a:t> - </a:t>
            </a:r>
            <a:r>
              <a:rPr lang="es-ES" b="1" smtClean="0"/>
              <a:t>14.000</a:t>
            </a:r>
            <a:r>
              <a:rPr lang="es-ES" smtClean="0"/>
              <a:t> botellas a la hora</a:t>
            </a:r>
          </a:p>
          <a:p>
            <a:pPr marL="391686" indent="-293764">
              <a:buClr>
                <a:srgbClr val="FF6309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s-ES" smtClean="0"/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Entrada: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200" b="1"/>
              <a:t>Botellas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200" b="1"/>
              <a:t>Tinto de verano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Salida: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200" b="1"/>
              <a:t>Botellas llenas </a:t>
            </a:r>
          </a:p>
          <a:p>
            <a:pPr marL="783372" lvl="1" indent="-260644">
              <a:buClr>
                <a:srgbClr val="FF6309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200" b="1"/>
              <a:t>y tapadas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41" y="2776612"/>
            <a:ext cx="4898880" cy="367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69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0"/>
            <a:ext cx="8228160" cy="1144921"/>
          </a:xfrm>
        </p:spPr>
        <p:txBody>
          <a:bodyPr tIns="24002"/>
          <a:lstStyle/>
          <a:p>
            <a:pPr algn="l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700" dirty="0">
                <a:solidFill>
                  <a:schemeClr val="bg1"/>
                </a:solidFill>
              </a:rPr>
              <a:t>islas de automatización</a:t>
            </a:r>
            <a:r>
              <a:rPr lang="es-ES" sz="1800" dirty="0">
                <a:solidFill>
                  <a:schemeClr val="bg1"/>
                </a:solidFill>
              </a:rPr>
              <a:t/>
            </a:r>
            <a:br>
              <a:rPr lang="es-ES" sz="1800" dirty="0">
                <a:solidFill>
                  <a:schemeClr val="bg1"/>
                </a:solidFill>
              </a:rPr>
            </a:br>
            <a:r>
              <a:rPr lang="es-ES" sz="3600" dirty="0">
                <a:solidFill>
                  <a:schemeClr val="bg1"/>
                </a:solidFill>
              </a:rPr>
              <a:t>LLENADORA/TAPONADORA	</a:t>
            </a:r>
            <a:r>
              <a:rPr lang="es-ES" sz="3600" dirty="0" smtClean="0">
                <a:solidFill>
                  <a:schemeClr val="bg1"/>
                </a:solidFill>
              </a:rPr>
              <a:t>		</a:t>
            </a:r>
            <a:r>
              <a:rPr lang="es-ES" sz="3600" dirty="0">
                <a:solidFill>
                  <a:schemeClr val="bg1"/>
                </a:solidFill>
              </a:rPr>
              <a:t>	</a:t>
            </a:r>
            <a:r>
              <a:rPr lang="es-ES" sz="1800" dirty="0">
                <a:solidFill>
                  <a:schemeClr val="bg1"/>
                </a:solidFill>
              </a:rPr>
              <a:t>(2/4)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81" y="1631692"/>
            <a:ext cx="8228160" cy="4945479"/>
          </a:xfrm>
        </p:spPr>
        <p:txBody>
          <a:bodyPr>
            <a:normAutofit lnSpcReduction="10000"/>
          </a:bodyPr>
          <a:lstStyle/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Caños </a:t>
            </a:r>
            <a:r>
              <a:rPr lang="es-ES" smtClean="0"/>
              <a:t>(80 caños)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Conectan el líquido con la botella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Presurización (evita espuma)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Fotocélulas de </a:t>
            </a:r>
          </a:p>
          <a:p>
            <a:pPr marL="783372" lvl="1" indent="-260644">
              <a:buClr>
                <a:srgbClr val="FF6309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ultrasonidos y encoders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Caudalímetro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Taponadora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Deja caer tapón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Mediante un embrague</a:t>
            </a:r>
          </a:p>
          <a:p>
            <a:pPr marL="783372" lvl="1" indent="-260644">
              <a:buClr>
                <a:srgbClr val="FF6309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realiza un par determinado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960" y="3102086"/>
            <a:ext cx="3926880" cy="261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638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1765"/>
            <a:ext cx="8228160" cy="1062832"/>
          </a:xfrm>
        </p:spPr>
        <p:txBody>
          <a:bodyPr tIns="24002"/>
          <a:lstStyle/>
          <a:p>
            <a:pPr algn="l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700" dirty="0">
                <a:solidFill>
                  <a:schemeClr val="bg1"/>
                </a:solidFill>
              </a:rPr>
              <a:t>islas de automatización</a:t>
            </a:r>
            <a:r>
              <a:rPr lang="es-ES" sz="1800" dirty="0">
                <a:solidFill>
                  <a:schemeClr val="bg1"/>
                </a:solidFill>
              </a:rPr>
              <a:t/>
            </a:r>
            <a:br>
              <a:rPr lang="es-ES" sz="1800" dirty="0">
                <a:solidFill>
                  <a:schemeClr val="bg1"/>
                </a:solidFill>
              </a:rPr>
            </a:br>
            <a:r>
              <a:rPr lang="es-ES" sz="3600" dirty="0">
                <a:solidFill>
                  <a:schemeClr val="bg1"/>
                </a:solidFill>
              </a:rPr>
              <a:t>LLENADORA/TAPONADORA	</a:t>
            </a:r>
            <a:r>
              <a:rPr lang="es-ES" sz="3600" dirty="0" smtClean="0">
                <a:solidFill>
                  <a:schemeClr val="bg1"/>
                </a:solidFill>
              </a:rPr>
              <a:t>		</a:t>
            </a:r>
            <a:r>
              <a:rPr lang="es-ES" sz="3600" dirty="0">
                <a:solidFill>
                  <a:schemeClr val="bg1"/>
                </a:solidFill>
              </a:rPr>
              <a:t>	</a:t>
            </a:r>
            <a:r>
              <a:rPr lang="es-ES" sz="1800" dirty="0">
                <a:solidFill>
                  <a:schemeClr val="bg1"/>
                </a:solidFill>
              </a:rPr>
              <a:t>(3/4)</a:t>
            </a:r>
          </a:p>
        </p:txBody>
      </p:sp>
      <p:sp>
        <p:nvSpPr>
          <p:cNvPr id="16386" name="AutoShape 2"/>
          <p:cNvSpPr>
            <a:spLocks noChangeAspect="1" noChangeArrowheads="1"/>
          </p:cNvSpPr>
          <p:nvPr>
            <a:videoFile r:link="rId1"/>
          </p:nvPr>
        </p:nvSpPr>
        <p:spPr bwMode="auto">
          <a:xfrm>
            <a:off x="236160" y="1306218"/>
            <a:ext cx="8709120" cy="489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2" name="llena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493920" y="1873638"/>
            <a:ext cx="8087040" cy="45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776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49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63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63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8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6386"/>
                </p:tgtEl>
              </p:cMediaNode>
            </p:video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0"/>
            <a:ext cx="8228160" cy="1144921"/>
          </a:xfrm>
        </p:spPr>
        <p:txBody>
          <a:bodyPr tIns="24002"/>
          <a:lstStyle/>
          <a:p>
            <a:pPr algn="l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700" dirty="0">
                <a:solidFill>
                  <a:schemeClr val="bg1"/>
                </a:solidFill>
              </a:rPr>
              <a:t>islas de automatización</a:t>
            </a:r>
            <a:r>
              <a:rPr lang="es-ES" sz="1800" dirty="0">
                <a:solidFill>
                  <a:schemeClr val="bg1"/>
                </a:solidFill>
              </a:rPr>
              <a:t/>
            </a:r>
            <a:br>
              <a:rPr lang="es-ES" sz="1800" dirty="0">
                <a:solidFill>
                  <a:schemeClr val="bg1"/>
                </a:solidFill>
              </a:rPr>
            </a:br>
            <a:r>
              <a:rPr lang="es-ES" sz="3600" dirty="0">
                <a:solidFill>
                  <a:schemeClr val="bg1"/>
                </a:solidFill>
              </a:rPr>
              <a:t>LLENADORA/TAPONADORA		</a:t>
            </a:r>
            <a:r>
              <a:rPr lang="es-ES" sz="3600" dirty="0" smtClean="0">
                <a:solidFill>
                  <a:schemeClr val="bg1"/>
                </a:solidFill>
              </a:rPr>
              <a:t>		</a:t>
            </a:r>
            <a:r>
              <a:rPr lang="es-ES" sz="1800" dirty="0" smtClean="0">
                <a:solidFill>
                  <a:schemeClr val="bg1"/>
                </a:solidFill>
              </a:rPr>
              <a:t>(</a:t>
            </a:r>
            <a:r>
              <a:rPr lang="es-ES" sz="1800" dirty="0">
                <a:solidFill>
                  <a:schemeClr val="bg1"/>
                </a:solidFill>
              </a:rPr>
              <a:t>4/4)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912356"/>
          </a:xfrm>
        </p:spPr>
        <p:txBody>
          <a:bodyPr>
            <a:normAutofit lnSpcReduction="10000"/>
          </a:bodyPr>
          <a:lstStyle/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Inspectores</a:t>
            </a:r>
            <a:r>
              <a:rPr lang="es-ES" sz="2500"/>
              <a:t> (controlan botellas defectuosas)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De nivel:</a:t>
            </a:r>
          </a:p>
          <a:p>
            <a:pPr marL="783372" lvl="1" indent="-260644">
              <a:buClr>
                <a:srgbClr val="FF6309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Por rayos X detecta</a:t>
            </a:r>
          </a:p>
          <a:p>
            <a:pPr marL="783372" lvl="1" indent="-260644">
              <a:buClr>
                <a:srgbClr val="FF6309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el nivel de llenado</a:t>
            </a:r>
          </a:p>
          <a:p>
            <a:pPr marL="783372" lvl="1" indent="-260644">
              <a:buClr>
                <a:srgbClr val="FF6309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de la botella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De tapón:</a:t>
            </a:r>
          </a:p>
          <a:p>
            <a:pPr marL="783372" lvl="1" indent="-260644">
              <a:buClr>
                <a:srgbClr val="FF6309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Dos fotocélulas </a:t>
            </a:r>
          </a:p>
          <a:p>
            <a:pPr marL="783372" lvl="1" indent="-260644">
              <a:buClr>
                <a:srgbClr val="FF6309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detectan la anilla </a:t>
            </a:r>
          </a:p>
          <a:p>
            <a:pPr marL="783372" lvl="1" indent="-260644">
              <a:buClr>
                <a:srgbClr val="FF6309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del tapón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Expulsador</a:t>
            </a:r>
            <a:r>
              <a:rPr lang="es-ES" smtClean="0"/>
              <a:t> </a:t>
            </a:r>
            <a:r>
              <a:rPr lang="es-ES" sz="2500"/>
              <a:t>(retira botellas defectuosas)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01" y="2687322"/>
            <a:ext cx="4547520" cy="302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094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0"/>
            <a:ext cx="8228160" cy="1144921"/>
          </a:xfrm>
        </p:spPr>
        <p:txBody>
          <a:bodyPr tIns="24002"/>
          <a:lstStyle/>
          <a:p>
            <a:pPr algn="l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700" dirty="0">
                <a:solidFill>
                  <a:schemeClr val="bg1"/>
                </a:solidFill>
              </a:rPr>
              <a:t>islas de automatización</a:t>
            </a:r>
            <a:r>
              <a:rPr lang="es-ES" sz="1800" dirty="0">
                <a:solidFill>
                  <a:schemeClr val="bg1"/>
                </a:solidFill>
              </a:rPr>
              <a:t/>
            </a:r>
            <a:br>
              <a:rPr lang="es-ES" sz="1800" dirty="0">
                <a:solidFill>
                  <a:schemeClr val="bg1"/>
                </a:solidFill>
              </a:rPr>
            </a:br>
            <a:r>
              <a:rPr lang="es-ES" sz="3600" dirty="0">
                <a:solidFill>
                  <a:schemeClr val="bg1"/>
                </a:solidFill>
              </a:rPr>
              <a:t>ETIQUETADORA						    </a:t>
            </a:r>
            <a:r>
              <a:rPr lang="es-ES" sz="1800" dirty="0">
                <a:solidFill>
                  <a:schemeClr val="bg1"/>
                </a:solidFill>
              </a:rPr>
              <a:t>(1/3)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526396"/>
          </a:xfrm>
        </p:spPr>
        <p:txBody>
          <a:bodyPr>
            <a:normAutofit fontScale="92500" lnSpcReduction="10000"/>
          </a:bodyPr>
          <a:lstStyle/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s-ES" i="1" dirty="0" smtClean="0"/>
              <a:t>KRONES </a:t>
            </a:r>
            <a:r>
              <a:rPr lang="es-ES" b="1" i="1" dirty="0" err="1" smtClean="0"/>
              <a:t>Contiroll</a:t>
            </a:r>
            <a:endParaRPr lang="es-ES" b="1" i="1" dirty="0" smtClean="0"/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s-ES" b="1" dirty="0" smtClean="0"/>
              <a:t>14.000</a:t>
            </a:r>
            <a:r>
              <a:rPr lang="es-ES" dirty="0" smtClean="0"/>
              <a:t> botellas a la hora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s-ES" b="1" dirty="0" smtClean="0"/>
              <a:t>Mesa acumuladora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s-ES" b="1" dirty="0" smtClean="0"/>
              <a:t>Alineadora</a:t>
            </a:r>
          </a:p>
          <a:p>
            <a:pPr marL="391686" indent="-293764">
              <a:buClr>
                <a:srgbClr val="FF6309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s-ES" sz="1800" dirty="0"/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s-ES" dirty="0" smtClean="0"/>
              <a:t>Entrada:</a:t>
            </a:r>
          </a:p>
          <a:p>
            <a:pPr marL="783372" lvl="1" indent="-260644">
              <a:spcAft>
                <a:spcPts val="1293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s-ES" sz="2200" b="1" dirty="0"/>
              <a:t>Botellas llenas y tapadas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s-ES" dirty="0" smtClean="0"/>
              <a:t>Salida:</a:t>
            </a:r>
          </a:p>
          <a:p>
            <a:pPr marL="783372" lvl="1" indent="-260644">
              <a:spcAft>
                <a:spcPts val="1293"/>
              </a:spcAft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s-ES" sz="2200" b="1" dirty="0"/>
              <a:t>Botellas etiquetadas</a:t>
            </a:r>
          </a:p>
          <a:p>
            <a:pPr eaLnBrk="1">
              <a:defRPr/>
            </a:pPr>
            <a:endParaRPr lang="en-US" dirty="0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20" y="1438712"/>
            <a:ext cx="3450240" cy="5089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095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1765"/>
            <a:ext cx="8228160" cy="1062832"/>
          </a:xfrm>
        </p:spPr>
        <p:txBody>
          <a:bodyPr tIns="24002"/>
          <a:lstStyle/>
          <a:p>
            <a:pPr algn="l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700" dirty="0">
                <a:solidFill>
                  <a:schemeClr val="bg1"/>
                </a:solidFill>
              </a:rPr>
              <a:t>islas de automatización</a:t>
            </a:r>
            <a:r>
              <a:rPr lang="es-ES" sz="1800" dirty="0">
                <a:solidFill>
                  <a:schemeClr val="bg1"/>
                </a:solidFill>
              </a:rPr>
              <a:t/>
            </a:r>
            <a:br>
              <a:rPr lang="es-ES" sz="1800" dirty="0">
                <a:solidFill>
                  <a:schemeClr val="bg1"/>
                </a:solidFill>
              </a:rPr>
            </a:br>
            <a:r>
              <a:rPr lang="es-ES" sz="3600" dirty="0">
                <a:solidFill>
                  <a:schemeClr val="bg1"/>
                </a:solidFill>
              </a:rPr>
              <a:t>ETIQUETADORA	</a:t>
            </a:r>
            <a:r>
              <a:rPr lang="es-ES" sz="3600" dirty="0" smtClean="0">
                <a:solidFill>
                  <a:schemeClr val="bg1"/>
                </a:solidFill>
              </a:rPr>
              <a:t>	</a:t>
            </a:r>
            <a:r>
              <a:rPr lang="es-ES" sz="3600" dirty="0">
                <a:solidFill>
                  <a:schemeClr val="bg1"/>
                </a:solidFill>
              </a:rPr>
              <a:t>					</a:t>
            </a:r>
            <a:r>
              <a:rPr lang="es-ES" sz="1800" dirty="0">
                <a:solidFill>
                  <a:schemeClr val="bg1"/>
                </a:solidFill>
              </a:rPr>
              <a:t>(2/3)</a:t>
            </a:r>
          </a:p>
        </p:txBody>
      </p:sp>
      <p:grpSp>
        <p:nvGrpSpPr>
          <p:cNvPr id="24579" name="Group 2"/>
          <p:cNvGrpSpPr>
            <a:grpSpLocks/>
          </p:cNvGrpSpPr>
          <p:nvPr/>
        </p:nvGrpSpPr>
        <p:grpSpPr bwMode="auto">
          <a:xfrm>
            <a:off x="779041" y="1250052"/>
            <a:ext cx="5947200" cy="5492737"/>
            <a:chOff x="541" y="868"/>
            <a:chExt cx="4130" cy="3814"/>
          </a:xfrm>
        </p:grpSpPr>
        <p:sp>
          <p:nvSpPr>
            <p:cNvPr id="24604" name="AutoShape 3"/>
            <p:cNvSpPr>
              <a:spLocks noChangeArrowheads="1"/>
            </p:cNvSpPr>
            <p:nvPr/>
          </p:nvSpPr>
          <p:spPr bwMode="auto">
            <a:xfrm>
              <a:off x="541" y="868"/>
              <a:ext cx="4131" cy="3815"/>
            </a:xfrm>
            <a:prstGeom prst="roundRect">
              <a:avLst>
                <a:gd name="adj" fmla="val 2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4605" name="Group 4"/>
            <p:cNvGrpSpPr>
              <a:grpSpLocks/>
            </p:cNvGrpSpPr>
            <p:nvPr/>
          </p:nvGrpSpPr>
          <p:grpSpPr bwMode="auto">
            <a:xfrm>
              <a:off x="595" y="975"/>
              <a:ext cx="4015" cy="3568"/>
              <a:chOff x="595" y="975"/>
              <a:chExt cx="4015" cy="3568"/>
            </a:xfrm>
          </p:grpSpPr>
          <p:pic>
            <p:nvPicPr>
              <p:cNvPr id="24606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" y="1042"/>
                <a:ext cx="1425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4607" name="Group 6"/>
              <p:cNvGrpSpPr>
                <a:grpSpLocks/>
              </p:cNvGrpSpPr>
              <p:nvPr/>
            </p:nvGrpSpPr>
            <p:grpSpPr bwMode="auto">
              <a:xfrm>
                <a:off x="3026" y="1526"/>
                <a:ext cx="1584" cy="379"/>
                <a:chOff x="3026" y="1526"/>
                <a:chExt cx="1584" cy="379"/>
              </a:xfrm>
            </p:grpSpPr>
            <p:sp>
              <p:nvSpPr>
                <p:cNvPr id="24686" name="AutoShape 7"/>
                <p:cNvSpPr>
                  <a:spLocks noChangeArrowheads="1"/>
                </p:cNvSpPr>
                <p:nvPr/>
              </p:nvSpPr>
              <p:spPr bwMode="auto">
                <a:xfrm>
                  <a:off x="3026" y="1526"/>
                  <a:ext cx="1585" cy="380"/>
                </a:xfrm>
                <a:prstGeom prst="roundRect">
                  <a:avLst>
                    <a:gd name="adj" fmla="val 259"/>
                  </a:avLst>
                </a:prstGeom>
                <a:solidFill>
                  <a:srgbClr val="CC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636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87" name="Line 8"/>
                <p:cNvSpPr>
                  <a:spLocks noChangeShapeType="1"/>
                </p:cNvSpPr>
                <p:nvPr/>
              </p:nvSpPr>
              <p:spPr bwMode="auto">
                <a:xfrm>
                  <a:off x="3026" y="1526"/>
                  <a:ext cx="363" cy="379"/>
                </a:xfrm>
                <a:prstGeom prst="line">
                  <a:avLst/>
                </a:prstGeom>
                <a:noFill/>
                <a:ln w="3636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8" name="Line 9"/>
                <p:cNvSpPr>
                  <a:spLocks noChangeShapeType="1"/>
                </p:cNvSpPr>
                <p:nvPr/>
              </p:nvSpPr>
              <p:spPr bwMode="auto">
                <a:xfrm>
                  <a:off x="3422" y="1526"/>
                  <a:ext cx="363" cy="379"/>
                </a:xfrm>
                <a:prstGeom prst="line">
                  <a:avLst/>
                </a:prstGeom>
                <a:noFill/>
                <a:ln w="3636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9" name="Line 10"/>
                <p:cNvSpPr>
                  <a:spLocks noChangeShapeType="1"/>
                </p:cNvSpPr>
                <p:nvPr/>
              </p:nvSpPr>
              <p:spPr bwMode="auto">
                <a:xfrm>
                  <a:off x="3852" y="1526"/>
                  <a:ext cx="363" cy="379"/>
                </a:xfrm>
                <a:prstGeom prst="line">
                  <a:avLst/>
                </a:prstGeom>
                <a:noFill/>
                <a:ln w="3636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0" name="Line 11"/>
                <p:cNvSpPr>
                  <a:spLocks noChangeShapeType="1"/>
                </p:cNvSpPr>
                <p:nvPr/>
              </p:nvSpPr>
              <p:spPr bwMode="auto">
                <a:xfrm>
                  <a:off x="4248" y="1526"/>
                  <a:ext cx="363" cy="379"/>
                </a:xfrm>
                <a:prstGeom prst="line">
                  <a:avLst/>
                </a:prstGeom>
                <a:noFill/>
                <a:ln w="3636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08" name="Oval 12"/>
              <p:cNvSpPr>
                <a:spLocks noChangeArrowheads="1"/>
              </p:cNvSpPr>
              <p:nvPr/>
            </p:nvSpPr>
            <p:spPr bwMode="auto">
              <a:xfrm>
                <a:off x="1563" y="1378"/>
                <a:ext cx="1680" cy="1681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609" name="Group 13"/>
              <p:cNvGrpSpPr>
                <a:grpSpLocks/>
              </p:cNvGrpSpPr>
              <p:nvPr/>
            </p:nvGrpSpPr>
            <p:grpSpPr bwMode="auto">
              <a:xfrm>
                <a:off x="2200" y="1318"/>
                <a:ext cx="369" cy="1819"/>
                <a:chOff x="2200" y="1318"/>
                <a:chExt cx="369" cy="1819"/>
              </a:xfrm>
            </p:grpSpPr>
            <p:sp>
              <p:nvSpPr>
                <p:cNvPr id="24684" name="Oval 14"/>
                <p:cNvSpPr>
                  <a:spLocks noChangeArrowheads="1"/>
                </p:cNvSpPr>
                <p:nvPr/>
              </p:nvSpPr>
              <p:spPr bwMode="auto">
                <a:xfrm>
                  <a:off x="2206" y="1318"/>
                  <a:ext cx="363" cy="36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85" name="Oval 15"/>
                <p:cNvSpPr>
                  <a:spLocks noChangeArrowheads="1"/>
                </p:cNvSpPr>
                <p:nvPr/>
              </p:nvSpPr>
              <p:spPr bwMode="auto">
                <a:xfrm>
                  <a:off x="2200" y="2776"/>
                  <a:ext cx="363" cy="36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4610" name="Oval 16"/>
              <p:cNvSpPr>
                <a:spLocks noChangeArrowheads="1"/>
              </p:cNvSpPr>
              <p:nvPr/>
            </p:nvSpPr>
            <p:spPr bwMode="auto">
              <a:xfrm rot="5400000">
                <a:off x="2934" y="2045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1" name="Oval 17"/>
              <p:cNvSpPr>
                <a:spLocks noChangeArrowheads="1"/>
              </p:cNvSpPr>
              <p:nvPr/>
            </p:nvSpPr>
            <p:spPr bwMode="auto">
              <a:xfrm rot="5400000">
                <a:off x="1477" y="203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612" name="Group 18"/>
              <p:cNvGrpSpPr>
                <a:grpSpLocks/>
              </p:cNvGrpSpPr>
              <p:nvPr/>
            </p:nvGrpSpPr>
            <p:grpSpPr bwMode="auto">
              <a:xfrm>
                <a:off x="1690" y="1524"/>
                <a:ext cx="1388" cy="1397"/>
                <a:chOff x="1690" y="1524"/>
                <a:chExt cx="1388" cy="1397"/>
              </a:xfrm>
            </p:grpSpPr>
            <p:sp>
              <p:nvSpPr>
                <p:cNvPr id="24682" name="Oval 19"/>
                <p:cNvSpPr>
                  <a:spLocks noChangeArrowheads="1"/>
                </p:cNvSpPr>
                <p:nvPr/>
              </p:nvSpPr>
              <p:spPr bwMode="auto">
                <a:xfrm rot="8100000">
                  <a:off x="2719" y="2561"/>
                  <a:ext cx="363" cy="36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83" name="Oval 20"/>
                <p:cNvSpPr>
                  <a:spLocks noChangeArrowheads="1"/>
                </p:cNvSpPr>
                <p:nvPr/>
              </p:nvSpPr>
              <p:spPr bwMode="auto">
                <a:xfrm rot="8100000">
                  <a:off x="1693" y="1525"/>
                  <a:ext cx="363" cy="36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4613" name="Group 21"/>
              <p:cNvGrpSpPr>
                <a:grpSpLocks/>
              </p:cNvGrpSpPr>
              <p:nvPr/>
            </p:nvGrpSpPr>
            <p:grpSpPr bwMode="auto">
              <a:xfrm>
                <a:off x="1686" y="1529"/>
                <a:ext cx="1397" cy="1388"/>
                <a:chOff x="1686" y="1529"/>
                <a:chExt cx="1397" cy="1388"/>
              </a:xfrm>
            </p:grpSpPr>
            <p:sp>
              <p:nvSpPr>
                <p:cNvPr id="24680" name="Oval 22"/>
                <p:cNvSpPr>
                  <a:spLocks noChangeArrowheads="1"/>
                </p:cNvSpPr>
                <p:nvPr/>
              </p:nvSpPr>
              <p:spPr bwMode="auto">
                <a:xfrm rot="2700000">
                  <a:off x="2723" y="1528"/>
                  <a:ext cx="363" cy="36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81" name="Oval 23"/>
                <p:cNvSpPr>
                  <a:spLocks noChangeArrowheads="1"/>
                </p:cNvSpPr>
                <p:nvPr/>
              </p:nvSpPr>
              <p:spPr bwMode="auto">
                <a:xfrm rot="2700000">
                  <a:off x="1686" y="2554"/>
                  <a:ext cx="363" cy="36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4614" name="Oval 24"/>
              <p:cNvSpPr>
                <a:spLocks noChangeArrowheads="1"/>
              </p:cNvSpPr>
              <p:nvPr/>
            </p:nvSpPr>
            <p:spPr bwMode="auto">
              <a:xfrm>
                <a:off x="2691" y="1104"/>
                <a:ext cx="886" cy="886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5" name="Oval 25"/>
              <p:cNvSpPr>
                <a:spLocks noChangeArrowheads="1"/>
              </p:cNvSpPr>
              <p:nvPr/>
            </p:nvSpPr>
            <p:spPr bwMode="auto">
              <a:xfrm rot="5400000">
                <a:off x="2723" y="154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6" name="Oval 26"/>
              <p:cNvSpPr>
                <a:spLocks noChangeArrowheads="1"/>
              </p:cNvSpPr>
              <p:nvPr/>
            </p:nvSpPr>
            <p:spPr bwMode="auto">
              <a:xfrm rot="5400000">
                <a:off x="3181" y="1544"/>
                <a:ext cx="363" cy="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7" name="Oval 27"/>
              <p:cNvSpPr>
                <a:spLocks noChangeArrowheads="1"/>
              </p:cNvSpPr>
              <p:nvPr/>
            </p:nvSpPr>
            <p:spPr bwMode="auto">
              <a:xfrm rot="5400000">
                <a:off x="2947" y="1050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8" name="Oval 28"/>
              <p:cNvSpPr>
                <a:spLocks noChangeArrowheads="1"/>
              </p:cNvSpPr>
              <p:nvPr/>
            </p:nvSpPr>
            <p:spPr bwMode="auto">
              <a:xfrm>
                <a:off x="1207" y="1097"/>
                <a:ext cx="886" cy="886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9" name="Oval 29"/>
              <p:cNvSpPr>
                <a:spLocks noChangeArrowheads="1"/>
              </p:cNvSpPr>
              <p:nvPr/>
            </p:nvSpPr>
            <p:spPr bwMode="auto">
              <a:xfrm rot="5400000">
                <a:off x="1239" y="1542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0" name="Oval 30"/>
              <p:cNvSpPr>
                <a:spLocks noChangeArrowheads="1"/>
              </p:cNvSpPr>
              <p:nvPr/>
            </p:nvSpPr>
            <p:spPr bwMode="auto">
              <a:xfrm rot="5400000">
                <a:off x="1698" y="1536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1" name="Oval 31"/>
              <p:cNvSpPr>
                <a:spLocks noChangeArrowheads="1"/>
              </p:cNvSpPr>
              <p:nvPr/>
            </p:nvSpPr>
            <p:spPr bwMode="auto">
              <a:xfrm rot="5400000">
                <a:off x="1462" y="1043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2" name="Oval 32"/>
              <p:cNvSpPr>
                <a:spLocks noChangeArrowheads="1"/>
              </p:cNvSpPr>
              <p:nvPr/>
            </p:nvSpPr>
            <p:spPr bwMode="auto">
              <a:xfrm>
                <a:off x="2771" y="1580"/>
                <a:ext cx="262" cy="262"/>
              </a:xfrm>
              <a:prstGeom prst="ellipse">
                <a:avLst/>
              </a:prstGeom>
              <a:solidFill>
                <a:srgbClr val="3DEB3D"/>
              </a:solidFill>
              <a:ln w="9525">
                <a:solidFill>
                  <a:srgbClr val="008000"/>
                </a:solidFill>
                <a:prstDash val="lgDashDot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3" name="Oval 33"/>
              <p:cNvSpPr>
                <a:spLocks noChangeArrowheads="1"/>
              </p:cNvSpPr>
              <p:nvPr/>
            </p:nvSpPr>
            <p:spPr bwMode="auto">
              <a:xfrm>
                <a:off x="2981" y="2097"/>
                <a:ext cx="262" cy="262"/>
              </a:xfrm>
              <a:prstGeom prst="ellipse">
                <a:avLst/>
              </a:prstGeom>
              <a:solidFill>
                <a:srgbClr val="3DEB3D"/>
              </a:solidFill>
              <a:ln w="9525">
                <a:solidFill>
                  <a:srgbClr val="008000"/>
                </a:solidFill>
                <a:prstDash val="lgDashDot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4" name="Oval 34"/>
              <p:cNvSpPr>
                <a:spLocks noChangeArrowheads="1"/>
              </p:cNvSpPr>
              <p:nvPr/>
            </p:nvSpPr>
            <p:spPr bwMode="auto">
              <a:xfrm>
                <a:off x="2765" y="2608"/>
                <a:ext cx="262" cy="262"/>
              </a:xfrm>
              <a:prstGeom prst="ellipse">
                <a:avLst/>
              </a:prstGeom>
              <a:solidFill>
                <a:srgbClr val="3DEB3D"/>
              </a:solidFill>
              <a:ln w="9525">
                <a:solidFill>
                  <a:srgbClr val="008000"/>
                </a:solidFill>
                <a:prstDash val="lgDashDot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5" name="Oval 35"/>
              <p:cNvSpPr>
                <a:spLocks noChangeArrowheads="1"/>
              </p:cNvSpPr>
              <p:nvPr/>
            </p:nvSpPr>
            <p:spPr bwMode="auto">
              <a:xfrm>
                <a:off x="2248" y="2836"/>
                <a:ext cx="262" cy="262"/>
              </a:xfrm>
              <a:prstGeom prst="ellipse">
                <a:avLst/>
              </a:prstGeom>
              <a:solidFill>
                <a:srgbClr val="3DEB3D"/>
              </a:solidFill>
              <a:ln w="9525">
                <a:solidFill>
                  <a:srgbClr val="008000"/>
                </a:solidFill>
                <a:prstDash val="lgDashDot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6" name="Oval 36"/>
              <p:cNvSpPr>
                <a:spLocks noChangeArrowheads="1"/>
              </p:cNvSpPr>
              <p:nvPr/>
            </p:nvSpPr>
            <p:spPr bwMode="auto">
              <a:xfrm>
                <a:off x="1737" y="2608"/>
                <a:ext cx="262" cy="262"/>
              </a:xfrm>
              <a:prstGeom prst="ellipse">
                <a:avLst/>
              </a:prstGeom>
              <a:solidFill>
                <a:srgbClr val="3DEB3D"/>
              </a:solidFill>
              <a:ln w="9525">
                <a:solidFill>
                  <a:srgbClr val="008000"/>
                </a:solidFill>
                <a:prstDash val="lgDashDot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7" name="Oval 37"/>
              <p:cNvSpPr>
                <a:spLocks noChangeArrowheads="1"/>
              </p:cNvSpPr>
              <p:nvPr/>
            </p:nvSpPr>
            <p:spPr bwMode="auto">
              <a:xfrm>
                <a:off x="1744" y="1593"/>
                <a:ext cx="262" cy="262"/>
              </a:xfrm>
              <a:prstGeom prst="ellipse">
                <a:avLst/>
              </a:prstGeom>
              <a:solidFill>
                <a:srgbClr val="3DEB3D"/>
              </a:solidFill>
              <a:ln w="9525">
                <a:solidFill>
                  <a:srgbClr val="008000"/>
                </a:solidFill>
                <a:prstDash val="lgDashDot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8" name="Oval 38"/>
              <p:cNvSpPr>
                <a:spLocks noChangeArrowheads="1"/>
              </p:cNvSpPr>
              <p:nvPr/>
            </p:nvSpPr>
            <p:spPr bwMode="auto">
              <a:xfrm>
                <a:off x="1516" y="1097"/>
                <a:ext cx="262" cy="262"/>
              </a:xfrm>
              <a:prstGeom prst="ellipse">
                <a:avLst/>
              </a:prstGeom>
              <a:solidFill>
                <a:srgbClr val="3DEB3D"/>
              </a:solidFill>
              <a:ln w="9525">
                <a:solidFill>
                  <a:srgbClr val="008000"/>
                </a:solidFill>
                <a:prstDash val="lgDashDot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9" name="Oval 39"/>
              <p:cNvSpPr>
                <a:spLocks noChangeArrowheads="1"/>
              </p:cNvSpPr>
              <p:nvPr/>
            </p:nvSpPr>
            <p:spPr bwMode="auto">
              <a:xfrm>
                <a:off x="1529" y="2090"/>
                <a:ext cx="262" cy="262"/>
              </a:xfrm>
              <a:prstGeom prst="ellipse">
                <a:avLst/>
              </a:prstGeom>
              <a:solidFill>
                <a:srgbClr val="3DEB3D"/>
              </a:solidFill>
              <a:ln w="9525">
                <a:solidFill>
                  <a:srgbClr val="008000"/>
                </a:solidFill>
                <a:prstDash val="lgDashDot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30" name="Oval 40"/>
              <p:cNvSpPr>
                <a:spLocks noChangeArrowheads="1"/>
              </p:cNvSpPr>
              <p:nvPr/>
            </p:nvSpPr>
            <p:spPr bwMode="auto">
              <a:xfrm>
                <a:off x="3243" y="1593"/>
                <a:ext cx="262" cy="262"/>
              </a:xfrm>
              <a:prstGeom prst="ellipse">
                <a:avLst/>
              </a:prstGeom>
              <a:solidFill>
                <a:srgbClr val="3DEB3D"/>
              </a:solidFill>
              <a:ln w="9525">
                <a:solidFill>
                  <a:srgbClr val="008000"/>
                </a:solidFill>
                <a:prstDash val="lgDashDot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31" name="Oval 41"/>
              <p:cNvSpPr>
                <a:spLocks noChangeArrowheads="1"/>
              </p:cNvSpPr>
              <p:nvPr/>
            </p:nvSpPr>
            <p:spPr bwMode="auto">
              <a:xfrm>
                <a:off x="3015" y="1104"/>
                <a:ext cx="262" cy="262"/>
              </a:xfrm>
              <a:prstGeom prst="ellipse">
                <a:avLst/>
              </a:prstGeom>
              <a:solidFill>
                <a:srgbClr val="3DEB3D"/>
              </a:solidFill>
              <a:ln w="9525">
                <a:solidFill>
                  <a:srgbClr val="008000"/>
                </a:solidFill>
                <a:prstDash val="lgDashDot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32" name="Freeform 42"/>
              <p:cNvSpPr>
                <a:spLocks/>
              </p:cNvSpPr>
              <p:nvPr/>
            </p:nvSpPr>
            <p:spPr bwMode="auto">
              <a:xfrm>
                <a:off x="1932" y="1778"/>
                <a:ext cx="915" cy="883"/>
              </a:xfrm>
              <a:custGeom>
                <a:avLst/>
                <a:gdLst>
                  <a:gd name="T0" fmla="*/ 17 w 4035"/>
                  <a:gd name="T1" fmla="*/ 44 h 3894"/>
                  <a:gd name="T2" fmla="*/ 12 w 4035"/>
                  <a:gd name="T3" fmla="*/ 53 h 3894"/>
                  <a:gd name="T4" fmla="*/ 7 w 4035"/>
                  <a:gd name="T5" fmla="*/ 62 h 3894"/>
                  <a:gd name="T6" fmla="*/ 4 w 4035"/>
                  <a:gd name="T7" fmla="*/ 71 h 3894"/>
                  <a:gd name="T8" fmla="*/ 2 w 4035"/>
                  <a:gd name="T9" fmla="*/ 81 h 3894"/>
                  <a:gd name="T10" fmla="*/ 0 w 4035"/>
                  <a:gd name="T11" fmla="*/ 91 h 3894"/>
                  <a:gd name="T12" fmla="*/ 0 w 4035"/>
                  <a:gd name="T13" fmla="*/ 101 h 3894"/>
                  <a:gd name="T14" fmla="*/ 1 w 4035"/>
                  <a:gd name="T15" fmla="*/ 111 h 3894"/>
                  <a:gd name="T16" fmla="*/ 2 w 4035"/>
                  <a:gd name="T17" fmla="*/ 121 h 3894"/>
                  <a:gd name="T18" fmla="*/ 5 w 4035"/>
                  <a:gd name="T19" fmla="*/ 131 h 3894"/>
                  <a:gd name="T20" fmla="*/ 9 w 4035"/>
                  <a:gd name="T21" fmla="*/ 140 h 3894"/>
                  <a:gd name="T22" fmla="*/ 13 w 4035"/>
                  <a:gd name="T23" fmla="*/ 149 h 3894"/>
                  <a:gd name="T24" fmla="*/ 19 w 4035"/>
                  <a:gd name="T25" fmla="*/ 158 h 3894"/>
                  <a:gd name="T26" fmla="*/ 25 w 4035"/>
                  <a:gd name="T27" fmla="*/ 165 h 3894"/>
                  <a:gd name="T28" fmla="*/ 32 w 4035"/>
                  <a:gd name="T29" fmla="*/ 173 h 3894"/>
                  <a:gd name="T30" fmla="*/ 40 w 4035"/>
                  <a:gd name="T31" fmla="*/ 179 h 3894"/>
                  <a:gd name="T32" fmla="*/ 49 w 4035"/>
                  <a:gd name="T33" fmla="*/ 185 h 3894"/>
                  <a:gd name="T34" fmla="*/ 58 w 4035"/>
                  <a:gd name="T35" fmla="*/ 190 h 3894"/>
                  <a:gd name="T36" fmla="*/ 67 w 4035"/>
                  <a:gd name="T37" fmla="*/ 194 h 3894"/>
                  <a:gd name="T38" fmla="*/ 77 w 4035"/>
                  <a:gd name="T39" fmla="*/ 197 h 3894"/>
                  <a:gd name="T40" fmla="*/ 87 w 4035"/>
                  <a:gd name="T41" fmla="*/ 199 h 3894"/>
                  <a:gd name="T42" fmla="*/ 97 w 4035"/>
                  <a:gd name="T43" fmla="*/ 200 h 3894"/>
                  <a:gd name="T44" fmla="*/ 108 w 4035"/>
                  <a:gd name="T45" fmla="*/ 200 h 3894"/>
                  <a:gd name="T46" fmla="*/ 118 w 4035"/>
                  <a:gd name="T47" fmla="*/ 199 h 3894"/>
                  <a:gd name="T48" fmla="*/ 128 w 4035"/>
                  <a:gd name="T49" fmla="*/ 197 h 3894"/>
                  <a:gd name="T50" fmla="*/ 138 w 4035"/>
                  <a:gd name="T51" fmla="*/ 195 h 3894"/>
                  <a:gd name="T52" fmla="*/ 147 w 4035"/>
                  <a:gd name="T53" fmla="*/ 191 h 3894"/>
                  <a:gd name="T54" fmla="*/ 157 w 4035"/>
                  <a:gd name="T55" fmla="*/ 186 h 3894"/>
                  <a:gd name="T56" fmla="*/ 165 w 4035"/>
                  <a:gd name="T57" fmla="*/ 181 h 3894"/>
                  <a:gd name="T58" fmla="*/ 173 w 4035"/>
                  <a:gd name="T59" fmla="*/ 174 h 3894"/>
                  <a:gd name="T60" fmla="*/ 181 w 4035"/>
                  <a:gd name="T61" fmla="*/ 167 h 3894"/>
                  <a:gd name="T62" fmla="*/ 187 w 4035"/>
                  <a:gd name="T63" fmla="*/ 159 h 3894"/>
                  <a:gd name="T64" fmla="*/ 193 w 4035"/>
                  <a:gd name="T65" fmla="*/ 151 h 3894"/>
                  <a:gd name="T66" fmla="*/ 198 w 4035"/>
                  <a:gd name="T67" fmla="*/ 142 h 3894"/>
                  <a:gd name="T68" fmla="*/ 201 w 4035"/>
                  <a:gd name="T69" fmla="*/ 133 h 3894"/>
                  <a:gd name="T70" fmla="*/ 205 w 4035"/>
                  <a:gd name="T71" fmla="*/ 123 h 3894"/>
                  <a:gd name="T72" fmla="*/ 206 w 4035"/>
                  <a:gd name="T73" fmla="*/ 114 h 3894"/>
                  <a:gd name="T74" fmla="*/ 207 w 4035"/>
                  <a:gd name="T75" fmla="*/ 104 h 3894"/>
                  <a:gd name="T76" fmla="*/ 207 w 4035"/>
                  <a:gd name="T77" fmla="*/ 94 h 3894"/>
                  <a:gd name="T78" fmla="*/ 206 w 4035"/>
                  <a:gd name="T79" fmla="*/ 84 h 3894"/>
                  <a:gd name="T80" fmla="*/ 204 w 4035"/>
                  <a:gd name="T81" fmla="*/ 74 h 3894"/>
                  <a:gd name="T82" fmla="*/ 201 w 4035"/>
                  <a:gd name="T83" fmla="*/ 64 h 3894"/>
                  <a:gd name="T84" fmla="*/ 197 w 4035"/>
                  <a:gd name="T85" fmla="*/ 55 h 3894"/>
                  <a:gd name="T86" fmla="*/ 192 w 4035"/>
                  <a:gd name="T87" fmla="*/ 46 h 3894"/>
                  <a:gd name="T88" fmla="*/ 186 w 4035"/>
                  <a:gd name="T89" fmla="*/ 38 h 3894"/>
                  <a:gd name="T90" fmla="*/ 179 w 4035"/>
                  <a:gd name="T91" fmla="*/ 30 h 3894"/>
                  <a:gd name="T92" fmla="*/ 172 w 4035"/>
                  <a:gd name="T93" fmla="*/ 23 h 3894"/>
                  <a:gd name="T94" fmla="*/ 164 w 4035"/>
                  <a:gd name="T95" fmla="*/ 17 h 3894"/>
                  <a:gd name="T96" fmla="*/ 155 w 4035"/>
                  <a:gd name="T97" fmla="*/ 12 h 3894"/>
                  <a:gd name="T98" fmla="*/ 146 w 4035"/>
                  <a:gd name="T99" fmla="*/ 7 h 3894"/>
                  <a:gd name="T100" fmla="*/ 137 w 4035"/>
                  <a:gd name="T101" fmla="*/ 4 h 3894"/>
                  <a:gd name="T102" fmla="*/ 127 w 4035"/>
                  <a:gd name="T103" fmla="*/ 1 h 389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4035" h="3894">
                    <a:moveTo>
                      <a:pt x="384" y="781"/>
                    </a:moveTo>
                    <a:lnTo>
                      <a:pt x="327" y="861"/>
                    </a:lnTo>
                    <a:lnTo>
                      <a:pt x="275" y="944"/>
                    </a:lnTo>
                    <a:lnTo>
                      <a:pt x="226" y="1030"/>
                    </a:lnTo>
                    <a:lnTo>
                      <a:pt x="182" y="1117"/>
                    </a:lnTo>
                    <a:lnTo>
                      <a:pt x="143" y="1207"/>
                    </a:lnTo>
                    <a:lnTo>
                      <a:pt x="108" y="1298"/>
                    </a:lnTo>
                    <a:lnTo>
                      <a:pt x="78" y="1391"/>
                    </a:lnTo>
                    <a:lnTo>
                      <a:pt x="53" y="1485"/>
                    </a:lnTo>
                    <a:lnTo>
                      <a:pt x="33" y="1581"/>
                    </a:lnTo>
                    <a:lnTo>
                      <a:pt x="17" y="1677"/>
                    </a:lnTo>
                    <a:lnTo>
                      <a:pt x="7" y="1774"/>
                    </a:lnTo>
                    <a:lnTo>
                      <a:pt x="1" y="1871"/>
                    </a:lnTo>
                    <a:lnTo>
                      <a:pt x="0" y="1969"/>
                    </a:lnTo>
                    <a:lnTo>
                      <a:pt x="5" y="2066"/>
                    </a:lnTo>
                    <a:lnTo>
                      <a:pt x="14" y="2163"/>
                    </a:lnTo>
                    <a:lnTo>
                      <a:pt x="28" y="2259"/>
                    </a:lnTo>
                    <a:lnTo>
                      <a:pt x="47" y="2355"/>
                    </a:lnTo>
                    <a:lnTo>
                      <a:pt x="72" y="2450"/>
                    </a:lnTo>
                    <a:lnTo>
                      <a:pt x="100" y="2543"/>
                    </a:lnTo>
                    <a:lnTo>
                      <a:pt x="134" y="2635"/>
                    </a:lnTo>
                    <a:lnTo>
                      <a:pt x="172" y="2725"/>
                    </a:lnTo>
                    <a:lnTo>
                      <a:pt x="215" y="2813"/>
                    </a:lnTo>
                    <a:lnTo>
                      <a:pt x="262" y="2899"/>
                    </a:lnTo>
                    <a:lnTo>
                      <a:pt x="314" y="2982"/>
                    </a:lnTo>
                    <a:lnTo>
                      <a:pt x="370" y="3063"/>
                    </a:lnTo>
                    <a:lnTo>
                      <a:pt x="429" y="3142"/>
                    </a:lnTo>
                    <a:lnTo>
                      <a:pt x="493" y="3217"/>
                    </a:lnTo>
                    <a:lnTo>
                      <a:pt x="561" y="3289"/>
                    </a:lnTo>
                    <a:lnTo>
                      <a:pt x="632" y="3357"/>
                    </a:lnTo>
                    <a:lnTo>
                      <a:pt x="706" y="3423"/>
                    </a:lnTo>
                    <a:lnTo>
                      <a:pt x="784" y="3484"/>
                    </a:lnTo>
                    <a:lnTo>
                      <a:pt x="865" y="3542"/>
                    </a:lnTo>
                    <a:lnTo>
                      <a:pt x="949" y="3595"/>
                    </a:lnTo>
                    <a:lnTo>
                      <a:pt x="1035" y="3645"/>
                    </a:lnTo>
                    <a:lnTo>
                      <a:pt x="1124" y="3690"/>
                    </a:lnTo>
                    <a:lnTo>
                      <a:pt x="1214" y="3731"/>
                    </a:lnTo>
                    <a:lnTo>
                      <a:pt x="1307" y="3768"/>
                    </a:lnTo>
                    <a:lnTo>
                      <a:pt x="1402" y="3800"/>
                    </a:lnTo>
                    <a:lnTo>
                      <a:pt x="1498" y="3827"/>
                    </a:lnTo>
                    <a:lnTo>
                      <a:pt x="1596" y="3850"/>
                    </a:lnTo>
                    <a:lnTo>
                      <a:pt x="1694" y="3868"/>
                    </a:lnTo>
                    <a:lnTo>
                      <a:pt x="1793" y="3881"/>
                    </a:lnTo>
                    <a:lnTo>
                      <a:pt x="1893" y="3889"/>
                    </a:lnTo>
                    <a:lnTo>
                      <a:pt x="1993" y="3893"/>
                    </a:lnTo>
                    <a:lnTo>
                      <a:pt x="2094" y="3892"/>
                    </a:lnTo>
                    <a:lnTo>
                      <a:pt x="2194" y="3885"/>
                    </a:lnTo>
                    <a:lnTo>
                      <a:pt x="2293" y="3875"/>
                    </a:lnTo>
                    <a:lnTo>
                      <a:pt x="2392" y="3859"/>
                    </a:lnTo>
                    <a:lnTo>
                      <a:pt x="2490" y="3838"/>
                    </a:lnTo>
                    <a:lnTo>
                      <a:pt x="2587" y="3813"/>
                    </a:lnTo>
                    <a:lnTo>
                      <a:pt x="2682" y="3783"/>
                    </a:lnTo>
                    <a:lnTo>
                      <a:pt x="2776" y="3749"/>
                    </a:lnTo>
                    <a:lnTo>
                      <a:pt x="2868" y="3710"/>
                    </a:lnTo>
                    <a:lnTo>
                      <a:pt x="2958" y="3667"/>
                    </a:lnTo>
                    <a:lnTo>
                      <a:pt x="3045" y="3619"/>
                    </a:lnTo>
                    <a:lnTo>
                      <a:pt x="3130" y="3567"/>
                    </a:lnTo>
                    <a:lnTo>
                      <a:pt x="3212" y="3512"/>
                    </a:lnTo>
                    <a:lnTo>
                      <a:pt x="3292" y="3452"/>
                    </a:lnTo>
                    <a:lnTo>
                      <a:pt x="3368" y="3388"/>
                    </a:lnTo>
                    <a:lnTo>
                      <a:pt x="3440" y="3321"/>
                    </a:lnTo>
                    <a:lnTo>
                      <a:pt x="3510" y="3251"/>
                    </a:lnTo>
                    <a:lnTo>
                      <a:pt x="3575" y="3177"/>
                    </a:lnTo>
                    <a:lnTo>
                      <a:pt x="3637" y="3100"/>
                    </a:lnTo>
                    <a:lnTo>
                      <a:pt x="3695" y="3021"/>
                    </a:lnTo>
                    <a:lnTo>
                      <a:pt x="3748" y="2938"/>
                    </a:lnTo>
                    <a:lnTo>
                      <a:pt x="3797" y="2854"/>
                    </a:lnTo>
                    <a:lnTo>
                      <a:pt x="3842" y="2766"/>
                    </a:lnTo>
                    <a:lnTo>
                      <a:pt x="3883" y="2677"/>
                    </a:lnTo>
                    <a:lnTo>
                      <a:pt x="3918" y="2586"/>
                    </a:lnTo>
                    <a:lnTo>
                      <a:pt x="3949" y="2494"/>
                    </a:lnTo>
                    <a:lnTo>
                      <a:pt x="3976" y="2400"/>
                    </a:lnTo>
                    <a:lnTo>
                      <a:pt x="3997" y="2304"/>
                    </a:lnTo>
                    <a:lnTo>
                      <a:pt x="4014" y="2208"/>
                    </a:lnTo>
                    <a:lnTo>
                      <a:pt x="4026" y="2112"/>
                    </a:lnTo>
                    <a:lnTo>
                      <a:pt x="4032" y="2014"/>
                    </a:lnTo>
                    <a:lnTo>
                      <a:pt x="4034" y="1917"/>
                    </a:lnTo>
                    <a:lnTo>
                      <a:pt x="4031" y="1820"/>
                    </a:lnTo>
                    <a:lnTo>
                      <a:pt x="4022" y="1722"/>
                    </a:lnTo>
                    <a:lnTo>
                      <a:pt x="4009" y="1626"/>
                    </a:lnTo>
                    <a:lnTo>
                      <a:pt x="3991" y="1530"/>
                    </a:lnTo>
                    <a:lnTo>
                      <a:pt x="3968" y="1435"/>
                    </a:lnTo>
                    <a:lnTo>
                      <a:pt x="3940" y="1342"/>
                    </a:lnTo>
                    <a:lnTo>
                      <a:pt x="3908" y="1249"/>
                    </a:lnTo>
                    <a:lnTo>
                      <a:pt x="3871" y="1159"/>
                    </a:lnTo>
                    <a:lnTo>
                      <a:pt x="3829" y="1070"/>
                    </a:lnTo>
                    <a:lnTo>
                      <a:pt x="3783" y="984"/>
                    </a:lnTo>
                    <a:lnTo>
                      <a:pt x="3732" y="900"/>
                    </a:lnTo>
                    <a:lnTo>
                      <a:pt x="3677" y="818"/>
                    </a:lnTo>
                    <a:lnTo>
                      <a:pt x="3618" y="740"/>
                    </a:lnTo>
                    <a:lnTo>
                      <a:pt x="3555" y="664"/>
                    </a:lnTo>
                    <a:lnTo>
                      <a:pt x="3489" y="591"/>
                    </a:lnTo>
                    <a:lnTo>
                      <a:pt x="3418" y="522"/>
                    </a:lnTo>
                    <a:lnTo>
                      <a:pt x="3345" y="456"/>
                    </a:lnTo>
                    <a:lnTo>
                      <a:pt x="3267" y="393"/>
                    </a:lnTo>
                    <a:lnTo>
                      <a:pt x="3187" y="335"/>
                    </a:lnTo>
                    <a:lnTo>
                      <a:pt x="3104" y="280"/>
                    </a:lnTo>
                    <a:lnTo>
                      <a:pt x="3019" y="230"/>
                    </a:lnTo>
                    <a:lnTo>
                      <a:pt x="2930" y="184"/>
                    </a:lnTo>
                    <a:lnTo>
                      <a:pt x="2840" y="142"/>
                    </a:lnTo>
                    <a:lnTo>
                      <a:pt x="2747" y="104"/>
                    </a:lnTo>
                    <a:lnTo>
                      <a:pt x="2653" y="71"/>
                    </a:lnTo>
                    <a:lnTo>
                      <a:pt x="2557" y="43"/>
                    </a:lnTo>
                    <a:lnTo>
                      <a:pt x="2460" y="19"/>
                    </a:lnTo>
                    <a:lnTo>
                      <a:pt x="2362" y="0"/>
                    </a:lnTo>
                  </a:path>
                </a:pathLst>
              </a:custGeom>
              <a:noFill/>
              <a:ln w="14760">
                <a:solidFill>
                  <a:srgbClr val="FF0000"/>
                </a:solidFill>
                <a:prstDash val="sysDashDotDot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3" name="Freeform 43"/>
              <p:cNvSpPr>
                <a:spLocks/>
              </p:cNvSpPr>
              <p:nvPr/>
            </p:nvSpPr>
            <p:spPr bwMode="auto">
              <a:xfrm>
                <a:off x="1408" y="1339"/>
                <a:ext cx="463" cy="447"/>
              </a:xfrm>
              <a:custGeom>
                <a:avLst/>
                <a:gdLst>
                  <a:gd name="T0" fmla="*/ 9 w 2043"/>
                  <a:gd name="T1" fmla="*/ 22 h 1970"/>
                  <a:gd name="T2" fmla="*/ 6 w 2043"/>
                  <a:gd name="T3" fmla="*/ 27 h 1970"/>
                  <a:gd name="T4" fmla="*/ 4 w 2043"/>
                  <a:gd name="T5" fmla="*/ 31 h 1970"/>
                  <a:gd name="T6" fmla="*/ 2 w 2043"/>
                  <a:gd name="T7" fmla="*/ 36 h 1970"/>
                  <a:gd name="T8" fmla="*/ 1 w 2043"/>
                  <a:gd name="T9" fmla="*/ 41 h 1970"/>
                  <a:gd name="T10" fmla="*/ 0 w 2043"/>
                  <a:gd name="T11" fmla="*/ 46 h 1970"/>
                  <a:gd name="T12" fmla="*/ 0 w 2043"/>
                  <a:gd name="T13" fmla="*/ 51 h 1970"/>
                  <a:gd name="T14" fmla="*/ 0 w 2043"/>
                  <a:gd name="T15" fmla="*/ 56 h 1970"/>
                  <a:gd name="T16" fmla="*/ 1 w 2043"/>
                  <a:gd name="T17" fmla="*/ 61 h 1970"/>
                  <a:gd name="T18" fmla="*/ 3 w 2043"/>
                  <a:gd name="T19" fmla="*/ 66 h 1970"/>
                  <a:gd name="T20" fmla="*/ 5 w 2043"/>
                  <a:gd name="T21" fmla="*/ 71 h 1970"/>
                  <a:gd name="T22" fmla="*/ 7 w 2043"/>
                  <a:gd name="T23" fmla="*/ 76 h 1970"/>
                  <a:gd name="T24" fmla="*/ 10 w 2043"/>
                  <a:gd name="T25" fmla="*/ 80 h 1970"/>
                  <a:gd name="T26" fmla="*/ 13 w 2043"/>
                  <a:gd name="T27" fmla="*/ 84 h 1970"/>
                  <a:gd name="T28" fmla="*/ 17 w 2043"/>
                  <a:gd name="T29" fmla="*/ 88 h 1970"/>
                  <a:gd name="T30" fmla="*/ 20 w 2043"/>
                  <a:gd name="T31" fmla="*/ 91 h 1970"/>
                  <a:gd name="T32" fmla="*/ 25 w 2043"/>
                  <a:gd name="T33" fmla="*/ 94 h 1970"/>
                  <a:gd name="T34" fmla="*/ 29 w 2043"/>
                  <a:gd name="T35" fmla="*/ 96 h 1970"/>
                  <a:gd name="T36" fmla="*/ 34 w 2043"/>
                  <a:gd name="T37" fmla="*/ 98 h 1970"/>
                  <a:gd name="T38" fmla="*/ 39 w 2043"/>
                  <a:gd name="T39" fmla="*/ 100 h 1970"/>
                  <a:gd name="T40" fmla="*/ 44 w 2043"/>
                  <a:gd name="T41" fmla="*/ 101 h 1970"/>
                  <a:gd name="T42" fmla="*/ 49 w 2043"/>
                  <a:gd name="T43" fmla="*/ 101 h 1970"/>
                  <a:gd name="T44" fmla="*/ 55 w 2043"/>
                  <a:gd name="T45" fmla="*/ 101 h 1970"/>
                  <a:gd name="T46" fmla="*/ 60 w 2043"/>
                  <a:gd name="T47" fmla="*/ 101 h 1970"/>
                  <a:gd name="T48" fmla="*/ 65 w 2043"/>
                  <a:gd name="T49" fmla="*/ 100 h 1970"/>
                  <a:gd name="T50" fmla="*/ 70 w 2043"/>
                  <a:gd name="T51" fmla="*/ 98 h 1970"/>
                  <a:gd name="T52" fmla="*/ 75 w 2043"/>
                  <a:gd name="T53" fmla="*/ 96 h 1970"/>
                  <a:gd name="T54" fmla="*/ 79 w 2043"/>
                  <a:gd name="T55" fmla="*/ 94 h 1970"/>
                  <a:gd name="T56" fmla="*/ 84 w 2043"/>
                  <a:gd name="T57" fmla="*/ 91 h 1970"/>
                  <a:gd name="T58" fmla="*/ 88 w 2043"/>
                  <a:gd name="T59" fmla="*/ 88 h 1970"/>
                  <a:gd name="T60" fmla="*/ 92 w 2043"/>
                  <a:gd name="T61" fmla="*/ 84 h 1970"/>
                  <a:gd name="T62" fmla="*/ 95 w 2043"/>
                  <a:gd name="T63" fmla="*/ 81 h 1970"/>
                  <a:gd name="T64" fmla="*/ 98 w 2043"/>
                  <a:gd name="T65" fmla="*/ 76 h 1970"/>
                  <a:gd name="T66" fmla="*/ 100 w 2043"/>
                  <a:gd name="T67" fmla="*/ 72 h 1970"/>
                  <a:gd name="T68" fmla="*/ 102 w 2043"/>
                  <a:gd name="T69" fmla="*/ 67 h 1970"/>
                  <a:gd name="T70" fmla="*/ 103 w 2043"/>
                  <a:gd name="T71" fmla="*/ 62 h 1970"/>
                  <a:gd name="T72" fmla="*/ 104 w 2043"/>
                  <a:gd name="T73" fmla="*/ 57 h 1970"/>
                  <a:gd name="T74" fmla="*/ 105 w 2043"/>
                  <a:gd name="T75" fmla="*/ 52 h 1970"/>
                  <a:gd name="T76" fmla="*/ 105 w 2043"/>
                  <a:gd name="T77" fmla="*/ 47 h 1970"/>
                  <a:gd name="T78" fmla="*/ 104 w 2043"/>
                  <a:gd name="T79" fmla="*/ 42 h 1970"/>
                  <a:gd name="T80" fmla="*/ 103 w 2043"/>
                  <a:gd name="T81" fmla="*/ 37 h 1970"/>
                  <a:gd name="T82" fmla="*/ 102 w 2043"/>
                  <a:gd name="T83" fmla="*/ 32 h 1970"/>
                  <a:gd name="T84" fmla="*/ 99 w 2043"/>
                  <a:gd name="T85" fmla="*/ 27 h 1970"/>
                  <a:gd name="T86" fmla="*/ 97 w 2043"/>
                  <a:gd name="T87" fmla="*/ 23 h 1970"/>
                  <a:gd name="T88" fmla="*/ 94 w 2043"/>
                  <a:gd name="T89" fmla="*/ 19 h 1970"/>
                  <a:gd name="T90" fmla="*/ 90 w 2043"/>
                  <a:gd name="T91" fmla="*/ 15 h 1970"/>
                  <a:gd name="T92" fmla="*/ 87 w 2043"/>
                  <a:gd name="T93" fmla="*/ 12 h 1970"/>
                  <a:gd name="T94" fmla="*/ 82 w 2043"/>
                  <a:gd name="T95" fmla="*/ 8 h 1970"/>
                  <a:gd name="T96" fmla="*/ 78 w 2043"/>
                  <a:gd name="T97" fmla="*/ 6 h 1970"/>
                  <a:gd name="T98" fmla="*/ 73 w 2043"/>
                  <a:gd name="T99" fmla="*/ 4 h 1970"/>
                  <a:gd name="T100" fmla="*/ 68 w 2043"/>
                  <a:gd name="T101" fmla="*/ 2 h 1970"/>
                  <a:gd name="T102" fmla="*/ 63 w 2043"/>
                  <a:gd name="T103" fmla="*/ 0 h 197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043" h="1970">
                    <a:moveTo>
                      <a:pt x="196" y="395"/>
                    </a:moveTo>
                    <a:lnTo>
                      <a:pt x="167" y="435"/>
                    </a:lnTo>
                    <a:lnTo>
                      <a:pt x="140" y="477"/>
                    </a:lnTo>
                    <a:lnTo>
                      <a:pt x="115" y="520"/>
                    </a:lnTo>
                    <a:lnTo>
                      <a:pt x="93" y="565"/>
                    </a:lnTo>
                    <a:lnTo>
                      <a:pt x="73" y="610"/>
                    </a:lnTo>
                    <a:lnTo>
                      <a:pt x="55" y="656"/>
                    </a:lnTo>
                    <a:lnTo>
                      <a:pt x="40" y="703"/>
                    </a:lnTo>
                    <a:lnTo>
                      <a:pt x="27" y="751"/>
                    </a:lnTo>
                    <a:lnTo>
                      <a:pt x="17" y="799"/>
                    </a:lnTo>
                    <a:lnTo>
                      <a:pt x="9" y="848"/>
                    </a:lnTo>
                    <a:lnTo>
                      <a:pt x="3" y="897"/>
                    </a:lnTo>
                    <a:lnTo>
                      <a:pt x="1" y="947"/>
                    </a:lnTo>
                    <a:lnTo>
                      <a:pt x="0" y="996"/>
                    </a:lnTo>
                    <a:lnTo>
                      <a:pt x="2" y="1045"/>
                    </a:lnTo>
                    <a:lnTo>
                      <a:pt x="7" y="1094"/>
                    </a:lnTo>
                    <a:lnTo>
                      <a:pt x="14" y="1143"/>
                    </a:lnTo>
                    <a:lnTo>
                      <a:pt x="24" y="1192"/>
                    </a:lnTo>
                    <a:lnTo>
                      <a:pt x="36" y="1240"/>
                    </a:lnTo>
                    <a:lnTo>
                      <a:pt x="51" y="1287"/>
                    </a:lnTo>
                    <a:lnTo>
                      <a:pt x="68" y="1334"/>
                    </a:lnTo>
                    <a:lnTo>
                      <a:pt x="87" y="1379"/>
                    </a:lnTo>
                    <a:lnTo>
                      <a:pt x="109" y="1424"/>
                    </a:lnTo>
                    <a:lnTo>
                      <a:pt x="133" y="1467"/>
                    </a:lnTo>
                    <a:lnTo>
                      <a:pt x="159" y="1510"/>
                    </a:lnTo>
                    <a:lnTo>
                      <a:pt x="188" y="1551"/>
                    </a:lnTo>
                    <a:lnTo>
                      <a:pt x="218" y="1590"/>
                    </a:lnTo>
                    <a:lnTo>
                      <a:pt x="251" y="1628"/>
                    </a:lnTo>
                    <a:lnTo>
                      <a:pt x="285" y="1665"/>
                    </a:lnTo>
                    <a:lnTo>
                      <a:pt x="321" y="1699"/>
                    </a:lnTo>
                    <a:lnTo>
                      <a:pt x="359" y="1732"/>
                    </a:lnTo>
                    <a:lnTo>
                      <a:pt x="398" y="1763"/>
                    </a:lnTo>
                    <a:lnTo>
                      <a:pt x="439" y="1793"/>
                    </a:lnTo>
                    <a:lnTo>
                      <a:pt x="482" y="1820"/>
                    </a:lnTo>
                    <a:lnTo>
                      <a:pt x="526" y="1845"/>
                    </a:lnTo>
                    <a:lnTo>
                      <a:pt x="571" y="1868"/>
                    </a:lnTo>
                    <a:lnTo>
                      <a:pt x="617" y="1888"/>
                    </a:lnTo>
                    <a:lnTo>
                      <a:pt x="664" y="1907"/>
                    </a:lnTo>
                    <a:lnTo>
                      <a:pt x="712" y="1923"/>
                    </a:lnTo>
                    <a:lnTo>
                      <a:pt x="761" y="1936"/>
                    </a:lnTo>
                    <a:lnTo>
                      <a:pt x="811" y="1948"/>
                    </a:lnTo>
                    <a:lnTo>
                      <a:pt x="861" y="1957"/>
                    </a:lnTo>
                    <a:lnTo>
                      <a:pt x="911" y="1963"/>
                    </a:lnTo>
                    <a:lnTo>
                      <a:pt x="962" y="1967"/>
                    </a:lnTo>
                    <a:lnTo>
                      <a:pt x="1013" y="1969"/>
                    </a:lnTo>
                    <a:lnTo>
                      <a:pt x="1064" y="1968"/>
                    </a:lnTo>
                    <a:lnTo>
                      <a:pt x="1114" y="1965"/>
                    </a:lnTo>
                    <a:lnTo>
                      <a:pt x="1165" y="1959"/>
                    </a:lnTo>
                    <a:lnTo>
                      <a:pt x="1215" y="1951"/>
                    </a:lnTo>
                    <a:lnTo>
                      <a:pt x="1265" y="1940"/>
                    </a:lnTo>
                    <a:lnTo>
                      <a:pt x="1314" y="1927"/>
                    </a:lnTo>
                    <a:lnTo>
                      <a:pt x="1362" y="1912"/>
                    </a:lnTo>
                    <a:lnTo>
                      <a:pt x="1410" y="1894"/>
                    </a:lnTo>
                    <a:lnTo>
                      <a:pt x="1456" y="1874"/>
                    </a:lnTo>
                    <a:lnTo>
                      <a:pt x="1502" y="1852"/>
                    </a:lnTo>
                    <a:lnTo>
                      <a:pt x="1546" y="1828"/>
                    </a:lnTo>
                    <a:lnTo>
                      <a:pt x="1589" y="1802"/>
                    </a:lnTo>
                    <a:lnTo>
                      <a:pt x="1630" y="1773"/>
                    </a:lnTo>
                    <a:lnTo>
                      <a:pt x="1670" y="1743"/>
                    </a:lnTo>
                    <a:lnTo>
                      <a:pt x="1709" y="1710"/>
                    </a:lnTo>
                    <a:lnTo>
                      <a:pt x="1746" y="1676"/>
                    </a:lnTo>
                    <a:lnTo>
                      <a:pt x="1781" y="1640"/>
                    </a:lnTo>
                    <a:lnTo>
                      <a:pt x="1814" y="1603"/>
                    </a:lnTo>
                    <a:lnTo>
                      <a:pt x="1845" y="1564"/>
                    </a:lnTo>
                    <a:lnTo>
                      <a:pt x="1874" y="1523"/>
                    </a:lnTo>
                    <a:lnTo>
                      <a:pt x="1901" y="1481"/>
                    </a:lnTo>
                    <a:lnTo>
                      <a:pt x="1925" y="1438"/>
                    </a:lnTo>
                    <a:lnTo>
                      <a:pt x="1948" y="1394"/>
                    </a:lnTo>
                    <a:lnTo>
                      <a:pt x="1968" y="1348"/>
                    </a:lnTo>
                    <a:lnTo>
                      <a:pt x="1986" y="1302"/>
                    </a:lnTo>
                    <a:lnTo>
                      <a:pt x="2001" y="1255"/>
                    </a:lnTo>
                    <a:lnTo>
                      <a:pt x="2014" y="1207"/>
                    </a:lnTo>
                    <a:lnTo>
                      <a:pt x="2025" y="1159"/>
                    </a:lnTo>
                    <a:lnTo>
                      <a:pt x="2033" y="1110"/>
                    </a:lnTo>
                    <a:lnTo>
                      <a:pt x="2038" y="1061"/>
                    </a:lnTo>
                    <a:lnTo>
                      <a:pt x="2041" y="1012"/>
                    </a:lnTo>
                    <a:lnTo>
                      <a:pt x="2042" y="963"/>
                    </a:lnTo>
                    <a:lnTo>
                      <a:pt x="2040" y="913"/>
                    </a:lnTo>
                    <a:lnTo>
                      <a:pt x="2035" y="864"/>
                    </a:lnTo>
                    <a:lnTo>
                      <a:pt x="2028" y="815"/>
                    </a:lnTo>
                    <a:lnTo>
                      <a:pt x="2019" y="767"/>
                    </a:lnTo>
                    <a:lnTo>
                      <a:pt x="2006" y="719"/>
                    </a:lnTo>
                    <a:lnTo>
                      <a:pt x="1992" y="672"/>
                    </a:lnTo>
                    <a:lnTo>
                      <a:pt x="1975" y="625"/>
                    </a:lnTo>
                    <a:lnTo>
                      <a:pt x="1956" y="579"/>
                    </a:lnTo>
                    <a:lnTo>
                      <a:pt x="1934" y="535"/>
                    </a:lnTo>
                    <a:lnTo>
                      <a:pt x="1910" y="491"/>
                    </a:lnTo>
                    <a:lnTo>
                      <a:pt x="1884" y="449"/>
                    </a:lnTo>
                    <a:lnTo>
                      <a:pt x="1856" y="408"/>
                    </a:lnTo>
                    <a:lnTo>
                      <a:pt x="1826" y="368"/>
                    </a:lnTo>
                    <a:lnTo>
                      <a:pt x="1793" y="330"/>
                    </a:lnTo>
                    <a:lnTo>
                      <a:pt x="1759" y="293"/>
                    </a:lnTo>
                    <a:lnTo>
                      <a:pt x="1723" y="258"/>
                    </a:lnTo>
                    <a:lnTo>
                      <a:pt x="1685" y="225"/>
                    </a:lnTo>
                    <a:lnTo>
                      <a:pt x="1646" y="194"/>
                    </a:lnTo>
                    <a:lnTo>
                      <a:pt x="1605" y="165"/>
                    </a:lnTo>
                    <a:lnTo>
                      <a:pt x="1562" y="138"/>
                    </a:lnTo>
                    <a:lnTo>
                      <a:pt x="1519" y="113"/>
                    </a:lnTo>
                    <a:lnTo>
                      <a:pt x="1474" y="90"/>
                    </a:lnTo>
                    <a:lnTo>
                      <a:pt x="1427" y="69"/>
                    </a:lnTo>
                    <a:lnTo>
                      <a:pt x="1380" y="50"/>
                    </a:lnTo>
                    <a:lnTo>
                      <a:pt x="1332" y="34"/>
                    </a:lnTo>
                    <a:lnTo>
                      <a:pt x="1283" y="20"/>
                    </a:lnTo>
                    <a:lnTo>
                      <a:pt x="1234" y="9"/>
                    </a:lnTo>
                    <a:lnTo>
                      <a:pt x="1184" y="0"/>
                    </a:lnTo>
                  </a:path>
                </a:pathLst>
              </a:custGeom>
              <a:noFill/>
              <a:ln w="14760">
                <a:solidFill>
                  <a:srgbClr val="FF0000"/>
                </a:solidFill>
                <a:prstDash val="sysDashDot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4" name="Freeform 44"/>
              <p:cNvSpPr>
                <a:spLocks/>
              </p:cNvSpPr>
              <p:nvPr/>
            </p:nvSpPr>
            <p:spPr bwMode="auto">
              <a:xfrm>
                <a:off x="3852" y="1412"/>
                <a:ext cx="213" cy="571"/>
              </a:xfrm>
              <a:custGeom>
                <a:avLst/>
                <a:gdLst>
                  <a:gd name="T0" fmla="*/ 40 w 940"/>
                  <a:gd name="T1" fmla="*/ 3 h 2517"/>
                  <a:gd name="T2" fmla="*/ 37 w 940"/>
                  <a:gd name="T3" fmla="*/ 1 h 2517"/>
                  <a:gd name="T4" fmla="*/ 34 w 940"/>
                  <a:gd name="T5" fmla="*/ 0 h 2517"/>
                  <a:gd name="T6" fmla="*/ 31 w 940"/>
                  <a:gd name="T7" fmla="*/ 0 h 2517"/>
                  <a:gd name="T8" fmla="*/ 28 w 940"/>
                  <a:gd name="T9" fmla="*/ 0 h 2517"/>
                  <a:gd name="T10" fmla="*/ 25 w 940"/>
                  <a:gd name="T11" fmla="*/ 1 h 2517"/>
                  <a:gd name="T12" fmla="*/ 22 w 940"/>
                  <a:gd name="T13" fmla="*/ 3 h 2517"/>
                  <a:gd name="T14" fmla="*/ 19 w 940"/>
                  <a:gd name="T15" fmla="*/ 5 h 2517"/>
                  <a:gd name="T16" fmla="*/ 16 w 940"/>
                  <a:gd name="T17" fmla="*/ 7 h 2517"/>
                  <a:gd name="T18" fmla="*/ 14 w 940"/>
                  <a:gd name="T19" fmla="*/ 11 h 2517"/>
                  <a:gd name="T20" fmla="*/ 11 w 940"/>
                  <a:gd name="T21" fmla="*/ 15 h 2517"/>
                  <a:gd name="T22" fmla="*/ 9 w 940"/>
                  <a:gd name="T23" fmla="*/ 19 h 2517"/>
                  <a:gd name="T24" fmla="*/ 7 w 940"/>
                  <a:gd name="T25" fmla="*/ 24 h 2517"/>
                  <a:gd name="T26" fmla="*/ 5 w 940"/>
                  <a:gd name="T27" fmla="*/ 29 h 2517"/>
                  <a:gd name="T28" fmla="*/ 4 w 940"/>
                  <a:gd name="T29" fmla="*/ 34 h 2517"/>
                  <a:gd name="T30" fmla="*/ 2 w 940"/>
                  <a:gd name="T31" fmla="*/ 40 h 2517"/>
                  <a:gd name="T32" fmla="*/ 1 w 940"/>
                  <a:gd name="T33" fmla="*/ 46 h 2517"/>
                  <a:gd name="T34" fmla="*/ 0 w 940"/>
                  <a:gd name="T35" fmla="*/ 53 h 2517"/>
                  <a:gd name="T36" fmla="*/ 0 w 940"/>
                  <a:gd name="T37" fmla="*/ 59 h 2517"/>
                  <a:gd name="T38" fmla="*/ 0 w 940"/>
                  <a:gd name="T39" fmla="*/ 65 h 2517"/>
                  <a:gd name="T40" fmla="*/ 0 w 940"/>
                  <a:gd name="T41" fmla="*/ 72 h 2517"/>
                  <a:gd name="T42" fmla="*/ 1 w 940"/>
                  <a:gd name="T43" fmla="*/ 78 h 2517"/>
                  <a:gd name="T44" fmla="*/ 1 w 940"/>
                  <a:gd name="T45" fmla="*/ 84 h 2517"/>
                  <a:gd name="T46" fmla="*/ 2 w 940"/>
                  <a:gd name="T47" fmla="*/ 90 h 2517"/>
                  <a:gd name="T48" fmla="*/ 4 w 940"/>
                  <a:gd name="T49" fmla="*/ 96 h 2517"/>
                  <a:gd name="T50" fmla="*/ 5 w 940"/>
                  <a:gd name="T51" fmla="*/ 102 h 2517"/>
                  <a:gd name="T52" fmla="*/ 7 w 940"/>
                  <a:gd name="T53" fmla="*/ 107 h 2517"/>
                  <a:gd name="T54" fmla="*/ 9 w 940"/>
                  <a:gd name="T55" fmla="*/ 111 h 2517"/>
                  <a:gd name="T56" fmla="*/ 12 w 940"/>
                  <a:gd name="T57" fmla="*/ 116 h 2517"/>
                  <a:gd name="T58" fmla="*/ 14 w 940"/>
                  <a:gd name="T59" fmla="*/ 119 h 2517"/>
                  <a:gd name="T60" fmla="*/ 17 w 940"/>
                  <a:gd name="T61" fmla="*/ 123 h 2517"/>
                  <a:gd name="T62" fmla="*/ 19 w 940"/>
                  <a:gd name="T63" fmla="*/ 125 h 2517"/>
                  <a:gd name="T64" fmla="*/ 22 w 940"/>
                  <a:gd name="T65" fmla="*/ 127 h 2517"/>
                  <a:gd name="T66" fmla="*/ 25 w 940"/>
                  <a:gd name="T67" fmla="*/ 129 h 2517"/>
                  <a:gd name="T68" fmla="*/ 28 w 940"/>
                  <a:gd name="T69" fmla="*/ 129 h 2517"/>
                  <a:gd name="T70" fmla="*/ 31 w 940"/>
                  <a:gd name="T71" fmla="*/ 130 h 2517"/>
                  <a:gd name="T72" fmla="*/ 34 w 940"/>
                  <a:gd name="T73" fmla="*/ 129 h 2517"/>
                  <a:gd name="T74" fmla="*/ 37 w 940"/>
                  <a:gd name="T75" fmla="*/ 128 h 2517"/>
                  <a:gd name="T76" fmla="*/ 40 w 940"/>
                  <a:gd name="T77" fmla="*/ 126 h 2517"/>
                  <a:gd name="T78" fmla="*/ 43 w 940"/>
                  <a:gd name="T79" fmla="*/ 124 h 2517"/>
                  <a:gd name="T80" fmla="*/ 46 w 940"/>
                  <a:gd name="T81" fmla="*/ 121 h 2517"/>
                  <a:gd name="T82" fmla="*/ 48 w 940"/>
                  <a:gd name="T83" fmla="*/ 117 h 251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940" h="2517">
                    <a:moveTo>
                      <a:pt x="801" y="81"/>
                    </a:moveTo>
                    <a:lnTo>
                      <a:pt x="773" y="60"/>
                    </a:lnTo>
                    <a:lnTo>
                      <a:pt x="744" y="42"/>
                    </a:lnTo>
                    <a:lnTo>
                      <a:pt x="716" y="28"/>
                    </a:lnTo>
                    <a:lnTo>
                      <a:pt x="687" y="16"/>
                    </a:lnTo>
                    <a:lnTo>
                      <a:pt x="658" y="8"/>
                    </a:lnTo>
                    <a:lnTo>
                      <a:pt x="628" y="2"/>
                    </a:lnTo>
                    <a:lnTo>
                      <a:pt x="599" y="0"/>
                    </a:lnTo>
                    <a:lnTo>
                      <a:pt x="570" y="1"/>
                    </a:lnTo>
                    <a:lnTo>
                      <a:pt x="540" y="5"/>
                    </a:lnTo>
                    <a:lnTo>
                      <a:pt x="511" y="12"/>
                    </a:lnTo>
                    <a:lnTo>
                      <a:pt x="482" y="22"/>
                    </a:lnTo>
                    <a:lnTo>
                      <a:pt x="453" y="35"/>
                    </a:lnTo>
                    <a:lnTo>
                      <a:pt x="425" y="51"/>
                    </a:lnTo>
                    <a:lnTo>
                      <a:pt x="397" y="71"/>
                    </a:lnTo>
                    <a:lnTo>
                      <a:pt x="369" y="93"/>
                    </a:lnTo>
                    <a:lnTo>
                      <a:pt x="342" y="118"/>
                    </a:lnTo>
                    <a:lnTo>
                      <a:pt x="316" y="146"/>
                    </a:lnTo>
                    <a:lnTo>
                      <a:pt x="290" y="176"/>
                    </a:lnTo>
                    <a:lnTo>
                      <a:pt x="265" y="209"/>
                    </a:lnTo>
                    <a:lnTo>
                      <a:pt x="241" y="245"/>
                    </a:lnTo>
                    <a:lnTo>
                      <a:pt x="218" y="284"/>
                    </a:lnTo>
                    <a:lnTo>
                      <a:pt x="195" y="324"/>
                    </a:lnTo>
                    <a:lnTo>
                      <a:pt x="174" y="367"/>
                    </a:lnTo>
                    <a:lnTo>
                      <a:pt x="154" y="413"/>
                    </a:lnTo>
                    <a:lnTo>
                      <a:pt x="134" y="460"/>
                    </a:lnTo>
                    <a:lnTo>
                      <a:pt x="116" y="509"/>
                    </a:lnTo>
                    <a:lnTo>
                      <a:pt x="99" y="561"/>
                    </a:lnTo>
                    <a:lnTo>
                      <a:pt x="84" y="614"/>
                    </a:lnTo>
                    <a:lnTo>
                      <a:pt x="69" y="668"/>
                    </a:lnTo>
                    <a:lnTo>
                      <a:pt x="56" y="724"/>
                    </a:lnTo>
                    <a:lnTo>
                      <a:pt x="44" y="781"/>
                    </a:lnTo>
                    <a:lnTo>
                      <a:pt x="34" y="840"/>
                    </a:lnTo>
                    <a:lnTo>
                      <a:pt x="25" y="899"/>
                    </a:lnTo>
                    <a:lnTo>
                      <a:pt x="17" y="960"/>
                    </a:lnTo>
                    <a:lnTo>
                      <a:pt x="11" y="1021"/>
                    </a:lnTo>
                    <a:lnTo>
                      <a:pt x="6" y="1083"/>
                    </a:lnTo>
                    <a:lnTo>
                      <a:pt x="2" y="1145"/>
                    </a:lnTo>
                    <a:lnTo>
                      <a:pt x="0" y="1207"/>
                    </a:lnTo>
                    <a:lnTo>
                      <a:pt x="0" y="1270"/>
                    </a:lnTo>
                    <a:lnTo>
                      <a:pt x="1" y="1332"/>
                    </a:lnTo>
                    <a:lnTo>
                      <a:pt x="4" y="1395"/>
                    </a:lnTo>
                    <a:lnTo>
                      <a:pt x="7" y="1457"/>
                    </a:lnTo>
                    <a:lnTo>
                      <a:pt x="13" y="1518"/>
                    </a:lnTo>
                    <a:lnTo>
                      <a:pt x="20" y="1579"/>
                    </a:lnTo>
                    <a:lnTo>
                      <a:pt x="28" y="1639"/>
                    </a:lnTo>
                    <a:lnTo>
                      <a:pt x="37" y="1698"/>
                    </a:lnTo>
                    <a:lnTo>
                      <a:pt x="48" y="1756"/>
                    </a:lnTo>
                    <a:lnTo>
                      <a:pt x="61" y="1813"/>
                    </a:lnTo>
                    <a:lnTo>
                      <a:pt x="74" y="1869"/>
                    </a:lnTo>
                    <a:lnTo>
                      <a:pt x="89" y="1923"/>
                    </a:lnTo>
                    <a:lnTo>
                      <a:pt x="106" y="1975"/>
                    </a:lnTo>
                    <a:lnTo>
                      <a:pt x="123" y="2025"/>
                    </a:lnTo>
                    <a:lnTo>
                      <a:pt x="141" y="2074"/>
                    </a:lnTo>
                    <a:lnTo>
                      <a:pt x="161" y="2121"/>
                    </a:lnTo>
                    <a:lnTo>
                      <a:pt x="182" y="2165"/>
                    </a:lnTo>
                    <a:lnTo>
                      <a:pt x="204" y="2207"/>
                    </a:lnTo>
                    <a:lnTo>
                      <a:pt x="226" y="2247"/>
                    </a:lnTo>
                    <a:lnTo>
                      <a:pt x="250" y="2285"/>
                    </a:lnTo>
                    <a:lnTo>
                      <a:pt x="274" y="2319"/>
                    </a:lnTo>
                    <a:lnTo>
                      <a:pt x="299" y="2352"/>
                    </a:lnTo>
                    <a:lnTo>
                      <a:pt x="325" y="2381"/>
                    </a:lnTo>
                    <a:lnTo>
                      <a:pt x="352" y="2408"/>
                    </a:lnTo>
                    <a:lnTo>
                      <a:pt x="379" y="2432"/>
                    </a:lnTo>
                    <a:lnTo>
                      <a:pt x="407" y="2453"/>
                    </a:lnTo>
                    <a:lnTo>
                      <a:pt x="435" y="2471"/>
                    </a:lnTo>
                    <a:lnTo>
                      <a:pt x="464" y="2486"/>
                    </a:lnTo>
                    <a:lnTo>
                      <a:pt x="493" y="2498"/>
                    </a:lnTo>
                    <a:lnTo>
                      <a:pt x="522" y="2507"/>
                    </a:lnTo>
                    <a:lnTo>
                      <a:pt x="551" y="2513"/>
                    </a:lnTo>
                    <a:lnTo>
                      <a:pt x="581" y="2516"/>
                    </a:lnTo>
                    <a:lnTo>
                      <a:pt x="610" y="2515"/>
                    </a:lnTo>
                    <a:lnTo>
                      <a:pt x="639" y="2512"/>
                    </a:lnTo>
                    <a:lnTo>
                      <a:pt x="669" y="2505"/>
                    </a:lnTo>
                    <a:lnTo>
                      <a:pt x="698" y="2496"/>
                    </a:lnTo>
                    <a:lnTo>
                      <a:pt x="727" y="2483"/>
                    </a:lnTo>
                    <a:lnTo>
                      <a:pt x="755" y="2467"/>
                    </a:lnTo>
                    <a:lnTo>
                      <a:pt x="783" y="2449"/>
                    </a:lnTo>
                    <a:lnTo>
                      <a:pt x="811" y="2427"/>
                    </a:lnTo>
                    <a:lnTo>
                      <a:pt x="838" y="2402"/>
                    </a:lnTo>
                    <a:lnTo>
                      <a:pt x="864" y="2375"/>
                    </a:lnTo>
                    <a:lnTo>
                      <a:pt x="890" y="2345"/>
                    </a:lnTo>
                    <a:lnTo>
                      <a:pt x="915" y="2312"/>
                    </a:lnTo>
                    <a:lnTo>
                      <a:pt x="939" y="2276"/>
                    </a:lnTo>
                  </a:path>
                </a:pathLst>
              </a:custGeom>
              <a:noFill/>
              <a:ln w="14760">
                <a:solidFill>
                  <a:srgbClr val="FF0000"/>
                </a:solidFill>
                <a:prstDash val="sysDashDotDot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5" name="Line 45"/>
              <p:cNvSpPr>
                <a:spLocks noChangeShapeType="1"/>
              </p:cNvSpPr>
              <p:nvPr/>
            </p:nvSpPr>
            <p:spPr bwMode="auto">
              <a:xfrm flipH="1">
                <a:off x="708" y="975"/>
                <a:ext cx="62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ashDot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6" name="Oval 46"/>
              <p:cNvSpPr>
                <a:spLocks noChangeArrowheads="1"/>
              </p:cNvSpPr>
              <p:nvPr/>
            </p:nvSpPr>
            <p:spPr bwMode="auto">
              <a:xfrm>
                <a:off x="891" y="1077"/>
                <a:ext cx="262" cy="262"/>
              </a:xfrm>
              <a:prstGeom prst="ellipse">
                <a:avLst/>
              </a:prstGeom>
              <a:solidFill>
                <a:srgbClr val="3DEB3D"/>
              </a:solidFill>
              <a:ln w="9525">
                <a:solidFill>
                  <a:srgbClr val="008000"/>
                </a:solidFill>
                <a:prstDash val="lgDashDot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37" name="Freeform 47"/>
              <p:cNvSpPr>
                <a:spLocks/>
              </p:cNvSpPr>
              <p:nvPr/>
            </p:nvSpPr>
            <p:spPr bwMode="auto">
              <a:xfrm>
                <a:off x="2892" y="1332"/>
                <a:ext cx="463" cy="447"/>
              </a:xfrm>
              <a:custGeom>
                <a:avLst/>
                <a:gdLst>
                  <a:gd name="T0" fmla="*/ 8 w 2043"/>
                  <a:gd name="T1" fmla="*/ 23 h 1972"/>
                  <a:gd name="T2" fmla="*/ 6 w 2043"/>
                  <a:gd name="T3" fmla="*/ 27 h 1972"/>
                  <a:gd name="T4" fmla="*/ 4 w 2043"/>
                  <a:gd name="T5" fmla="*/ 32 h 1972"/>
                  <a:gd name="T6" fmla="*/ 2 w 2043"/>
                  <a:gd name="T7" fmla="*/ 36 h 1972"/>
                  <a:gd name="T8" fmla="*/ 1 w 2043"/>
                  <a:gd name="T9" fmla="*/ 41 h 1972"/>
                  <a:gd name="T10" fmla="*/ 0 w 2043"/>
                  <a:gd name="T11" fmla="*/ 46 h 1972"/>
                  <a:gd name="T12" fmla="*/ 0 w 2043"/>
                  <a:gd name="T13" fmla="*/ 52 h 1972"/>
                  <a:gd name="T14" fmla="*/ 0 w 2043"/>
                  <a:gd name="T15" fmla="*/ 57 h 1972"/>
                  <a:gd name="T16" fmla="*/ 1 w 2043"/>
                  <a:gd name="T17" fmla="*/ 62 h 1972"/>
                  <a:gd name="T18" fmla="*/ 3 w 2043"/>
                  <a:gd name="T19" fmla="*/ 66 h 1972"/>
                  <a:gd name="T20" fmla="*/ 5 w 2043"/>
                  <a:gd name="T21" fmla="*/ 71 h 1972"/>
                  <a:gd name="T22" fmla="*/ 7 w 2043"/>
                  <a:gd name="T23" fmla="*/ 76 h 1972"/>
                  <a:gd name="T24" fmla="*/ 10 w 2043"/>
                  <a:gd name="T25" fmla="*/ 80 h 1972"/>
                  <a:gd name="T26" fmla="*/ 13 w 2043"/>
                  <a:gd name="T27" fmla="*/ 84 h 1972"/>
                  <a:gd name="T28" fmla="*/ 17 w 2043"/>
                  <a:gd name="T29" fmla="*/ 87 h 1972"/>
                  <a:gd name="T30" fmla="*/ 21 w 2043"/>
                  <a:gd name="T31" fmla="*/ 91 h 1972"/>
                  <a:gd name="T32" fmla="*/ 25 w 2043"/>
                  <a:gd name="T33" fmla="*/ 94 h 1972"/>
                  <a:gd name="T34" fmla="*/ 29 w 2043"/>
                  <a:gd name="T35" fmla="*/ 96 h 1972"/>
                  <a:gd name="T36" fmla="*/ 34 w 2043"/>
                  <a:gd name="T37" fmla="*/ 98 h 1972"/>
                  <a:gd name="T38" fmla="*/ 39 w 2043"/>
                  <a:gd name="T39" fmla="*/ 100 h 1972"/>
                  <a:gd name="T40" fmla="*/ 44 w 2043"/>
                  <a:gd name="T41" fmla="*/ 101 h 1972"/>
                  <a:gd name="T42" fmla="*/ 50 w 2043"/>
                  <a:gd name="T43" fmla="*/ 101 h 1972"/>
                  <a:gd name="T44" fmla="*/ 55 w 2043"/>
                  <a:gd name="T45" fmla="*/ 101 h 1972"/>
                  <a:gd name="T46" fmla="*/ 60 w 2043"/>
                  <a:gd name="T47" fmla="*/ 101 h 1972"/>
                  <a:gd name="T48" fmla="*/ 65 w 2043"/>
                  <a:gd name="T49" fmla="*/ 100 h 1972"/>
                  <a:gd name="T50" fmla="*/ 70 w 2043"/>
                  <a:gd name="T51" fmla="*/ 98 h 1972"/>
                  <a:gd name="T52" fmla="*/ 75 w 2043"/>
                  <a:gd name="T53" fmla="*/ 96 h 1972"/>
                  <a:gd name="T54" fmla="*/ 80 w 2043"/>
                  <a:gd name="T55" fmla="*/ 94 h 1972"/>
                  <a:gd name="T56" fmla="*/ 84 w 2043"/>
                  <a:gd name="T57" fmla="*/ 91 h 1972"/>
                  <a:gd name="T58" fmla="*/ 88 w 2043"/>
                  <a:gd name="T59" fmla="*/ 88 h 1972"/>
                  <a:gd name="T60" fmla="*/ 92 w 2043"/>
                  <a:gd name="T61" fmla="*/ 84 h 1972"/>
                  <a:gd name="T62" fmla="*/ 95 w 2043"/>
                  <a:gd name="T63" fmla="*/ 80 h 1972"/>
                  <a:gd name="T64" fmla="*/ 98 w 2043"/>
                  <a:gd name="T65" fmla="*/ 76 h 1972"/>
                  <a:gd name="T66" fmla="*/ 100 w 2043"/>
                  <a:gd name="T67" fmla="*/ 72 h 1972"/>
                  <a:gd name="T68" fmla="*/ 102 w 2043"/>
                  <a:gd name="T69" fmla="*/ 67 h 1972"/>
                  <a:gd name="T70" fmla="*/ 104 w 2043"/>
                  <a:gd name="T71" fmla="*/ 62 h 1972"/>
                  <a:gd name="T72" fmla="*/ 104 w 2043"/>
                  <a:gd name="T73" fmla="*/ 57 h 1972"/>
                  <a:gd name="T74" fmla="*/ 105 w 2043"/>
                  <a:gd name="T75" fmla="*/ 52 h 1972"/>
                  <a:gd name="T76" fmla="*/ 105 w 2043"/>
                  <a:gd name="T77" fmla="*/ 47 h 1972"/>
                  <a:gd name="T78" fmla="*/ 104 w 2043"/>
                  <a:gd name="T79" fmla="*/ 42 h 1972"/>
                  <a:gd name="T80" fmla="*/ 103 w 2043"/>
                  <a:gd name="T81" fmla="*/ 37 h 1972"/>
                  <a:gd name="T82" fmla="*/ 102 w 2043"/>
                  <a:gd name="T83" fmla="*/ 32 h 1972"/>
                  <a:gd name="T84" fmla="*/ 99 w 2043"/>
                  <a:gd name="T85" fmla="*/ 27 h 1972"/>
                  <a:gd name="T86" fmla="*/ 97 w 2043"/>
                  <a:gd name="T87" fmla="*/ 23 h 1972"/>
                  <a:gd name="T88" fmla="*/ 94 w 2043"/>
                  <a:gd name="T89" fmla="*/ 19 h 1972"/>
                  <a:gd name="T90" fmla="*/ 90 w 2043"/>
                  <a:gd name="T91" fmla="*/ 15 h 1972"/>
                  <a:gd name="T92" fmla="*/ 87 w 2043"/>
                  <a:gd name="T93" fmla="*/ 12 h 1972"/>
                  <a:gd name="T94" fmla="*/ 82 w 2043"/>
                  <a:gd name="T95" fmla="*/ 9 h 1972"/>
                  <a:gd name="T96" fmla="*/ 78 w 2043"/>
                  <a:gd name="T97" fmla="*/ 6 h 1972"/>
                  <a:gd name="T98" fmla="*/ 73 w 2043"/>
                  <a:gd name="T99" fmla="*/ 4 h 1972"/>
                  <a:gd name="T100" fmla="*/ 68 w 2043"/>
                  <a:gd name="T101" fmla="*/ 2 h 1972"/>
                  <a:gd name="T102" fmla="*/ 63 w 2043"/>
                  <a:gd name="T103" fmla="*/ 0 h 197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043" h="1972">
                    <a:moveTo>
                      <a:pt x="191" y="401"/>
                    </a:moveTo>
                    <a:lnTo>
                      <a:pt x="162" y="442"/>
                    </a:lnTo>
                    <a:lnTo>
                      <a:pt x="136" y="484"/>
                    </a:lnTo>
                    <a:lnTo>
                      <a:pt x="112" y="528"/>
                    </a:lnTo>
                    <a:lnTo>
                      <a:pt x="90" y="572"/>
                    </a:lnTo>
                    <a:lnTo>
                      <a:pt x="70" y="618"/>
                    </a:lnTo>
                    <a:lnTo>
                      <a:pt x="53" y="664"/>
                    </a:lnTo>
                    <a:lnTo>
                      <a:pt x="38" y="711"/>
                    </a:lnTo>
                    <a:lnTo>
                      <a:pt x="25" y="759"/>
                    </a:lnTo>
                    <a:lnTo>
                      <a:pt x="15" y="807"/>
                    </a:lnTo>
                    <a:lnTo>
                      <a:pt x="8" y="856"/>
                    </a:lnTo>
                    <a:lnTo>
                      <a:pt x="3" y="905"/>
                    </a:lnTo>
                    <a:lnTo>
                      <a:pt x="0" y="955"/>
                    </a:lnTo>
                    <a:lnTo>
                      <a:pt x="0" y="1004"/>
                    </a:lnTo>
                    <a:lnTo>
                      <a:pt x="3" y="1053"/>
                    </a:lnTo>
                    <a:lnTo>
                      <a:pt x="8" y="1102"/>
                    </a:lnTo>
                    <a:lnTo>
                      <a:pt x="15" y="1151"/>
                    </a:lnTo>
                    <a:lnTo>
                      <a:pt x="26" y="1199"/>
                    </a:lnTo>
                    <a:lnTo>
                      <a:pt x="38" y="1247"/>
                    </a:lnTo>
                    <a:lnTo>
                      <a:pt x="53" y="1294"/>
                    </a:lnTo>
                    <a:lnTo>
                      <a:pt x="70" y="1341"/>
                    </a:lnTo>
                    <a:lnTo>
                      <a:pt x="90" y="1386"/>
                    </a:lnTo>
                    <a:lnTo>
                      <a:pt x="112" y="1431"/>
                    </a:lnTo>
                    <a:lnTo>
                      <a:pt x="136" y="1474"/>
                    </a:lnTo>
                    <a:lnTo>
                      <a:pt x="163" y="1516"/>
                    </a:lnTo>
                    <a:lnTo>
                      <a:pt x="191" y="1557"/>
                    </a:lnTo>
                    <a:lnTo>
                      <a:pt x="222" y="1596"/>
                    </a:lnTo>
                    <a:lnTo>
                      <a:pt x="254" y="1634"/>
                    </a:lnTo>
                    <a:lnTo>
                      <a:pt x="289" y="1670"/>
                    </a:lnTo>
                    <a:lnTo>
                      <a:pt x="325" y="1705"/>
                    </a:lnTo>
                    <a:lnTo>
                      <a:pt x="363" y="1738"/>
                    </a:lnTo>
                    <a:lnTo>
                      <a:pt x="403" y="1768"/>
                    </a:lnTo>
                    <a:lnTo>
                      <a:pt x="444" y="1797"/>
                    </a:lnTo>
                    <a:lnTo>
                      <a:pt x="486" y="1824"/>
                    </a:lnTo>
                    <a:lnTo>
                      <a:pt x="530" y="1849"/>
                    </a:lnTo>
                    <a:lnTo>
                      <a:pt x="575" y="1872"/>
                    </a:lnTo>
                    <a:lnTo>
                      <a:pt x="622" y="1892"/>
                    </a:lnTo>
                    <a:lnTo>
                      <a:pt x="669" y="1910"/>
                    </a:lnTo>
                    <a:lnTo>
                      <a:pt x="717" y="1926"/>
                    </a:lnTo>
                    <a:lnTo>
                      <a:pt x="766" y="1939"/>
                    </a:lnTo>
                    <a:lnTo>
                      <a:pt x="815" y="1951"/>
                    </a:lnTo>
                    <a:lnTo>
                      <a:pt x="865" y="1959"/>
                    </a:lnTo>
                    <a:lnTo>
                      <a:pt x="915" y="1966"/>
                    </a:lnTo>
                    <a:lnTo>
                      <a:pt x="966" y="1970"/>
                    </a:lnTo>
                    <a:lnTo>
                      <a:pt x="1017" y="1971"/>
                    </a:lnTo>
                    <a:lnTo>
                      <a:pt x="1068" y="1970"/>
                    </a:lnTo>
                    <a:lnTo>
                      <a:pt x="1118" y="1966"/>
                    </a:lnTo>
                    <a:lnTo>
                      <a:pt x="1169" y="1961"/>
                    </a:lnTo>
                    <a:lnTo>
                      <a:pt x="1219" y="1952"/>
                    </a:lnTo>
                    <a:lnTo>
                      <a:pt x="1268" y="1941"/>
                    </a:lnTo>
                    <a:lnTo>
                      <a:pt x="1317" y="1928"/>
                    </a:lnTo>
                    <a:lnTo>
                      <a:pt x="1365" y="1913"/>
                    </a:lnTo>
                    <a:lnTo>
                      <a:pt x="1413" y="1895"/>
                    </a:lnTo>
                    <a:lnTo>
                      <a:pt x="1459" y="1875"/>
                    </a:lnTo>
                    <a:lnTo>
                      <a:pt x="1504" y="1853"/>
                    </a:lnTo>
                    <a:lnTo>
                      <a:pt x="1549" y="1828"/>
                    </a:lnTo>
                    <a:lnTo>
                      <a:pt x="1591" y="1802"/>
                    </a:lnTo>
                    <a:lnTo>
                      <a:pt x="1633" y="1773"/>
                    </a:lnTo>
                    <a:lnTo>
                      <a:pt x="1673" y="1743"/>
                    </a:lnTo>
                    <a:lnTo>
                      <a:pt x="1711" y="1710"/>
                    </a:lnTo>
                    <a:lnTo>
                      <a:pt x="1747" y="1676"/>
                    </a:lnTo>
                    <a:lnTo>
                      <a:pt x="1782" y="1640"/>
                    </a:lnTo>
                    <a:lnTo>
                      <a:pt x="1815" y="1603"/>
                    </a:lnTo>
                    <a:lnTo>
                      <a:pt x="1846" y="1563"/>
                    </a:lnTo>
                    <a:lnTo>
                      <a:pt x="1875" y="1523"/>
                    </a:lnTo>
                    <a:lnTo>
                      <a:pt x="1902" y="1481"/>
                    </a:lnTo>
                    <a:lnTo>
                      <a:pt x="1926" y="1438"/>
                    </a:lnTo>
                    <a:lnTo>
                      <a:pt x="1949" y="1393"/>
                    </a:lnTo>
                    <a:lnTo>
                      <a:pt x="1969" y="1348"/>
                    </a:lnTo>
                    <a:lnTo>
                      <a:pt x="1986" y="1302"/>
                    </a:lnTo>
                    <a:lnTo>
                      <a:pt x="2002" y="1255"/>
                    </a:lnTo>
                    <a:lnTo>
                      <a:pt x="2015" y="1207"/>
                    </a:lnTo>
                    <a:lnTo>
                      <a:pt x="2025" y="1159"/>
                    </a:lnTo>
                    <a:lnTo>
                      <a:pt x="2033" y="1110"/>
                    </a:lnTo>
                    <a:lnTo>
                      <a:pt x="2038" y="1061"/>
                    </a:lnTo>
                    <a:lnTo>
                      <a:pt x="2041" y="1012"/>
                    </a:lnTo>
                    <a:lnTo>
                      <a:pt x="2042" y="963"/>
                    </a:lnTo>
                    <a:lnTo>
                      <a:pt x="2040" y="913"/>
                    </a:lnTo>
                    <a:lnTo>
                      <a:pt x="2035" y="864"/>
                    </a:lnTo>
                    <a:lnTo>
                      <a:pt x="2028" y="815"/>
                    </a:lnTo>
                    <a:lnTo>
                      <a:pt x="2018" y="767"/>
                    </a:lnTo>
                    <a:lnTo>
                      <a:pt x="2006" y="719"/>
                    </a:lnTo>
                    <a:lnTo>
                      <a:pt x="1992" y="672"/>
                    </a:lnTo>
                    <a:lnTo>
                      <a:pt x="1975" y="625"/>
                    </a:lnTo>
                    <a:lnTo>
                      <a:pt x="1956" y="580"/>
                    </a:lnTo>
                    <a:lnTo>
                      <a:pt x="1934" y="535"/>
                    </a:lnTo>
                    <a:lnTo>
                      <a:pt x="1910" y="491"/>
                    </a:lnTo>
                    <a:lnTo>
                      <a:pt x="1884" y="449"/>
                    </a:lnTo>
                    <a:lnTo>
                      <a:pt x="1856" y="408"/>
                    </a:lnTo>
                    <a:lnTo>
                      <a:pt x="1826" y="368"/>
                    </a:lnTo>
                    <a:lnTo>
                      <a:pt x="1793" y="330"/>
                    </a:lnTo>
                    <a:lnTo>
                      <a:pt x="1759" y="294"/>
                    </a:lnTo>
                    <a:lnTo>
                      <a:pt x="1723" y="259"/>
                    </a:lnTo>
                    <a:lnTo>
                      <a:pt x="1686" y="226"/>
                    </a:lnTo>
                    <a:lnTo>
                      <a:pt x="1646" y="195"/>
                    </a:lnTo>
                    <a:lnTo>
                      <a:pt x="1605" y="166"/>
                    </a:lnTo>
                    <a:lnTo>
                      <a:pt x="1563" y="138"/>
                    </a:lnTo>
                    <a:lnTo>
                      <a:pt x="1519" y="113"/>
                    </a:lnTo>
                    <a:lnTo>
                      <a:pt x="1474" y="90"/>
                    </a:lnTo>
                    <a:lnTo>
                      <a:pt x="1428" y="69"/>
                    </a:lnTo>
                    <a:lnTo>
                      <a:pt x="1381" y="51"/>
                    </a:lnTo>
                    <a:lnTo>
                      <a:pt x="1333" y="35"/>
                    </a:lnTo>
                    <a:lnTo>
                      <a:pt x="1285" y="21"/>
                    </a:lnTo>
                    <a:lnTo>
                      <a:pt x="1235" y="9"/>
                    </a:lnTo>
                    <a:lnTo>
                      <a:pt x="1186" y="0"/>
                    </a:lnTo>
                  </a:path>
                </a:pathLst>
              </a:custGeom>
              <a:noFill/>
              <a:ln w="14760">
                <a:solidFill>
                  <a:srgbClr val="FF0000"/>
                </a:solidFill>
                <a:prstDash val="sysDashDot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Freeform 48"/>
              <p:cNvSpPr>
                <a:spLocks/>
              </p:cNvSpPr>
              <p:nvPr/>
            </p:nvSpPr>
            <p:spPr bwMode="auto">
              <a:xfrm>
                <a:off x="2802" y="2661"/>
                <a:ext cx="195" cy="189"/>
              </a:xfrm>
              <a:custGeom>
                <a:avLst/>
                <a:gdLst>
                  <a:gd name="T0" fmla="*/ 4 w 861"/>
                  <a:gd name="T1" fmla="*/ 10 h 832"/>
                  <a:gd name="T2" fmla="*/ 2 w 861"/>
                  <a:gd name="T3" fmla="*/ 11 h 832"/>
                  <a:gd name="T4" fmla="*/ 2 w 861"/>
                  <a:gd name="T5" fmla="*/ 13 h 832"/>
                  <a:gd name="T6" fmla="*/ 1 w 861"/>
                  <a:gd name="T7" fmla="*/ 15 h 832"/>
                  <a:gd name="T8" fmla="*/ 0 w 861"/>
                  <a:gd name="T9" fmla="*/ 17 h 832"/>
                  <a:gd name="T10" fmla="*/ 0 w 861"/>
                  <a:gd name="T11" fmla="*/ 20 h 832"/>
                  <a:gd name="T12" fmla="*/ 0 w 861"/>
                  <a:gd name="T13" fmla="*/ 22 h 832"/>
                  <a:gd name="T14" fmla="*/ 0 w 861"/>
                  <a:gd name="T15" fmla="*/ 24 h 832"/>
                  <a:gd name="T16" fmla="*/ 0 w 861"/>
                  <a:gd name="T17" fmla="*/ 26 h 832"/>
                  <a:gd name="T18" fmla="*/ 1 w 861"/>
                  <a:gd name="T19" fmla="*/ 28 h 832"/>
                  <a:gd name="T20" fmla="*/ 2 w 861"/>
                  <a:gd name="T21" fmla="*/ 30 h 832"/>
                  <a:gd name="T22" fmla="*/ 3 w 861"/>
                  <a:gd name="T23" fmla="*/ 32 h 832"/>
                  <a:gd name="T24" fmla="*/ 4 w 861"/>
                  <a:gd name="T25" fmla="*/ 34 h 832"/>
                  <a:gd name="T26" fmla="*/ 5 w 861"/>
                  <a:gd name="T27" fmla="*/ 35 h 832"/>
                  <a:gd name="T28" fmla="*/ 7 w 861"/>
                  <a:gd name="T29" fmla="*/ 37 h 832"/>
                  <a:gd name="T30" fmla="*/ 9 w 861"/>
                  <a:gd name="T31" fmla="*/ 38 h 832"/>
                  <a:gd name="T32" fmla="*/ 10 w 861"/>
                  <a:gd name="T33" fmla="*/ 40 h 832"/>
                  <a:gd name="T34" fmla="*/ 12 w 861"/>
                  <a:gd name="T35" fmla="*/ 41 h 832"/>
                  <a:gd name="T36" fmla="*/ 14 w 861"/>
                  <a:gd name="T37" fmla="*/ 42 h 832"/>
                  <a:gd name="T38" fmla="*/ 17 w 861"/>
                  <a:gd name="T39" fmla="*/ 42 h 832"/>
                  <a:gd name="T40" fmla="*/ 19 w 861"/>
                  <a:gd name="T41" fmla="*/ 43 h 832"/>
                  <a:gd name="T42" fmla="*/ 21 w 861"/>
                  <a:gd name="T43" fmla="*/ 43 h 832"/>
                  <a:gd name="T44" fmla="*/ 23 w 861"/>
                  <a:gd name="T45" fmla="*/ 43 h 832"/>
                  <a:gd name="T46" fmla="*/ 25 w 861"/>
                  <a:gd name="T47" fmla="*/ 43 h 832"/>
                  <a:gd name="T48" fmla="*/ 27 w 861"/>
                  <a:gd name="T49" fmla="*/ 42 h 832"/>
                  <a:gd name="T50" fmla="*/ 29 w 861"/>
                  <a:gd name="T51" fmla="*/ 42 h 832"/>
                  <a:gd name="T52" fmla="*/ 31 w 861"/>
                  <a:gd name="T53" fmla="*/ 41 h 832"/>
                  <a:gd name="T54" fmla="*/ 33 w 861"/>
                  <a:gd name="T55" fmla="*/ 40 h 832"/>
                  <a:gd name="T56" fmla="*/ 35 w 861"/>
                  <a:gd name="T57" fmla="*/ 39 h 832"/>
                  <a:gd name="T58" fmla="*/ 37 w 861"/>
                  <a:gd name="T59" fmla="*/ 37 h 832"/>
                  <a:gd name="T60" fmla="*/ 39 w 861"/>
                  <a:gd name="T61" fmla="*/ 36 h 832"/>
                  <a:gd name="T62" fmla="*/ 40 w 861"/>
                  <a:gd name="T63" fmla="*/ 34 h 832"/>
                  <a:gd name="T64" fmla="*/ 41 w 861"/>
                  <a:gd name="T65" fmla="*/ 32 h 832"/>
                  <a:gd name="T66" fmla="*/ 42 w 861"/>
                  <a:gd name="T67" fmla="*/ 30 h 832"/>
                  <a:gd name="T68" fmla="*/ 43 w 861"/>
                  <a:gd name="T69" fmla="*/ 28 h 832"/>
                  <a:gd name="T70" fmla="*/ 43 w 861"/>
                  <a:gd name="T71" fmla="*/ 26 h 832"/>
                  <a:gd name="T72" fmla="*/ 44 w 861"/>
                  <a:gd name="T73" fmla="*/ 24 h 832"/>
                  <a:gd name="T74" fmla="*/ 44 w 861"/>
                  <a:gd name="T75" fmla="*/ 22 h 832"/>
                  <a:gd name="T76" fmla="*/ 44 w 861"/>
                  <a:gd name="T77" fmla="*/ 20 h 832"/>
                  <a:gd name="T78" fmla="*/ 44 w 861"/>
                  <a:gd name="T79" fmla="*/ 18 h 832"/>
                  <a:gd name="T80" fmla="*/ 43 w 861"/>
                  <a:gd name="T81" fmla="*/ 16 h 832"/>
                  <a:gd name="T82" fmla="*/ 43 w 861"/>
                  <a:gd name="T83" fmla="*/ 14 h 832"/>
                  <a:gd name="T84" fmla="*/ 42 w 861"/>
                  <a:gd name="T85" fmla="*/ 12 h 832"/>
                  <a:gd name="T86" fmla="*/ 41 w 861"/>
                  <a:gd name="T87" fmla="*/ 10 h 832"/>
                  <a:gd name="T88" fmla="*/ 39 w 861"/>
                  <a:gd name="T89" fmla="*/ 8 h 832"/>
                  <a:gd name="T90" fmla="*/ 38 w 861"/>
                  <a:gd name="T91" fmla="*/ 6 h 832"/>
                  <a:gd name="T92" fmla="*/ 36 w 861"/>
                  <a:gd name="T93" fmla="*/ 5 h 832"/>
                  <a:gd name="T94" fmla="*/ 35 w 861"/>
                  <a:gd name="T95" fmla="*/ 4 h 832"/>
                  <a:gd name="T96" fmla="*/ 33 w 861"/>
                  <a:gd name="T97" fmla="*/ 2 h 832"/>
                  <a:gd name="T98" fmla="*/ 31 w 861"/>
                  <a:gd name="T99" fmla="*/ 2 h 832"/>
                  <a:gd name="T100" fmla="*/ 29 w 861"/>
                  <a:gd name="T101" fmla="*/ 1 h 832"/>
                  <a:gd name="T102" fmla="*/ 27 w 861"/>
                  <a:gd name="T103" fmla="*/ 0 h 8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861" h="832">
                    <a:moveTo>
                      <a:pt x="82" y="167"/>
                    </a:moveTo>
                    <a:lnTo>
                      <a:pt x="70" y="184"/>
                    </a:lnTo>
                    <a:lnTo>
                      <a:pt x="59" y="202"/>
                    </a:lnTo>
                    <a:lnTo>
                      <a:pt x="49" y="220"/>
                    </a:lnTo>
                    <a:lnTo>
                      <a:pt x="39" y="239"/>
                    </a:lnTo>
                    <a:lnTo>
                      <a:pt x="31" y="258"/>
                    </a:lnTo>
                    <a:lnTo>
                      <a:pt x="23" y="277"/>
                    </a:lnTo>
                    <a:lnTo>
                      <a:pt x="17" y="297"/>
                    </a:lnTo>
                    <a:lnTo>
                      <a:pt x="11" y="317"/>
                    </a:lnTo>
                    <a:lnTo>
                      <a:pt x="7" y="338"/>
                    </a:lnTo>
                    <a:lnTo>
                      <a:pt x="4" y="358"/>
                    </a:lnTo>
                    <a:lnTo>
                      <a:pt x="1" y="379"/>
                    </a:lnTo>
                    <a:lnTo>
                      <a:pt x="0" y="400"/>
                    </a:lnTo>
                    <a:lnTo>
                      <a:pt x="0" y="421"/>
                    </a:lnTo>
                    <a:lnTo>
                      <a:pt x="1" y="441"/>
                    </a:lnTo>
                    <a:lnTo>
                      <a:pt x="3" y="462"/>
                    </a:lnTo>
                    <a:lnTo>
                      <a:pt x="6" y="483"/>
                    </a:lnTo>
                    <a:lnTo>
                      <a:pt x="10" y="503"/>
                    </a:lnTo>
                    <a:lnTo>
                      <a:pt x="15" y="523"/>
                    </a:lnTo>
                    <a:lnTo>
                      <a:pt x="21" y="543"/>
                    </a:lnTo>
                    <a:lnTo>
                      <a:pt x="29" y="563"/>
                    </a:lnTo>
                    <a:lnTo>
                      <a:pt x="37" y="582"/>
                    </a:lnTo>
                    <a:lnTo>
                      <a:pt x="46" y="601"/>
                    </a:lnTo>
                    <a:lnTo>
                      <a:pt x="56" y="619"/>
                    </a:lnTo>
                    <a:lnTo>
                      <a:pt x="67" y="637"/>
                    </a:lnTo>
                    <a:lnTo>
                      <a:pt x="79" y="655"/>
                    </a:lnTo>
                    <a:lnTo>
                      <a:pt x="92" y="671"/>
                    </a:lnTo>
                    <a:lnTo>
                      <a:pt x="106" y="687"/>
                    </a:lnTo>
                    <a:lnTo>
                      <a:pt x="120" y="703"/>
                    </a:lnTo>
                    <a:lnTo>
                      <a:pt x="135" y="717"/>
                    </a:lnTo>
                    <a:lnTo>
                      <a:pt x="151" y="731"/>
                    </a:lnTo>
                    <a:lnTo>
                      <a:pt x="168" y="744"/>
                    </a:lnTo>
                    <a:lnTo>
                      <a:pt x="185" y="757"/>
                    </a:lnTo>
                    <a:lnTo>
                      <a:pt x="203" y="768"/>
                    </a:lnTo>
                    <a:lnTo>
                      <a:pt x="221" y="779"/>
                    </a:lnTo>
                    <a:lnTo>
                      <a:pt x="240" y="788"/>
                    </a:lnTo>
                    <a:lnTo>
                      <a:pt x="260" y="797"/>
                    </a:lnTo>
                    <a:lnTo>
                      <a:pt x="280" y="805"/>
                    </a:lnTo>
                    <a:lnTo>
                      <a:pt x="300" y="811"/>
                    </a:lnTo>
                    <a:lnTo>
                      <a:pt x="321" y="817"/>
                    </a:lnTo>
                    <a:lnTo>
                      <a:pt x="341" y="822"/>
                    </a:lnTo>
                    <a:lnTo>
                      <a:pt x="363" y="826"/>
                    </a:lnTo>
                    <a:lnTo>
                      <a:pt x="384" y="829"/>
                    </a:lnTo>
                    <a:lnTo>
                      <a:pt x="405" y="830"/>
                    </a:lnTo>
                    <a:lnTo>
                      <a:pt x="427" y="831"/>
                    </a:lnTo>
                    <a:lnTo>
                      <a:pt x="448" y="831"/>
                    </a:lnTo>
                    <a:lnTo>
                      <a:pt x="469" y="829"/>
                    </a:lnTo>
                    <a:lnTo>
                      <a:pt x="491" y="827"/>
                    </a:lnTo>
                    <a:lnTo>
                      <a:pt x="512" y="823"/>
                    </a:lnTo>
                    <a:lnTo>
                      <a:pt x="533" y="819"/>
                    </a:lnTo>
                    <a:lnTo>
                      <a:pt x="553" y="813"/>
                    </a:lnTo>
                    <a:lnTo>
                      <a:pt x="574" y="807"/>
                    </a:lnTo>
                    <a:lnTo>
                      <a:pt x="594" y="800"/>
                    </a:lnTo>
                    <a:lnTo>
                      <a:pt x="613" y="791"/>
                    </a:lnTo>
                    <a:lnTo>
                      <a:pt x="632" y="782"/>
                    </a:lnTo>
                    <a:lnTo>
                      <a:pt x="651" y="772"/>
                    </a:lnTo>
                    <a:lnTo>
                      <a:pt x="669" y="760"/>
                    </a:lnTo>
                    <a:lnTo>
                      <a:pt x="687" y="748"/>
                    </a:lnTo>
                    <a:lnTo>
                      <a:pt x="704" y="736"/>
                    </a:lnTo>
                    <a:lnTo>
                      <a:pt x="720" y="722"/>
                    </a:lnTo>
                    <a:lnTo>
                      <a:pt x="735" y="707"/>
                    </a:lnTo>
                    <a:lnTo>
                      <a:pt x="750" y="692"/>
                    </a:lnTo>
                    <a:lnTo>
                      <a:pt x="764" y="676"/>
                    </a:lnTo>
                    <a:lnTo>
                      <a:pt x="777" y="660"/>
                    </a:lnTo>
                    <a:lnTo>
                      <a:pt x="789" y="643"/>
                    </a:lnTo>
                    <a:lnTo>
                      <a:pt x="800" y="625"/>
                    </a:lnTo>
                    <a:lnTo>
                      <a:pt x="811" y="607"/>
                    </a:lnTo>
                    <a:lnTo>
                      <a:pt x="820" y="588"/>
                    </a:lnTo>
                    <a:lnTo>
                      <a:pt x="829" y="569"/>
                    </a:lnTo>
                    <a:lnTo>
                      <a:pt x="836" y="550"/>
                    </a:lnTo>
                    <a:lnTo>
                      <a:pt x="843" y="530"/>
                    </a:lnTo>
                    <a:lnTo>
                      <a:pt x="848" y="510"/>
                    </a:lnTo>
                    <a:lnTo>
                      <a:pt x="853" y="489"/>
                    </a:lnTo>
                    <a:lnTo>
                      <a:pt x="856" y="469"/>
                    </a:lnTo>
                    <a:lnTo>
                      <a:pt x="858" y="448"/>
                    </a:lnTo>
                    <a:lnTo>
                      <a:pt x="860" y="427"/>
                    </a:lnTo>
                    <a:lnTo>
                      <a:pt x="860" y="407"/>
                    </a:lnTo>
                    <a:lnTo>
                      <a:pt x="859" y="386"/>
                    </a:lnTo>
                    <a:lnTo>
                      <a:pt x="857" y="365"/>
                    </a:lnTo>
                    <a:lnTo>
                      <a:pt x="854" y="344"/>
                    </a:lnTo>
                    <a:lnTo>
                      <a:pt x="850" y="324"/>
                    </a:lnTo>
                    <a:lnTo>
                      <a:pt x="845" y="304"/>
                    </a:lnTo>
                    <a:lnTo>
                      <a:pt x="839" y="284"/>
                    </a:lnTo>
                    <a:lnTo>
                      <a:pt x="832" y="264"/>
                    </a:lnTo>
                    <a:lnTo>
                      <a:pt x="824" y="245"/>
                    </a:lnTo>
                    <a:lnTo>
                      <a:pt x="815" y="226"/>
                    </a:lnTo>
                    <a:lnTo>
                      <a:pt x="804" y="208"/>
                    </a:lnTo>
                    <a:lnTo>
                      <a:pt x="794" y="190"/>
                    </a:lnTo>
                    <a:lnTo>
                      <a:pt x="782" y="172"/>
                    </a:lnTo>
                    <a:lnTo>
                      <a:pt x="769" y="156"/>
                    </a:lnTo>
                    <a:lnTo>
                      <a:pt x="755" y="140"/>
                    </a:lnTo>
                    <a:lnTo>
                      <a:pt x="741" y="124"/>
                    </a:lnTo>
                    <a:lnTo>
                      <a:pt x="726" y="109"/>
                    </a:lnTo>
                    <a:lnTo>
                      <a:pt x="710" y="96"/>
                    </a:lnTo>
                    <a:lnTo>
                      <a:pt x="693" y="82"/>
                    </a:lnTo>
                    <a:lnTo>
                      <a:pt x="676" y="70"/>
                    </a:lnTo>
                    <a:lnTo>
                      <a:pt x="658" y="59"/>
                    </a:lnTo>
                    <a:lnTo>
                      <a:pt x="640" y="48"/>
                    </a:lnTo>
                    <a:lnTo>
                      <a:pt x="621" y="38"/>
                    </a:lnTo>
                    <a:lnTo>
                      <a:pt x="601" y="30"/>
                    </a:lnTo>
                    <a:lnTo>
                      <a:pt x="581" y="22"/>
                    </a:lnTo>
                    <a:lnTo>
                      <a:pt x="561" y="15"/>
                    </a:lnTo>
                    <a:lnTo>
                      <a:pt x="540" y="9"/>
                    </a:lnTo>
                    <a:lnTo>
                      <a:pt x="520" y="4"/>
                    </a:lnTo>
                    <a:lnTo>
                      <a:pt x="499" y="0"/>
                    </a:lnTo>
                  </a:path>
                </a:pathLst>
              </a:custGeom>
              <a:noFill/>
              <a:ln w="14760">
                <a:solidFill>
                  <a:srgbClr val="FF0000"/>
                </a:solidFill>
                <a:prstDash val="sysDashDotDot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Oval 49"/>
              <p:cNvSpPr>
                <a:spLocks noChangeArrowheads="1"/>
              </p:cNvSpPr>
              <p:nvPr/>
            </p:nvSpPr>
            <p:spPr bwMode="auto">
              <a:xfrm>
                <a:off x="2967" y="2661"/>
                <a:ext cx="584" cy="584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40" name="Oval 50"/>
              <p:cNvSpPr>
                <a:spLocks noChangeArrowheads="1"/>
              </p:cNvSpPr>
              <p:nvPr/>
            </p:nvSpPr>
            <p:spPr bwMode="auto">
              <a:xfrm>
                <a:off x="3523" y="2626"/>
                <a:ext cx="350" cy="350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41" name="Oval 51"/>
              <p:cNvSpPr>
                <a:spLocks noChangeArrowheads="1"/>
              </p:cNvSpPr>
              <p:nvPr/>
            </p:nvSpPr>
            <p:spPr bwMode="auto">
              <a:xfrm>
                <a:off x="3074" y="3245"/>
                <a:ext cx="362" cy="362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42" name="Oval 52"/>
              <p:cNvSpPr>
                <a:spLocks noChangeArrowheads="1"/>
              </p:cNvSpPr>
              <p:nvPr/>
            </p:nvSpPr>
            <p:spPr bwMode="auto">
              <a:xfrm>
                <a:off x="3491" y="3398"/>
                <a:ext cx="87" cy="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43" name="Oval 53"/>
              <p:cNvSpPr>
                <a:spLocks noChangeArrowheads="1"/>
              </p:cNvSpPr>
              <p:nvPr/>
            </p:nvSpPr>
            <p:spPr bwMode="auto">
              <a:xfrm>
                <a:off x="3577" y="3398"/>
                <a:ext cx="87" cy="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44" name="AutoShape 54"/>
              <p:cNvSpPr>
                <a:spLocks noChangeArrowheads="1"/>
              </p:cNvSpPr>
              <p:nvPr/>
            </p:nvSpPr>
            <p:spPr bwMode="auto">
              <a:xfrm>
                <a:off x="3637" y="3575"/>
                <a:ext cx="181" cy="54"/>
              </a:xfrm>
              <a:prstGeom prst="roundRect">
                <a:avLst>
                  <a:gd name="adj" fmla="val 1852"/>
                </a:avLst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645" name="Group 55"/>
              <p:cNvGrpSpPr>
                <a:grpSpLocks/>
              </p:cNvGrpSpPr>
              <p:nvPr/>
            </p:nvGrpSpPr>
            <p:grpSpPr bwMode="auto">
              <a:xfrm>
                <a:off x="2920" y="3951"/>
                <a:ext cx="583" cy="582"/>
                <a:chOff x="2920" y="3951"/>
                <a:chExt cx="583" cy="582"/>
              </a:xfrm>
            </p:grpSpPr>
            <p:sp>
              <p:nvSpPr>
                <p:cNvPr id="24675" name="Oval 56"/>
                <p:cNvSpPr>
                  <a:spLocks noChangeArrowheads="1"/>
                </p:cNvSpPr>
                <p:nvPr/>
              </p:nvSpPr>
              <p:spPr bwMode="auto">
                <a:xfrm>
                  <a:off x="2920" y="3951"/>
                  <a:ext cx="584" cy="583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6" name="Oval 57"/>
                <p:cNvSpPr>
                  <a:spLocks noChangeArrowheads="1"/>
                </p:cNvSpPr>
                <p:nvPr/>
              </p:nvSpPr>
              <p:spPr bwMode="auto">
                <a:xfrm>
                  <a:off x="2959" y="3990"/>
                  <a:ext cx="504" cy="50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7" name="Oval 58"/>
                <p:cNvSpPr>
                  <a:spLocks noChangeArrowheads="1"/>
                </p:cNvSpPr>
                <p:nvPr/>
              </p:nvSpPr>
              <p:spPr bwMode="auto">
                <a:xfrm>
                  <a:off x="3012" y="4043"/>
                  <a:ext cx="410" cy="410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8" name="Oval 59"/>
                <p:cNvSpPr>
                  <a:spLocks noChangeArrowheads="1"/>
                </p:cNvSpPr>
                <p:nvPr/>
              </p:nvSpPr>
              <p:spPr bwMode="auto">
                <a:xfrm>
                  <a:off x="3054" y="4085"/>
                  <a:ext cx="329" cy="329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9" name="Oval 60"/>
                <p:cNvSpPr>
                  <a:spLocks noChangeArrowheads="1"/>
                </p:cNvSpPr>
                <p:nvPr/>
              </p:nvSpPr>
              <p:spPr bwMode="auto">
                <a:xfrm>
                  <a:off x="3095" y="4126"/>
                  <a:ext cx="241" cy="240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4646" name="Group 61"/>
              <p:cNvGrpSpPr>
                <a:grpSpLocks/>
              </p:cNvGrpSpPr>
              <p:nvPr/>
            </p:nvGrpSpPr>
            <p:grpSpPr bwMode="auto">
              <a:xfrm>
                <a:off x="2967" y="2795"/>
                <a:ext cx="99" cy="127"/>
                <a:chOff x="2967" y="2795"/>
                <a:chExt cx="99" cy="127"/>
              </a:xfrm>
            </p:grpSpPr>
            <p:sp>
              <p:nvSpPr>
                <p:cNvPr id="24673" name="AutoShape 62"/>
                <p:cNvSpPr>
                  <a:spLocks noChangeArrowheads="1"/>
                </p:cNvSpPr>
                <p:nvPr/>
              </p:nvSpPr>
              <p:spPr bwMode="auto">
                <a:xfrm rot="-4020000">
                  <a:off x="2979" y="2862"/>
                  <a:ext cx="47" cy="60"/>
                </a:xfrm>
                <a:prstGeom prst="roundRect">
                  <a:avLst>
                    <a:gd name="adj" fmla="val 2171"/>
                  </a:avLst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4" name="AutoShape 63"/>
                <p:cNvSpPr>
                  <a:spLocks noChangeArrowheads="1"/>
                </p:cNvSpPr>
                <p:nvPr/>
              </p:nvSpPr>
              <p:spPr bwMode="auto">
                <a:xfrm rot="-4020000">
                  <a:off x="3005" y="2800"/>
                  <a:ext cx="47" cy="60"/>
                </a:xfrm>
                <a:prstGeom prst="roundRect">
                  <a:avLst>
                    <a:gd name="adj" fmla="val 2171"/>
                  </a:avLst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4647" name="Line 64"/>
              <p:cNvSpPr>
                <a:spLocks noChangeShapeType="1"/>
              </p:cNvSpPr>
              <p:nvPr/>
            </p:nvSpPr>
            <p:spPr bwMode="auto">
              <a:xfrm flipH="1" flipV="1">
                <a:off x="3326" y="3583"/>
                <a:ext cx="32" cy="83"/>
              </a:xfrm>
              <a:prstGeom prst="line">
                <a:avLst/>
              </a:prstGeom>
              <a:noFill/>
              <a:ln w="36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648" name="Group 65"/>
              <p:cNvGrpSpPr>
                <a:grpSpLocks/>
              </p:cNvGrpSpPr>
              <p:nvPr/>
            </p:nvGrpSpPr>
            <p:grpSpPr bwMode="auto">
              <a:xfrm>
                <a:off x="3312" y="3607"/>
                <a:ext cx="65" cy="72"/>
                <a:chOff x="3312" y="3607"/>
                <a:chExt cx="65" cy="72"/>
              </a:xfrm>
            </p:grpSpPr>
            <p:sp>
              <p:nvSpPr>
                <p:cNvPr id="24672" name="AutoShape 66"/>
                <p:cNvSpPr>
                  <a:spLocks noChangeArrowheads="1"/>
                </p:cNvSpPr>
                <p:nvPr/>
              </p:nvSpPr>
              <p:spPr bwMode="auto">
                <a:xfrm rot="-1320000">
                  <a:off x="3321" y="3614"/>
                  <a:ext cx="47" cy="60"/>
                </a:xfrm>
                <a:prstGeom prst="roundRect">
                  <a:avLst>
                    <a:gd name="adj" fmla="val 2171"/>
                  </a:avLst>
                </a:pr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4649" name="Group 67"/>
              <p:cNvGrpSpPr>
                <a:grpSpLocks/>
              </p:cNvGrpSpPr>
              <p:nvPr/>
            </p:nvGrpSpPr>
            <p:grpSpPr bwMode="auto">
              <a:xfrm>
                <a:off x="3575" y="3961"/>
                <a:ext cx="583" cy="583"/>
                <a:chOff x="3575" y="3961"/>
                <a:chExt cx="583" cy="583"/>
              </a:xfrm>
            </p:grpSpPr>
            <p:sp>
              <p:nvSpPr>
                <p:cNvPr id="24667" name="Oval 68"/>
                <p:cNvSpPr>
                  <a:spLocks noChangeArrowheads="1"/>
                </p:cNvSpPr>
                <p:nvPr/>
              </p:nvSpPr>
              <p:spPr bwMode="auto">
                <a:xfrm>
                  <a:off x="3575" y="3961"/>
                  <a:ext cx="584" cy="58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8" name="Oval 69"/>
                <p:cNvSpPr>
                  <a:spLocks noChangeArrowheads="1"/>
                </p:cNvSpPr>
                <p:nvPr/>
              </p:nvSpPr>
              <p:spPr bwMode="auto">
                <a:xfrm>
                  <a:off x="3614" y="4000"/>
                  <a:ext cx="504" cy="503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9" name="Oval 70"/>
                <p:cNvSpPr>
                  <a:spLocks noChangeArrowheads="1"/>
                </p:cNvSpPr>
                <p:nvPr/>
              </p:nvSpPr>
              <p:spPr bwMode="auto">
                <a:xfrm>
                  <a:off x="3667" y="4053"/>
                  <a:ext cx="410" cy="410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0" name="Oval 71"/>
                <p:cNvSpPr>
                  <a:spLocks noChangeArrowheads="1"/>
                </p:cNvSpPr>
                <p:nvPr/>
              </p:nvSpPr>
              <p:spPr bwMode="auto">
                <a:xfrm>
                  <a:off x="3709" y="4095"/>
                  <a:ext cx="329" cy="329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71" name="Oval 72"/>
                <p:cNvSpPr>
                  <a:spLocks noChangeArrowheads="1"/>
                </p:cNvSpPr>
                <p:nvPr/>
              </p:nvSpPr>
              <p:spPr bwMode="auto">
                <a:xfrm>
                  <a:off x="3750" y="4135"/>
                  <a:ext cx="241" cy="241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4650" name="Line 73"/>
              <p:cNvSpPr>
                <a:spLocks noChangeShapeType="1"/>
              </p:cNvSpPr>
              <p:nvPr/>
            </p:nvSpPr>
            <p:spPr bwMode="auto">
              <a:xfrm flipV="1">
                <a:off x="3504" y="3210"/>
                <a:ext cx="93" cy="992"/>
              </a:xfrm>
              <a:prstGeom prst="line">
                <a:avLst/>
              </a:prstGeom>
              <a:noFill/>
              <a:ln w="176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1" name="Line 74"/>
              <p:cNvSpPr>
                <a:spLocks noChangeShapeType="1"/>
              </p:cNvSpPr>
              <p:nvPr/>
            </p:nvSpPr>
            <p:spPr bwMode="auto">
              <a:xfrm flipH="1">
                <a:off x="3435" y="3185"/>
                <a:ext cx="76" cy="269"/>
              </a:xfrm>
              <a:prstGeom prst="line">
                <a:avLst/>
              </a:prstGeom>
              <a:noFill/>
              <a:ln w="176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2" name="Oval 75"/>
              <p:cNvSpPr>
                <a:spLocks noChangeArrowheads="1"/>
              </p:cNvSpPr>
              <p:nvPr/>
            </p:nvSpPr>
            <p:spPr bwMode="auto">
              <a:xfrm>
                <a:off x="3510" y="3159"/>
                <a:ext cx="87" cy="87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53" name="Freeform 76"/>
              <p:cNvSpPr>
                <a:spLocks noChangeArrowheads="1"/>
              </p:cNvSpPr>
              <p:nvPr/>
            </p:nvSpPr>
            <p:spPr bwMode="auto">
              <a:xfrm>
                <a:off x="3074" y="3244"/>
                <a:ext cx="361" cy="359"/>
              </a:xfrm>
              <a:custGeom>
                <a:avLst/>
                <a:gdLst>
                  <a:gd name="T0" fmla="*/ 34 w 1592"/>
                  <a:gd name="T1" fmla="*/ 0 h 1581"/>
                  <a:gd name="T2" fmla="*/ 30 w 1592"/>
                  <a:gd name="T3" fmla="*/ 1 h 1581"/>
                  <a:gd name="T4" fmla="*/ 26 w 1592"/>
                  <a:gd name="T5" fmla="*/ 2 h 1581"/>
                  <a:gd name="T6" fmla="*/ 23 w 1592"/>
                  <a:gd name="T7" fmla="*/ 4 h 1581"/>
                  <a:gd name="T8" fmla="*/ 19 w 1592"/>
                  <a:gd name="T9" fmla="*/ 6 h 1581"/>
                  <a:gd name="T10" fmla="*/ 16 w 1592"/>
                  <a:gd name="T11" fmla="*/ 8 h 1581"/>
                  <a:gd name="T12" fmla="*/ 13 w 1592"/>
                  <a:gd name="T13" fmla="*/ 11 h 1581"/>
                  <a:gd name="T14" fmla="*/ 10 w 1592"/>
                  <a:gd name="T15" fmla="*/ 14 h 1581"/>
                  <a:gd name="T16" fmla="*/ 7 w 1592"/>
                  <a:gd name="T17" fmla="*/ 17 h 1581"/>
                  <a:gd name="T18" fmla="*/ 5 w 1592"/>
                  <a:gd name="T19" fmla="*/ 21 h 1581"/>
                  <a:gd name="T20" fmla="*/ 3 w 1592"/>
                  <a:gd name="T21" fmla="*/ 25 h 1581"/>
                  <a:gd name="T22" fmla="*/ 2 w 1592"/>
                  <a:gd name="T23" fmla="*/ 28 h 1581"/>
                  <a:gd name="T24" fmla="*/ 1 w 1592"/>
                  <a:gd name="T25" fmla="*/ 32 h 1581"/>
                  <a:gd name="T26" fmla="*/ 0 w 1592"/>
                  <a:gd name="T27" fmla="*/ 36 h 1581"/>
                  <a:gd name="T28" fmla="*/ 0 w 1592"/>
                  <a:gd name="T29" fmla="*/ 40 h 1581"/>
                  <a:gd name="T30" fmla="*/ 0 w 1592"/>
                  <a:gd name="T31" fmla="*/ 44 h 1581"/>
                  <a:gd name="T32" fmla="*/ 1 w 1592"/>
                  <a:gd name="T33" fmla="*/ 48 h 1581"/>
                  <a:gd name="T34" fmla="*/ 2 w 1592"/>
                  <a:gd name="T35" fmla="*/ 52 h 1581"/>
                  <a:gd name="T36" fmla="*/ 3 w 1592"/>
                  <a:gd name="T37" fmla="*/ 56 h 1581"/>
                  <a:gd name="T38" fmla="*/ 5 w 1592"/>
                  <a:gd name="T39" fmla="*/ 60 h 1581"/>
                  <a:gd name="T40" fmla="*/ 7 w 1592"/>
                  <a:gd name="T41" fmla="*/ 63 h 1581"/>
                  <a:gd name="T42" fmla="*/ 9 w 1592"/>
                  <a:gd name="T43" fmla="*/ 67 h 1581"/>
                  <a:gd name="T44" fmla="*/ 12 w 1592"/>
                  <a:gd name="T45" fmla="*/ 69 h 1581"/>
                  <a:gd name="T46" fmla="*/ 15 w 1592"/>
                  <a:gd name="T47" fmla="*/ 72 h 1581"/>
                  <a:gd name="T48" fmla="*/ 18 w 1592"/>
                  <a:gd name="T49" fmla="*/ 75 h 1581"/>
                  <a:gd name="T50" fmla="*/ 22 w 1592"/>
                  <a:gd name="T51" fmla="*/ 77 h 1581"/>
                  <a:gd name="T52" fmla="*/ 25 w 1592"/>
                  <a:gd name="T53" fmla="*/ 79 h 1581"/>
                  <a:gd name="T54" fmla="*/ 29 w 1592"/>
                  <a:gd name="T55" fmla="*/ 80 h 1581"/>
                  <a:gd name="T56" fmla="*/ 33 w 1592"/>
                  <a:gd name="T57" fmla="*/ 81 h 1581"/>
                  <a:gd name="T58" fmla="*/ 37 w 1592"/>
                  <a:gd name="T59" fmla="*/ 81 h 1581"/>
                  <a:gd name="T60" fmla="*/ 41 w 1592"/>
                  <a:gd name="T61" fmla="*/ 82 h 1581"/>
                  <a:gd name="T62" fmla="*/ 45 w 1592"/>
                  <a:gd name="T63" fmla="*/ 81 h 1581"/>
                  <a:gd name="T64" fmla="*/ 49 w 1592"/>
                  <a:gd name="T65" fmla="*/ 81 h 1581"/>
                  <a:gd name="T66" fmla="*/ 53 w 1592"/>
                  <a:gd name="T67" fmla="*/ 79 h 1581"/>
                  <a:gd name="T68" fmla="*/ 57 w 1592"/>
                  <a:gd name="T69" fmla="*/ 78 h 1581"/>
                  <a:gd name="T70" fmla="*/ 61 w 1592"/>
                  <a:gd name="T71" fmla="*/ 76 h 1581"/>
                  <a:gd name="T72" fmla="*/ 64 w 1592"/>
                  <a:gd name="T73" fmla="*/ 74 h 1581"/>
                  <a:gd name="T74" fmla="*/ 68 w 1592"/>
                  <a:gd name="T75" fmla="*/ 72 h 1581"/>
                  <a:gd name="T76" fmla="*/ 71 w 1592"/>
                  <a:gd name="T77" fmla="*/ 69 h 1581"/>
                  <a:gd name="T78" fmla="*/ 73 w 1592"/>
                  <a:gd name="T79" fmla="*/ 66 h 1581"/>
                  <a:gd name="T80" fmla="*/ 76 w 1592"/>
                  <a:gd name="T81" fmla="*/ 62 h 1581"/>
                  <a:gd name="T82" fmla="*/ 78 w 1592"/>
                  <a:gd name="T83" fmla="*/ 59 h 1581"/>
                  <a:gd name="T84" fmla="*/ 79 w 1592"/>
                  <a:gd name="T85" fmla="*/ 55 h 1581"/>
                  <a:gd name="T86" fmla="*/ 80 w 1592"/>
                  <a:gd name="T87" fmla="*/ 51 h 1581"/>
                  <a:gd name="T88" fmla="*/ 81 w 1592"/>
                  <a:gd name="T89" fmla="*/ 47 h 158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592" h="1581">
                    <a:moveTo>
                      <a:pt x="705" y="0"/>
                    </a:moveTo>
                    <a:lnTo>
                      <a:pt x="666" y="7"/>
                    </a:lnTo>
                    <a:lnTo>
                      <a:pt x="627" y="14"/>
                    </a:lnTo>
                    <a:lnTo>
                      <a:pt x="588" y="24"/>
                    </a:lnTo>
                    <a:lnTo>
                      <a:pt x="550" y="36"/>
                    </a:lnTo>
                    <a:lnTo>
                      <a:pt x="513" y="48"/>
                    </a:lnTo>
                    <a:lnTo>
                      <a:pt x="476" y="63"/>
                    </a:lnTo>
                    <a:lnTo>
                      <a:pt x="440" y="81"/>
                    </a:lnTo>
                    <a:lnTo>
                      <a:pt x="405" y="99"/>
                    </a:lnTo>
                    <a:lnTo>
                      <a:pt x="371" y="120"/>
                    </a:lnTo>
                    <a:lnTo>
                      <a:pt x="338" y="142"/>
                    </a:lnTo>
                    <a:lnTo>
                      <a:pt x="307" y="165"/>
                    </a:lnTo>
                    <a:lnTo>
                      <a:pt x="276" y="191"/>
                    </a:lnTo>
                    <a:lnTo>
                      <a:pt x="246" y="217"/>
                    </a:lnTo>
                    <a:lnTo>
                      <a:pt x="218" y="245"/>
                    </a:lnTo>
                    <a:lnTo>
                      <a:pt x="192" y="274"/>
                    </a:lnTo>
                    <a:lnTo>
                      <a:pt x="167" y="306"/>
                    </a:lnTo>
                    <a:lnTo>
                      <a:pt x="144" y="337"/>
                    </a:lnTo>
                    <a:lnTo>
                      <a:pt x="121" y="370"/>
                    </a:lnTo>
                    <a:lnTo>
                      <a:pt x="102" y="404"/>
                    </a:lnTo>
                    <a:lnTo>
                      <a:pt x="83" y="439"/>
                    </a:lnTo>
                    <a:lnTo>
                      <a:pt x="66" y="475"/>
                    </a:lnTo>
                    <a:lnTo>
                      <a:pt x="52" y="512"/>
                    </a:lnTo>
                    <a:lnTo>
                      <a:pt x="38" y="549"/>
                    </a:lnTo>
                    <a:lnTo>
                      <a:pt x="27" y="586"/>
                    </a:lnTo>
                    <a:lnTo>
                      <a:pt x="18" y="624"/>
                    </a:lnTo>
                    <a:lnTo>
                      <a:pt x="10" y="663"/>
                    </a:lnTo>
                    <a:lnTo>
                      <a:pt x="5" y="702"/>
                    </a:lnTo>
                    <a:lnTo>
                      <a:pt x="1" y="742"/>
                    </a:lnTo>
                    <a:lnTo>
                      <a:pt x="0" y="781"/>
                    </a:lnTo>
                    <a:lnTo>
                      <a:pt x="0" y="821"/>
                    </a:lnTo>
                    <a:lnTo>
                      <a:pt x="3" y="860"/>
                    </a:lnTo>
                    <a:lnTo>
                      <a:pt x="7" y="899"/>
                    </a:lnTo>
                    <a:lnTo>
                      <a:pt x="13" y="938"/>
                    </a:lnTo>
                    <a:lnTo>
                      <a:pt x="22" y="976"/>
                    </a:lnTo>
                    <a:lnTo>
                      <a:pt x="32" y="1015"/>
                    </a:lnTo>
                    <a:lnTo>
                      <a:pt x="44" y="1052"/>
                    </a:lnTo>
                    <a:lnTo>
                      <a:pt x="59" y="1088"/>
                    </a:lnTo>
                    <a:lnTo>
                      <a:pt x="74" y="1124"/>
                    </a:lnTo>
                    <a:lnTo>
                      <a:pt x="92" y="1160"/>
                    </a:lnTo>
                    <a:lnTo>
                      <a:pt x="111" y="1194"/>
                    </a:lnTo>
                    <a:lnTo>
                      <a:pt x="132" y="1227"/>
                    </a:lnTo>
                    <a:lnTo>
                      <a:pt x="155" y="1259"/>
                    </a:lnTo>
                    <a:lnTo>
                      <a:pt x="180" y="1291"/>
                    </a:lnTo>
                    <a:lnTo>
                      <a:pt x="205" y="1321"/>
                    </a:lnTo>
                    <a:lnTo>
                      <a:pt x="232" y="1349"/>
                    </a:lnTo>
                    <a:lnTo>
                      <a:pt x="260" y="1376"/>
                    </a:lnTo>
                    <a:lnTo>
                      <a:pt x="291" y="1401"/>
                    </a:lnTo>
                    <a:lnTo>
                      <a:pt x="322" y="1426"/>
                    </a:lnTo>
                    <a:lnTo>
                      <a:pt x="354" y="1448"/>
                    </a:lnTo>
                    <a:lnTo>
                      <a:pt x="388" y="1469"/>
                    </a:lnTo>
                    <a:lnTo>
                      <a:pt x="423" y="1488"/>
                    </a:lnTo>
                    <a:lnTo>
                      <a:pt x="458" y="1506"/>
                    </a:lnTo>
                    <a:lnTo>
                      <a:pt x="494" y="1522"/>
                    </a:lnTo>
                    <a:lnTo>
                      <a:pt x="531" y="1536"/>
                    </a:lnTo>
                    <a:lnTo>
                      <a:pt x="569" y="1548"/>
                    </a:lnTo>
                    <a:lnTo>
                      <a:pt x="607" y="1558"/>
                    </a:lnTo>
                    <a:lnTo>
                      <a:pt x="646" y="1566"/>
                    </a:lnTo>
                    <a:lnTo>
                      <a:pt x="686" y="1572"/>
                    </a:lnTo>
                    <a:lnTo>
                      <a:pt x="724" y="1577"/>
                    </a:lnTo>
                    <a:lnTo>
                      <a:pt x="764" y="1579"/>
                    </a:lnTo>
                    <a:lnTo>
                      <a:pt x="804" y="1580"/>
                    </a:lnTo>
                    <a:lnTo>
                      <a:pt x="844" y="1579"/>
                    </a:lnTo>
                    <a:lnTo>
                      <a:pt x="883" y="1575"/>
                    </a:lnTo>
                    <a:lnTo>
                      <a:pt x="922" y="1570"/>
                    </a:lnTo>
                    <a:lnTo>
                      <a:pt x="962" y="1562"/>
                    </a:lnTo>
                    <a:lnTo>
                      <a:pt x="1001" y="1553"/>
                    </a:lnTo>
                    <a:lnTo>
                      <a:pt x="1038" y="1542"/>
                    </a:lnTo>
                    <a:lnTo>
                      <a:pt x="1076" y="1529"/>
                    </a:lnTo>
                    <a:lnTo>
                      <a:pt x="1112" y="1515"/>
                    </a:lnTo>
                    <a:lnTo>
                      <a:pt x="1149" y="1498"/>
                    </a:lnTo>
                    <a:lnTo>
                      <a:pt x="1184" y="1479"/>
                    </a:lnTo>
                    <a:lnTo>
                      <a:pt x="1218" y="1459"/>
                    </a:lnTo>
                    <a:lnTo>
                      <a:pt x="1252" y="1438"/>
                    </a:lnTo>
                    <a:lnTo>
                      <a:pt x="1283" y="1414"/>
                    </a:lnTo>
                    <a:lnTo>
                      <a:pt x="1315" y="1390"/>
                    </a:lnTo>
                    <a:lnTo>
                      <a:pt x="1344" y="1363"/>
                    </a:lnTo>
                    <a:lnTo>
                      <a:pt x="1373" y="1336"/>
                    </a:lnTo>
                    <a:lnTo>
                      <a:pt x="1399" y="1306"/>
                    </a:lnTo>
                    <a:lnTo>
                      <a:pt x="1424" y="1276"/>
                    </a:lnTo>
                    <a:lnTo>
                      <a:pt x="1448" y="1244"/>
                    </a:lnTo>
                    <a:lnTo>
                      <a:pt x="1470" y="1212"/>
                    </a:lnTo>
                    <a:lnTo>
                      <a:pt x="1491" y="1178"/>
                    </a:lnTo>
                    <a:lnTo>
                      <a:pt x="1510" y="1143"/>
                    </a:lnTo>
                    <a:lnTo>
                      <a:pt x="1528" y="1108"/>
                    </a:lnTo>
                    <a:lnTo>
                      <a:pt x="1542" y="1071"/>
                    </a:lnTo>
                    <a:lnTo>
                      <a:pt x="1556" y="1034"/>
                    </a:lnTo>
                    <a:lnTo>
                      <a:pt x="1567" y="996"/>
                    </a:lnTo>
                    <a:lnTo>
                      <a:pt x="1577" y="958"/>
                    </a:lnTo>
                    <a:lnTo>
                      <a:pt x="1585" y="919"/>
                    </a:lnTo>
                    <a:lnTo>
                      <a:pt x="1591" y="880"/>
                    </a:lnTo>
                  </a:path>
                </a:pathLst>
              </a:custGeom>
              <a:noFill/>
              <a:ln w="176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4" name="Freeform 77"/>
              <p:cNvSpPr>
                <a:spLocks noChangeArrowheads="1"/>
              </p:cNvSpPr>
              <p:nvPr/>
            </p:nvSpPr>
            <p:spPr bwMode="auto">
              <a:xfrm>
                <a:off x="3510" y="3167"/>
                <a:ext cx="86" cy="45"/>
              </a:xfrm>
              <a:custGeom>
                <a:avLst/>
                <a:gdLst>
                  <a:gd name="T0" fmla="*/ 19 w 381"/>
                  <a:gd name="T1" fmla="*/ 10 h 199"/>
                  <a:gd name="T2" fmla="*/ 19 w 381"/>
                  <a:gd name="T3" fmla="*/ 9 h 199"/>
                  <a:gd name="T4" fmla="*/ 19 w 381"/>
                  <a:gd name="T5" fmla="*/ 8 h 199"/>
                  <a:gd name="T6" fmla="*/ 19 w 381"/>
                  <a:gd name="T7" fmla="*/ 7 h 199"/>
                  <a:gd name="T8" fmla="*/ 19 w 381"/>
                  <a:gd name="T9" fmla="*/ 6 h 199"/>
                  <a:gd name="T10" fmla="*/ 19 w 381"/>
                  <a:gd name="T11" fmla="*/ 5 h 199"/>
                  <a:gd name="T12" fmla="*/ 18 w 381"/>
                  <a:gd name="T13" fmla="*/ 5 h 199"/>
                  <a:gd name="T14" fmla="*/ 18 w 381"/>
                  <a:gd name="T15" fmla="*/ 4 h 199"/>
                  <a:gd name="T16" fmla="*/ 17 w 381"/>
                  <a:gd name="T17" fmla="*/ 3 h 199"/>
                  <a:gd name="T18" fmla="*/ 17 w 381"/>
                  <a:gd name="T19" fmla="*/ 3 h 199"/>
                  <a:gd name="T20" fmla="*/ 16 w 381"/>
                  <a:gd name="T21" fmla="*/ 2 h 199"/>
                  <a:gd name="T22" fmla="*/ 15 w 381"/>
                  <a:gd name="T23" fmla="*/ 2 h 199"/>
                  <a:gd name="T24" fmla="*/ 14 w 381"/>
                  <a:gd name="T25" fmla="*/ 1 h 199"/>
                  <a:gd name="T26" fmla="*/ 14 w 381"/>
                  <a:gd name="T27" fmla="*/ 1 h 199"/>
                  <a:gd name="T28" fmla="*/ 13 w 381"/>
                  <a:gd name="T29" fmla="*/ 0 h 199"/>
                  <a:gd name="T30" fmla="*/ 12 w 381"/>
                  <a:gd name="T31" fmla="*/ 0 h 199"/>
                  <a:gd name="T32" fmla="*/ 11 w 381"/>
                  <a:gd name="T33" fmla="*/ 0 h 199"/>
                  <a:gd name="T34" fmla="*/ 10 w 381"/>
                  <a:gd name="T35" fmla="*/ 0 h 199"/>
                  <a:gd name="T36" fmla="*/ 9 w 381"/>
                  <a:gd name="T37" fmla="*/ 0 h 199"/>
                  <a:gd name="T38" fmla="*/ 8 w 381"/>
                  <a:gd name="T39" fmla="*/ 0 h 199"/>
                  <a:gd name="T40" fmla="*/ 7 w 381"/>
                  <a:gd name="T41" fmla="*/ 0 h 199"/>
                  <a:gd name="T42" fmla="*/ 6 w 381"/>
                  <a:gd name="T43" fmla="*/ 1 h 199"/>
                  <a:gd name="T44" fmla="*/ 5 w 381"/>
                  <a:gd name="T45" fmla="*/ 1 h 199"/>
                  <a:gd name="T46" fmla="*/ 4 w 381"/>
                  <a:gd name="T47" fmla="*/ 2 h 199"/>
                  <a:gd name="T48" fmla="*/ 3 w 381"/>
                  <a:gd name="T49" fmla="*/ 2 h 199"/>
                  <a:gd name="T50" fmla="*/ 3 w 381"/>
                  <a:gd name="T51" fmla="*/ 3 h 199"/>
                  <a:gd name="T52" fmla="*/ 2 w 381"/>
                  <a:gd name="T53" fmla="*/ 3 h 199"/>
                  <a:gd name="T54" fmla="*/ 2 w 381"/>
                  <a:gd name="T55" fmla="*/ 4 h 199"/>
                  <a:gd name="T56" fmla="*/ 1 w 381"/>
                  <a:gd name="T57" fmla="*/ 5 h 199"/>
                  <a:gd name="T58" fmla="*/ 1 w 381"/>
                  <a:gd name="T59" fmla="*/ 5 h 199"/>
                  <a:gd name="T60" fmla="*/ 0 w 381"/>
                  <a:gd name="T61" fmla="*/ 6 h 199"/>
                  <a:gd name="T62" fmla="*/ 0 w 381"/>
                  <a:gd name="T63" fmla="*/ 7 h 199"/>
                  <a:gd name="T64" fmla="*/ 0 w 381"/>
                  <a:gd name="T65" fmla="*/ 8 h 199"/>
                  <a:gd name="T66" fmla="*/ 0 w 381"/>
                  <a:gd name="T67" fmla="*/ 9 h 19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381" h="199">
                    <a:moveTo>
                      <a:pt x="377" y="198"/>
                    </a:moveTo>
                    <a:lnTo>
                      <a:pt x="378" y="190"/>
                    </a:lnTo>
                    <a:lnTo>
                      <a:pt x="379" y="182"/>
                    </a:lnTo>
                    <a:lnTo>
                      <a:pt x="380" y="173"/>
                    </a:lnTo>
                    <a:lnTo>
                      <a:pt x="380" y="165"/>
                    </a:lnTo>
                    <a:lnTo>
                      <a:pt x="380" y="157"/>
                    </a:lnTo>
                    <a:lnTo>
                      <a:pt x="379" y="148"/>
                    </a:lnTo>
                    <a:lnTo>
                      <a:pt x="377" y="140"/>
                    </a:lnTo>
                    <a:lnTo>
                      <a:pt x="375" y="132"/>
                    </a:lnTo>
                    <a:lnTo>
                      <a:pt x="373" y="124"/>
                    </a:lnTo>
                    <a:lnTo>
                      <a:pt x="370" y="116"/>
                    </a:lnTo>
                    <a:lnTo>
                      <a:pt x="367" y="108"/>
                    </a:lnTo>
                    <a:lnTo>
                      <a:pt x="364" y="100"/>
                    </a:lnTo>
                    <a:lnTo>
                      <a:pt x="359" y="92"/>
                    </a:lnTo>
                    <a:lnTo>
                      <a:pt x="355" y="85"/>
                    </a:lnTo>
                    <a:lnTo>
                      <a:pt x="350" y="78"/>
                    </a:lnTo>
                    <a:lnTo>
                      <a:pt x="345" y="71"/>
                    </a:lnTo>
                    <a:lnTo>
                      <a:pt x="339" y="64"/>
                    </a:lnTo>
                    <a:lnTo>
                      <a:pt x="333" y="58"/>
                    </a:lnTo>
                    <a:lnTo>
                      <a:pt x="326" y="52"/>
                    </a:lnTo>
                    <a:lnTo>
                      <a:pt x="320" y="46"/>
                    </a:lnTo>
                    <a:lnTo>
                      <a:pt x="313" y="40"/>
                    </a:lnTo>
                    <a:lnTo>
                      <a:pt x="306" y="35"/>
                    </a:lnTo>
                    <a:lnTo>
                      <a:pt x="298" y="30"/>
                    </a:lnTo>
                    <a:lnTo>
                      <a:pt x="290" y="26"/>
                    </a:lnTo>
                    <a:lnTo>
                      <a:pt x="282" y="20"/>
                    </a:lnTo>
                    <a:lnTo>
                      <a:pt x="273" y="17"/>
                    </a:lnTo>
                    <a:lnTo>
                      <a:pt x="265" y="13"/>
                    </a:lnTo>
                    <a:lnTo>
                      <a:pt x="256" y="10"/>
                    </a:lnTo>
                    <a:lnTo>
                      <a:pt x="247" y="7"/>
                    </a:lnTo>
                    <a:lnTo>
                      <a:pt x="238" y="5"/>
                    </a:lnTo>
                    <a:lnTo>
                      <a:pt x="228" y="3"/>
                    </a:lnTo>
                    <a:lnTo>
                      <a:pt x="219" y="2"/>
                    </a:lnTo>
                    <a:lnTo>
                      <a:pt x="209" y="1"/>
                    </a:lnTo>
                    <a:lnTo>
                      <a:pt x="200" y="0"/>
                    </a:lnTo>
                    <a:lnTo>
                      <a:pt x="190" y="0"/>
                    </a:lnTo>
                    <a:lnTo>
                      <a:pt x="181" y="0"/>
                    </a:lnTo>
                    <a:lnTo>
                      <a:pt x="171" y="1"/>
                    </a:lnTo>
                    <a:lnTo>
                      <a:pt x="162" y="2"/>
                    </a:lnTo>
                    <a:lnTo>
                      <a:pt x="152" y="3"/>
                    </a:lnTo>
                    <a:lnTo>
                      <a:pt x="143" y="5"/>
                    </a:lnTo>
                    <a:lnTo>
                      <a:pt x="134" y="8"/>
                    </a:lnTo>
                    <a:lnTo>
                      <a:pt x="125" y="10"/>
                    </a:lnTo>
                    <a:lnTo>
                      <a:pt x="116" y="14"/>
                    </a:lnTo>
                    <a:lnTo>
                      <a:pt x="107" y="17"/>
                    </a:lnTo>
                    <a:lnTo>
                      <a:pt x="99" y="21"/>
                    </a:lnTo>
                    <a:lnTo>
                      <a:pt x="91" y="24"/>
                    </a:lnTo>
                    <a:lnTo>
                      <a:pt x="83" y="29"/>
                    </a:lnTo>
                    <a:lnTo>
                      <a:pt x="75" y="34"/>
                    </a:lnTo>
                    <a:lnTo>
                      <a:pt x="68" y="39"/>
                    </a:lnTo>
                    <a:lnTo>
                      <a:pt x="61" y="45"/>
                    </a:lnTo>
                    <a:lnTo>
                      <a:pt x="53" y="51"/>
                    </a:lnTo>
                    <a:lnTo>
                      <a:pt x="46" y="57"/>
                    </a:lnTo>
                    <a:lnTo>
                      <a:pt x="40" y="63"/>
                    </a:lnTo>
                    <a:lnTo>
                      <a:pt x="35" y="70"/>
                    </a:lnTo>
                    <a:lnTo>
                      <a:pt x="29" y="77"/>
                    </a:lnTo>
                    <a:lnTo>
                      <a:pt x="24" y="84"/>
                    </a:lnTo>
                    <a:lnTo>
                      <a:pt x="20" y="92"/>
                    </a:lnTo>
                    <a:lnTo>
                      <a:pt x="16" y="99"/>
                    </a:lnTo>
                    <a:lnTo>
                      <a:pt x="12" y="107"/>
                    </a:lnTo>
                    <a:lnTo>
                      <a:pt x="9" y="115"/>
                    </a:lnTo>
                    <a:lnTo>
                      <a:pt x="6" y="123"/>
                    </a:lnTo>
                    <a:lnTo>
                      <a:pt x="4" y="131"/>
                    </a:lnTo>
                    <a:lnTo>
                      <a:pt x="2" y="139"/>
                    </a:lnTo>
                    <a:lnTo>
                      <a:pt x="1" y="148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0" y="173"/>
                    </a:lnTo>
                  </a:path>
                </a:pathLst>
              </a:custGeom>
              <a:noFill/>
              <a:ln w="176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5" name="Oval 78"/>
              <p:cNvSpPr>
                <a:spLocks noChangeArrowheads="1"/>
              </p:cNvSpPr>
              <p:nvPr/>
            </p:nvSpPr>
            <p:spPr bwMode="auto">
              <a:xfrm>
                <a:off x="2920" y="3951"/>
                <a:ext cx="584" cy="583"/>
              </a:xfrm>
              <a:prstGeom prst="ellipse">
                <a:avLst/>
              </a:prstGeom>
              <a:noFill/>
              <a:ln w="176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56" name="Freeform 79"/>
              <p:cNvSpPr>
                <a:spLocks noChangeArrowheads="1"/>
              </p:cNvSpPr>
              <p:nvPr/>
            </p:nvSpPr>
            <p:spPr bwMode="auto">
              <a:xfrm>
                <a:off x="3244" y="2855"/>
                <a:ext cx="298" cy="391"/>
              </a:xfrm>
              <a:custGeom>
                <a:avLst/>
                <a:gdLst>
                  <a:gd name="T0" fmla="*/ 0 w 1314"/>
                  <a:gd name="T1" fmla="*/ 89 h 1722"/>
                  <a:gd name="T2" fmla="*/ 3 w 1314"/>
                  <a:gd name="T3" fmla="*/ 89 h 1722"/>
                  <a:gd name="T4" fmla="*/ 7 w 1314"/>
                  <a:gd name="T5" fmla="*/ 89 h 1722"/>
                  <a:gd name="T6" fmla="*/ 10 w 1314"/>
                  <a:gd name="T7" fmla="*/ 89 h 1722"/>
                  <a:gd name="T8" fmla="*/ 13 w 1314"/>
                  <a:gd name="T9" fmla="*/ 88 h 1722"/>
                  <a:gd name="T10" fmla="*/ 16 w 1314"/>
                  <a:gd name="T11" fmla="*/ 88 h 1722"/>
                  <a:gd name="T12" fmla="*/ 19 w 1314"/>
                  <a:gd name="T13" fmla="*/ 87 h 1722"/>
                  <a:gd name="T14" fmla="*/ 22 w 1314"/>
                  <a:gd name="T15" fmla="*/ 86 h 1722"/>
                  <a:gd name="T16" fmla="*/ 25 w 1314"/>
                  <a:gd name="T17" fmla="*/ 85 h 1722"/>
                  <a:gd name="T18" fmla="*/ 29 w 1314"/>
                  <a:gd name="T19" fmla="*/ 84 h 1722"/>
                  <a:gd name="T20" fmla="*/ 32 w 1314"/>
                  <a:gd name="T21" fmla="*/ 82 h 1722"/>
                  <a:gd name="T22" fmla="*/ 34 w 1314"/>
                  <a:gd name="T23" fmla="*/ 81 h 1722"/>
                  <a:gd name="T24" fmla="*/ 37 w 1314"/>
                  <a:gd name="T25" fmla="*/ 79 h 1722"/>
                  <a:gd name="T26" fmla="*/ 40 w 1314"/>
                  <a:gd name="T27" fmla="*/ 78 h 1722"/>
                  <a:gd name="T28" fmla="*/ 42 w 1314"/>
                  <a:gd name="T29" fmla="*/ 76 h 1722"/>
                  <a:gd name="T30" fmla="*/ 45 w 1314"/>
                  <a:gd name="T31" fmla="*/ 74 h 1722"/>
                  <a:gd name="T32" fmla="*/ 47 w 1314"/>
                  <a:gd name="T33" fmla="*/ 72 h 1722"/>
                  <a:gd name="T34" fmla="*/ 50 w 1314"/>
                  <a:gd name="T35" fmla="*/ 69 h 1722"/>
                  <a:gd name="T36" fmla="*/ 52 w 1314"/>
                  <a:gd name="T37" fmla="*/ 67 h 1722"/>
                  <a:gd name="T38" fmla="*/ 54 w 1314"/>
                  <a:gd name="T39" fmla="*/ 64 h 1722"/>
                  <a:gd name="T40" fmla="*/ 56 w 1314"/>
                  <a:gd name="T41" fmla="*/ 62 h 1722"/>
                  <a:gd name="T42" fmla="*/ 58 w 1314"/>
                  <a:gd name="T43" fmla="*/ 59 h 1722"/>
                  <a:gd name="T44" fmla="*/ 59 w 1314"/>
                  <a:gd name="T45" fmla="*/ 56 h 1722"/>
                  <a:gd name="T46" fmla="*/ 61 w 1314"/>
                  <a:gd name="T47" fmla="*/ 53 h 1722"/>
                  <a:gd name="T48" fmla="*/ 62 w 1314"/>
                  <a:gd name="T49" fmla="*/ 50 h 1722"/>
                  <a:gd name="T50" fmla="*/ 64 w 1314"/>
                  <a:gd name="T51" fmla="*/ 47 h 1722"/>
                  <a:gd name="T52" fmla="*/ 64 w 1314"/>
                  <a:gd name="T53" fmla="*/ 44 h 1722"/>
                  <a:gd name="T54" fmla="*/ 65 w 1314"/>
                  <a:gd name="T55" fmla="*/ 41 h 1722"/>
                  <a:gd name="T56" fmla="*/ 66 w 1314"/>
                  <a:gd name="T57" fmla="*/ 38 h 1722"/>
                  <a:gd name="T58" fmla="*/ 67 w 1314"/>
                  <a:gd name="T59" fmla="*/ 35 h 1722"/>
                  <a:gd name="T60" fmla="*/ 67 w 1314"/>
                  <a:gd name="T61" fmla="*/ 32 h 1722"/>
                  <a:gd name="T62" fmla="*/ 67 w 1314"/>
                  <a:gd name="T63" fmla="*/ 28 h 1722"/>
                  <a:gd name="T64" fmla="*/ 68 w 1314"/>
                  <a:gd name="T65" fmla="*/ 25 h 1722"/>
                  <a:gd name="T66" fmla="*/ 67 w 1314"/>
                  <a:gd name="T67" fmla="*/ 22 h 1722"/>
                  <a:gd name="T68" fmla="*/ 67 w 1314"/>
                  <a:gd name="T69" fmla="*/ 19 h 1722"/>
                  <a:gd name="T70" fmla="*/ 67 w 1314"/>
                  <a:gd name="T71" fmla="*/ 16 h 1722"/>
                  <a:gd name="T72" fmla="*/ 66 w 1314"/>
                  <a:gd name="T73" fmla="*/ 12 h 1722"/>
                  <a:gd name="T74" fmla="*/ 66 w 1314"/>
                  <a:gd name="T75" fmla="*/ 9 h 1722"/>
                  <a:gd name="T76" fmla="*/ 65 w 1314"/>
                  <a:gd name="T77" fmla="*/ 6 h 1722"/>
                  <a:gd name="T78" fmla="*/ 64 w 1314"/>
                  <a:gd name="T79" fmla="*/ 3 h 1722"/>
                  <a:gd name="T80" fmla="*/ 62 w 1314"/>
                  <a:gd name="T81" fmla="*/ 0 h 172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314" h="1722">
                    <a:moveTo>
                      <a:pt x="0" y="1718"/>
                    </a:moveTo>
                    <a:lnTo>
                      <a:pt x="63" y="1721"/>
                    </a:lnTo>
                    <a:lnTo>
                      <a:pt x="126" y="1720"/>
                    </a:lnTo>
                    <a:lnTo>
                      <a:pt x="188" y="1716"/>
                    </a:lnTo>
                    <a:lnTo>
                      <a:pt x="251" y="1708"/>
                    </a:lnTo>
                    <a:lnTo>
                      <a:pt x="313" y="1698"/>
                    </a:lnTo>
                    <a:lnTo>
                      <a:pt x="374" y="1685"/>
                    </a:lnTo>
                    <a:lnTo>
                      <a:pt x="435" y="1668"/>
                    </a:lnTo>
                    <a:lnTo>
                      <a:pt x="495" y="1648"/>
                    </a:lnTo>
                    <a:lnTo>
                      <a:pt x="554" y="1625"/>
                    </a:lnTo>
                    <a:lnTo>
                      <a:pt x="611" y="1600"/>
                    </a:lnTo>
                    <a:lnTo>
                      <a:pt x="667" y="1571"/>
                    </a:lnTo>
                    <a:lnTo>
                      <a:pt x="721" y="1539"/>
                    </a:lnTo>
                    <a:lnTo>
                      <a:pt x="775" y="1505"/>
                    </a:lnTo>
                    <a:lnTo>
                      <a:pt x="825" y="1469"/>
                    </a:lnTo>
                    <a:lnTo>
                      <a:pt x="874" y="1429"/>
                    </a:lnTo>
                    <a:lnTo>
                      <a:pt x="921" y="1387"/>
                    </a:lnTo>
                    <a:lnTo>
                      <a:pt x="966" y="1343"/>
                    </a:lnTo>
                    <a:lnTo>
                      <a:pt x="1009" y="1297"/>
                    </a:lnTo>
                    <a:lnTo>
                      <a:pt x="1049" y="1248"/>
                    </a:lnTo>
                    <a:lnTo>
                      <a:pt x="1086" y="1197"/>
                    </a:lnTo>
                    <a:lnTo>
                      <a:pt x="1121" y="1146"/>
                    </a:lnTo>
                    <a:lnTo>
                      <a:pt x="1154" y="1091"/>
                    </a:lnTo>
                    <a:lnTo>
                      <a:pt x="1183" y="1035"/>
                    </a:lnTo>
                    <a:lnTo>
                      <a:pt x="1210" y="979"/>
                    </a:lnTo>
                    <a:lnTo>
                      <a:pt x="1233" y="920"/>
                    </a:lnTo>
                    <a:lnTo>
                      <a:pt x="1254" y="860"/>
                    </a:lnTo>
                    <a:lnTo>
                      <a:pt x="1272" y="800"/>
                    </a:lnTo>
                    <a:lnTo>
                      <a:pt x="1286" y="739"/>
                    </a:lnTo>
                    <a:lnTo>
                      <a:pt x="1298" y="677"/>
                    </a:lnTo>
                    <a:lnTo>
                      <a:pt x="1305" y="615"/>
                    </a:lnTo>
                    <a:lnTo>
                      <a:pt x="1311" y="552"/>
                    </a:lnTo>
                    <a:lnTo>
                      <a:pt x="1313" y="489"/>
                    </a:lnTo>
                    <a:lnTo>
                      <a:pt x="1311" y="427"/>
                    </a:lnTo>
                    <a:lnTo>
                      <a:pt x="1307" y="364"/>
                    </a:lnTo>
                    <a:lnTo>
                      <a:pt x="1299" y="302"/>
                    </a:lnTo>
                    <a:lnTo>
                      <a:pt x="1288" y="240"/>
                    </a:lnTo>
                    <a:lnTo>
                      <a:pt x="1273" y="179"/>
                    </a:lnTo>
                    <a:lnTo>
                      <a:pt x="1257" y="118"/>
                    </a:lnTo>
                    <a:lnTo>
                      <a:pt x="1236" y="58"/>
                    </a:lnTo>
                    <a:lnTo>
                      <a:pt x="1212" y="0"/>
                    </a:lnTo>
                  </a:path>
                </a:pathLst>
              </a:custGeom>
              <a:noFill/>
              <a:ln w="176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657" name="Group 80"/>
              <p:cNvGrpSpPr>
                <a:grpSpLocks/>
              </p:cNvGrpSpPr>
              <p:nvPr/>
            </p:nvGrpSpPr>
            <p:grpSpPr bwMode="auto">
              <a:xfrm>
                <a:off x="3454" y="2805"/>
                <a:ext cx="96" cy="127"/>
                <a:chOff x="3454" y="2805"/>
                <a:chExt cx="96" cy="127"/>
              </a:xfrm>
            </p:grpSpPr>
            <p:sp>
              <p:nvSpPr>
                <p:cNvPr id="24665" name="AutoShape 81"/>
                <p:cNvSpPr>
                  <a:spLocks noChangeArrowheads="1"/>
                </p:cNvSpPr>
                <p:nvPr/>
              </p:nvSpPr>
              <p:spPr bwMode="auto">
                <a:xfrm rot="-6660000">
                  <a:off x="3492" y="2871"/>
                  <a:ext cx="47" cy="61"/>
                </a:xfrm>
                <a:prstGeom prst="roundRect">
                  <a:avLst>
                    <a:gd name="adj" fmla="val 2171"/>
                  </a:avLst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6" name="AutoShape 82"/>
                <p:cNvSpPr>
                  <a:spLocks noChangeArrowheads="1"/>
                </p:cNvSpPr>
                <p:nvPr/>
              </p:nvSpPr>
              <p:spPr bwMode="auto">
                <a:xfrm rot="-6660000">
                  <a:off x="3467" y="2809"/>
                  <a:ext cx="47" cy="60"/>
                </a:xfrm>
                <a:prstGeom prst="roundRect">
                  <a:avLst>
                    <a:gd name="adj" fmla="val 2171"/>
                  </a:avLst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4658" name="Group 83"/>
              <p:cNvGrpSpPr>
                <a:grpSpLocks/>
              </p:cNvGrpSpPr>
              <p:nvPr/>
            </p:nvGrpSpPr>
            <p:grpSpPr bwMode="auto">
              <a:xfrm>
                <a:off x="3194" y="3185"/>
                <a:ext cx="113" cy="59"/>
                <a:chOff x="3194" y="3185"/>
                <a:chExt cx="113" cy="59"/>
              </a:xfrm>
            </p:grpSpPr>
            <p:sp>
              <p:nvSpPr>
                <p:cNvPr id="24663" name="AutoShape 84"/>
                <p:cNvSpPr>
                  <a:spLocks noChangeArrowheads="1"/>
                </p:cNvSpPr>
                <p:nvPr/>
              </p:nvSpPr>
              <p:spPr bwMode="auto">
                <a:xfrm>
                  <a:off x="3194" y="3185"/>
                  <a:ext cx="47" cy="60"/>
                </a:xfrm>
                <a:prstGeom prst="roundRect">
                  <a:avLst>
                    <a:gd name="adj" fmla="val 2171"/>
                  </a:avLst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64" name="AutoShape 85"/>
                <p:cNvSpPr>
                  <a:spLocks noChangeArrowheads="1"/>
                </p:cNvSpPr>
                <p:nvPr/>
              </p:nvSpPr>
              <p:spPr bwMode="auto">
                <a:xfrm>
                  <a:off x="3261" y="3185"/>
                  <a:ext cx="47" cy="60"/>
                </a:xfrm>
                <a:prstGeom prst="roundRect">
                  <a:avLst>
                    <a:gd name="adj" fmla="val 2171"/>
                  </a:avLst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4659" name="AutoShape 86"/>
              <p:cNvSpPr>
                <a:spLocks noChangeArrowheads="1"/>
              </p:cNvSpPr>
              <p:nvPr/>
            </p:nvSpPr>
            <p:spPr bwMode="auto">
              <a:xfrm rot="-2700000">
                <a:off x="1507" y="2843"/>
                <a:ext cx="263" cy="275"/>
              </a:xfrm>
              <a:prstGeom prst="roundRect">
                <a:avLst>
                  <a:gd name="adj" fmla="val 38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660" name="Freeform 87"/>
              <p:cNvSpPr>
                <a:spLocks/>
              </p:cNvSpPr>
              <p:nvPr/>
            </p:nvSpPr>
            <p:spPr bwMode="auto">
              <a:xfrm>
                <a:off x="3164" y="3332"/>
                <a:ext cx="195" cy="189"/>
              </a:xfrm>
              <a:custGeom>
                <a:avLst/>
                <a:gdLst>
                  <a:gd name="T0" fmla="*/ 4 w 861"/>
                  <a:gd name="T1" fmla="*/ 10 h 832"/>
                  <a:gd name="T2" fmla="*/ 2 w 861"/>
                  <a:gd name="T3" fmla="*/ 11 h 832"/>
                  <a:gd name="T4" fmla="*/ 2 w 861"/>
                  <a:gd name="T5" fmla="*/ 13 h 832"/>
                  <a:gd name="T6" fmla="*/ 1 w 861"/>
                  <a:gd name="T7" fmla="*/ 15 h 832"/>
                  <a:gd name="T8" fmla="*/ 0 w 861"/>
                  <a:gd name="T9" fmla="*/ 17 h 832"/>
                  <a:gd name="T10" fmla="*/ 0 w 861"/>
                  <a:gd name="T11" fmla="*/ 20 h 832"/>
                  <a:gd name="T12" fmla="*/ 0 w 861"/>
                  <a:gd name="T13" fmla="*/ 22 h 832"/>
                  <a:gd name="T14" fmla="*/ 0 w 861"/>
                  <a:gd name="T15" fmla="*/ 24 h 832"/>
                  <a:gd name="T16" fmla="*/ 0 w 861"/>
                  <a:gd name="T17" fmla="*/ 26 h 832"/>
                  <a:gd name="T18" fmla="*/ 1 w 861"/>
                  <a:gd name="T19" fmla="*/ 28 h 832"/>
                  <a:gd name="T20" fmla="*/ 2 w 861"/>
                  <a:gd name="T21" fmla="*/ 30 h 832"/>
                  <a:gd name="T22" fmla="*/ 3 w 861"/>
                  <a:gd name="T23" fmla="*/ 32 h 832"/>
                  <a:gd name="T24" fmla="*/ 4 w 861"/>
                  <a:gd name="T25" fmla="*/ 34 h 832"/>
                  <a:gd name="T26" fmla="*/ 5 w 861"/>
                  <a:gd name="T27" fmla="*/ 35 h 832"/>
                  <a:gd name="T28" fmla="*/ 7 w 861"/>
                  <a:gd name="T29" fmla="*/ 37 h 832"/>
                  <a:gd name="T30" fmla="*/ 9 w 861"/>
                  <a:gd name="T31" fmla="*/ 38 h 832"/>
                  <a:gd name="T32" fmla="*/ 10 w 861"/>
                  <a:gd name="T33" fmla="*/ 40 h 832"/>
                  <a:gd name="T34" fmla="*/ 12 w 861"/>
                  <a:gd name="T35" fmla="*/ 41 h 832"/>
                  <a:gd name="T36" fmla="*/ 14 w 861"/>
                  <a:gd name="T37" fmla="*/ 42 h 832"/>
                  <a:gd name="T38" fmla="*/ 17 w 861"/>
                  <a:gd name="T39" fmla="*/ 42 h 832"/>
                  <a:gd name="T40" fmla="*/ 19 w 861"/>
                  <a:gd name="T41" fmla="*/ 43 h 832"/>
                  <a:gd name="T42" fmla="*/ 21 w 861"/>
                  <a:gd name="T43" fmla="*/ 43 h 832"/>
                  <a:gd name="T44" fmla="*/ 23 w 861"/>
                  <a:gd name="T45" fmla="*/ 43 h 832"/>
                  <a:gd name="T46" fmla="*/ 25 w 861"/>
                  <a:gd name="T47" fmla="*/ 43 h 832"/>
                  <a:gd name="T48" fmla="*/ 27 w 861"/>
                  <a:gd name="T49" fmla="*/ 42 h 832"/>
                  <a:gd name="T50" fmla="*/ 29 w 861"/>
                  <a:gd name="T51" fmla="*/ 42 h 832"/>
                  <a:gd name="T52" fmla="*/ 31 w 861"/>
                  <a:gd name="T53" fmla="*/ 41 h 832"/>
                  <a:gd name="T54" fmla="*/ 33 w 861"/>
                  <a:gd name="T55" fmla="*/ 40 h 832"/>
                  <a:gd name="T56" fmla="*/ 35 w 861"/>
                  <a:gd name="T57" fmla="*/ 39 h 832"/>
                  <a:gd name="T58" fmla="*/ 37 w 861"/>
                  <a:gd name="T59" fmla="*/ 37 h 832"/>
                  <a:gd name="T60" fmla="*/ 39 w 861"/>
                  <a:gd name="T61" fmla="*/ 36 h 832"/>
                  <a:gd name="T62" fmla="*/ 40 w 861"/>
                  <a:gd name="T63" fmla="*/ 34 h 832"/>
                  <a:gd name="T64" fmla="*/ 41 w 861"/>
                  <a:gd name="T65" fmla="*/ 32 h 832"/>
                  <a:gd name="T66" fmla="*/ 42 w 861"/>
                  <a:gd name="T67" fmla="*/ 30 h 832"/>
                  <a:gd name="T68" fmla="*/ 43 w 861"/>
                  <a:gd name="T69" fmla="*/ 28 h 832"/>
                  <a:gd name="T70" fmla="*/ 43 w 861"/>
                  <a:gd name="T71" fmla="*/ 26 h 832"/>
                  <a:gd name="T72" fmla="*/ 44 w 861"/>
                  <a:gd name="T73" fmla="*/ 24 h 832"/>
                  <a:gd name="T74" fmla="*/ 44 w 861"/>
                  <a:gd name="T75" fmla="*/ 22 h 832"/>
                  <a:gd name="T76" fmla="*/ 44 w 861"/>
                  <a:gd name="T77" fmla="*/ 20 h 832"/>
                  <a:gd name="T78" fmla="*/ 44 w 861"/>
                  <a:gd name="T79" fmla="*/ 18 h 832"/>
                  <a:gd name="T80" fmla="*/ 43 w 861"/>
                  <a:gd name="T81" fmla="*/ 16 h 832"/>
                  <a:gd name="T82" fmla="*/ 43 w 861"/>
                  <a:gd name="T83" fmla="*/ 14 h 832"/>
                  <a:gd name="T84" fmla="*/ 42 w 861"/>
                  <a:gd name="T85" fmla="*/ 12 h 832"/>
                  <a:gd name="T86" fmla="*/ 41 w 861"/>
                  <a:gd name="T87" fmla="*/ 10 h 832"/>
                  <a:gd name="T88" fmla="*/ 39 w 861"/>
                  <a:gd name="T89" fmla="*/ 8 h 832"/>
                  <a:gd name="T90" fmla="*/ 38 w 861"/>
                  <a:gd name="T91" fmla="*/ 6 h 832"/>
                  <a:gd name="T92" fmla="*/ 36 w 861"/>
                  <a:gd name="T93" fmla="*/ 5 h 832"/>
                  <a:gd name="T94" fmla="*/ 35 w 861"/>
                  <a:gd name="T95" fmla="*/ 4 h 832"/>
                  <a:gd name="T96" fmla="*/ 33 w 861"/>
                  <a:gd name="T97" fmla="*/ 2 h 832"/>
                  <a:gd name="T98" fmla="*/ 31 w 861"/>
                  <a:gd name="T99" fmla="*/ 2 h 832"/>
                  <a:gd name="T100" fmla="*/ 29 w 861"/>
                  <a:gd name="T101" fmla="*/ 1 h 832"/>
                  <a:gd name="T102" fmla="*/ 27 w 861"/>
                  <a:gd name="T103" fmla="*/ 0 h 8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861" h="832">
                    <a:moveTo>
                      <a:pt x="82" y="167"/>
                    </a:moveTo>
                    <a:lnTo>
                      <a:pt x="70" y="184"/>
                    </a:lnTo>
                    <a:lnTo>
                      <a:pt x="59" y="202"/>
                    </a:lnTo>
                    <a:lnTo>
                      <a:pt x="49" y="220"/>
                    </a:lnTo>
                    <a:lnTo>
                      <a:pt x="39" y="239"/>
                    </a:lnTo>
                    <a:lnTo>
                      <a:pt x="31" y="258"/>
                    </a:lnTo>
                    <a:lnTo>
                      <a:pt x="23" y="277"/>
                    </a:lnTo>
                    <a:lnTo>
                      <a:pt x="17" y="297"/>
                    </a:lnTo>
                    <a:lnTo>
                      <a:pt x="11" y="317"/>
                    </a:lnTo>
                    <a:lnTo>
                      <a:pt x="7" y="338"/>
                    </a:lnTo>
                    <a:lnTo>
                      <a:pt x="4" y="358"/>
                    </a:lnTo>
                    <a:lnTo>
                      <a:pt x="1" y="379"/>
                    </a:lnTo>
                    <a:lnTo>
                      <a:pt x="0" y="400"/>
                    </a:lnTo>
                    <a:lnTo>
                      <a:pt x="0" y="421"/>
                    </a:lnTo>
                    <a:lnTo>
                      <a:pt x="1" y="441"/>
                    </a:lnTo>
                    <a:lnTo>
                      <a:pt x="3" y="462"/>
                    </a:lnTo>
                    <a:lnTo>
                      <a:pt x="6" y="483"/>
                    </a:lnTo>
                    <a:lnTo>
                      <a:pt x="10" y="503"/>
                    </a:lnTo>
                    <a:lnTo>
                      <a:pt x="15" y="523"/>
                    </a:lnTo>
                    <a:lnTo>
                      <a:pt x="21" y="543"/>
                    </a:lnTo>
                    <a:lnTo>
                      <a:pt x="29" y="563"/>
                    </a:lnTo>
                    <a:lnTo>
                      <a:pt x="37" y="582"/>
                    </a:lnTo>
                    <a:lnTo>
                      <a:pt x="46" y="601"/>
                    </a:lnTo>
                    <a:lnTo>
                      <a:pt x="56" y="619"/>
                    </a:lnTo>
                    <a:lnTo>
                      <a:pt x="67" y="637"/>
                    </a:lnTo>
                    <a:lnTo>
                      <a:pt x="79" y="655"/>
                    </a:lnTo>
                    <a:lnTo>
                      <a:pt x="92" y="671"/>
                    </a:lnTo>
                    <a:lnTo>
                      <a:pt x="106" y="687"/>
                    </a:lnTo>
                    <a:lnTo>
                      <a:pt x="120" y="703"/>
                    </a:lnTo>
                    <a:lnTo>
                      <a:pt x="135" y="717"/>
                    </a:lnTo>
                    <a:lnTo>
                      <a:pt x="151" y="731"/>
                    </a:lnTo>
                    <a:lnTo>
                      <a:pt x="168" y="744"/>
                    </a:lnTo>
                    <a:lnTo>
                      <a:pt x="185" y="757"/>
                    </a:lnTo>
                    <a:lnTo>
                      <a:pt x="203" y="768"/>
                    </a:lnTo>
                    <a:lnTo>
                      <a:pt x="221" y="779"/>
                    </a:lnTo>
                    <a:lnTo>
                      <a:pt x="240" y="788"/>
                    </a:lnTo>
                    <a:lnTo>
                      <a:pt x="260" y="797"/>
                    </a:lnTo>
                    <a:lnTo>
                      <a:pt x="280" y="805"/>
                    </a:lnTo>
                    <a:lnTo>
                      <a:pt x="300" y="811"/>
                    </a:lnTo>
                    <a:lnTo>
                      <a:pt x="321" y="817"/>
                    </a:lnTo>
                    <a:lnTo>
                      <a:pt x="341" y="822"/>
                    </a:lnTo>
                    <a:lnTo>
                      <a:pt x="363" y="826"/>
                    </a:lnTo>
                    <a:lnTo>
                      <a:pt x="384" y="829"/>
                    </a:lnTo>
                    <a:lnTo>
                      <a:pt x="405" y="830"/>
                    </a:lnTo>
                    <a:lnTo>
                      <a:pt x="427" y="831"/>
                    </a:lnTo>
                    <a:lnTo>
                      <a:pt x="448" y="831"/>
                    </a:lnTo>
                    <a:lnTo>
                      <a:pt x="469" y="829"/>
                    </a:lnTo>
                    <a:lnTo>
                      <a:pt x="491" y="827"/>
                    </a:lnTo>
                    <a:lnTo>
                      <a:pt x="512" y="823"/>
                    </a:lnTo>
                    <a:lnTo>
                      <a:pt x="533" y="819"/>
                    </a:lnTo>
                    <a:lnTo>
                      <a:pt x="553" y="813"/>
                    </a:lnTo>
                    <a:lnTo>
                      <a:pt x="574" y="807"/>
                    </a:lnTo>
                    <a:lnTo>
                      <a:pt x="594" y="800"/>
                    </a:lnTo>
                    <a:lnTo>
                      <a:pt x="613" y="791"/>
                    </a:lnTo>
                    <a:lnTo>
                      <a:pt x="632" y="782"/>
                    </a:lnTo>
                    <a:lnTo>
                      <a:pt x="651" y="772"/>
                    </a:lnTo>
                    <a:lnTo>
                      <a:pt x="669" y="760"/>
                    </a:lnTo>
                    <a:lnTo>
                      <a:pt x="687" y="748"/>
                    </a:lnTo>
                    <a:lnTo>
                      <a:pt x="704" y="736"/>
                    </a:lnTo>
                    <a:lnTo>
                      <a:pt x="720" y="722"/>
                    </a:lnTo>
                    <a:lnTo>
                      <a:pt x="735" y="707"/>
                    </a:lnTo>
                    <a:lnTo>
                      <a:pt x="750" y="692"/>
                    </a:lnTo>
                    <a:lnTo>
                      <a:pt x="764" y="676"/>
                    </a:lnTo>
                    <a:lnTo>
                      <a:pt x="777" y="660"/>
                    </a:lnTo>
                    <a:lnTo>
                      <a:pt x="789" y="643"/>
                    </a:lnTo>
                    <a:lnTo>
                      <a:pt x="800" y="625"/>
                    </a:lnTo>
                    <a:lnTo>
                      <a:pt x="811" y="607"/>
                    </a:lnTo>
                    <a:lnTo>
                      <a:pt x="820" y="588"/>
                    </a:lnTo>
                    <a:lnTo>
                      <a:pt x="829" y="569"/>
                    </a:lnTo>
                    <a:lnTo>
                      <a:pt x="836" y="550"/>
                    </a:lnTo>
                    <a:lnTo>
                      <a:pt x="843" y="530"/>
                    </a:lnTo>
                    <a:lnTo>
                      <a:pt x="848" y="510"/>
                    </a:lnTo>
                    <a:lnTo>
                      <a:pt x="853" y="489"/>
                    </a:lnTo>
                    <a:lnTo>
                      <a:pt x="856" y="469"/>
                    </a:lnTo>
                    <a:lnTo>
                      <a:pt x="858" y="448"/>
                    </a:lnTo>
                    <a:lnTo>
                      <a:pt x="860" y="427"/>
                    </a:lnTo>
                    <a:lnTo>
                      <a:pt x="860" y="407"/>
                    </a:lnTo>
                    <a:lnTo>
                      <a:pt x="859" y="386"/>
                    </a:lnTo>
                    <a:lnTo>
                      <a:pt x="857" y="365"/>
                    </a:lnTo>
                    <a:lnTo>
                      <a:pt x="854" y="344"/>
                    </a:lnTo>
                    <a:lnTo>
                      <a:pt x="850" y="324"/>
                    </a:lnTo>
                    <a:lnTo>
                      <a:pt x="845" y="304"/>
                    </a:lnTo>
                    <a:lnTo>
                      <a:pt x="839" y="284"/>
                    </a:lnTo>
                    <a:lnTo>
                      <a:pt x="832" y="264"/>
                    </a:lnTo>
                    <a:lnTo>
                      <a:pt x="824" y="245"/>
                    </a:lnTo>
                    <a:lnTo>
                      <a:pt x="815" y="226"/>
                    </a:lnTo>
                    <a:lnTo>
                      <a:pt x="804" y="208"/>
                    </a:lnTo>
                    <a:lnTo>
                      <a:pt x="794" y="190"/>
                    </a:lnTo>
                    <a:lnTo>
                      <a:pt x="782" y="172"/>
                    </a:lnTo>
                    <a:lnTo>
                      <a:pt x="769" y="156"/>
                    </a:lnTo>
                    <a:lnTo>
                      <a:pt x="755" y="140"/>
                    </a:lnTo>
                    <a:lnTo>
                      <a:pt x="741" y="124"/>
                    </a:lnTo>
                    <a:lnTo>
                      <a:pt x="726" y="109"/>
                    </a:lnTo>
                    <a:lnTo>
                      <a:pt x="710" y="96"/>
                    </a:lnTo>
                    <a:lnTo>
                      <a:pt x="693" y="82"/>
                    </a:lnTo>
                    <a:lnTo>
                      <a:pt x="676" y="70"/>
                    </a:lnTo>
                    <a:lnTo>
                      <a:pt x="658" y="59"/>
                    </a:lnTo>
                    <a:lnTo>
                      <a:pt x="640" y="48"/>
                    </a:lnTo>
                    <a:lnTo>
                      <a:pt x="621" y="38"/>
                    </a:lnTo>
                    <a:lnTo>
                      <a:pt x="601" y="30"/>
                    </a:lnTo>
                    <a:lnTo>
                      <a:pt x="581" y="22"/>
                    </a:lnTo>
                    <a:lnTo>
                      <a:pt x="561" y="15"/>
                    </a:lnTo>
                    <a:lnTo>
                      <a:pt x="540" y="9"/>
                    </a:lnTo>
                    <a:lnTo>
                      <a:pt x="520" y="4"/>
                    </a:lnTo>
                    <a:lnTo>
                      <a:pt x="499" y="0"/>
                    </a:lnTo>
                  </a:path>
                </a:pathLst>
              </a:custGeom>
              <a:noFill/>
              <a:ln w="14760">
                <a:solidFill>
                  <a:srgbClr val="FF0000"/>
                </a:solidFill>
                <a:prstDash val="sysDashDotDot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1" name="Freeform 88"/>
              <p:cNvSpPr>
                <a:spLocks/>
              </p:cNvSpPr>
              <p:nvPr/>
            </p:nvSpPr>
            <p:spPr bwMode="auto">
              <a:xfrm>
                <a:off x="3080" y="2805"/>
                <a:ext cx="336" cy="325"/>
              </a:xfrm>
              <a:custGeom>
                <a:avLst/>
                <a:gdLst>
                  <a:gd name="T0" fmla="*/ 6 w 1483"/>
                  <a:gd name="T1" fmla="*/ 16 h 1432"/>
                  <a:gd name="T2" fmla="*/ 4 w 1483"/>
                  <a:gd name="T3" fmla="*/ 20 h 1432"/>
                  <a:gd name="T4" fmla="*/ 3 w 1483"/>
                  <a:gd name="T5" fmla="*/ 23 h 1432"/>
                  <a:gd name="T6" fmla="*/ 2 w 1483"/>
                  <a:gd name="T7" fmla="*/ 26 h 1432"/>
                  <a:gd name="T8" fmla="*/ 1 w 1483"/>
                  <a:gd name="T9" fmla="*/ 30 h 1432"/>
                  <a:gd name="T10" fmla="*/ 0 w 1483"/>
                  <a:gd name="T11" fmla="*/ 34 h 1432"/>
                  <a:gd name="T12" fmla="*/ 0 w 1483"/>
                  <a:gd name="T13" fmla="*/ 37 h 1432"/>
                  <a:gd name="T14" fmla="*/ 0 w 1483"/>
                  <a:gd name="T15" fmla="*/ 41 h 1432"/>
                  <a:gd name="T16" fmla="*/ 1 w 1483"/>
                  <a:gd name="T17" fmla="*/ 45 h 1432"/>
                  <a:gd name="T18" fmla="*/ 2 w 1483"/>
                  <a:gd name="T19" fmla="*/ 48 h 1432"/>
                  <a:gd name="T20" fmla="*/ 3 w 1483"/>
                  <a:gd name="T21" fmla="*/ 52 h 1432"/>
                  <a:gd name="T22" fmla="*/ 5 w 1483"/>
                  <a:gd name="T23" fmla="*/ 55 h 1432"/>
                  <a:gd name="T24" fmla="*/ 7 w 1483"/>
                  <a:gd name="T25" fmla="*/ 58 h 1432"/>
                  <a:gd name="T26" fmla="*/ 9 w 1483"/>
                  <a:gd name="T27" fmla="*/ 61 h 1432"/>
                  <a:gd name="T28" fmla="*/ 12 w 1483"/>
                  <a:gd name="T29" fmla="*/ 64 h 1432"/>
                  <a:gd name="T30" fmla="*/ 15 w 1483"/>
                  <a:gd name="T31" fmla="*/ 66 h 1432"/>
                  <a:gd name="T32" fmla="*/ 18 w 1483"/>
                  <a:gd name="T33" fmla="*/ 68 h 1432"/>
                  <a:gd name="T34" fmla="*/ 21 w 1483"/>
                  <a:gd name="T35" fmla="*/ 70 h 1432"/>
                  <a:gd name="T36" fmla="*/ 25 w 1483"/>
                  <a:gd name="T37" fmla="*/ 71 h 1432"/>
                  <a:gd name="T38" fmla="*/ 28 w 1483"/>
                  <a:gd name="T39" fmla="*/ 72 h 1432"/>
                  <a:gd name="T40" fmla="*/ 32 w 1483"/>
                  <a:gd name="T41" fmla="*/ 73 h 1432"/>
                  <a:gd name="T42" fmla="*/ 36 w 1483"/>
                  <a:gd name="T43" fmla="*/ 74 h 1432"/>
                  <a:gd name="T44" fmla="*/ 39 w 1483"/>
                  <a:gd name="T45" fmla="*/ 74 h 1432"/>
                  <a:gd name="T46" fmla="*/ 43 w 1483"/>
                  <a:gd name="T47" fmla="*/ 73 h 1432"/>
                  <a:gd name="T48" fmla="*/ 47 w 1483"/>
                  <a:gd name="T49" fmla="*/ 73 h 1432"/>
                  <a:gd name="T50" fmla="*/ 51 w 1483"/>
                  <a:gd name="T51" fmla="*/ 72 h 1432"/>
                  <a:gd name="T52" fmla="*/ 54 w 1483"/>
                  <a:gd name="T53" fmla="*/ 70 h 1432"/>
                  <a:gd name="T54" fmla="*/ 58 w 1483"/>
                  <a:gd name="T55" fmla="*/ 69 h 1432"/>
                  <a:gd name="T56" fmla="*/ 60 w 1483"/>
                  <a:gd name="T57" fmla="*/ 66 h 1432"/>
                  <a:gd name="T58" fmla="*/ 63 w 1483"/>
                  <a:gd name="T59" fmla="*/ 64 h 1432"/>
                  <a:gd name="T60" fmla="*/ 66 w 1483"/>
                  <a:gd name="T61" fmla="*/ 62 h 1432"/>
                  <a:gd name="T62" fmla="*/ 69 w 1483"/>
                  <a:gd name="T63" fmla="*/ 59 h 1432"/>
                  <a:gd name="T64" fmla="*/ 71 w 1483"/>
                  <a:gd name="T65" fmla="*/ 56 h 1432"/>
                  <a:gd name="T66" fmla="*/ 73 w 1483"/>
                  <a:gd name="T67" fmla="*/ 52 h 1432"/>
                  <a:gd name="T68" fmla="*/ 74 w 1483"/>
                  <a:gd name="T69" fmla="*/ 49 h 1432"/>
                  <a:gd name="T70" fmla="*/ 75 w 1483"/>
                  <a:gd name="T71" fmla="*/ 45 h 1432"/>
                  <a:gd name="T72" fmla="*/ 76 w 1483"/>
                  <a:gd name="T73" fmla="*/ 42 h 1432"/>
                  <a:gd name="T74" fmla="*/ 76 w 1483"/>
                  <a:gd name="T75" fmla="*/ 38 h 1432"/>
                  <a:gd name="T76" fmla="*/ 76 w 1483"/>
                  <a:gd name="T77" fmla="*/ 34 h 1432"/>
                  <a:gd name="T78" fmla="*/ 76 w 1483"/>
                  <a:gd name="T79" fmla="*/ 31 h 1432"/>
                  <a:gd name="T80" fmla="*/ 75 w 1483"/>
                  <a:gd name="T81" fmla="*/ 27 h 1432"/>
                  <a:gd name="T82" fmla="*/ 74 w 1483"/>
                  <a:gd name="T83" fmla="*/ 24 h 1432"/>
                  <a:gd name="T84" fmla="*/ 72 w 1483"/>
                  <a:gd name="T85" fmla="*/ 20 h 1432"/>
                  <a:gd name="T86" fmla="*/ 70 w 1483"/>
                  <a:gd name="T87" fmla="*/ 17 h 1432"/>
                  <a:gd name="T88" fmla="*/ 68 w 1483"/>
                  <a:gd name="T89" fmla="*/ 14 h 1432"/>
                  <a:gd name="T90" fmla="*/ 66 w 1483"/>
                  <a:gd name="T91" fmla="*/ 11 h 1432"/>
                  <a:gd name="T92" fmla="*/ 63 w 1483"/>
                  <a:gd name="T93" fmla="*/ 9 h 1432"/>
                  <a:gd name="T94" fmla="*/ 60 w 1483"/>
                  <a:gd name="T95" fmla="*/ 6 h 1432"/>
                  <a:gd name="T96" fmla="*/ 57 w 1483"/>
                  <a:gd name="T97" fmla="*/ 4 h 1432"/>
                  <a:gd name="T98" fmla="*/ 53 w 1483"/>
                  <a:gd name="T99" fmla="*/ 3 h 1432"/>
                  <a:gd name="T100" fmla="*/ 50 w 1483"/>
                  <a:gd name="T101" fmla="*/ 1 h 1432"/>
                  <a:gd name="T102" fmla="*/ 46 w 1483"/>
                  <a:gd name="T103" fmla="*/ 0 h 14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483" h="1432">
                    <a:moveTo>
                      <a:pt x="141" y="287"/>
                    </a:moveTo>
                    <a:lnTo>
                      <a:pt x="120" y="316"/>
                    </a:lnTo>
                    <a:lnTo>
                      <a:pt x="101" y="347"/>
                    </a:lnTo>
                    <a:lnTo>
                      <a:pt x="83" y="378"/>
                    </a:lnTo>
                    <a:lnTo>
                      <a:pt x="67" y="410"/>
                    </a:lnTo>
                    <a:lnTo>
                      <a:pt x="53" y="443"/>
                    </a:lnTo>
                    <a:lnTo>
                      <a:pt x="40" y="477"/>
                    </a:lnTo>
                    <a:lnTo>
                      <a:pt x="29" y="511"/>
                    </a:lnTo>
                    <a:lnTo>
                      <a:pt x="19" y="546"/>
                    </a:lnTo>
                    <a:lnTo>
                      <a:pt x="12" y="581"/>
                    </a:lnTo>
                    <a:lnTo>
                      <a:pt x="6" y="616"/>
                    </a:lnTo>
                    <a:lnTo>
                      <a:pt x="2" y="652"/>
                    </a:lnTo>
                    <a:lnTo>
                      <a:pt x="0" y="688"/>
                    </a:lnTo>
                    <a:lnTo>
                      <a:pt x="0" y="723"/>
                    </a:lnTo>
                    <a:lnTo>
                      <a:pt x="2" y="759"/>
                    </a:lnTo>
                    <a:lnTo>
                      <a:pt x="5" y="795"/>
                    </a:lnTo>
                    <a:lnTo>
                      <a:pt x="10" y="830"/>
                    </a:lnTo>
                    <a:lnTo>
                      <a:pt x="17" y="866"/>
                    </a:lnTo>
                    <a:lnTo>
                      <a:pt x="26" y="900"/>
                    </a:lnTo>
                    <a:lnTo>
                      <a:pt x="37" y="935"/>
                    </a:lnTo>
                    <a:lnTo>
                      <a:pt x="49" y="968"/>
                    </a:lnTo>
                    <a:lnTo>
                      <a:pt x="63" y="1002"/>
                    </a:lnTo>
                    <a:lnTo>
                      <a:pt x="79" y="1034"/>
                    </a:lnTo>
                    <a:lnTo>
                      <a:pt x="96" y="1065"/>
                    </a:lnTo>
                    <a:lnTo>
                      <a:pt x="115" y="1096"/>
                    </a:lnTo>
                    <a:lnTo>
                      <a:pt x="136" y="1126"/>
                    </a:lnTo>
                    <a:lnTo>
                      <a:pt x="158" y="1155"/>
                    </a:lnTo>
                    <a:lnTo>
                      <a:pt x="181" y="1182"/>
                    </a:lnTo>
                    <a:lnTo>
                      <a:pt x="206" y="1209"/>
                    </a:lnTo>
                    <a:lnTo>
                      <a:pt x="232" y="1234"/>
                    </a:lnTo>
                    <a:lnTo>
                      <a:pt x="259" y="1258"/>
                    </a:lnTo>
                    <a:lnTo>
                      <a:pt x="288" y="1281"/>
                    </a:lnTo>
                    <a:lnTo>
                      <a:pt x="318" y="1302"/>
                    </a:lnTo>
                    <a:lnTo>
                      <a:pt x="348" y="1322"/>
                    </a:lnTo>
                    <a:lnTo>
                      <a:pt x="380" y="1340"/>
                    </a:lnTo>
                    <a:lnTo>
                      <a:pt x="413" y="1356"/>
                    </a:lnTo>
                    <a:lnTo>
                      <a:pt x="446" y="1371"/>
                    </a:lnTo>
                    <a:lnTo>
                      <a:pt x="480" y="1385"/>
                    </a:lnTo>
                    <a:lnTo>
                      <a:pt x="515" y="1397"/>
                    </a:lnTo>
                    <a:lnTo>
                      <a:pt x="550" y="1407"/>
                    </a:lnTo>
                    <a:lnTo>
                      <a:pt x="586" y="1415"/>
                    </a:lnTo>
                    <a:lnTo>
                      <a:pt x="622" y="1422"/>
                    </a:lnTo>
                    <a:lnTo>
                      <a:pt x="659" y="1427"/>
                    </a:lnTo>
                    <a:lnTo>
                      <a:pt x="696" y="1430"/>
                    </a:lnTo>
                    <a:lnTo>
                      <a:pt x="732" y="1431"/>
                    </a:lnTo>
                    <a:lnTo>
                      <a:pt x="769" y="1430"/>
                    </a:lnTo>
                    <a:lnTo>
                      <a:pt x="806" y="1428"/>
                    </a:lnTo>
                    <a:lnTo>
                      <a:pt x="842" y="1424"/>
                    </a:lnTo>
                    <a:lnTo>
                      <a:pt x="879" y="1418"/>
                    </a:lnTo>
                    <a:lnTo>
                      <a:pt x="915" y="1411"/>
                    </a:lnTo>
                    <a:lnTo>
                      <a:pt x="950" y="1402"/>
                    </a:lnTo>
                    <a:lnTo>
                      <a:pt x="985" y="1391"/>
                    </a:lnTo>
                    <a:lnTo>
                      <a:pt x="1020" y="1378"/>
                    </a:lnTo>
                    <a:lnTo>
                      <a:pt x="1054" y="1364"/>
                    </a:lnTo>
                    <a:lnTo>
                      <a:pt x="1087" y="1348"/>
                    </a:lnTo>
                    <a:lnTo>
                      <a:pt x="1119" y="1330"/>
                    </a:lnTo>
                    <a:lnTo>
                      <a:pt x="1150" y="1311"/>
                    </a:lnTo>
                    <a:lnTo>
                      <a:pt x="1180" y="1291"/>
                    </a:lnTo>
                    <a:lnTo>
                      <a:pt x="1209" y="1269"/>
                    </a:lnTo>
                    <a:lnTo>
                      <a:pt x="1237" y="1245"/>
                    </a:lnTo>
                    <a:lnTo>
                      <a:pt x="1264" y="1221"/>
                    </a:lnTo>
                    <a:lnTo>
                      <a:pt x="1289" y="1195"/>
                    </a:lnTo>
                    <a:lnTo>
                      <a:pt x="1313" y="1168"/>
                    </a:lnTo>
                    <a:lnTo>
                      <a:pt x="1336" y="1140"/>
                    </a:lnTo>
                    <a:lnTo>
                      <a:pt x="1357" y="1110"/>
                    </a:lnTo>
                    <a:lnTo>
                      <a:pt x="1377" y="1080"/>
                    </a:lnTo>
                    <a:lnTo>
                      <a:pt x="1395" y="1049"/>
                    </a:lnTo>
                    <a:lnTo>
                      <a:pt x="1412" y="1017"/>
                    </a:lnTo>
                    <a:lnTo>
                      <a:pt x="1426" y="984"/>
                    </a:lnTo>
                    <a:lnTo>
                      <a:pt x="1440" y="951"/>
                    </a:lnTo>
                    <a:lnTo>
                      <a:pt x="1451" y="917"/>
                    </a:lnTo>
                    <a:lnTo>
                      <a:pt x="1461" y="882"/>
                    </a:lnTo>
                    <a:lnTo>
                      <a:pt x="1469" y="847"/>
                    </a:lnTo>
                    <a:lnTo>
                      <a:pt x="1475" y="812"/>
                    </a:lnTo>
                    <a:lnTo>
                      <a:pt x="1479" y="776"/>
                    </a:lnTo>
                    <a:lnTo>
                      <a:pt x="1481" y="740"/>
                    </a:lnTo>
                    <a:lnTo>
                      <a:pt x="1482" y="704"/>
                    </a:lnTo>
                    <a:lnTo>
                      <a:pt x="1481" y="669"/>
                    </a:lnTo>
                    <a:lnTo>
                      <a:pt x="1478" y="633"/>
                    </a:lnTo>
                    <a:lnTo>
                      <a:pt x="1473" y="597"/>
                    </a:lnTo>
                    <a:lnTo>
                      <a:pt x="1466" y="562"/>
                    </a:lnTo>
                    <a:lnTo>
                      <a:pt x="1458" y="527"/>
                    </a:lnTo>
                    <a:lnTo>
                      <a:pt x="1448" y="493"/>
                    </a:lnTo>
                    <a:lnTo>
                      <a:pt x="1436" y="459"/>
                    </a:lnTo>
                    <a:lnTo>
                      <a:pt x="1422" y="426"/>
                    </a:lnTo>
                    <a:lnTo>
                      <a:pt x="1407" y="393"/>
                    </a:lnTo>
                    <a:lnTo>
                      <a:pt x="1390" y="361"/>
                    </a:lnTo>
                    <a:lnTo>
                      <a:pt x="1371" y="331"/>
                    </a:lnTo>
                    <a:lnTo>
                      <a:pt x="1351" y="301"/>
                    </a:lnTo>
                    <a:lnTo>
                      <a:pt x="1329" y="272"/>
                    </a:lnTo>
                    <a:lnTo>
                      <a:pt x="1306" y="244"/>
                    </a:lnTo>
                    <a:lnTo>
                      <a:pt x="1282" y="217"/>
                    </a:lnTo>
                    <a:lnTo>
                      <a:pt x="1256" y="191"/>
                    </a:lnTo>
                    <a:lnTo>
                      <a:pt x="1229" y="167"/>
                    </a:lnTo>
                    <a:lnTo>
                      <a:pt x="1200" y="144"/>
                    </a:lnTo>
                    <a:lnTo>
                      <a:pt x="1171" y="123"/>
                    </a:lnTo>
                    <a:lnTo>
                      <a:pt x="1140" y="103"/>
                    </a:lnTo>
                    <a:lnTo>
                      <a:pt x="1109" y="84"/>
                    </a:lnTo>
                    <a:lnTo>
                      <a:pt x="1077" y="67"/>
                    </a:lnTo>
                    <a:lnTo>
                      <a:pt x="1043" y="52"/>
                    </a:lnTo>
                    <a:lnTo>
                      <a:pt x="1009" y="38"/>
                    </a:lnTo>
                    <a:lnTo>
                      <a:pt x="975" y="26"/>
                    </a:lnTo>
                    <a:lnTo>
                      <a:pt x="939" y="15"/>
                    </a:lnTo>
                    <a:lnTo>
                      <a:pt x="904" y="7"/>
                    </a:lnTo>
                    <a:lnTo>
                      <a:pt x="868" y="0"/>
                    </a:lnTo>
                  </a:path>
                </a:pathLst>
              </a:custGeom>
              <a:noFill/>
              <a:ln w="14760">
                <a:solidFill>
                  <a:srgbClr val="FF0000"/>
                </a:solidFill>
                <a:prstDash val="sysDashDot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2" name="Freeform 89"/>
              <p:cNvSpPr>
                <a:spLocks/>
              </p:cNvSpPr>
              <p:nvPr/>
            </p:nvSpPr>
            <p:spPr bwMode="auto">
              <a:xfrm>
                <a:off x="3607" y="2721"/>
                <a:ext cx="195" cy="189"/>
              </a:xfrm>
              <a:custGeom>
                <a:avLst/>
                <a:gdLst>
                  <a:gd name="T0" fmla="*/ 4 w 861"/>
                  <a:gd name="T1" fmla="*/ 10 h 832"/>
                  <a:gd name="T2" fmla="*/ 2 w 861"/>
                  <a:gd name="T3" fmla="*/ 11 h 832"/>
                  <a:gd name="T4" fmla="*/ 2 w 861"/>
                  <a:gd name="T5" fmla="*/ 13 h 832"/>
                  <a:gd name="T6" fmla="*/ 1 w 861"/>
                  <a:gd name="T7" fmla="*/ 15 h 832"/>
                  <a:gd name="T8" fmla="*/ 0 w 861"/>
                  <a:gd name="T9" fmla="*/ 17 h 832"/>
                  <a:gd name="T10" fmla="*/ 0 w 861"/>
                  <a:gd name="T11" fmla="*/ 20 h 832"/>
                  <a:gd name="T12" fmla="*/ 0 w 861"/>
                  <a:gd name="T13" fmla="*/ 22 h 832"/>
                  <a:gd name="T14" fmla="*/ 0 w 861"/>
                  <a:gd name="T15" fmla="*/ 24 h 832"/>
                  <a:gd name="T16" fmla="*/ 0 w 861"/>
                  <a:gd name="T17" fmla="*/ 26 h 832"/>
                  <a:gd name="T18" fmla="*/ 1 w 861"/>
                  <a:gd name="T19" fmla="*/ 28 h 832"/>
                  <a:gd name="T20" fmla="*/ 2 w 861"/>
                  <a:gd name="T21" fmla="*/ 30 h 832"/>
                  <a:gd name="T22" fmla="*/ 3 w 861"/>
                  <a:gd name="T23" fmla="*/ 32 h 832"/>
                  <a:gd name="T24" fmla="*/ 4 w 861"/>
                  <a:gd name="T25" fmla="*/ 34 h 832"/>
                  <a:gd name="T26" fmla="*/ 5 w 861"/>
                  <a:gd name="T27" fmla="*/ 35 h 832"/>
                  <a:gd name="T28" fmla="*/ 7 w 861"/>
                  <a:gd name="T29" fmla="*/ 37 h 832"/>
                  <a:gd name="T30" fmla="*/ 9 w 861"/>
                  <a:gd name="T31" fmla="*/ 38 h 832"/>
                  <a:gd name="T32" fmla="*/ 10 w 861"/>
                  <a:gd name="T33" fmla="*/ 40 h 832"/>
                  <a:gd name="T34" fmla="*/ 12 w 861"/>
                  <a:gd name="T35" fmla="*/ 41 h 832"/>
                  <a:gd name="T36" fmla="*/ 14 w 861"/>
                  <a:gd name="T37" fmla="*/ 42 h 832"/>
                  <a:gd name="T38" fmla="*/ 17 w 861"/>
                  <a:gd name="T39" fmla="*/ 42 h 832"/>
                  <a:gd name="T40" fmla="*/ 19 w 861"/>
                  <a:gd name="T41" fmla="*/ 43 h 832"/>
                  <a:gd name="T42" fmla="*/ 21 w 861"/>
                  <a:gd name="T43" fmla="*/ 43 h 832"/>
                  <a:gd name="T44" fmla="*/ 23 w 861"/>
                  <a:gd name="T45" fmla="*/ 43 h 832"/>
                  <a:gd name="T46" fmla="*/ 25 w 861"/>
                  <a:gd name="T47" fmla="*/ 43 h 832"/>
                  <a:gd name="T48" fmla="*/ 27 w 861"/>
                  <a:gd name="T49" fmla="*/ 42 h 832"/>
                  <a:gd name="T50" fmla="*/ 29 w 861"/>
                  <a:gd name="T51" fmla="*/ 42 h 832"/>
                  <a:gd name="T52" fmla="*/ 31 w 861"/>
                  <a:gd name="T53" fmla="*/ 41 h 832"/>
                  <a:gd name="T54" fmla="*/ 33 w 861"/>
                  <a:gd name="T55" fmla="*/ 40 h 832"/>
                  <a:gd name="T56" fmla="*/ 35 w 861"/>
                  <a:gd name="T57" fmla="*/ 39 h 832"/>
                  <a:gd name="T58" fmla="*/ 37 w 861"/>
                  <a:gd name="T59" fmla="*/ 37 h 832"/>
                  <a:gd name="T60" fmla="*/ 39 w 861"/>
                  <a:gd name="T61" fmla="*/ 36 h 832"/>
                  <a:gd name="T62" fmla="*/ 40 w 861"/>
                  <a:gd name="T63" fmla="*/ 34 h 832"/>
                  <a:gd name="T64" fmla="*/ 41 w 861"/>
                  <a:gd name="T65" fmla="*/ 32 h 832"/>
                  <a:gd name="T66" fmla="*/ 42 w 861"/>
                  <a:gd name="T67" fmla="*/ 30 h 832"/>
                  <a:gd name="T68" fmla="*/ 43 w 861"/>
                  <a:gd name="T69" fmla="*/ 28 h 832"/>
                  <a:gd name="T70" fmla="*/ 43 w 861"/>
                  <a:gd name="T71" fmla="*/ 26 h 832"/>
                  <a:gd name="T72" fmla="*/ 44 w 861"/>
                  <a:gd name="T73" fmla="*/ 24 h 832"/>
                  <a:gd name="T74" fmla="*/ 44 w 861"/>
                  <a:gd name="T75" fmla="*/ 22 h 832"/>
                  <a:gd name="T76" fmla="*/ 44 w 861"/>
                  <a:gd name="T77" fmla="*/ 20 h 832"/>
                  <a:gd name="T78" fmla="*/ 44 w 861"/>
                  <a:gd name="T79" fmla="*/ 18 h 832"/>
                  <a:gd name="T80" fmla="*/ 43 w 861"/>
                  <a:gd name="T81" fmla="*/ 16 h 832"/>
                  <a:gd name="T82" fmla="*/ 43 w 861"/>
                  <a:gd name="T83" fmla="*/ 14 h 832"/>
                  <a:gd name="T84" fmla="*/ 42 w 861"/>
                  <a:gd name="T85" fmla="*/ 12 h 832"/>
                  <a:gd name="T86" fmla="*/ 41 w 861"/>
                  <a:gd name="T87" fmla="*/ 10 h 832"/>
                  <a:gd name="T88" fmla="*/ 39 w 861"/>
                  <a:gd name="T89" fmla="*/ 8 h 832"/>
                  <a:gd name="T90" fmla="*/ 38 w 861"/>
                  <a:gd name="T91" fmla="*/ 6 h 832"/>
                  <a:gd name="T92" fmla="*/ 36 w 861"/>
                  <a:gd name="T93" fmla="*/ 5 h 832"/>
                  <a:gd name="T94" fmla="*/ 35 w 861"/>
                  <a:gd name="T95" fmla="*/ 4 h 832"/>
                  <a:gd name="T96" fmla="*/ 33 w 861"/>
                  <a:gd name="T97" fmla="*/ 2 h 832"/>
                  <a:gd name="T98" fmla="*/ 31 w 861"/>
                  <a:gd name="T99" fmla="*/ 2 h 832"/>
                  <a:gd name="T100" fmla="*/ 29 w 861"/>
                  <a:gd name="T101" fmla="*/ 1 h 832"/>
                  <a:gd name="T102" fmla="*/ 27 w 861"/>
                  <a:gd name="T103" fmla="*/ 0 h 8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861" h="832">
                    <a:moveTo>
                      <a:pt x="82" y="167"/>
                    </a:moveTo>
                    <a:lnTo>
                      <a:pt x="70" y="184"/>
                    </a:lnTo>
                    <a:lnTo>
                      <a:pt x="59" y="202"/>
                    </a:lnTo>
                    <a:lnTo>
                      <a:pt x="49" y="220"/>
                    </a:lnTo>
                    <a:lnTo>
                      <a:pt x="39" y="239"/>
                    </a:lnTo>
                    <a:lnTo>
                      <a:pt x="31" y="258"/>
                    </a:lnTo>
                    <a:lnTo>
                      <a:pt x="23" y="277"/>
                    </a:lnTo>
                    <a:lnTo>
                      <a:pt x="17" y="297"/>
                    </a:lnTo>
                    <a:lnTo>
                      <a:pt x="11" y="317"/>
                    </a:lnTo>
                    <a:lnTo>
                      <a:pt x="7" y="338"/>
                    </a:lnTo>
                    <a:lnTo>
                      <a:pt x="4" y="358"/>
                    </a:lnTo>
                    <a:lnTo>
                      <a:pt x="1" y="379"/>
                    </a:lnTo>
                    <a:lnTo>
                      <a:pt x="0" y="400"/>
                    </a:lnTo>
                    <a:lnTo>
                      <a:pt x="0" y="421"/>
                    </a:lnTo>
                    <a:lnTo>
                      <a:pt x="1" y="441"/>
                    </a:lnTo>
                    <a:lnTo>
                      <a:pt x="3" y="462"/>
                    </a:lnTo>
                    <a:lnTo>
                      <a:pt x="6" y="483"/>
                    </a:lnTo>
                    <a:lnTo>
                      <a:pt x="10" y="503"/>
                    </a:lnTo>
                    <a:lnTo>
                      <a:pt x="15" y="523"/>
                    </a:lnTo>
                    <a:lnTo>
                      <a:pt x="21" y="543"/>
                    </a:lnTo>
                    <a:lnTo>
                      <a:pt x="29" y="563"/>
                    </a:lnTo>
                    <a:lnTo>
                      <a:pt x="37" y="582"/>
                    </a:lnTo>
                    <a:lnTo>
                      <a:pt x="46" y="601"/>
                    </a:lnTo>
                    <a:lnTo>
                      <a:pt x="56" y="619"/>
                    </a:lnTo>
                    <a:lnTo>
                      <a:pt x="67" y="637"/>
                    </a:lnTo>
                    <a:lnTo>
                      <a:pt x="79" y="655"/>
                    </a:lnTo>
                    <a:lnTo>
                      <a:pt x="92" y="671"/>
                    </a:lnTo>
                    <a:lnTo>
                      <a:pt x="106" y="687"/>
                    </a:lnTo>
                    <a:lnTo>
                      <a:pt x="120" y="703"/>
                    </a:lnTo>
                    <a:lnTo>
                      <a:pt x="135" y="717"/>
                    </a:lnTo>
                    <a:lnTo>
                      <a:pt x="151" y="731"/>
                    </a:lnTo>
                    <a:lnTo>
                      <a:pt x="168" y="744"/>
                    </a:lnTo>
                    <a:lnTo>
                      <a:pt x="185" y="757"/>
                    </a:lnTo>
                    <a:lnTo>
                      <a:pt x="203" y="768"/>
                    </a:lnTo>
                    <a:lnTo>
                      <a:pt x="221" y="779"/>
                    </a:lnTo>
                    <a:lnTo>
                      <a:pt x="240" y="788"/>
                    </a:lnTo>
                    <a:lnTo>
                      <a:pt x="260" y="797"/>
                    </a:lnTo>
                    <a:lnTo>
                      <a:pt x="280" y="805"/>
                    </a:lnTo>
                    <a:lnTo>
                      <a:pt x="300" y="811"/>
                    </a:lnTo>
                    <a:lnTo>
                      <a:pt x="321" y="817"/>
                    </a:lnTo>
                    <a:lnTo>
                      <a:pt x="341" y="822"/>
                    </a:lnTo>
                    <a:lnTo>
                      <a:pt x="363" y="826"/>
                    </a:lnTo>
                    <a:lnTo>
                      <a:pt x="384" y="829"/>
                    </a:lnTo>
                    <a:lnTo>
                      <a:pt x="405" y="830"/>
                    </a:lnTo>
                    <a:lnTo>
                      <a:pt x="427" y="831"/>
                    </a:lnTo>
                    <a:lnTo>
                      <a:pt x="448" y="831"/>
                    </a:lnTo>
                    <a:lnTo>
                      <a:pt x="469" y="829"/>
                    </a:lnTo>
                    <a:lnTo>
                      <a:pt x="491" y="827"/>
                    </a:lnTo>
                    <a:lnTo>
                      <a:pt x="512" y="823"/>
                    </a:lnTo>
                    <a:lnTo>
                      <a:pt x="533" y="819"/>
                    </a:lnTo>
                    <a:lnTo>
                      <a:pt x="553" y="813"/>
                    </a:lnTo>
                    <a:lnTo>
                      <a:pt x="574" y="807"/>
                    </a:lnTo>
                    <a:lnTo>
                      <a:pt x="594" y="800"/>
                    </a:lnTo>
                    <a:lnTo>
                      <a:pt x="613" y="791"/>
                    </a:lnTo>
                    <a:lnTo>
                      <a:pt x="632" y="782"/>
                    </a:lnTo>
                    <a:lnTo>
                      <a:pt x="651" y="772"/>
                    </a:lnTo>
                    <a:lnTo>
                      <a:pt x="669" y="760"/>
                    </a:lnTo>
                    <a:lnTo>
                      <a:pt x="687" y="748"/>
                    </a:lnTo>
                    <a:lnTo>
                      <a:pt x="704" y="736"/>
                    </a:lnTo>
                    <a:lnTo>
                      <a:pt x="720" y="722"/>
                    </a:lnTo>
                    <a:lnTo>
                      <a:pt x="735" y="707"/>
                    </a:lnTo>
                    <a:lnTo>
                      <a:pt x="750" y="692"/>
                    </a:lnTo>
                    <a:lnTo>
                      <a:pt x="764" y="676"/>
                    </a:lnTo>
                    <a:lnTo>
                      <a:pt x="777" y="660"/>
                    </a:lnTo>
                    <a:lnTo>
                      <a:pt x="789" y="643"/>
                    </a:lnTo>
                    <a:lnTo>
                      <a:pt x="800" y="625"/>
                    </a:lnTo>
                    <a:lnTo>
                      <a:pt x="811" y="607"/>
                    </a:lnTo>
                    <a:lnTo>
                      <a:pt x="820" y="588"/>
                    </a:lnTo>
                    <a:lnTo>
                      <a:pt x="829" y="569"/>
                    </a:lnTo>
                    <a:lnTo>
                      <a:pt x="836" y="550"/>
                    </a:lnTo>
                    <a:lnTo>
                      <a:pt x="843" y="530"/>
                    </a:lnTo>
                    <a:lnTo>
                      <a:pt x="848" y="510"/>
                    </a:lnTo>
                    <a:lnTo>
                      <a:pt x="853" y="489"/>
                    </a:lnTo>
                    <a:lnTo>
                      <a:pt x="856" y="469"/>
                    </a:lnTo>
                    <a:lnTo>
                      <a:pt x="858" y="448"/>
                    </a:lnTo>
                    <a:lnTo>
                      <a:pt x="860" y="427"/>
                    </a:lnTo>
                    <a:lnTo>
                      <a:pt x="860" y="407"/>
                    </a:lnTo>
                    <a:lnTo>
                      <a:pt x="859" y="386"/>
                    </a:lnTo>
                    <a:lnTo>
                      <a:pt x="857" y="365"/>
                    </a:lnTo>
                    <a:lnTo>
                      <a:pt x="854" y="344"/>
                    </a:lnTo>
                    <a:lnTo>
                      <a:pt x="850" y="324"/>
                    </a:lnTo>
                    <a:lnTo>
                      <a:pt x="845" y="304"/>
                    </a:lnTo>
                    <a:lnTo>
                      <a:pt x="839" y="284"/>
                    </a:lnTo>
                    <a:lnTo>
                      <a:pt x="832" y="264"/>
                    </a:lnTo>
                    <a:lnTo>
                      <a:pt x="824" y="245"/>
                    </a:lnTo>
                    <a:lnTo>
                      <a:pt x="815" y="226"/>
                    </a:lnTo>
                    <a:lnTo>
                      <a:pt x="804" y="208"/>
                    </a:lnTo>
                    <a:lnTo>
                      <a:pt x="794" y="190"/>
                    </a:lnTo>
                    <a:lnTo>
                      <a:pt x="782" y="172"/>
                    </a:lnTo>
                    <a:lnTo>
                      <a:pt x="769" y="156"/>
                    </a:lnTo>
                    <a:lnTo>
                      <a:pt x="755" y="140"/>
                    </a:lnTo>
                    <a:lnTo>
                      <a:pt x="741" y="124"/>
                    </a:lnTo>
                    <a:lnTo>
                      <a:pt x="726" y="109"/>
                    </a:lnTo>
                    <a:lnTo>
                      <a:pt x="710" y="96"/>
                    </a:lnTo>
                    <a:lnTo>
                      <a:pt x="693" y="82"/>
                    </a:lnTo>
                    <a:lnTo>
                      <a:pt x="676" y="70"/>
                    </a:lnTo>
                    <a:lnTo>
                      <a:pt x="658" y="59"/>
                    </a:lnTo>
                    <a:lnTo>
                      <a:pt x="640" y="48"/>
                    </a:lnTo>
                    <a:lnTo>
                      <a:pt x="621" y="38"/>
                    </a:lnTo>
                    <a:lnTo>
                      <a:pt x="601" y="30"/>
                    </a:lnTo>
                    <a:lnTo>
                      <a:pt x="581" y="22"/>
                    </a:lnTo>
                    <a:lnTo>
                      <a:pt x="561" y="15"/>
                    </a:lnTo>
                    <a:lnTo>
                      <a:pt x="540" y="9"/>
                    </a:lnTo>
                    <a:lnTo>
                      <a:pt x="520" y="4"/>
                    </a:lnTo>
                    <a:lnTo>
                      <a:pt x="499" y="0"/>
                    </a:lnTo>
                  </a:path>
                </a:pathLst>
              </a:custGeom>
              <a:noFill/>
              <a:ln w="14760">
                <a:solidFill>
                  <a:srgbClr val="FF0000"/>
                </a:solidFill>
                <a:prstDash val="sysDashDotDot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4580" name="Picture 9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641" y="3266263"/>
            <a:ext cx="3176640" cy="2382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1" name="Picture 9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280" y="1633132"/>
            <a:ext cx="1994400" cy="1496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548" name="Group 92"/>
          <p:cNvGrpSpPr>
            <a:grpSpLocks/>
          </p:cNvGrpSpPr>
          <p:nvPr/>
        </p:nvGrpSpPr>
        <p:grpSpPr bwMode="auto">
          <a:xfrm>
            <a:off x="2306880" y="6041434"/>
            <a:ext cx="3242880" cy="637987"/>
            <a:chOff x="1602" y="4195"/>
            <a:chExt cx="2252" cy="443"/>
          </a:xfrm>
        </p:grpSpPr>
        <p:sp>
          <p:nvSpPr>
            <p:cNvPr id="24601" name="Line 93"/>
            <p:cNvSpPr>
              <a:spLocks noChangeShapeType="1"/>
            </p:cNvSpPr>
            <p:nvPr/>
          </p:nvSpPr>
          <p:spPr bwMode="auto">
            <a:xfrm flipV="1">
              <a:off x="2494" y="4308"/>
              <a:ext cx="1361" cy="115"/>
            </a:xfrm>
            <a:prstGeom prst="line">
              <a:avLst/>
            </a:prstGeom>
            <a:noFill/>
            <a:ln w="18000">
              <a:solidFill>
                <a:srgbClr val="FF0000"/>
              </a:solidFill>
              <a:prstDash val="sysDashDot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Line 94"/>
            <p:cNvSpPr>
              <a:spLocks noChangeShapeType="1"/>
            </p:cNvSpPr>
            <p:nvPr/>
          </p:nvSpPr>
          <p:spPr bwMode="auto">
            <a:xfrm flipV="1">
              <a:off x="2494" y="4194"/>
              <a:ext cx="680" cy="229"/>
            </a:xfrm>
            <a:prstGeom prst="line">
              <a:avLst/>
            </a:prstGeom>
            <a:noFill/>
            <a:ln w="18000">
              <a:solidFill>
                <a:srgbClr val="FF0000"/>
              </a:solidFill>
              <a:prstDash val="sysDashDot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Text Box 95"/>
            <p:cNvSpPr txBox="1">
              <a:spLocks noChangeArrowheads="1"/>
            </p:cNvSpPr>
            <p:nvPr/>
          </p:nvSpPr>
          <p:spPr bwMode="auto">
            <a:xfrm>
              <a:off x="1602" y="4259"/>
              <a:ext cx="102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eaLnBrk="1"/>
              <a:r>
                <a:rPr lang="es-ES" b="1">
                  <a:solidFill>
                    <a:srgbClr val="FF0000"/>
                  </a:solidFill>
                </a:rPr>
                <a:t>Bobinas de etiquetas</a:t>
              </a:r>
            </a:p>
          </p:txBody>
        </p:sp>
      </p:grpSp>
      <p:grpSp>
        <p:nvGrpSpPr>
          <p:cNvPr id="19552" name="Group 96"/>
          <p:cNvGrpSpPr>
            <a:grpSpLocks/>
          </p:cNvGrpSpPr>
          <p:nvPr/>
        </p:nvGrpSpPr>
        <p:grpSpPr bwMode="auto">
          <a:xfrm>
            <a:off x="5388480" y="5224869"/>
            <a:ext cx="2448000" cy="1035469"/>
            <a:chOff x="3742" y="3628"/>
            <a:chExt cx="1700" cy="719"/>
          </a:xfrm>
        </p:grpSpPr>
        <p:sp>
          <p:nvSpPr>
            <p:cNvPr id="24599" name="Line 97"/>
            <p:cNvSpPr>
              <a:spLocks noChangeShapeType="1"/>
            </p:cNvSpPr>
            <p:nvPr/>
          </p:nvSpPr>
          <p:spPr bwMode="auto">
            <a:xfrm flipH="1" flipV="1">
              <a:off x="3741" y="3627"/>
              <a:ext cx="682" cy="456"/>
            </a:xfrm>
            <a:prstGeom prst="line">
              <a:avLst/>
            </a:prstGeom>
            <a:noFill/>
            <a:ln w="18000">
              <a:solidFill>
                <a:srgbClr val="FF0000"/>
              </a:solidFill>
              <a:prstDash val="sysDashDot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Text Box 98"/>
            <p:cNvSpPr txBox="1">
              <a:spLocks noChangeArrowheads="1"/>
            </p:cNvSpPr>
            <p:nvPr/>
          </p:nvSpPr>
          <p:spPr bwMode="auto">
            <a:xfrm>
              <a:off x="4422" y="3969"/>
              <a:ext cx="102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eaLnBrk="1"/>
              <a:r>
                <a:rPr lang="es-ES" b="1">
                  <a:solidFill>
                    <a:srgbClr val="FF0000"/>
                  </a:solidFill>
                </a:rPr>
                <a:t>Fotocélula de contraste</a:t>
              </a:r>
            </a:p>
          </p:txBody>
        </p:sp>
      </p:grpSp>
      <p:grpSp>
        <p:nvGrpSpPr>
          <p:cNvPr id="19555" name="Group 99"/>
          <p:cNvGrpSpPr>
            <a:grpSpLocks/>
          </p:cNvGrpSpPr>
          <p:nvPr/>
        </p:nvGrpSpPr>
        <p:grpSpPr bwMode="auto">
          <a:xfrm>
            <a:off x="5388480" y="1306218"/>
            <a:ext cx="1631520" cy="1142039"/>
            <a:chOff x="3742" y="907"/>
            <a:chExt cx="1133" cy="793"/>
          </a:xfrm>
        </p:grpSpPr>
        <p:sp>
          <p:nvSpPr>
            <p:cNvPr id="24597" name="Text Box 100"/>
            <p:cNvSpPr txBox="1">
              <a:spLocks noChangeArrowheads="1"/>
            </p:cNvSpPr>
            <p:nvPr/>
          </p:nvSpPr>
          <p:spPr bwMode="auto">
            <a:xfrm>
              <a:off x="3742" y="907"/>
              <a:ext cx="1134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eaLnBrk="1"/>
              <a:r>
                <a:rPr lang="es-ES" b="1">
                  <a:solidFill>
                    <a:srgbClr val="FF0000"/>
                  </a:solidFill>
                </a:rPr>
                <a:t>Tornillo sin fin</a:t>
              </a:r>
            </a:p>
          </p:txBody>
        </p:sp>
        <p:sp>
          <p:nvSpPr>
            <p:cNvPr id="24598" name="Line 101"/>
            <p:cNvSpPr>
              <a:spLocks noChangeShapeType="1"/>
            </p:cNvSpPr>
            <p:nvPr/>
          </p:nvSpPr>
          <p:spPr bwMode="auto">
            <a:xfrm flipH="1">
              <a:off x="4081" y="1134"/>
              <a:ext cx="229" cy="567"/>
            </a:xfrm>
            <a:prstGeom prst="line">
              <a:avLst/>
            </a:prstGeom>
            <a:noFill/>
            <a:ln w="18000">
              <a:solidFill>
                <a:srgbClr val="FF0000"/>
              </a:solidFill>
              <a:prstDash val="sysDashDot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58" name="Group 102"/>
          <p:cNvGrpSpPr>
            <a:grpSpLocks/>
          </p:cNvGrpSpPr>
          <p:nvPr/>
        </p:nvGrpSpPr>
        <p:grpSpPr bwMode="auto">
          <a:xfrm>
            <a:off x="2612160" y="5224869"/>
            <a:ext cx="2121120" cy="476690"/>
            <a:chOff x="1814" y="3628"/>
            <a:chExt cx="1473" cy="331"/>
          </a:xfrm>
        </p:grpSpPr>
        <p:sp>
          <p:nvSpPr>
            <p:cNvPr id="24595" name="Text Box 103"/>
            <p:cNvSpPr txBox="1">
              <a:spLocks noChangeArrowheads="1"/>
            </p:cNvSpPr>
            <p:nvPr/>
          </p:nvSpPr>
          <p:spPr bwMode="auto">
            <a:xfrm>
              <a:off x="1814" y="3742"/>
              <a:ext cx="907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 eaLnBrk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eaLnBrk="1"/>
              <a:r>
                <a:rPr lang="es-ES" b="1">
                  <a:solidFill>
                    <a:srgbClr val="FF0000"/>
                  </a:solidFill>
                </a:rPr>
                <a:t>Cortadora</a:t>
              </a:r>
            </a:p>
          </p:txBody>
        </p:sp>
        <p:sp>
          <p:nvSpPr>
            <p:cNvPr id="24596" name="Line 104"/>
            <p:cNvSpPr>
              <a:spLocks noChangeShapeType="1"/>
            </p:cNvSpPr>
            <p:nvPr/>
          </p:nvSpPr>
          <p:spPr bwMode="auto">
            <a:xfrm flipV="1">
              <a:off x="2608" y="3627"/>
              <a:ext cx="680" cy="229"/>
            </a:xfrm>
            <a:prstGeom prst="line">
              <a:avLst/>
            </a:prstGeom>
            <a:noFill/>
            <a:ln w="18000">
              <a:solidFill>
                <a:srgbClr val="FF0000"/>
              </a:solidFill>
              <a:prstDash val="sysDashDot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61" name="Group 105"/>
          <p:cNvGrpSpPr>
            <a:grpSpLocks/>
          </p:cNvGrpSpPr>
          <p:nvPr/>
        </p:nvGrpSpPr>
        <p:grpSpPr bwMode="auto">
          <a:xfrm>
            <a:off x="4734720" y="2883183"/>
            <a:ext cx="1631520" cy="871292"/>
            <a:chOff x="3288" y="2002"/>
            <a:chExt cx="1133" cy="605"/>
          </a:xfrm>
        </p:grpSpPr>
        <p:sp>
          <p:nvSpPr>
            <p:cNvPr id="24593" name="Text Box 106"/>
            <p:cNvSpPr txBox="1">
              <a:spLocks noChangeArrowheads="1"/>
            </p:cNvSpPr>
            <p:nvPr/>
          </p:nvSpPr>
          <p:spPr bwMode="auto">
            <a:xfrm>
              <a:off x="3288" y="2002"/>
              <a:ext cx="1134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eaLnBrk="1"/>
              <a:r>
                <a:rPr lang="es-ES" b="1">
                  <a:solidFill>
                    <a:srgbClr val="FF0000"/>
                  </a:solidFill>
                </a:rPr>
                <a:t>Rodillo de encolado</a:t>
              </a:r>
            </a:p>
          </p:txBody>
        </p:sp>
        <p:sp>
          <p:nvSpPr>
            <p:cNvPr id="24594" name="Line 107"/>
            <p:cNvSpPr>
              <a:spLocks noChangeShapeType="1"/>
            </p:cNvSpPr>
            <p:nvPr/>
          </p:nvSpPr>
          <p:spPr bwMode="auto">
            <a:xfrm>
              <a:off x="3628" y="2381"/>
              <a:ext cx="1" cy="227"/>
            </a:xfrm>
            <a:prstGeom prst="line">
              <a:avLst/>
            </a:prstGeom>
            <a:noFill/>
            <a:ln w="18000">
              <a:solidFill>
                <a:srgbClr val="FF0000"/>
              </a:solidFill>
              <a:prstDash val="sysDashDot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64" name="Group 108"/>
          <p:cNvGrpSpPr>
            <a:grpSpLocks/>
          </p:cNvGrpSpPr>
          <p:nvPr/>
        </p:nvGrpSpPr>
        <p:grpSpPr bwMode="auto">
          <a:xfrm>
            <a:off x="979200" y="4408304"/>
            <a:ext cx="1631520" cy="1142039"/>
            <a:chOff x="680" y="3061"/>
            <a:chExt cx="1133" cy="793"/>
          </a:xfrm>
        </p:grpSpPr>
        <p:sp>
          <p:nvSpPr>
            <p:cNvPr id="24591" name="Text Box 109"/>
            <p:cNvSpPr txBox="1">
              <a:spLocks noChangeArrowheads="1"/>
            </p:cNvSpPr>
            <p:nvPr/>
          </p:nvSpPr>
          <p:spPr bwMode="auto">
            <a:xfrm>
              <a:off x="680" y="3476"/>
              <a:ext cx="1134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eaLnBrk="1"/>
              <a:r>
                <a:rPr lang="es-ES" b="1">
                  <a:solidFill>
                    <a:srgbClr val="FF0000"/>
                  </a:solidFill>
                </a:rPr>
                <a:t>Inspector de etiquetas</a:t>
              </a:r>
            </a:p>
          </p:txBody>
        </p:sp>
        <p:sp>
          <p:nvSpPr>
            <p:cNvPr id="24592" name="Line 110"/>
            <p:cNvSpPr>
              <a:spLocks noChangeShapeType="1"/>
            </p:cNvSpPr>
            <p:nvPr/>
          </p:nvSpPr>
          <p:spPr bwMode="auto">
            <a:xfrm flipV="1">
              <a:off x="1020" y="3060"/>
              <a:ext cx="454" cy="456"/>
            </a:xfrm>
            <a:prstGeom prst="line">
              <a:avLst/>
            </a:prstGeom>
            <a:noFill/>
            <a:ln w="18000">
              <a:solidFill>
                <a:srgbClr val="FF0000"/>
              </a:solidFill>
              <a:prstDash val="sysDashDot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67" name="Group 111"/>
          <p:cNvGrpSpPr>
            <a:grpSpLocks/>
          </p:cNvGrpSpPr>
          <p:nvPr/>
        </p:nvGrpSpPr>
        <p:grpSpPr bwMode="auto">
          <a:xfrm>
            <a:off x="326881" y="1960047"/>
            <a:ext cx="1794240" cy="1850594"/>
            <a:chOff x="227" y="1361"/>
            <a:chExt cx="1246" cy="1285"/>
          </a:xfrm>
        </p:grpSpPr>
        <p:sp>
          <p:nvSpPr>
            <p:cNvPr id="24589" name="Text Box 112"/>
            <p:cNvSpPr txBox="1">
              <a:spLocks noChangeArrowheads="1"/>
            </p:cNvSpPr>
            <p:nvPr/>
          </p:nvSpPr>
          <p:spPr bwMode="auto">
            <a:xfrm>
              <a:off x="227" y="2268"/>
              <a:ext cx="1247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1pPr>
              <a:lvl2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eaLnBrk="1"/>
              <a:r>
                <a:rPr lang="es-ES" b="1">
                  <a:solidFill>
                    <a:srgbClr val="FF0000"/>
                  </a:solidFill>
                </a:rPr>
                <a:t>Cinta transportadora</a:t>
              </a:r>
            </a:p>
          </p:txBody>
        </p:sp>
        <p:sp>
          <p:nvSpPr>
            <p:cNvPr id="24590" name="Line 113"/>
            <p:cNvSpPr>
              <a:spLocks noChangeShapeType="1"/>
            </p:cNvSpPr>
            <p:nvPr/>
          </p:nvSpPr>
          <p:spPr bwMode="auto">
            <a:xfrm flipV="1">
              <a:off x="567" y="1360"/>
              <a:ext cx="227" cy="909"/>
            </a:xfrm>
            <a:prstGeom prst="line">
              <a:avLst/>
            </a:prstGeom>
            <a:noFill/>
            <a:ln w="18000">
              <a:solidFill>
                <a:srgbClr val="FF0000"/>
              </a:solidFill>
              <a:prstDash val="sysDashDot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5594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1765"/>
            <a:ext cx="8228160" cy="1062832"/>
          </a:xfrm>
        </p:spPr>
        <p:txBody>
          <a:bodyPr tIns="24002"/>
          <a:lstStyle/>
          <a:p>
            <a:pPr algn="l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700" dirty="0">
                <a:solidFill>
                  <a:schemeClr val="bg1"/>
                </a:solidFill>
              </a:rPr>
              <a:t>islas de automatización</a:t>
            </a:r>
            <a:r>
              <a:rPr lang="es-ES" sz="1800" dirty="0">
                <a:solidFill>
                  <a:schemeClr val="bg1"/>
                </a:solidFill>
              </a:rPr>
              <a:t/>
            </a:r>
            <a:br>
              <a:rPr lang="es-ES" sz="1800" dirty="0">
                <a:solidFill>
                  <a:schemeClr val="bg1"/>
                </a:solidFill>
              </a:rPr>
            </a:br>
            <a:r>
              <a:rPr lang="es-ES" sz="3600" dirty="0">
                <a:solidFill>
                  <a:schemeClr val="bg1"/>
                </a:solidFill>
              </a:rPr>
              <a:t>ETIQUETADORA				</a:t>
            </a:r>
            <a:r>
              <a:rPr lang="es-ES" sz="3600" dirty="0" smtClean="0">
                <a:solidFill>
                  <a:schemeClr val="bg1"/>
                </a:solidFill>
              </a:rPr>
              <a:t>	</a:t>
            </a:r>
            <a:r>
              <a:rPr lang="es-ES" sz="3600" dirty="0">
                <a:solidFill>
                  <a:schemeClr val="bg1"/>
                </a:solidFill>
              </a:rPr>
              <a:t>		</a:t>
            </a:r>
            <a:r>
              <a:rPr lang="es-ES" sz="1800" dirty="0">
                <a:solidFill>
                  <a:schemeClr val="bg1"/>
                </a:solidFill>
              </a:rPr>
              <a:t>(3/3)</a:t>
            </a:r>
          </a:p>
        </p:txBody>
      </p:sp>
      <p:sp>
        <p:nvSpPr>
          <p:cNvPr id="20482" name="AutoShape 2"/>
          <p:cNvSpPr>
            <a:spLocks noChangeAspect="1" noChangeArrowheads="1"/>
          </p:cNvSpPr>
          <p:nvPr>
            <a:videoFile r:link="rId1"/>
          </p:nvPr>
        </p:nvSpPr>
        <p:spPr bwMode="auto">
          <a:xfrm>
            <a:off x="224640" y="1885159"/>
            <a:ext cx="8652960" cy="4474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2" name="etiquetadora.wmv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493919" y="1885159"/>
            <a:ext cx="8273630" cy="46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20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8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04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04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8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0482"/>
                </p:tgtEl>
              </p:cMediaNode>
            </p:video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1765"/>
            <a:ext cx="8228160" cy="1062832"/>
          </a:xfrm>
        </p:spPr>
        <p:txBody>
          <a:bodyPr tIns="24002"/>
          <a:lstStyle/>
          <a:p>
            <a:pPr algn="l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700" dirty="0">
                <a:solidFill>
                  <a:schemeClr val="bg1"/>
                </a:solidFill>
              </a:rPr>
              <a:t>islas de automatización</a:t>
            </a:r>
            <a:r>
              <a:rPr lang="es-ES" sz="1800" dirty="0">
                <a:solidFill>
                  <a:schemeClr val="bg1"/>
                </a:solidFill>
              </a:rPr>
              <a:t/>
            </a:r>
            <a:br>
              <a:rPr lang="es-ES" sz="1800" dirty="0">
                <a:solidFill>
                  <a:schemeClr val="bg1"/>
                </a:solidFill>
              </a:rPr>
            </a:br>
            <a:r>
              <a:rPr lang="es-ES" sz="3600" dirty="0">
                <a:solidFill>
                  <a:schemeClr val="bg1"/>
                </a:solidFill>
              </a:rPr>
              <a:t>AGRUPADORA			</a:t>
            </a:r>
            <a:r>
              <a:rPr lang="es-ES" sz="3600" dirty="0" smtClean="0">
                <a:solidFill>
                  <a:schemeClr val="bg1"/>
                </a:solidFill>
              </a:rPr>
              <a:t>	</a:t>
            </a:r>
            <a:r>
              <a:rPr lang="es-ES" sz="3600" dirty="0">
                <a:solidFill>
                  <a:schemeClr val="bg1"/>
                </a:solidFill>
              </a:rPr>
              <a:t>			</a:t>
            </a:r>
            <a:r>
              <a:rPr lang="es-ES" sz="1800" dirty="0">
                <a:solidFill>
                  <a:schemeClr val="bg1"/>
                </a:solidFill>
              </a:rPr>
              <a:t>(1/2)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1" y="1610090"/>
            <a:ext cx="8228160" cy="5027568"/>
          </a:xfrm>
        </p:spPr>
        <p:txBody>
          <a:bodyPr>
            <a:normAutofit lnSpcReduction="10000"/>
          </a:bodyPr>
          <a:lstStyle/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i="1" smtClean="0"/>
              <a:t>KRONES </a:t>
            </a:r>
            <a:r>
              <a:rPr lang="es-ES" b="1" i="1" smtClean="0"/>
              <a:t>Variopac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10% más rápida que etiquetadora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Mesa acumuladora y alineadora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Separador de filas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Rodillos que portan el extremo del rollo y</a:t>
            </a:r>
          </a:p>
          <a:p>
            <a:pPr marL="391686" indent="-293764">
              <a:buClr>
                <a:srgbClr val="FF6309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envuelven el pack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Túnel de retractilado</a:t>
            </a:r>
            <a:r>
              <a:rPr lang="es-ES" smtClean="0"/>
              <a:t> </a:t>
            </a:r>
            <a:r>
              <a:rPr lang="es-ES" sz="2200"/>
              <a:t>(235º)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Entrada: </a:t>
            </a:r>
            <a:r>
              <a:rPr lang="es-ES" sz="2200" b="1"/>
              <a:t>Botellas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Salida: </a:t>
            </a:r>
            <a:r>
              <a:rPr lang="es-ES" sz="2200" b="1"/>
              <a:t>Packs de 4 botellas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81" y="4123154"/>
            <a:ext cx="3428640" cy="257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607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1765"/>
            <a:ext cx="8228160" cy="1062832"/>
          </a:xfrm>
        </p:spPr>
        <p:txBody>
          <a:bodyPr tIns="24002"/>
          <a:lstStyle/>
          <a:p>
            <a:pPr algn="l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700" dirty="0">
                <a:solidFill>
                  <a:schemeClr val="bg1"/>
                </a:solidFill>
              </a:rPr>
              <a:t>islas de automatización</a:t>
            </a:r>
            <a:r>
              <a:rPr lang="es-ES" sz="1800" dirty="0">
                <a:solidFill>
                  <a:schemeClr val="bg1"/>
                </a:solidFill>
              </a:rPr>
              <a:t/>
            </a:r>
            <a:br>
              <a:rPr lang="es-ES" sz="1800" dirty="0">
                <a:solidFill>
                  <a:schemeClr val="bg1"/>
                </a:solidFill>
              </a:rPr>
            </a:br>
            <a:r>
              <a:rPr lang="es-ES" sz="3600" dirty="0">
                <a:solidFill>
                  <a:schemeClr val="bg1"/>
                </a:solidFill>
              </a:rPr>
              <a:t>AGRUPADORA		</a:t>
            </a:r>
            <a:r>
              <a:rPr lang="es-ES" sz="3600" dirty="0" smtClean="0">
                <a:solidFill>
                  <a:schemeClr val="bg1"/>
                </a:solidFill>
              </a:rPr>
              <a:t>	</a:t>
            </a:r>
            <a:r>
              <a:rPr lang="es-ES" sz="3600" dirty="0">
                <a:solidFill>
                  <a:schemeClr val="bg1"/>
                </a:solidFill>
              </a:rPr>
              <a:t>				</a:t>
            </a:r>
            <a:r>
              <a:rPr lang="es-ES" sz="1800" dirty="0">
                <a:solidFill>
                  <a:schemeClr val="bg1"/>
                </a:solidFill>
              </a:rPr>
              <a:t>(2/2)</a:t>
            </a:r>
          </a:p>
        </p:txBody>
      </p:sp>
      <p:sp>
        <p:nvSpPr>
          <p:cNvPr id="22530" name="AutoShape 2"/>
          <p:cNvSpPr>
            <a:spLocks noChangeAspect="1" noChangeArrowheads="1"/>
          </p:cNvSpPr>
          <p:nvPr>
            <a:videoFile r:link="rId1"/>
          </p:nvPr>
        </p:nvSpPr>
        <p:spPr bwMode="auto">
          <a:xfrm>
            <a:off x="1006560" y="1195326"/>
            <a:ext cx="7319520" cy="5489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2" name="agru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1458960" y="1873636"/>
            <a:ext cx="6414721" cy="48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03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17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5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25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30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2530"/>
                </p:tgtEl>
              </p:cMediaNode>
            </p:video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1765"/>
            <a:ext cx="8228160" cy="1062832"/>
          </a:xfrm>
        </p:spPr>
        <p:txBody>
          <a:bodyPr tIns="24002"/>
          <a:lstStyle/>
          <a:p>
            <a:pPr algn="l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700" dirty="0">
                <a:solidFill>
                  <a:schemeClr val="bg1"/>
                </a:solidFill>
              </a:rPr>
              <a:t>islas de automatización</a:t>
            </a:r>
            <a:r>
              <a:rPr lang="es-ES" sz="1800" dirty="0">
                <a:solidFill>
                  <a:schemeClr val="bg1"/>
                </a:solidFill>
              </a:rPr>
              <a:t/>
            </a:r>
            <a:br>
              <a:rPr lang="es-ES" sz="1800" dirty="0">
                <a:solidFill>
                  <a:schemeClr val="bg1"/>
                </a:solidFill>
              </a:rPr>
            </a:br>
            <a:r>
              <a:rPr lang="es-ES" sz="3600" dirty="0">
                <a:solidFill>
                  <a:schemeClr val="bg1"/>
                </a:solidFill>
              </a:rPr>
              <a:t>PALETIZADORA				</a:t>
            </a:r>
            <a:r>
              <a:rPr lang="es-ES" sz="3600" dirty="0" smtClean="0">
                <a:solidFill>
                  <a:schemeClr val="bg1"/>
                </a:solidFill>
              </a:rPr>
              <a:t>	</a:t>
            </a:r>
            <a:r>
              <a:rPr lang="es-ES" sz="3600" dirty="0">
                <a:solidFill>
                  <a:schemeClr val="bg1"/>
                </a:solidFill>
              </a:rPr>
              <a:t>		</a:t>
            </a:r>
            <a:r>
              <a:rPr lang="es-ES" sz="1800" dirty="0">
                <a:solidFill>
                  <a:schemeClr val="bg1"/>
                </a:solidFill>
              </a:rPr>
              <a:t>(1/3)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0240" y="1700819"/>
            <a:ext cx="8228160" cy="5013166"/>
          </a:xfrm>
        </p:spPr>
        <p:txBody>
          <a:bodyPr/>
          <a:lstStyle/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i="1" smtClean="0"/>
              <a:t>ELETTRIC80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3 </a:t>
            </a:r>
            <a:r>
              <a:rPr lang="es-ES" b="1" smtClean="0"/>
              <a:t>robots</a:t>
            </a:r>
          </a:p>
          <a:p>
            <a:pPr marL="391686" indent="-293764">
              <a:buClr>
                <a:srgbClr val="FF6309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angulares </a:t>
            </a:r>
            <a:r>
              <a:rPr lang="es-ES" sz="2200"/>
              <a:t>(FANUC)</a:t>
            </a:r>
          </a:p>
          <a:p>
            <a:pPr marL="391686" indent="-293764">
              <a:buClr>
                <a:srgbClr val="FF6309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s-ES" sz="2200"/>
          </a:p>
          <a:p>
            <a:pPr marL="391686" indent="-293764">
              <a:buClr>
                <a:srgbClr val="FF6309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s-ES" sz="2200"/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Entrada: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200" b="1"/>
              <a:t>Pack de 4 botellas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Salida: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200" b="1"/>
              <a:t>Palé de 4 capas (botellas de 2 litros)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200" b="1"/>
              <a:t>Pale de 6 capas (botellas de 1'5 litros)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400" y="1883718"/>
            <a:ext cx="4716000" cy="3538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85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0"/>
            <a:ext cx="8228160" cy="1144921"/>
          </a:xfrm>
        </p:spPr>
        <p:txBody>
          <a:bodyPr tIns="448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5100" dirty="0" err="1" smtClean="0">
                <a:solidFill>
                  <a:schemeClr val="bg1"/>
                </a:solidFill>
              </a:rPr>
              <a:t>index</a:t>
            </a:r>
            <a:endParaRPr lang="es-ES" sz="5100" dirty="0">
              <a:solidFill>
                <a:schemeClr val="bg1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526396"/>
          </a:xfrm>
        </p:spPr>
        <p:txBody>
          <a:bodyPr/>
          <a:lstStyle/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dirty="0" smtClean="0"/>
              <a:t>INTRODUCTION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dirty="0" smtClean="0"/>
              <a:t>GOAL AND MOTIVATION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dirty="0" smtClean="0"/>
              <a:t>PROCESS DESCRIPTION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dirty="0" smtClean="0"/>
              <a:t>AUTOMATION ISLANDS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dirty="0" smtClean="0"/>
              <a:t>PROFITS OF AUTOMATION</a:t>
            </a:r>
          </a:p>
        </p:txBody>
      </p:sp>
    </p:spTree>
    <p:extLst>
      <p:ext uri="{BB962C8B-B14F-4D97-AF65-F5344CB8AC3E}">
        <p14:creationId xmlns:p14="http://schemas.microsoft.com/office/powerpoint/2010/main" val="3349895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1765"/>
            <a:ext cx="8228160" cy="1062832"/>
          </a:xfrm>
        </p:spPr>
        <p:txBody>
          <a:bodyPr tIns="24002"/>
          <a:lstStyle/>
          <a:p>
            <a:pPr algn="l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700" dirty="0">
                <a:solidFill>
                  <a:schemeClr val="bg1"/>
                </a:solidFill>
              </a:rPr>
              <a:t>islas de automatización</a:t>
            </a:r>
            <a:r>
              <a:rPr lang="es-ES" sz="1800" dirty="0">
                <a:solidFill>
                  <a:schemeClr val="bg1"/>
                </a:solidFill>
              </a:rPr>
              <a:t/>
            </a:r>
            <a:br>
              <a:rPr lang="es-ES" sz="1800" dirty="0">
                <a:solidFill>
                  <a:schemeClr val="bg1"/>
                </a:solidFill>
              </a:rPr>
            </a:br>
            <a:r>
              <a:rPr lang="es-ES" sz="3600" dirty="0">
                <a:solidFill>
                  <a:schemeClr val="bg1"/>
                </a:solidFill>
              </a:rPr>
              <a:t>PALETIZADORA			</a:t>
            </a:r>
            <a:r>
              <a:rPr lang="es-ES" sz="3600" dirty="0" smtClean="0">
                <a:solidFill>
                  <a:schemeClr val="bg1"/>
                </a:solidFill>
              </a:rPr>
              <a:t>	</a:t>
            </a:r>
            <a:r>
              <a:rPr lang="es-ES" sz="3600" dirty="0">
                <a:solidFill>
                  <a:schemeClr val="bg1"/>
                </a:solidFill>
              </a:rPr>
              <a:t>			</a:t>
            </a:r>
            <a:r>
              <a:rPr lang="es-ES" sz="1800" dirty="0">
                <a:solidFill>
                  <a:schemeClr val="bg1"/>
                </a:solidFill>
              </a:rPr>
              <a:t>(2/3)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1" y="1700819"/>
            <a:ext cx="8228160" cy="5253672"/>
          </a:xfrm>
        </p:spPr>
        <p:txBody>
          <a:bodyPr>
            <a:normAutofit lnSpcReduction="10000"/>
          </a:bodyPr>
          <a:lstStyle/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Cinta transportadora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1er robot</a:t>
            </a:r>
            <a:r>
              <a:rPr lang="es-ES" smtClean="0"/>
              <a:t>: FANUC M410i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50 kg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Formar capas de palés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2º</a:t>
            </a:r>
            <a:r>
              <a:rPr lang="es-ES" smtClean="0"/>
              <a:t> y </a:t>
            </a:r>
            <a:r>
              <a:rPr lang="es-ES" b="1" smtClean="0"/>
              <a:t>3º</a:t>
            </a:r>
            <a:r>
              <a:rPr lang="es-ES" smtClean="0"/>
              <a:t>: FANUC M710i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300 kg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El primero coge la capa y la coloca en el palé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Coloca el palé en la plataforma y un cartón entre capas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AGV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20" y="1409908"/>
            <a:ext cx="3562560" cy="267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09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1" y="41765"/>
            <a:ext cx="8228160" cy="1062832"/>
          </a:xfrm>
        </p:spPr>
        <p:txBody>
          <a:bodyPr tIns="44575"/>
          <a:lstStyle/>
          <a:p>
            <a:pPr algn="l">
              <a:lnSpc>
                <a:spcPct val="87000"/>
              </a:lnSpc>
              <a:tabLst>
                <a:tab pos="0" algn="l"/>
                <a:tab pos="655210" algn="l"/>
                <a:tab pos="1311860" algn="l"/>
                <a:tab pos="1968510" algn="l"/>
                <a:tab pos="2625159" algn="l"/>
                <a:tab pos="3281809" algn="l"/>
                <a:tab pos="3939898" algn="l"/>
                <a:tab pos="4595108" algn="l"/>
                <a:tab pos="5251758" algn="l"/>
                <a:tab pos="5908408" algn="l"/>
                <a:tab pos="6565057" algn="l"/>
                <a:tab pos="7221707" algn="l"/>
                <a:tab pos="7879796" algn="l"/>
                <a:tab pos="8149081" algn="l"/>
                <a:tab pos="8556606" algn="l"/>
                <a:tab pos="8964133" algn="l"/>
                <a:tab pos="9371658" algn="l"/>
                <a:tab pos="9779185" algn="l"/>
              </a:tabLst>
            </a:pPr>
            <a:r>
              <a:rPr lang="es-ES" sz="2700" dirty="0">
                <a:solidFill>
                  <a:schemeClr val="bg1"/>
                </a:solidFill>
              </a:rPr>
              <a:t>islas de automatización</a:t>
            </a:r>
            <a:r>
              <a:rPr lang="es-ES" sz="1800" dirty="0">
                <a:solidFill>
                  <a:schemeClr val="bg1"/>
                </a:solidFill>
              </a:rPr>
              <a:t/>
            </a:r>
            <a:br>
              <a:rPr lang="es-ES" sz="1800" dirty="0">
                <a:solidFill>
                  <a:schemeClr val="bg1"/>
                </a:solidFill>
              </a:rPr>
            </a:br>
            <a:r>
              <a:rPr lang="es-ES" sz="3600" dirty="0">
                <a:solidFill>
                  <a:schemeClr val="bg1"/>
                </a:solidFill>
              </a:rPr>
              <a:t>PALETIZADORA		</a:t>
            </a:r>
            <a:r>
              <a:rPr lang="es-ES" sz="3600" dirty="0" smtClean="0">
                <a:solidFill>
                  <a:schemeClr val="bg1"/>
                </a:solidFill>
              </a:rPr>
              <a:t>	</a:t>
            </a:r>
            <a:r>
              <a:rPr lang="es-ES" sz="3600" dirty="0">
                <a:solidFill>
                  <a:schemeClr val="bg1"/>
                </a:solidFill>
              </a:rPr>
              <a:t>				</a:t>
            </a:r>
            <a:r>
              <a:rPr lang="es-ES" sz="1800" dirty="0">
                <a:solidFill>
                  <a:schemeClr val="bg1"/>
                </a:solidFill>
              </a:rPr>
              <a:t>(3/3)</a:t>
            </a:r>
          </a:p>
        </p:txBody>
      </p:sp>
      <p:pic>
        <p:nvPicPr>
          <p:cNvPr id="2" name="pal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68960" y="1839072"/>
            <a:ext cx="5736960" cy="46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00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7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1" y="0"/>
            <a:ext cx="8228160" cy="1144921"/>
          </a:xfrm>
        </p:spPr>
        <p:txBody>
          <a:bodyPr tIns="44575"/>
          <a:lstStyle/>
          <a:p>
            <a:pPr algn="l">
              <a:lnSpc>
                <a:spcPct val="87000"/>
              </a:lnSpc>
              <a:tabLst>
                <a:tab pos="0" algn="l"/>
                <a:tab pos="655210" algn="l"/>
                <a:tab pos="1311860" algn="l"/>
                <a:tab pos="1968510" algn="l"/>
                <a:tab pos="2625159" algn="l"/>
                <a:tab pos="3281809" algn="l"/>
                <a:tab pos="3939898" algn="l"/>
                <a:tab pos="4595108" algn="l"/>
                <a:tab pos="5251758" algn="l"/>
                <a:tab pos="5908408" algn="l"/>
                <a:tab pos="6565057" algn="l"/>
                <a:tab pos="7221707" algn="l"/>
                <a:tab pos="7879796" algn="l"/>
                <a:tab pos="8149081" algn="l"/>
                <a:tab pos="8556606" algn="l"/>
                <a:tab pos="8964133" algn="l"/>
                <a:tab pos="9371658" algn="l"/>
                <a:tab pos="9779185" algn="l"/>
              </a:tabLst>
            </a:pPr>
            <a:r>
              <a:rPr lang="es-ES" sz="2700" dirty="0">
                <a:solidFill>
                  <a:schemeClr val="bg1"/>
                </a:solidFill>
              </a:rPr>
              <a:t>islas de automatización</a:t>
            </a:r>
            <a:r>
              <a:rPr lang="es-ES" sz="1800" dirty="0">
                <a:solidFill>
                  <a:schemeClr val="bg1"/>
                </a:solidFill>
              </a:rPr>
              <a:t/>
            </a:r>
            <a:br>
              <a:rPr lang="es-ES" sz="1800" dirty="0">
                <a:solidFill>
                  <a:schemeClr val="bg1"/>
                </a:solidFill>
              </a:rPr>
            </a:br>
            <a:r>
              <a:rPr lang="es-ES" sz="3600" dirty="0">
                <a:solidFill>
                  <a:schemeClr val="bg1"/>
                </a:solidFill>
              </a:rPr>
              <a:t>ENFARDADORA			</a:t>
            </a:r>
            <a:r>
              <a:rPr lang="es-ES" sz="3600" dirty="0" smtClean="0">
                <a:solidFill>
                  <a:schemeClr val="bg1"/>
                </a:solidFill>
              </a:rPr>
              <a:t>	</a:t>
            </a:r>
            <a:r>
              <a:rPr lang="es-ES" sz="3600" dirty="0">
                <a:solidFill>
                  <a:schemeClr val="bg1"/>
                </a:solidFill>
              </a:rPr>
              <a:t>			</a:t>
            </a:r>
            <a:r>
              <a:rPr lang="es-ES" sz="1800" dirty="0">
                <a:solidFill>
                  <a:schemeClr val="bg1"/>
                </a:solidFill>
              </a:rPr>
              <a:t>(1/2)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6481" y="1441592"/>
            <a:ext cx="8228160" cy="501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/>
          <a:lstStyle>
            <a:lvl1pPr marL="430213" indent="-32385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8620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spcAft>
                <a:spcPts val="1293"/>
              </a:spcAft>
              <a:buClr>
                <a:srgbClr val="FF6309"/>
              </a:buClr>
              <a:buSzPct val="45000"/>
              <a:buFont typeface="Wingdings" charset="2"/>
              <a:buChar char=""/>
            </a:pPr>
            <a:r>
              <a:rPr lang="es-ES" sz="2900" i="1">
                <a:solidFill>
                  <a:srgbClr val="000000"/>
                </a:solidFill>
              </a:rPr>
              <a:t>ELETTRIC80</a:t>
            </a:r>
          </a:p>
          <a:p>
            <a:pPr eaLnBrk="1">
              <a:spcAft>
                <a:spcPts val="1293"/>
              </a:spcAft>
              <a:buClr>
                <a:srgbClr val="FF6309"/>
              </a:buClr>
              <a:buSzPct val="45000"/>
              <a:buFont typeface="Wingdings" charset="2"/>
              <a:buChar char=""/>
            </a:pPr>
            <a:r>
              <a:rPr lang="es-ES" sz="2900">
                <a:solidFill>
                  <a:srgbClr val="000000"/>
                </a:solidFill>
              </a:rPr>
              <a:t>Cinta transportadora</a:t>
            </a:r>
          </a:p>
          <a:p>
            <a:pPr eaLnBrk="1">
              <a:spcAft>
                <a:spcPts val="1293"/>
              </a:spcAft>
              <a:buClr>
                <a:srgbClr val="FF6309"/>
              </a:buClr>
              <a:buSzPct val="45000"/>
              <a:buFont typeface="Wingdings" charset="2"/>
              <a:buChar char=""/>
            </a:pPr>
            <a:r>
              <a:rPr lang="es-ES" sz="2900" b="1">
                <a:solidFill>
                  <a:srgbClr val="000000"/>
                </a:solidFill>
              </a:rPr>
              <a:t>Mesa de rotación</a:t>
            </a:r>
          </a:p>
          <a:p>
            <a:pPr eaLnBrk="1">
              <a:spcAft>
                <a:spcPts val="1293"/>
              </a:spcAft>
              <a:buClr>
                <a:srgbClr val="FF6309"/>
              </a:buClr>
              <a:buSzPct val="45000"/>
              <a:buFont typeface="Wingdings" charset="2"/>
              <a:buChar char=""/>
            </a:pPr>
            <a:r>
              <a:rPr lang="es-ES" sz="2900" b="1">
                <a:solidFill>
                  <a:srgbClr val="000000"/>
                </a:solidFill>
              </a:rPr>
              <a:t>Pisón</a:t>
            </a:r>
          </a:p>
          <a:p>
            <a:pPr eaLnBrk="1">
              <a:spcAft>
                <a:spcPts val="1293"/>
              </a:spcAft>
              <a:buClr>
                <a:srgbClr val="FF6309"/>
              </a:buClr>
              <a:buSzPct val="45000"/>
              <a:buFont typeface="Wingdings" charset="2"/>
              <a:buChar char=""/>
            </a:pPr>
            <a:r>
              <a:rPr lang="es-ES" sz="2900" b="1">
                <a:solidFill>
                  <a:srgbClr val="000000"/>
                </a:solidFill>
              </a:rPr>
              <a:t>Robot</a:t>
            </a:r>
          </a:p>
          <a:p>
            <a:pPr eaLnBrk="1">
              <a:spcAft>
                <a:spcPts val="1293"/>
              </a:spcAft>
            </a:pPr>
            <a:endParaRPr lang="es-ES" sz="2200">
              <a:solidFill>
                <a:srgbClr val="000000"/>
              </a:solidFill>
            </a:endParaRPr>
          </a:p>
          <a:p>
            <a:pPr eaLnBrk="1">
              <a:spcAft>
                <a:spcPts val="1293"/>
              </a:spcAft>
              <a:buClr>
                <a:srgbClr val="FF6309"/>
              </a:buClr>
              <a:buSzPct val="45000"/>
              <a:buFont typeface="Wingdings" charset="2"/>
              <a:buChar char=""/>
            </a:pPr>
            <a:r>
              <a:rPr lang="es-ES" sz="2900">
                <a:solidFill>
                  <a:srgbClr val="000000"/>
                </a:solidFill>
              </a:rPr>
              <a:t>Entrada:</a:t>
            </a:r>
          </a:p>
          <a:p>
            <a:pPr lvl="1" eaLnBrk="1">
              <a:spcAft>
                <a:spcPts val="1032"/>
              </a:spcAft>
              <a:buClr>
                <a:srgbClr val="FF6309"/>
              </a:buClr>
              <a:buSzPct val="45000"/>
              <a:buFont typeface="Wingdings" charset="2"/>
              <a:buChar char=""/>
            </a:pPr>
            <a:r>
              <a:rPr lang="es-ES" sz="2200" b="1">
                <a:solidFill>
                  <a:srgbClr val="000000"/>
                </a:solidFill>
              </a:rPr>
              <a:t>Palés</a:t>
            </a:r>
          </a:p>
          <a:p>
            <a:pPr eaLnBrk="1">
              <a:spcAft>
                <a:spcPts val="1293"/>
              </a:spcAft>
              <a:buClr>
                <a:srgbClr val="FF6309"/>
              </a:buClr>
              <a:buSzPct val="45000"/>
              <a:buFont typeface="Wingdings" charset="2"/>
              <a:buChar char=""/>
            </a:pPr>
            <a:r>
              <a:rPr lang="es-ES" sz="2900">
                <a:solidFill>
                  <a:srgbClr val="000000"/>
                </a:solidFill>
              </a:rPr>
              <a:t>Salida:</a:t>
            </a:r>
          </a:p>
          <a:p>
            <a:pPr lvl="1" eaLnBrk="1">
              <a:spcAft>
                <a:spcPts val="1032"/>
              </a:spcAft>
              <a:buClr>
                <a:srgbClr val="FF6309"/>
              </a:buClr>
              <a:buSzPct val="45000"/>
              <a:buFont typeface="Wingdings" charset="2"/>
              <a:buChar char=""/>
            </a:pPr>
            <a:r>
              <a:rPr lang="es-ES" sz="2200" b="1">
                <a:solidFill>
                  <a:srgbClr val="000000"/>
                </a:solidFill>
              </a:rPr>
              <a:t>Palés enfardados</a:t>
            </a: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121" y="2612434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580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4801" y="41765"/>
            <a:ext cx="8228160" cy="1062832"/>
          </a:xfrm>
        </p:spPr>
        <p:txBody>
          <a:bodyPr tIns="24165"/>
          <a:lstStyle/>
          <a:p>
            <a:pPr algn="l">
              <a:tabLst>
                <a:tab pos="0" algn="l"/>
                <a:tab pos="655210" algn="l"/>
                <a:tab pos="1311860" algn="l"/>
                <a:tab pos="1968510" algn="l"/>
                <a:tab pos="2625159" algn="l"/>
                <a:tab pos="3281809" algn="l"/>
                <a:tab pos="3939898" algn="l"/>
                <a:tab pos="4595108" algn="l"/>
                <a:tab pos="5251758" algn="l"/>
                <a:tab pos="5908408" algn="l"/>
                <a:tab pos="6565057" algn="l"/>
                <a:tab pos="7221707" algn="l"/>
                <a:tab pos="7879796" algn="l"/>
                <a:tab pos="8149081" algn="l"/>
                <a:tab pos="8556606" algn="l"/>
                <a:tab pos="8964133" algn="l"/>
                <a:tab pos="9371658" algn="l"/>
                <a:tab pos="9779185" algn="l"/>
              </a:tabLst>
            </a:pPr>
            <a:r>
              <a:rPr lang="es-ES" sz="2700" dirty="0">
                <a:solidFill>
                  <a:schemeClr val="bg1"/>
                </a:solidFill>
              </a:rPr>
              <a:t>islas de automatización</a:t>
            </a:r>
            <a:r>
              <a:rPr lang="es-ES" sz="1800" dirty="0">
                <a:solidFill>
                  <a:schemeClr val="bg1"/>
                </a:solidFill>
              </a:rPr>
              <a:t/>
            </a:r>
            <a:br>
              <a:rPr lang="es-ES" sz="1800" dirty="0">
                <a:solidFill>
                  <a:schemeClr val="bg1"/>
                </a:solidFill>
              </a:rPr>
            </a:br>
            <a:r>
              <a:rPr lang="es-ES" sz="3600" dirty="0">
                <a:solidFill>
                  <a:schemeClr val="bg1"/>
                </a:solidFill>
              </a:rPr>
              <a:t>ENFARDADORA	</a:t>
            </a:r>
            <a:r>
              <a:rPr lang="es-ES" sz="3600">
                <a:solidFill>
                  <a:schemeClr val="bg1"/>
                </a:solidFill>
              </a:rPr>
              <a:t>	</a:t>
            </a:r>
            <a:r>
              <a:rPr lang="es-ES" sz="3600" smtClean="0">
                <a:solidFill>
                  <a:schemeClr val="bg1"/>
                </a:solidFill>
              </a:rPr>
              <a:t>	</a:t>
            </a:r>
            <a:r>
              <a:rPr lang="es-ES" sz="3600" dirty="0">
                <a:solidFill>
                  <a:schemeClr val="bg1"/>
                </a:solidFill>
              </a:rPr>
              <a:t>				</a:t>
            </a:r>
            <a:r>
              <a:rPr lang="es-ES" sz="1800" dirty="0">
                <a:solidFill>
                  <a:schemeClr val="bg1"/>
                </a:solidFill>
              </a:rPr>
              <a:t>(2/2)</a:t>
            </a:r>
          </a:p>
        </p:txBody>
      </p:sp>
      <p:pic>
        <p:nvPicPr>
          <p:cNvPr id="2" name="Enfardadora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23360" y="1769945"/>
            <a:ext cx="6497280" cy="487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79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rofits of automation		</a:t>
            </a:r>
            <a:r>
              <a:rPr lang="en-US" sz="1800" dirty="0">
                <a:solidFill>
                  <a:schemeClr val="bg1"/>
                </a:solidFill>
              </a:rPr>
              <a:t>	(1/2)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b="1" dirty="0" smtClean="0"/>
              <a:t>Efficiency</a:t>
            </a:r>
            <a:r>
              <a:rPr lang="es-ES" b="1" dirty="0" smtClean="0"/>
              <a:t> </a:t>
            </a:r>
            <a:r>
              <a:rPr lang="es-ES" b="1" dirty="0" err="1" smtClean="0"/>
              <a:t>increase</a:t>
            </a:r>
            <a:endParaRPr lang="es-ES" b="1" dirty="0" smtClean="0"/>
          </a:p>
          <a:p>
            <a:pPr marL="791736" lvl="1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dirty="0" err="1" smtClean="0"/>
              <a:t>Decrease</a:t>
            </a:r>
            <a:r>
              <a:rPr lang="es-ES" b="1" dirty="0" smtClean="0"/>
              <a:t> of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production</a:t>
            </a:r>
            <a:r>
              <a:rPr lang="es-ES" b="1" dirty="0" smtClean="0"/>
              <a:t> </a:t>
            </a:r>
            <a:r>
              <a:rPr lang="es-ES" b="1" dirty="0" err="1" smtClean="0"/>
              <a:t>costs</a:t>
            </a:r>
            <a:endParaRPr lang="es-ES" b="1" dirty="0" smtClean="0"/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dirty="0" err="1" smtClean="0"/>
              <a:t>Production</a:t>
            </a:r>
            <a:r>
              <a:rPr lang="es-ES" b="1" dirty="0" smtClean="0"/>
              <a:t> </a:t>
            </a:r>
            <a:r>
              <a:rPr lang="es-ES" b="1" dirty="0" err="1" smtClean="0"/>
              <a:t>volume</a:t>
            </a:r>
            <a:r>
              <a:rPr lang="es-ES" b="1" dirty="0" smtClean="0"/>
              <a:t> </a:t>
            </a:r>
            <a:r>
              <a:rPr lang="es-ES" b="1" dirty="0" err="1" smtClean="0"/>
              <a:t>increase</a:t>
            </a:r>
            <a:endParaRPr lang="es-ES" b="1" dirty="0" smtClean="0"/>
          </a:p>
          <a:p>
            <a:pPr marL="97921" indent="0">
              <a:buClr>
                <a:srgbClr val="FF6309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s-ES" b="1" dirty="0" smtClean="0"/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dirty="0" err="1" smtClean="0"/>
              <a:t>Standarizing</a:t>
            </a:r>
            <a:r>
              <a:rPr lang="es-ES" b="1" dirty="0" smtClean="0"/>
              <a:t> </a:t>
            </a:r>
            <a:r>
              <a:rPr lang="es-ES" b="1" dirty="0" err="1" smtClean="0"/>
              <a:t>process</a:t>
            </a:r>
            <a:endParaRPr lang="es-ES" b="1" dirty="0" smtClean="0"/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s-ES" b="1" dirty="0" smtClean="0"/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dirty="0" err="1" smtClean="0"/>
              <a:t>Decrease</a:t>
            </a:r>
            <a:r>
              <a:rPr lang="es-ES" b="1" dirty="0" smtClean="0"/>
              <a:t> of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quality</a:t>
            </a:r>
            <a:r>
              <a:rPr lang="es-ES" b="1" dirty="0" smtClean="0"/>
              <a:t> </a:t>
            </a:r>
            <a:r>
              <a:rPr lang="es-ES" b="1" dirty="0" err="1" smtClean="0"/>
              <a:t>problems</a:t>
            </a:r>
            <a:endParaRPr lang="es-ES" b="1" dirty="0" smtClean="0"/>
          </a:p>
          <a:p>
            <a:pPr marL="754571" lvl="1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dirty="0" smtClean="0"/>
              <a:t>Human </a:t>
            </a:r>
            <a:r>
              <a:rPr lang="es-ES" b="1" dirty="0" err="1" smtClean="0"/>
              <a:t>mistakes</a:t>
            </a:r>
            <a:endParaRPr lang="es-ES" b="1" dirty="0" smtClean="0"/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2932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profits of automation		</a:t>
            </a:r>
            <a:r>
              <a:rPr lang="en-US" sz="1800" dirty="0" smtClean="0">
                <a:solidFill>
                  <a:schemeClr val="bg1"/>
                </a:solidFill>
              </a:rPr>
              <a:t>	(2/2)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dirty="0" err="1" smtClean="0"/>
              <a:t>Increase</a:t>
            </a:r>
            <a:r>
              <a:rPr lang="es-ES" b="1" dirty="0" smtClean="0"/>
              <a:t> of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n-US" b="1" dirty="0" smtClean="0"/>
              <a:t>competitiveness</a:t>
            </a:r>
            <a:endParaRPr lang="es-ES" b="1" dirty="0" smtClean="0"/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s-ES" b="1" dirty="0"/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dirty="0" err="1" smtClean="0"/>
              <a:t>Production</a:t>
            </a:r>
            <a:r>
              <a:rPr lang="es-ES" b="1" dirty="0" smtClean="0"/>
              <a:t> </a:t>
            </a:r>
            <a:r>
              <a:rPr lang="es-ES" b="1" dirty="0" err="1" smtClean="0"/>
              <a:t>centralizing</a:t>
            </a:r>
            <a:endParaRPr lang="es-ES" b="1" dirty="0" smtClean="0"/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s-ES" b="1" dirty="0"/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dirty="0" err="1" smtClean="0"/>
              <a:t>J.García</a:t>
            </a:r>
            <a:r>
              <a:rPr lang="es-ES" b="1" dirty="0" smtClean="0"/>
              <a:t> Carrión </a:t>
            </a:r>
            <a:r>
              <a:rPr lang="es-ES" b="1" dirty="0" err="1" smtClean="0"/>
              <a:t>still</a:t>
            </a:r>
            <a:r>
              <a:rPr lang="es-ES" b="1" dirty="0" smtClean="0"/>
              <a:t> </a:t>
            </a:r>
            <a:r>
              <a:rPr lang="es-ES" b="1" dirty="0" err="1"/>
              <a:t>g</a:t>
            </a:r>
            <a:r>
              <a:rPr lang="es-ES" b="1" dirty="0" err="1" smtClean="0"/>
              <a:t>rowing</a:t>
            </a:r>
            <a:r>
              <a:rPr lang="es-ES" b="1" dirty="0" smtClean="0"/>
              <a:t> </a:t>
            </a:r>
            <a:r>
              <a:rPr lang="es-ES" b="1" dirty="0" err="1" smtClean="0"/>
              <a:t>even</a:t>
            </a:r>
            <a:r>
              <a:rPr lang="es-ES" b="1" dirty="0" smtClean="0"/>
              <a:t> in </a:t>
            </a:r>
            <a:r>
              <a:rPr lang="es-ES" b="1" dirty="0" err="1" smtClean="0"/>
              <a:t>economic</a:t>
            </a:r>
            <a:r>
              <a:rPr lang="es-ES" b="1" dirty="0" smtClean="0"/>
              <a:t> crisis</a:t>
            </a:r>
          </a:p>
        </p:txBody>
      </p:sp>
    </p:spTree>
    <p:extLst>
      <p:ext uri="{BB962C8B-B14F-4D97-AF65-F5344CB8AC3E}">
        <p14:creationId xmlns:p14="http://schemas.microsoft.com/office/powerpoint/2010/main" val="34901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bibliography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dirty="0" err="1" smtClean="0"/>
              <a:t>J.García</a:t>
            </a:r>
            <a:r>
              <a:rPr lang="es-ES" b="1" dirty="0" smtClean="0"/>
              <a:t> Carrión web page </a:t>
            </a:r>
            <a:r>
              <a:rPr lang="es-ES" b="1" dirty="0" smtClean="0">
                <a:hlinkClick r:id="rId2"/>
              </a:rPr>
              <a:t>x</a:t>
            </a:r>
            <a:endParaRPr lang="es-ES" b="1" dirty="0" smtClean="0"/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i="1" dirty="0" smtClean="0"/>
              <a:t>KRONES web </a:t>
            </a:r>
            <a:r>
              <a:rPr lang="es-ES" b="1" i="1" dirty="0" err="1" smtClean="0"/>
              <a:t>page</a:t>
            </a:r>
            <a:r>
              <a:rPr lang="es-ES" b="1" i="1" dirty="0" err="1" smtClean="0">
                <a:hlinkClick r:id="rId3"/>
              </a:rPr>
              <a:t>x</a:t>
            </a:r>
            <a:endParaRPr lang="es-ES" b="1" i="1" dirty="0" smtClean="0"/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i="1" dirty="0" smtClean="0"/>
              <a:t>Machine videos </a:t>
            </a:r>
            <a:r>
              <a:rPr lang="es-ES" b="1" i="1" dirty="0" smtClean="0">
                <a:hlinkClick r:id="rId4"/>
              </a:rPr>
              <a:t>x</a:t>
            </a:r>
            <a:endParaRPr lang="es-ES" b="1" i="1" dirty="0" smtClean="0"/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i="1" dirty="0" smtClean="0"/>
              <a:t>Elettric80 web page </a:t>
            </a:r>
            <a:r>
              <a:rPr lang="es-ES" b="1" i="1" dirty="0" smtClean="0">
                <a:hlinkClick r:id="rId5"/>
              </a:rPr>
              <a:t>x</a:t>
            </a:r>
            <a:endParaRPr lang="es-E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2808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dirty="0" smtClean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4726" indent="-414726">
              <a:buClr>
                <a:srgbClr val="FF9900"/>
              </a:buClr>
              <a:buFont typeface="Wingdings" charset="2"/>
              <a:buChar char="§"/>
            </a:pPr>
            <a:r>
              <a:rPr lang="en-US" dirty="0" smtClean="0"/>
              <a:t>Establishment</a:t>
            </a:r>
          </a:p>
          <a:p>
            <a:pPr marL="777611" lvl="1" indent="-414726">
              <a:buClr>
                <a:srgbClr val="FF9900"/>
              </a:buClr>
              <a:buFont typeface="Wingdings" charset="2"/>
              <a:buChar char="§"/>
            </a:pPr>
            <a:r>
              <a:rPr lang="en-US" dirty="0" smtClean="0"/>
              <a:t>1890</a:t>
            </a:r>
          </a:p>
          <a:p>
            <a:pPr marL="777611" lvl="1" indent="-414726">
              <a:buClr>
                <a:srgbClr val="FF9900"/>
              </a:buClr>
              <a:buFont typeface="Wingdings" charset="2"/>
              <a:buChar char="§"/>
            </a:pPr>
            <a:r>
              <a:rPr lang="en-US" dirty="0" smtClean="0"/>
              <a:t>Increase exports</a:t>
            </a:r>
            <a:endParaRPr lang="en-US" dirty="0" smtClean="0"/>
          </a:p>
          <a:p>
            <a:pPr marL="777611" lvl="1" indent="-414726">
              <a:buClr>
                <a:srgbClr val="FF9900"/>
              </a:buClr>
              <a:buFont typeface="Wingdings" charset="2"/>
              <a:buChar char="§"/>
            </a:pPr>
            <a:r>
              <a:rPr lang="en-US" dirty="0" smtClean="0"/>
              <a:t>New winery</a:t>
            </a:r>
          </a:p>
          <a:p>
            <a:pPr marL="414726" indent="-414726">
              <a:buClr>
                <a:srgbClr val="FF9900"/>
              </a:buClr>
              <a:buFont typeface="Wingdings" charset="2"/>
              <a:buChar char="§"/>
            </a:pPr>
            <a:r>
              <a:rPr lang="en-US" dirty="0" smtClean="0"/>
              <a:t>1980</a:t>
            </a:r>
          </a:p>
          <a:p>
            <a:pPr marL="777611" lvl="1" indent="-414726">
              <a:buClr>
                <a:srgbClr val="FF9900"/>
              </a:buClr>
              <a:buFont typeface="Wingdings" charset="2"/>
              <a:buChar char="§"/>
            </a:pPr>
            <a:r>
              <a:rPr lang="en-US" dirty="0" smtClean="0"/>
              <a:t>Demand increase</a:t>
            </a:r>
          </a:p>
          <a:p>
            <a:pPr marL="777611" lvl="1" indent="-414726">
              <a:buClr>
                <a:srgbClr val="FF9900"/>
              </a:buClr>
              <a:buFont typeface="Wingdings" charset="2"/>
              <a:buChar char="§"/>
            </a:pPr>
            <a:r>
              <a:rPr lang="en-US" dirty="0" smtClean="0"/>
              <a:t>Change of container</a:t>
            </a:r>
          </a:p>
          <a:p>
            <a:pPr marL="777611" lvl="1" indent="-414726">
              <a:buClr>
                <a:srgbClr val="FF9900"/>
              </a:buClr>
              <a:buFont typeface="Wingdings" charset="2"/>
              <a:buChar char="§"/>
            </a:pPr>
            <a:r>
              <a:rPr lang="en-US" dirty="0" smtClean="0"/>
              <a:t>First </a:t>
            </a:r>
            <a:r>
              <a:rPr lang="en-US" dirty="0" err="1" smtClean="0"/>
              <a:t>Tv</a:t>
            </a:r>
            <a:r>
              <a:rPr lang="en-US" dirty="0" smtClean="0"/>
              <a:t> ad “</a:t>
            </a:r>
            <a:r>
              <a:rPr lang="en-US" dirty="0" err="1" smtClean="0"/>
              <a:t>Voy</a:t>
            </a:r>
            <a:r>
              <a:rPr lang="en-US" dirty="0" smtClean="0"/>
              <a:t> a comer con Don </a:t>
            </a:r>
            <a:r>
              <a:rPr lang="en-US" dirty="0" err="1" smtClean="0"/>
              <a:t>Simón</a:t>
            </a:r>
            <a:r>
              <a:rPr lang="en-US" dirty="0" smtClean="0"/>
              <a:t>”</a:t>
            </a:r>
          </a:p>
        </p:txBody>
      </p:sp>
      <p:pic>
        <p:nvPicPr>
          <p:cNvPr id="4" name="simon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00" y="1447800"/>
            <a:ext cx="5184000" cy="345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9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dirty="0" smtClean="0">
                <a:solidFill>
                  <a:schemeClr val="bg1"/>
                </a:solidFill>
              </a:rPr>
              <a:t>goal and motivations</a:t>
            </a:r>
          </a:p>
        </p:txBody>
      </p:sp>
      <p:sp>
        <p:nvSpPr>
          <p:cNvPr id="11267" name="Rectangle 2"/>
          <p:cNvSpPr txBox="1">
            <a:spLocks noChangeArrowheads="1"/>
          </p:cNvSpPr>
          <p:nvPr/>
        </p:nvSpPr>
        <p:spPr bwMode="auto">
          <a:xfrm>
            <a:off x="456481" y="1604329"/>
            <a:ext cx="8228160" cy="452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5602" rIns="0" bIns="0"/>
          <a:lstStyle>
            <a:lvl1pPr marL="431800" indent="-32385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831850" indent="-32385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spcAft>
                <a:spcPts val="1293"/>
              </a:spcAft>
              <a:buClr>
                <a:srgbClr val="FF6309"/>
              </a:buClr>
              <a:buSzPct val="45000"/>
              <a:buFont typeface="Wingdings" charset="2"/>
              <a:buChar char=""/>
            </a:pPr>
            <a:r>
              <a:rPr lang="es-ES" sz="2900" dirty="0" err="1" smtClean="0">
                <a:solidFill>
                  <a:srgbClr val="000000"/>
                </a:solidFill>
              </a:rPr>
              <a:t>goal</a:t>
            </a:r>
            <a:r>
              <a:rPr lang="es-ES" sz="2900" dirty="0" smtClean="0">
                <a:solidFill>
                  <a:srgbClr val="000000"/>
                </a:solidFill>
              </a:rPr>
              <a:t>: </a:t>
            </a:r>
            <a:r>
              <a:rPr lang="es-ES" sz="2900" dirty="0" err="1" smtClean="0">
                <a:solidFill>
                  <a:srgbClr val="000000"/>
                </a:solidFill>
              </a:rPr>
              <a:t>increase</a:t>
            </a:r>
            <a:r>
              <a:rPr lang="es-ES" sz="2900" dirty="0" smtClean="0">
                <a:solidFill>
                  <a:srgbClr val="000000"/>
                </a:solidFill>
              </a:rPr>
              <a:t> </a:t>
            </a:r>
            <a:r>
              <a:rPr lang="es-ES" sz="2900" dirty="0" err="1" smtClean="0">
                <a:solidFill>
                  <a:srgbClr val="000000"/>
                </a:solidFill>
              </a:rPr>
              <a:t>the</a:t>
            </a:r>
            <a:r>
              <a:rPr lang="es-ES" sz="2900" dirty="0" smtClean="0">
                <a:solidFill>
                  <a:srgbClr val="000000"/>
                </a:solidFill>
              </a:rPr>
              <a:t> </a:t>
            </a:r>
            <a:r>
              <a:rPr lang="es-ES" sz="2900" dirty="0" err="1" smtClean="0">
                <a:solidFill>
                  <a:srgbClr val="000000"/>
                </a:solidFill>
              </a:rPr>
              <a:t>production</a:t>
            </a:r>
            <a:r>
              <a:rPr lang="es-ES" sz="2900" dirty="0" smtClean="0">
                <a:solidFill>
                  <a:srgbClr val="000000"/>
                </a:solidFill>
              </a:rPr>
              <a:t>, </a:t>
            </a:r>
            <a:r>
              <a:rPr lang="es-ES" sz="2900" dirty="0" err="1" smtClean="0">
                <a:solidFill>
                  <a:srgbClr val="000000"/>
                </a:solidFill>
              </a:rPr>
              <a:t>meet</a:t>
            </a:r>
            <a:r>
              <a:rPr lang="es-ES" sz="2900" dirty="0" smtClean="0">
                <a:solidFill>
                  <a:srgbClr val="000000"/>
                </a:solidFill>
              </a:rPr>
              <a:t> </a:t>
            </a:r>
            <a:r>
              <a:rPr lang="es-ES" sz="2900" dirty="0" err="1" smtClean="0">
                <a:solidFill>
                  <a:srgbClr val="000000"/>
                </a:solidFill>
              </a:rPr>
              <a:t>the</a:t>
            </a:r>
            <a:r>
              <a:rPr lang="es-ES" sz="2900" dirty="0" smtClean="0">
                <a:solidFill>
                  <a:srgbClr val="000000"/>
                </a:solidFill>
              </a:rPr>
              <a:t> </a:t>
            </a:r>
            <a:r>
              <a:rPr lang="es-ES" sz="2900" dirty="0" err="1" smtClean="0">
                <a:solidFill>
                  <a:srgbClr val="000000"/>
                </a:solidFill>
              </a:rPr>
              <a:t>demand</a:t>
            </a:r>
            <a:endParaRPr lang="es-ES" sz="2900" dirty="0">
              <a:solidFill>
                <a:srgbClr val="000000"/>
              </a:solidFill>
            </a:endParaRPr>
          </a:p>
          <a:p>
            <a:pPr lvl="1" eaLnBrk="1">
              <a:spcAft>
                <a:spcPts val="1032"/>
              </a:spcAft>
              <a:buClr>
                <a:srgbClr val="FF6309"/>
              </a:buClr>
              <a:buSzPct val="45000"/>
              <a:buFont typeface="Wingdings" charset="2"/>
              <a:buChar char=""/>
            </a:pPr>
            <a:r>
              <a:rPr lang="es-ES" sz="2500" dirty="0" smtClean="0">
                <a:solidFill>
                  <a:srgbClr val="000000"/>
                </a:solidFill>
              </a:rPr>
              <a:t>More </a:t>
            </a:r>
            <a:r>
              <a:rPr lang="es-ES" sz="2500" dirty="0" err="1" smtClean="0">
                <a:solidFill>
                  <a:srgbClr val="000000"/>
                </a:solidFill>
              </a:rPr>
              <a:t>factories</a:t>
            </a:r>
            <a:r>
              <a:rPr lang="es-ES" sz="2500" dirty="0" smtClean="0">
                <a:solidFill>
                  <a:srgbClr val="000000"/>
                </a:solidFill>
              </a:rPr>
              <a:t> </a:t>
            </a:r>
            <a:r>
              <a:rPr lang="es-ES" sz="2500" dirty="0" err="1" smtClean="0">
                <a:solidFill>
                  <a:srgbClr val="000000"/>
                </a:solidFill>
              </a:rPr>
              <a:t>or</a:t>
            </a:r>
            <a:r>
              <a:rPr lang="es-ES" sz="2500" dirty="0" smtClean="0">
                <a:solidFill>
                  <a:srgbClr val="000000"/>
                </a:solidFill>
              </a:rPr>
              <a:t> more </a:t>
            </a:r>
            <a:r>
              <a:rPr lang="es-ES" sz="2500" dirty="0" err="1" smtClean="0">
                <a:solidFill>
                  <a:srgbClr val="000000"/>
                </a:solidFill>
              </a:rPr>
              <a:t>efficient</a:t>
            </a:r>
            <a:r>
              <a:rPr lang="es-ES" sz="2500" dirty="0" smtClean="0">
                <a:solidFill>
                  <a:srgbClr val="000000"/>
                </a:solidFill>
              </a:rPr>
              <a:t> </a:t>
            </a:r>
            <a:r>
              <a:rPr lang="es-ES" sz="2500" dirty="0" err="1" smtClean="0">
                <a:solidFill>
                  <a:srgbClr val="000000"/>
                </a:solidFill>
              </a:rPr>
              <a:t>ones</a:t>
            </a:r>
            <a:endParaRPr lang="es-ES" sz="2500" b="1" dirty="0">
              <a:solidFill>
                <a:srgbClr val="000000"/>
              </a:solidFill>
            </a:endParaRPr>
          </a:p>
          <a:p>
            <a:pPr eaLnBrk="1">
              <a:spcAft>
                <a:spcPts val="1293"/>
              </a:spcAft>
              <a:buClr>
                <a:srgbClr val="FF6309"/>
              </a:buClr>
              <a:buSzPct val="45000"/>
              <a:buFont typeface="Wingdings" charset="2"/>
              <a:buChar char=""/>
            </a:pPr>
            <a:r>
              <a:rPr lang="es-ES" sz="2900" dirty="0" err="1" smtClean="0">
                <a:solidFill>
                  <a:srgbClr val="000000"/>
                </a:solidFill>
              </a:rPr>
              <a:t>First</a:t>
            </a:r>
            <a:r>
              <a:rPr lang="es-ES" sz="2900" dirty="0" smtClean="0">
                <a:solidFill>
                  <a:srgbClr val="000000"/>
                </a:solidFill>
              </a:rPr>
              <a:t> </a:t>
            </a:r>
            <a:r>
              <a:rPr lang="es-ES" sz="2900" dirty="0" err="1" smtClean="0">
                <a:solidFill>
                  <a:srgbClr val="000000"/>
                </a:solidFill>
              </a:rPr>
              <a:t>factory</a:t>
            </a:r>
            <a:r>
              <a:rPr lang="es-ES" sz="2900" dirty="0" smtClean="0">
                <a:solidFill>
                  <a:srgbClr val="000000"/>
                </a:solidFill>
              </a:rPr>
              <a:t> </a:t>
            </a:r>
            <a:r>
              <a:rPr lang="es-ES" sz="2900" dirty="0">
                <a:solidFill>
                  <a:srgbClr val="000000"/>
                </a:solidFill>
              </a:rPr>
              <a:t>2006</a:t>
            </a:r>
          </a:p>
          <a:p>
            <a:pPr lvl="1" eaLnBrk="1">
              <a:spcAft>
                <a:spcPts val="1032"/>
              </a:spcAft>
              <a:buClr>
                <a:srgbClr val="FF6309"/>
              </a:buClr>
              <a:buSzPct val="45000"/>
              <a:buFont typeface="Wingdings" charset="2"/>
              <a:buChar char=""/>
            </a:pPr>
            <a:r>
              <a:rPr lang="es-ES" sz="2500" i="1" dirty="0" err="1" smtClean="0">
                <a:solidFill>
                  <a:srgbClr val="000000"/>
                </a:solidFill>
              </a:rPr>
              <a:t>Sidel</a:t>
            </a:r>
            <a:r>
              <a:rPr lang="es-ES" sz="2500" i="1" dirty="0" smtClean="0">
                <a:solidFill>
                  <a:srgbClr val="000000"/>
                </a:solidFill>
              </a:rPr>
              <a:t> </a:t>
            </a:r>
            <a:r>
              <a:rPr lang="es-ES" sz="2500" i="1" smtClean="0">
                <a:solidFill>
                  <a:srgbClr val="000000"/>
                </a:solidFill>
              </a:rPr>
              <a:t>machines  </a:t>
            </a:r>
            <a:r>
              <a:rPr lang="es-ES" sz="2500" i="1" smtClean="0">
                <a:solidFill>
                  <a:srgbClr val="FF0000"/>
                </a:solidFill>
                <a:hlinkClick r:id="rId2"/>
              </a:rPr>
              <a:t>www.sidel.com</a:t>
            </a:r>
            <a:endParaRPr lang="es-ES" sz="2500" i="1" dirty="0">
              <a:solidFill>
                <a:srgbClr val="FF0000"/>
              </a:solidFill>
            </a:endParaRPr>
          </a:p>
          <a:p>
            <a:pPr lvl="1" eaLnBrk="1">
              <a:spcAft>
                <a:spcPts val="1032"/>
              </a:spcAft>
              <a:buClr>
                <a:srgbClr val="FF6309"/>
              </a:buClr>
              <a:buSzPct val="45000"/>
              <a:buFont typeface="Wingdings" charset="2"/>
              <a:buChar char=""/>
            </a:pPr>
            <a:r>
              <a:rPr lang="es-ES" sz="2500" i="1" dirty="0" err="1" smtClean="0">
                <a:solidFill>
                  <a:srgbClr val="000000"/>
                </a:solidFill>
              </a:rPr>
              <a:t>Burn</a:t>
            </a:r>
            <a:r>
              <a:rPr lang="es-ES" sz="2500" i="1" dirty="0" smtClean="0">
                <a:solidFill>
                  <a:srgbClr val="000000"/>
                </a:solidFill>
              </a:rPr>
              <a:t> </a:t>
            </a:r>
            <a:r>
              <a:rPr lang="es-ES" sz="2500" i="1" dirty="0" err="1" smtClean="0">
                <a:solidFill>
                  <a:srgbClr val="000000"/>
                </a:solidFill>
              </a:rPr>
              <a:t>down</a:t>
            </a:r>
            <a:r>
              <a:rPr lang="es-ES" sz="2500" i="1" dirty="0" smtClean="0">
                <a:solidFill>
                  <a:srgbClr val="000000"/>
                </a:solidFill>
              </a:rPr>
              <a:t>, </a:t>
            </a:r>
            <a:r>
              <a:rPr lang="es-ES" sz="2500" i="1" dirty="0" err="1" smtClean="0">
                <a:solidFill>
                  <a:srgbClr val="000000"/>
                </a:solidFill>
              </a:rPr>
              <a:t>all</a:t>
            </a:r>
            <a:r>
              <a:rPr lang="es-ES" sz="2500" i="1" dirty="0" smtClean="0">
                <a:solidFill>
                  <a:srgbClr val="000000"/>
                </a:solidFill>
              </a:rPr>
              <a:t> </a:t>
            </a:r>
            <a:r>
              <a:rPr lang="es-ES" sz="2500" i="1" dirty="0" err="1" smtClean="0">
                <a:solidFill>
                  <a:srgbClr val="000000"/>
                </a:solidFill>
              </a:rPr>
              <a:t>production</a:t>
            </a:r>
            <a:r>
              <a:rPr lang="es-ES" sz="2500" i="1" dirty="0" smtClean="0">
                <a:solidFill>
                  <a:srgbClr val="000000"/>
                </a:solidFill>
              </a:rPr>
              <a:t> </a:t>
            </a:r>
            <a:r>
              <a:rPr lang="es-ES" sz="2500" i="1" dirty="0" err="1" smtClean="0">
                <a:solidFill>
                  <a:srgbClr val="000000"/>
                </a:solidFill>
              </a:rPr>
              <a:t>gone</a:t>
            </a:r>
            <a:endParaRPr lang="es-ES" sz="2500" i="1" dirty="0">
              <a:solidFill>
                <a:srgbClr val="000000"/>
              </a:solidFill>
            </a:endParaRPr>
          </a:p>
          <a:p>
            <a:pPr eaLnBrk="1">
              <a:spcAft>
                <a:spcPts val="1293"/>
              </a:spcAft>
              <a:buClr>
                <a:srgbClr val="FF6309"/>
              </a:buClr>
              <a:buSzPct val="45000"/>
              <a:buFont typeface="Wingdings" charset="2"/>
              <a:buChar char=""/>
            </a:pPr>
            <a:r>
              <a:rPr lang="es-ES" sz="2900" i="1" dirty="0" err="1" smtClean="0">
                <a:solidFill>
                  <a:srgbClr val="000000"/>
                </a:solidFill>
              </a:rPr>
              <a:t>Nowadays</a:t>
            </a:r>
            <a:r>
              <a:rPr lang="es-ES" sz="2900" i="1" dirty="0" smtClean="0">
                <a:solidFill>
                  <a:srgbClr val="000000"/>
                </a:solidFill>
              </a:rPr>
              <a:t> </a:t>
            </a:r>
            <a:r>
              <a:rPr lang="es-ES" sz="2900" i="1" dirty="0" err="1" smtClean="0">
                <a:solidFill>
                  <a:srgbClr val="000000"/>
                </a:solidFill>
              </a:rPr>
              <a:t>factory</a:t>
            </a:r>
            <a:r>
              <a:rPr lang="es-ES" sz="2900" i="1" dirty="0" smtClean="0">
                <a:solidFill>
                  <a:srgbClr val="000000"/>
                </a:solidFill>
              </a:rPr>
              <a:t> </a:t>
            </a:r>
            <a:r>
              <a:rPr lang="es-ES" sz="2900" i="1" dirty="0">
                <a:solidFill>
                  <a:srgbClr val="000000"/>
                </a:solidFill>
              </a:rPr>
              <a:t>2007</a:t>
            </a:r>
          </a:p>
          <a:p>
            <a:pPr lvl="1" eaLnBrk="1">
              <a:spcAft>
                <a:spcPts val="1032"/>
              </a:spcAft>
              <a:buClr>
                <a:srgbClr val="FF6309"/>
              </a:buClr>
              <a:buSzPct val="45000"/>
              <a:buFont typeface="Wingdings" charset="2"/>
              <a:buChar char=""/>
            </a:pPr>
            <a:r>
              <a:rPr lang="es-ES" sz="2500" i="1" dirty="0" smtClean="0">
                <a:solidFill>
                  <a:srgbClr val="000000"/>
                </a:solidFill>
              </a:rPr>
              <a:t>Money </a:t>
            </a:r>
            <a:r>
              <a:rPr lang="es-ES" sz="2500" i="1" dirty="0" err="1" smtClean="0">
                <a:solidFill>
                  <a:srgbClr val="000000"/>
                </a:solidFill>
              </a:rPr>
              <a:t>from</a:t>
            </a:r>
            <a:r>
              <a:rPr lang="es-ES" sz="2500" i="1" dirty="0" smtClean="0">
                <a:solidFill>
                  <a:srgbClr val="000000"/>
                </a:solidFill>
              </a:rPr>
              <a:t> </a:t>
            </a:r>
            <a:r>
              <a:rPr lang="es-ES" sz="2500" i="1" dirty="0" err="1" smtClean="0">
                <a:solidFill>
                  <a:srgbClr val="000000"/>
                </a:solidFill>
              </a:rPr>
              <a:t>insurance</a:t>
            </a:r>
            <a:r>
              <a:rPr lang="es-ES" sz="2500" i="1" dirty="0" smtClean="0">
                <a:solidFill>
                  <a:srgbClr val="000000"/>
                </a:solidFill>
              </a:rPr>
              <a:t>, and </a:t>
            </a:r>
            <a:r>
              <a:rPr lang="es-ES" sz="2500" i="1" dirty="0" err="1" smtClean="0">
                <a:solidFill>
                  <a:srgbClr val="000000"/>
                </a:solidFill>
              </a:rPr>
              <a:t>funded</a:t>
            </a:r>
            <a:r>
              <a:rPr lang="es-ES" sz="2500" i="1" dirty="0" smtClean="0">
                <a:solidFill>
                  <a:srgbClr val="000000"/>
                </a:solidFill>
              </a:rPr>
              <a:t> </a:t>
            </a:r>
            <a:r>
              <a:rPr lang="es-ES" sz="2500" i="1" dirty="0" err="1" smtClean="0">
                <a:solidFill>
                  <a:srgbClr val="000000"/>
                </a:solidFill>
              </a:rPr>
              <a:t>by</a:t>
            </a:r>
            <a:r>
              <a:rPr lang="es-ES" sz="2500" i="1" dirty="0" smtClean="0">
                <a:solidFill>
                  <a:srgbClr val="000000"/>
                </a:solidFill>
              </a:rPr>
              <a:t> </a:t>
            </a:r>
            <a:r>
              <a:rPr lang="es-ES" sz="2500" i="1" dirty="0">
                <a:solidFill>
                  <a:srgbClr val="000000"/>
                </a:solidFill>
              </a:rPr>
              <a:t>JCCLM</a:t>
            </a:r>
          </a:p>
          <a:p>
            <a:pPr lvl="1" eaLnBrk="1">
              <a:spcAft>
                <a:spcPts val="1032"/>
              </a:spcAft>
              <a:buClr>
                <a:srgbClr val="FF6309"/>
              </a:buClr>
              <a:buSzPct val="45000"/>
              <a:buFont typeface="Wingdings" charset="2"/>
              <a:buChar char=""/>
            </a:pPr>
            <a:r>
              <a:rPr lang="es-ES" sz="2500" i="1" dirty="0" err="1" smtClean="0">
                <a:solidFill>
                  <a:srgbClr val="000000"/>
                </a:solidFill>
              </a:rPr>
              <a:t>Krones</a:t>
            </a:r>
            <a:r>
              <a:rPr lang="es-ES" sz="2500" i="1" dirty="0" smtClean="0">
                <a:solidFill>
                  <a:srgbClr val="000000"/>
                </a:solidFill>
              </a:rPr>
              <a:t> </a:t>
            </a:r>
            <a:r>
              <a:rPr lang="es-ES" sz="2500" i="1" dirty="0">
                <a:solidFill>
                  <a:srgbClr val="000000"/>
                </a:solidFill>
                <a:hlinkClick r:id="rId3"/>
              </a:rPr>
              <a:t>x</a:t>
            </a:r>
            <a:r>
              <a:rPr lang="es-ES" sz="2500" i="1" dirty="0">
                <a:solidFill>
                  <a:srgbClr val="000000"/>
                </a:solidFill>
              </a:rPr>
              <a:t> </a:t>
            </a:r>
            <a:r>
              <a:rPr lang="es-ES" sz="2500" i="1" dirty="0" smtClean="0">
                <a:solidFill>
                  <a:srgbClr val="000000"/>
                </a:solidFill>
              </a:rPr>
              <a:t>and </a:t>
            </a:r>
            <a:r>
              <a:rPr lang="es-ES" sz="2500" i="1" dirty="0">
                <a:solidFill>
                  <a:srgbClr val="000000"/>
                </a:solidFill>
              </a:rPr>
              <a:t>Elettric80 </a:t>
            </a:r>
            <a:r>
              <a:rPr lang="es-ES" sz="2500" i="1" dirty="0" smtClean="0">
                <a:solidFill>
                  <a:srgbClr val="000000"/>
                </a:solidFill>
                <a:hlinkClick r:id="rId4"/>
              </a:rPr>
              <a:t>x</a:t>
            </a:r>
            <a:r>
              <a:rPr lang="es-ES" sz="2500" i="1" dirty="0" smtClean="0">
                <a:solidFill>
                  <a:srgbClr val="000000"/>
                </a:solidFill>
              </a:rPr>
              <a:t> machines</a:t>
            </a:r>
            <a:endParaRPr lang="es-ES" sz="2500" i="1" dirty="0">
              <a:solidFill>
                <a:srgbClr val="000000"/>
              </a:solidFill>
            </a:endParaRPr>
          </a:p>
          <a:p>
            <a:pPr lvl="1" eaLnBrk="1">
              <a:spcAft>
                <a:spcPts val="1032"/>
              </a:spcAft>
              <a:buClr>
                <a:srgbClr val="FF6309"/>
              </a:buClr>
              <a:buSzPct val="45000"/>
              <a:buFont typeface="Wingdings" charset="2"/>
              <a:buChar char=""/>
            </a:pPr>
            <a:r>
              <a:rPr lang="es-ES" sz="2500" i="1" dirty="0" err="1" smtClean="0">
                <a:solidFill>
                  <a:srgbClr val="000000"/>
                </a:solidFill>
              </a:rPr>
              <a:t>The</a:t>
            </a:r>
            <a:r>
              <a:rPr lang="es-ES" sz="2500" i="1" dirty="0" smtClean="0">
                <a:solidFill>
                  <a:srgbClr val="000000"/>
                </a:solidFill>
              </a:rPr>
              <a:t> </a:t>
            </a:r>
            <a:r>
              <a:rPr lang="es-ES" sz="2500" i="1" dirty="0" err="1" smtClean="0">
                <a:solidFill>
                  <a:srgbClr val="000000"/>
                </a:solidFill>
              </a:rPr>
              <a:t>most</a:t>
            </a:r>
            <a:r>
              <a:rPr lang="es-ES" sz="2500" i="1" dirty="0" smtClean="0">
                <a:solidFill>
                  <a:srgbClr val="000000"/>
                </a:solidFill>
              </a:rPr>
              <a:t> </a:t>
            </a:r>
            <a:r>
              <a:rPr lang="es-ES" sz="2500" i="1" dirty="0" err="1" smtClean="0">
                <a:solidFill>
                  <a:srgbClr val="000000"/>
                </a:solidFill>
              </a:rPr>
              <a:t>efficient</a:t>
            </a:r>
            <a:r>
              <a:rPr lang="es-ES" sz="2500" i="1" dirty="0" smtClean="0">
                <a:solidFill>
                  <a:srgbClr val="000000"/>
                </a:solidFill>
              </a:rPr>
              <a:t> </a:t>
            </a:r>
            <a:r>
              <a:rPr lang="es-ES" sz="2500" i="1" dirty="0" err="1" smtClean="0">
                <a:solidFill>
                  <a:srgbClr val="000000"/>
                </a:solidFill>
              </a:rPr>
              <a:t>one</a:t>
            </a:r>
            <a:r>
              <a:rPr lang="es-ES" sz="2500" i="1" dirty="0" smtClean="0">
                <a:solidFill>
                  <a:srgbClr val="000000"/>
                </a:solidFill>
              </a:rPr>
              <a:t> in </a:t>
            </a:r>
            <a:r>
              <a:rPr lang="es-ES" sz="2500" i="1" dirty="0" err="1" smtClean="0">
                <a:solidFill>
                  <a:srgbClr val="000000"/>
                </a:solidFill>
              </a:rPr>
              <a:t>Europe</a:t>
            </a:r>
            <a:endParaRPr lang="es-ES" sz="25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</a:rPr>
              <a:t>Process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description</a:t>
            </a:r>
            <a:r>
              <a:rPr lang="en-US" dirty="0" smtClean="0">
                <a:solidFill>
                  <a:schemeClr val="bg1"/>
                </a:solidFill>
              </a:rPr>
              <a:t>			</a:t>
            </a:r>
            <a:r>
              <a:rPr lang="en-US" sz="1800" dirty="0" smtClean="0">
                <a:solidFill>
                  <a:schemeClr val="bg1"/>
                </a:solidFill>
              </a:rPr>
              <a:t>(</a:t>
            </a:r>
            <a:r>
              <a:rPr lang="en-US" sz="1800" dirty="0">
                <a:solidFill>
                  <a:schemeClr val="bg1"/>
                </a:solidFill>
              </a:rPr>
              <a:t>1/2)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s-ES" b="1" dirty="0" err="1" smtClean="0"/>
              <a:t>Map</a:t>
            </a:r>
            <a:r>
              <a:rPr lang="es-ES" b="1" dirty="0" smtClean="0"/>
              <a:t> of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factory</a:t>
            </a:r>
            <a:endParaRPr lang="es-ES" b="1" dirty="0" smtClean="0"/>
          </a:p>
          <a:p>
            <a:pPr marL="97921" indent="0">
              <a:buClr>
                <a:srgbClr val="FF6309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s-ES" b="1" dirty="0" smtClean="0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" y="2806855"/>
            <a:ext cx="9123840" cy="197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751520" y="1908201"/>
            <a:ext cx="1175040" cy="1036909"/>
            <a:chOff x="8545512" y="2103437"/>
            <a:chExt cx="1295400" cy="1143000"/>
          </a:xfrm>
        </p:grpSpPr>
        <p:cxnSp>
          <p:nvCxnSpPr>
            <p:cNvPr id="12322" name="Straight Arrow Connector 6"/>
            <p:cNvCxnSpPr>
              <a:cxnSpLocks noChangeShapeType="1"/>
            </p:cNvCxnSpPr>
            <p:nvPr/>
          </p:nvCxnSpPr>
          <p:spPr bwMode="auto">
            <a:xfrm>
              <a:off x="9307512" y="2598737"/>
              <a:ext cx="381000" cy="64770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23" name="TextBox 8"/>
            <p:cNvSpPr txBox="1">
              <a:spLocks noChangeArrowheads="1"/>
            </p:cNvSpPr>
            <p:nvPr/>
          </p:nvSpPr>
          <p:spPr bwMode="auto">
            <a:xfrm>
              <a:off x="8545512" y="2103437"/>
              <a:ext cx="1295400" cy="407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 smtClean="0"/>
                <a:t>Preforms</a:t>
              </a:r>
              <a:endParaRPr lang="en-US" dirty="0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885280" y="3152491"/>
            <a:ext cx="967680" cy="96778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cxnSp>
        <p:nvCxnSpPr>
          <p:cNvPr id="13" name="Straight Arrow Connector 12"/>
          <p:cNvCxnSpPr>
            <a:cxnSpLocks noChangeShapeType="1"/>
            <a:stCxn id="16" idx="2"/>
          </p:cNvCxnSpPr>
          <p:nvPr/>
        </p:nvCxnSpPr>
        <p:spPr bwMode="auto">
          <a:xfrm flipH="1">
            <a:off x="6369120" y="2427373"/>
            <a:ext cx="483840" cy="72511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265440" y="2066618"/>
            <a:ext cx="1175040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dirty="0" smtClean="0"/>
              <a:t>Blower</a:t>
            </a:r>
            <a:endParaRPr lang="en-US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814080" y="3256182"/>
            <a:ext cx="757440" cy="7604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V="1">
            <a:off x="7060320" y="4016582"/>
            <a:ext cx="132480" cy="82952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814080" y="4949800"/>
            <a:ext cx="1175040" cy="63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dirty="0" smtClean="0"/>
              <a:t>Filling machine</a:t>
            </a:r>
            <a:endParaRPr lang="en-US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3710881" y="3107846"/>
            <a:ext cx="617760" cy="604864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cxnSp>
        <p:nvCxnSpPr>
          <p:cNvPr id="25" name="Straight Arrow Connector 24"/>
          <p:cNvCxnSpPr>
            <a:cxnSpLocks noChangeShapeType="1"/>
            <a:stCxn id="26" idx="2"/>
            <a:endCxn id="24" idx="0"/>
          </p:cNvCxnSpPr>
          <p:nvPr/>
        </p:nvCxnSpPr>
        <p:spPr bwMode="auto">
          <a:xfrm>
            <a:off x="3982321" y="2676518"/>
            <a:ext cx="37440" cy="43132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254401" y="2315763"/>
            <a:ext cx="1455840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dirty="0" smtClean="0"/>
              <a:t>Labellers</a:t>
            </a:r>
            <a:endParaRPr lang="en-US" dirty="0"/>
          </a:p>
        </p:txBody>
      </p: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flipH="1" flipV="1">
            <a:off x="7751520" y="4431346"/>
            <a:ext cx="691200" cy="837331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8339040" y="5253672"/>
            <a:ext cx="725760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/>
          <a:p>
            <a:r>
              <a:rPr lang="en-US" dirty="0" smtClean="0"/>
              <a:t>tops</a:t>
            </a:r>
            <a:endParaRPr lang="en-US" dirty="0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5182561" y="3912891"/>
            <a:ext cx="450720" cy="414764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cxnSp>
        <p:nvCxnSpPr>
          <p:cNvPr id="42" name="Straight Arrow Connector 41"/>
          <p:cNvCxnSpPr>
            <a:cxnSpLocks noChangeShapeType="1"/>
            <a:endCxn id="41" idx="5"/>
          </p:cNvCxnSpPr>
          <p:nvPr/>
        </p:nvCxnSpPr>
        <p:spPr bwMode="auto">
          <a:xfrm flipH="1" flipV="1">
            <a:off x="5567275" y="4266914"/>
            <a:ext cx="318005" cy="98675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633280" y="5221989"/>
            <a:ext cx="1533600" cy="63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dirty="0" smtClean="0"/>
              <a:t>Collecting machine</a:t>
            </a:r>
            <a:endParaRPr lang="en-US" dirty="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5029921" y="3256182"/>
            <a:ext cx="756000" cy="7604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cxnSp>
        <p:nvCxnSpPr>
          <p:cNvPr id="50" name="Straight Arrow Connector 49"/>
          <p:cNvCxnSpPr>
            <a:cxnSpLocks noChangeShapeType="1"/>
            <a:endCxn id="49" idx="0"/>
          </p:cNvCxnSpPr>
          <p:nvPr/>
        </p:nvCxnSpPr>
        <p:spPr bwMode="auto">
          <a:xfrm flipH="1">
            <a:off x="5407201" y="2634037"/>
            <a:ext cx="53280" cy="62214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820401" y="2041734"/>
            <a:ext cx="1175040" cy="63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dirty="0" smtClean="0"/>
              <a:t>Line up machine</a:t>
            </a:r>
            <a:endParaRPr lang="en-US" dirty="0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4518720" y="4025223"/>
            <a:ext cx="619200" cy="604864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cxnSp>
        <p:nvCxnSpPr>
          <p:cNvPr id="57" name="Straight Arrow Connector 56"/>
          <p:cNvCxnSpPr>
            <a:cxnSpLocks noChangeShapeType="1"/>
            <a:stCxn id="43" idx="1"/>
            <a:endCxn id="56" idx="4"/>
          </p:cNvCxnSpPr>
          <p:nvPr/>
        </p:nvCxnSpPr>
        <p:spPr bwMode="auto">
          <a:xfrm flipH="1" flipV="1">
            <a:off x="4828320" y="4630087"/>
            <a:ext cx="804960" cy="910779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2291041" y="3912892"/>
            <a:ext cx="2144160" cy="73879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cxnSp>
        <p:nvCxnSpPr>
          <p:cNvPr id="61" name="Straight Arrow Connector 60"/>
          <p:cNvCxnSpPr>
            <a:cxnSpLocks noChangeShapeType="1"/>
            <a:stCxn id="64" idx="0"/>
            <a:endCxn id="60" idx="4"/>
          </p:cNvCxnSpPr>
          <p:nvPr/>
        </p:nvCxnSpPr>
        <p:spPr bwMode="auto">
          <a:xfrm flipV="1">
            <a:off x="3186360" y="4651689"/>
            <a:ext cx="176761" cy="64374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2352959" y="5295437"/>
            <a:ext cx="1666801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/>
          <a:p>
            <a:r>
              <a:rPr lang="en-US" dirty="0" smtClean="0"/>
              <a:t>Group machine</a:t>
            </a:r>
            <a:endParaRPr lang="en-US" dirty="0"/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563041" y="3439081"/>
            <a:ext cx="617760" cy="604864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cxnSp>
        <p:nvCxnSpPr>
          <p:cNvPr id="67" name="Straight Arrow Connector 66"/>
          <p:cNvCxnSpPr>
            <a:cxnSpLocks noChangeShapeType="1"/>
            <a:stCxn id="70" idx="0"/>
            <a:endCxn id="66" idx="4"/>
          </p:cNvCxnSpPr>
          <p:nvPr/>
        </p:nvCxnSpPr>
        <p:spPr bwMode="auto">
          <a:xfrm flipH="1" flipV="1">
            <a:off x="871921" y="4043945"/>
            <a:ext cx="346080" cy="1051476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11041" y="5095421"/>
            <a:ext cx="1813920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/>
          <a:p>
            <a:r>
              <a:rPr lang="en-US" dirty="0" smtClean="0"/>
              <a:t>Pallet machine</a:t>
            </a:r>
            <a:endParaRPr lang="en-US" dirty="0"/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2880" y="3107846"/>
            <a:ext cx="617760" cy="604864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cxnSp>
        <p:nvCxnSpPr>
          <p:cNvPr id="72" name="Straight Arrow Connector 71"/>
          <p:cNvCxnSpPr>
            <a:cxnSpLocks noChangeShapeType="1"/>
            <a:endCxn id="71" idx="0"/>
          </p:cNvCxnSpPr>
          <p:nvPr/>
        </p:nvCxnSpPr>
        <p:spPr bwMode="auto">
          <a:xfrm flipH="1">
            <a:off x="311041" y="2626836"/>
            <a:ext cx="309600" cy="48101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231840" y="2315763"/>
            <a:ext cx="1455840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/>
              <a:t>AGV</a:t>
            </a:r>
          </a:p>
        </p:txBody>
      </p:sp>
    </p:spTree>
    <p:extLst>
      <p:ext uri="{BB962C8B-B14F-4D97-AF65-F5344CB8AC3E}">
        <p14:creationId xmlns:p14="http://schemas.microsoft.com/office/powerpoint/2010/main" val="51738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6" grpId="0"/>
      <p:bldP spid="18" grpId="0" animBg="1"/>
      <p:bldP spid="22" grpId="0"/>
      <p:bldP spid="24" grpId="0" animBg="1"/>
      <p:bldP spid="26" grpId="0"/>
      <p:bldP spid="38" grpId="0"/>
      <p:bldP spid="41" grpId="0" animBg="1"/>
      <p:bldP spid="43" grpId="0"/>
      <p:bldP spid="49" grpId="0" animBg="1"/>
      <p:bldP spid="53" grpId="0"/>
      <p:bldP spid="56" grpId="0" animBg="1"/>
      <p:bldP spid="60" grpId="0" animBg="1"/>
      <p:bldP spid="64" grpId="0"/>
      <p:bldP spid="66" grpId="0" animBg="1"/>
      <p:bldP spid="70" grpId="0"/>
      <p:bldP spid="71" grpId="0" animBg="1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Process description				</a:t>
            </a:r>
            <a:r>
              <a:rPr lang="en-US" sz="1800" dirty="0" smtClean="0">
                <a:solidFill>
                  <a:schemeClr val="bg1"/>
                </a:solidFill>
              </a:rPr>
              <a:t>(</a:t>
            </a:r>
            <a:r>
              <a:rPr lang="en-US" sz="1800" dirty="0">
                <a:solidFill>
                  <a:schemeClr val="bg1"/>
                </a:solidFill>
              </a:rPr>
              <a:t>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s-ES" b="1" dirty="0" err="1" smtClean="0"/>
              <a:t>Simplified</a:t>
            </a:r>
            <a:r>
              <a:rPr lang="es-ES" b="1" dirty="0" smtClean="0"/>
              <a:t> </a:t>
            </a:r>
            <a:r>
              <a:rPr lang="es-ES" b="1" dirty="0" err="1" smtClean="0"/>
              <a:t>version</a:t>
            </a:r>
            <a:endParaRPr lang="es-E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" y="2599473"/>
            <a:ext cx="9044640" cy="313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177"/>
            <a:ext cx="8228160" cy="1062832"/>
          </a:xfrm>
        </p:spPr>
        <p:txBody>
          <a:bodyPr tIns="24002"/>
          <a:lstStyle/>
          <a:p>
            <a:pPr algn="l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700" dirty="0">
                <a:solidFill>
                  <a:schemeClr val="bg1"/>
                </a:solidFill>
              </a:rPr>
              <a:t>islas de automatización</a:t>
            </a:r>
            <a:r>
              <a:rPr lang="es-ES" sz="1800" dirty="0">
                <a:solidFill>
                  <a:schemeClr val="bg1"/>
                </a:solidFill>
              </a:rPr>
              <a:t/>
            </a:r>
            <a:br>
              <a:rPr lang="es-ES" sz="1800" dirty="0">
                <a:solidFill>
                  <a:schemeClr val="bg1"/>
                </a:solidFill>
              </a:rPr>
            </a:br>
            <a:r>
              <a:rPr lang="es-ES" sz="3600" dirty="0">
                <a:solidFill>
                  <a:schemeClr val="bg1"/>
                </a:solidFill>
              </a:rPr>
              <a:t>SOPLADORA							</a:t>
            </a:r>
            <a:r>
              <a:rPr lang="es-ES" sz="3600" dirty="0" smtClean="0">
                <a:solidFill>
                  <a:schemeClr val="bg1"/>
                </a:solidFill>
              </a:rPr>
              <a:t>	</a:t>
            </a:r>
            <a:r>
              <a:rPr lang="es-ES" sz="1800" dirty="0" smtClean="0">
                <a:solidFill>
                  <a:schemeClr val="bg1"/>
                </a:solidFill>
              </a:rPr>
              <a:t>(</a:t>
            </a:r>
            <a:r>
              <a:rPr lang="es-ES" sz="1800" dirty="0">
                <a:solidFill>
                  <a:schemeClr val="bg1"/>
                </a:solidFill>
              </a:rPr>
              <a:t>1/3)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526396"/>
          </a:xfrm>
        </p:spPr>
        <p:txBody>
          <a:bodyPr/>
          <a:lstStyle/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i="1" smtClean="0"/>
              <a:t>KRONES </a:t>
            </a:r>
            <a:r>
              <a:rPr lang="es-ES" b="1" i="1" smtClean="0"/>
              <a:t>Contiform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14.000</a:t>
            </a:r>
            <a:r>
              <a:rPr lang="es-ES" smtClean="0"/>
              <a:t> botellas a la hora</a:t>
            </a:r>
          </a:p>
          <a:p>
            <a:pPr marL="391686" indent="-293764">
              <a:buClr>
                <a:srgbClr val="FF6309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s-ES" smtClean="0"/>
          </a:p>
          <a:p>
            <a:pPr marL="391686" indent="-293764">
              <a:buClr>
                <a:srgbClr val="FF6309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s-ES" smtClean="0"/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Entrada: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200" b="1"/>
              <a:t>Preformas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Salida: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200" b="1"/>
              <a:t>Botellas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520" y="2851500"/>
            <a:ext cx="5529600" cy="368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7177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0"/>
            <a:ext cx="8228160" cy="1144921"/>
          </a:xfrm>
        </p:spPr>
        <p:txBody>
          <a:bodyPr tIns="24002">
            <a:normAutofit/>
          </a:bodyPr>
          <a:lstStyle/>
          <a:p>
            <a:pPr algn="l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700" dirty="0">
                <a:solidFill>
                  <a:schemeClr val="bg1"/>
                </a:solidFill>
              </a:rPr>
              <a:t>islas de automatización</a:t>
            </a:r>
            <a:r>
              <a:rPr lang="es-ES" sz="1800" dirty="0">
                <a:solidFill>
                  <a:schemeClr val="bg1"/>
                </a:solidFill>
              </a:rPr>
              <a:t/>
            </a:r>
            <a:br>
              <a:rPr lang="es-ES" sz="1800" dirty="0">
                <a:solidFill>
                  <a:schemeClr val="bg1"/>
                </a:solidFill>
              </a:rPr>
            </a:br>
            <a:r>
              <a:rPr lang="es-ES" sz="3600" dirty="0">
                <a:solidFill>
                  <a:schemeClr val="bg1"/>
                </a:solidFill>
              </a:rPr>
              <a:t>SOPLADORA 							</a:t>
            </a:r>
            <a:r>
              <a:rPr lang="es-ES" sz="3600" dirty="0" smtClean="0">
                <a:solidFill>
                  <a:schemeClr val="bg1"/>
                </a:solidFill>
              </a:rPr>
              <a:t>	</a:t>
            </a:r>
            <a:r>
              <a:rPr lang="es-ES" sz="1800" dirty="0" smtClean="0">
                <a:solidFill>
                  <a:schemeClr val="bg1"/>
                </a:solidFill>
              </a:rPr>
              <a:t>(</a:t>
            </a:r>
            <a:r>
              <a:rPr lang="es-ES" sz="1800" dirty="0">
                <a:solidFill>
                  <a:schemeClr val="bg1"/>
                </a:solidFill>
              </a:rPr>
              <a:t>2/3)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2480" y="1769947"/>
            <a:ext cx="8228160" cy="4444307"/>
          </a:xfrm>
        </p:spPr>
        <p:txBody>
          <a:bodyPr>
            <a:normAutofit lnSpcReduction="10000"/>
          </a:bodyPr>
          <a:lstStyle/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Horno</a:t>
            </a:r>
            <a:r>
              <a:rPr lang="es-ES" smtClean="0"/>
              <a:t>: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Se calienta por radiación a una temperatura constante (110º C)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Pirómetro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mtClean="0"/>
              <a:t>Controlador </a:t>
            </a:r>
            <a:r>
              <a:rPr lang="es-ES" b="1" smtClean="0"/>
              <a:t>PID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Molde</a:t>
            </a:r>
          </a:p>
          <a:p>
            <a:pPr marL="391686" indent="-29376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Sopladora</a:t>
            </a:r>
            <a:r>
              <a:rPr lang="es-ES" smtClean="0"/>
              <a:t>: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Estirado</a:t>
            </a:r>
            <a:r>
              <a:rPr lang="es-ES" smtClean="0"/>
              <a:t> y </a:t>
            </a:r>
            <a:r>
              <a:rPr lang="es-ES" b="1" smtClean="0"/>
              <a:t>presoplado</a:t>
            </a:r>
          </a:p>
          <a:p>
            <a:pPr marL="783372" lvl="1" indent="-260644">
              <a:buClr>
                <a:srgbClr val="FF6309"/>
              </a:buClr>
              <a:buSzPct val="45000"/>
              <a:buFont typeface="Wingdings" charset="2"/>
              <a:buChar char="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b="1" smtClean="0"/>
              <a:t>Soplado</a:t>
            </a:r>
            <a:r>
              <a:rPr lang="es-ES" smtClean="0"/>
              <a:t> moldeante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281" y="2636918"/>
            <a:ext cx="2939040" cy="391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347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0"/>
            <a:ext cx="8228160" cy="1144921"/>
          </a:xfrm>
        </p:spPr>
        <p:txBody>
          <a:bodyPr tIns="24002"/>
          <a:lstStyle/>
          <a:p>
            <a:pPr algn="l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s-ES" sz="2700" dirty="0">
                <a:solidFill>
                  <a:schemeClr val="bg1"/>
                </a:solidFill>
              </a:rPr>
              <a:t>islas de automatización</a:t>
            </a:r>
            <a:r>
              <a:rPr lang="es-ES" sz="1800" dirty="0">
                <a:solidFill>
                  <a:schemeClr val="bg1"/>
                </a:solidFill>
              </a:rPr>
              <a:t/>
            </a:r>
            <a:br>
              <a:rPr lang="es-ES" sz="1800" dirty="0">
                <a:solidFill>
                  <a:schemeClr val="bg1"/>
                </a:solidFill>
              </a:rPr>
            </a:br>
            <a:r>
              <a:rPr lang="es-ES" sz="3600" dirty="0">
                <a:solidFill>
                  <a:schemeClr val="bg1"/>
                </a:solidFill>
              </a:rPr>
              <a:t>SOPLADORA 						</a:t>
            </a:r>
            <a:r>
              <a:rPr lang="es-ES" sz="3600" dirty="0" smtClean="0">
                <a:solidFill>
                  <a:schemeClr val="bg1"/>
                </a:solidFill>
              </a:rPr>
              <a:t>	</a:t>
            </a:r>
            <a:r>
              <a:rPr lang="es-ES" sz="3600" dirty="0">
                <a:solidFill>
                  <a:schemeClr val="bg1"/>
                </a:solidFill>
              </a:rPr>
              <a:t>	</a:t>
            </a:r>
            <a:r>
              <a:rPr lang="es-ES" sz="1800" dirty="0">
                <a:solidFill>
                  <a:schemeClr val="bg1"/>
                </a:solidFill>
              </a:rPr>
              <a:t>(3/3)</a:t>
            </a:r>
          </a:p>
        </p:txBody>
      </p:sp>
      <p:sp>
        <p:nvSpPr>
          <p:cNvPr id="13314" name="AutoShape 2"/>
          <p:cNvSpPr>
            <a:spLocks noChangeAspect="1" noChangeArrowheads="1"/>
          </p:cNvSpPr>
          <p:nvPr>
            <a:videoFile r:link="rId1"/>
          </p:nvPr>
        </p:nvSpPr>
        <p:spPr bwMode="auto">
          <a:xfrm>
            <a:off x="1041120" y="1417109"/>
            <a:ext cx="6985440" cy="5239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2" name="sopla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0" y="1614410"/>
            <a:ext cx="6888960" cy="51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04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33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33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1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3314"/>
                </p:tgtEl>
              </p:cMediaNode>
            </p:video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560</Words>
  <Application>Microsoft Office PowerPoint</Application>
  <PresentationFormat>On-screen Show (4:3)</PresentationFormat>
  <Paragraphs>198</Paragraphs>
  <Slides>26</Slides>
  <Notes>19</Notes>
  <HiddenSlides>0</HiddenSlides>
  <MMClips>11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index</vt:lpstr>
      <vt:lpstr>introduction</vt:lpstr>
      <vt:lpstr>goal and motivations</vt:lpstr>
      <vt:lpstr>Process description   (1/2)</vt:lpstr>
      <vt:lpstr>Process description    (2/2)</vt:lpstr>
      <vt:lpstr>islas de automatización SOPLADORA        (1/3)</vt:lpstr>
      <vt:lpstr>islas de automatización SOPLADORA         (2/3)</vt:lpstr>
      <vt:lpstr>islas de automatización SOPLADORA         (3/3)</vt:lpstr>
      <vt:lpstr>islas de automatización LLENADORA/TAPONADORA    (1/4)</vt:lpstr>
      <vt:lpstr>islas de automatización LLENADORA/TAPONADORA    (2/4)</vt:lpstr>
      <vt:lpstr>islas de automatización LLENADORA/TAPONADORA    (3/4)</vt:lpstr>
      <vt:lpstr>islas de automatización LLENADORA/TAPONADORA    (4/4)</vt:lpstr>
      <vt:lpstr>islas de automatización ETIQUETADORA          (1/3)</vt:lpstr>
      <vt:lpstr>islas de automatización ETIQUETADORA       (2/3)</vt:lpstr>
      <vt:lpstr>islas de automatización ETIQUETADORA       (3/3)</vt:lpstr>
      <vt:lpstr>islas de automatización AGRUPADORA       (1/2)</vt:lpstr>
      <vt:lpstr>islas de automatización AGRUPADORA       (2/2)</vt:lpstr>
      <vt:lpstr>islas de automatización PALETIZADORA       (1/3)</vt:lpstr>
      <vt:lpstr>islas de automatización PALETIZADORA       (2/3)</vt:lpstr>
      <vt:lpstr>islas de automatización PALETIZADORA       (3/3)</vt:lpstr>
      <vt:lpstr>islas de automatización ENFARDADORA       (1/2)</vt:lpstr>
      <vt:lpstr>islas de automatización ENFARDADORA       (2/2)</vt:lpstr>
      <vt:lpstr>profits of automation   (1/2)</vt:lpstr>
      <vt:lpstr>profits of automation   (2/2)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</dc:creator>
  <cp:lastModifiedBy>Miguel</cp:lastModifiedBy>
  <cp:revision>10</cp:revision>
  <dcterms:created xsi:type="dcterms:W3CDTF">2010-05-04T10:15:38Z</dcterms:created>
  <dcterms:modified xsi:type="dcterms:W3CDTF">2010-05-04T17:59:35Z</dcterms:modified>
</cp:coreProperties>
</file>