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5"/>
  </p:sldMasterIdLst>
  <p:handoutMasterIdLst>
    <p:handoutMasterId r:id="rId21"/>
  </p:handoutMasterIdLst>
  <p:sldIdLst>
    <p:sldId id="282" r:id="rId6"/>
    <p:sldId id="264" r:id="rId7"/>
    <p:sldId id="283" r:id="rId8"/>
    <p:sldId id="293" r:id="rId9"/>
    <p:sldId id="284" r:id="rId10"/>
    <p:sldId id="286" r:id="rId11"/>
    <p:sldId id="287" r:id="rId12"/>
    <p:sldId id="288" r:id="rId13"/>
    <p:sldId id="289" r:id="rId14"/>
    <p:sldId id="290" r:id="rId15"/>
    <p:sldId id="291" r:id="rId16"/>
    <p:sldId id="292" r:id="rId17"/>
    <p:sldId id="294" r:id="rId18"/>
    <p:sldId id="295"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4688C67F-432C-9F49-8F5D-826B24E2EA75}">
          <p14:sldIdLst>
            <p14:sldId id="282"/>
          </p14:sldIdLst>
        </p14:section>
        <p14:section name="Basic Slides" id="{4B63831B-60E8-2746-B530-B6D4C3E9A775}">
          <p14:sldIdLst>
            <p14:sldId id="264"/>
            <p14:sldId id="283"/>
            <p14:sldId id="293"/>
            <p14:sldId id="284"/>
            <p14:sldId id="286"/>
            <p14:sldId id="287"/>
            <p14:sldId id="288"/>
            <p14:sldId id="289"/>
            <p14:sldId id="290"/>
            <p14:sldId id="291"/>
            <p14:sldId id="292"/>
            <p14:sldId id="294"/>
            <p14:sldId id="295"/>
          </p14:sldIdLst>
        </p14:section>
        <p14:section name="Thank You Slide" id="{D301BA3F-4FEA-EF47-B6E1-316A63E9C810}">
          <p14:sldIdLst>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880"/>
    <a:srgbClr val="FFDF7D"/>
    <a:srgbClr val="66B3E4"/>
    <a:srgbClr val="ECECEC"/>
    <a:srgbClr val="7FA3BF"/>
    <a:srgbClr val="595959"/>
    <a:srgbClr val="F9F0E0"/>
    <a:srgbClr val="F2F7FA"/>
    <a:srgbClr val="E7E2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0"/>
  </p:normalViewPr>
  <p:slideViewPr>
    <p:cSldViewPr snapToGrid="0">
      <p:cViewPr varScale="1">
        <p:scale>
          <a:sx n="63" d="100"/>
          <a:sy n="63" d="100"/>
        </p:scale>
        <p:origin x="804"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0" Type="http://schemas.openxmlformats.org/officeDocument/2006/relationships/slide" Target="slides/slide15.xml"/><Relationship Id="rId16"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12/5/2023</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81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18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689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957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813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3006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82475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242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A69005D8-0A67-F661-0422-39B24F37BBD3}"/>
              </a:ext>
            </a:extLst>
          </p:cNvPr>
          <p:cNvPicPr>
            <a:picLocks noChangeAspect="1"/>
          </p:cNvPicPr>
          <p:nvPr userDrawn="1"/>
        </p:nvPicPr>
        <p:blipFill>
          <a:blip r:embed="rId2"/>
          <a:stretch>
            <a:fillRect/>
          </a:stretch>
        </p:blipFill>
        <p:spPr>
          <a:xfrm>
            <a:off x="0" y="0"/>
            <a:ext cx="12192000" cy="6859148"/>
          </a:xfrm>
          <a:prstGeom prst="rect">
            <a:avLst/>
          </a:prstGeom>
        </p:spPr>
      </p:pic>
      <p:sp>
        <p:nvSpPr>
          <p:cNvPr id="9" name="TextBox 8">
            <a:extLst>
              <a:ext uri="{FF2B5EF4-FFF2-40B4-BE49-F238E27FC236}">
                <a16:creationId xmlns:a16="http://schemas.microsoft.com/office/drawing/2014/main" id="{7B947A63-CFE8-CA9F-F001-1F56795E58C8}"/>
              </a:ext>
            </a:extLst>
          </p:cNvPr>
          <p:cNvSpPr txBox="1"/>
          <p:nvPr userDrawn="1"/>
        </p:nvSpPr>
        <p:spPr>
          <a:xfrm>
            <a:off x="387463" y="796199"/>
            <a:ext cx="6345306" cy="1802416"/>
          </a:xfrm>
          <a:prstGeom prst="rect">
            <a:avLst/>
          </a:prstGeom>
          <a:noFill/>
        </p:spPr>
        <p:txBody>
          <a:bodyPr wrap="square" rtlCol="0" anchor="ctr">
            <a:spAutoFit/>
          </a:bodyPr>
          <a:lstStyle/>
          <a:p>
            <a:pPr>
              <a:lnSpc>
                <a:spcPts val="15000"/>
              </a:lnSpc>
            </a:pPr>
            <a:r>
              <a:rPr lang="en-US" sz="7000" spc="-150" dirty="0">
                <a:solidFill>
                  <a:srgbClr val="000000"/>
                </a:solidFill>
                <a:effectLst/>
                <a:latin typeface="Source Sans Pro" panose="020B0503030403020204" pitchFamily="34" charset="0"/>
              </a:rPr>
              <a:t>Let’s get to the</a:t>
            </a:r>
          </a:p>
        </p:txBody>
      </p:sp>
      <p:sp>
        <p:nvSpPr>
          <p:cNvPr id="10" name="TextBox 9">
            <a:extLst>
              <a:ext uri="{FF2B5EF4-FFF2-40B4-BE49-F238E27FC236}">
                <a16:creationId xmlns:a16="http://schemas.microsoft.com/office/drawing/2014/main" id="{CE42EB41-E38E-AD39-7A44-A07A0987B1B7}"/>
              </a:ext>
            </a:extLst>
          </p:cNvPr>
          <p:cNvSpPr txBox="1"/>
          <p:nvPr userDrawn="1"/>
        </p:nvSpPr>
        <p:spPr>
          <a:xfrm>
            <a:off x="842241" y="1921181"/>
            <a:ext cx="6345306" cy="1802416"/>
          </a:xfrm>
          <a:prstGeom prst="rect">
            <a:avLst/>
          </a:prstGeom>
          <a:noFill/>
        </p:spPr>
        <p:txBody>
          <a:bodyPr wrap="square" rtlCol="0">
            <a:spAutoFit/>
          </a:bodyPr>
          <a:lstStyle/>
          <a:p>
            <a:pPr>
              <a:lnSpc>
                <a:spcPts val="15000"/>
              </a:lnSpc>
            </a:pPr>
            <a:r>
              <a:rPr lang="en-US" sz="7000" spc="-150" dirty="0">
                <a:solidFill>
                  <a:srgbClr val="000000"/>
                </a:solidFill>
                <a:effectLst/>
                <a:latin typeface="Source Sans Pro" panose="020B0503030403020204" pitchFamily="34" charset="0"/>
              </a:rPr>
              <a:t>future, faster.</a:t>
            </a:r>
          </a:p>
        </p:txBody>
      </p:sp>
      <p:sp>
        <p:nvSpPr>
          <p:cNvPr id="11" name="TextBox 10">
            <a:extLst>
              <a:ext uri="{FF2B5EF4-FFF2-40B4-BE49-F238E27FC236}">
                <a16:creationId xmlns:a16="http://schemas.microsoft.com/office/drawing/2014/main" id="{DC45133F-5B58-B32C-5DAA-CC87E085DD48}"/>
              </a:ext>
            </a:extLst>
          </p:cNvPr>
          <p:cNvSpPr txBox="1"/>
          <p:nvPr userDrawn="1"/>
        </p:nvSpPr>
        <p:spPr>
          <a:xfrm>
            <a:off x="838034" y="2973140"/>
            <a:ext cx="4368025" cy="1769010"/>
          </a:xfrm>
          <a:prstGeom prst="rect">
            <a:avLst/>
          </a:prstGeom>
          <a:noFill/>
        </p:spPr>
        <p:txBody>
          <a:bodyPr wrap="square" rtlCol="0">
            <a:spAutoFit/>
          </a:bodyPr>
          <a:lstStyle/>
          <a:p>
            <a:pPr>
              <a:lnSpc>
                <a:spcPts val="15000"/>
              </a:lnSpc>
            </a:pPr>
            <a:r>
              <a:rPr lang="en-US" sz="7000" b="1" spc="-150" dirty="0">
                <a:solidFill>
                  <a:srgbClr val="0192D5"/>
                </a:solidFill>
                <a:effectLst/>
                <a:latin typeface="Source Sans Pro" panose="020B0503030403020204" pitchFamily="34" charset="77"/>
              </a:rPr>
              <a:t>Together.</a:t>
            </a:r>
          </a:p>
        </p:txBody>
      </p:sp>
    </p:spTree>
    <p:extLst>
      <p:ext uri="{BB962C8B-B14F-4D97-AF65-F5344CB8AC3E}">
        <p14:creationId xmlns:p14="http://schemas.microsoft.com/office/powerpoint/2010/main" val="5206908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rainbow&#10;&#10;Description automatically generated">
            <a:extLst>
              <a:ext uri="{FF2B5EF4-FFF2-40B4-BE49-F238E27FC236}">
                <a16:creationId xmlns:a16="http://schemas.microsoft.com/office/drawing/2014/main" id="{834822A9-DF3C-76DA-0F7D-428C9644565A}"/>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 y="-67236"/>
            <a:ext cx="12192001" cy="6925235"/>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chemeClr val="bg1"/>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chemeClr val="bg1"/>
                </a:solidFill>
                <a:latin typeface="Frutiger LT Pro 55 Roman" panose="020B0602020204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37640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ainbow&#10;&#10;Description automatically generated">
            <a:extLst>
              <a:ext uri="{FF2B5EF4-FFF2-40B4-BE49-F238E27FC236}">
                <a16:creationId xmlns:a16="http://schemas.microsoft.com/office/drawing/2014/main" id="{4D5E0A6A-C63F-CD81-C93D-C62562459A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7999"/>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LT Pro 55 Roman" panose="020B0602020204020204" pitchFamily="34" charset="77"/>
                <a:ea typeface="Frutiger LT Pro 55 Roman" panose="020B0602020204020204" pitchFamily="34" charset="77"/>
                <a:cs typeface="Calibri" panose="020F0502020204030204" pitchFamily="34" charset="0"/>
              </a:defRPr>
            </a:lvl1pPr>
          </a:lstStyle>
          <a:p>
            <a:pPr marL="0" lvl="0"/>
            <a:r>
              <a:rPr lang="en-US" dirty="0"/>
              <a:t>Click to edit </a:t>
            </a:r>
            <a:br>
              <a:rPr lang="en-US" dirty="0"/>
            </a:br>
            <a:r>
              <a:rPr lang="en-US" dirty="0"/>
              <a:t>Master title style</a:t>
            </a:r>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1089891" y="4473456"/>
            <a:ext cx="8937171" cy="43858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2500" dirty="0">
                <a:latin typeface="Frutiger LT Pro 55 Roman" panose="020B0602020204020204" pitchFamily="34" charset="77"/>
              </a:rPr>
              <a:t>Click to edit Master title style</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1089890" y="5263013"/>
            <a:ext cx="8937171" cy="587533"/>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2000"/>
              </a:lnSpc>
            </a:pPr>
            <a:r>
              <a:rPr lang="en-US" sz="1400" b="1" dirty="0">
                <a:latin typeface="Frutiger LT Pro 55 Roman" panose="020B0602020204020204" pitchFamily="34" charset="77"/>
              </a:rPr>
              <a:t>Presenter Name</a:t>
            </a:r>
          </a:p>
          <a:p>
            <a:pPr>
              <a:lnSpc>
                <a:spcPts val="2000"/>
              </a:lnSpc>
            </a:pPr>
            <a:r>
              <a:rPr lang="en-US" sz="1400" b="0" dirty="0">
                <a:latin typeface="Frutiger LT Pro 55 Roman" panose="020B0602020204020204" pitchFamily="34" charset="77"/>
              </a:rPr>
              <a:t>Month, 20XX</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464934" y="323988"/>
            <a:ext cx="2323604" cy="660012"/>
          </a:xfrm>
          <a:prstGeom prst="rect">
            <a:avLst/>
          </a:prstGeom>
        </p:spPr>
      </p:pic>
      <p:pic>
        <p:nvPicPr>
          <p:cNvPr id="4" name="Picture 3">
            <a:extLst>
              <a:ext uri="{FF2B5EF4-FFF2-40B4-BE49-F238E27FC236}">
                <a16:creationId xmlns:a16="http://schemas.microsoft.com/office/drawing/2014/main" id="{E3B67306-5A21-C596-5284-2A7C0FD5D29F}"/>
              </a:ext>
            </a:extLst>
          </p:cNvPr>
          <p:cNvPicPr>
            <a:picLocks noChangeAspect="1"/>
          </p:cNvPicPr>
          <p:nvPr userDrawn="1"/>
        </p:nvPicPr>
        <p:blipFill>
          <a:blip r:embed="rId3">
            <a:lum bright="100000" contrast="-70000"/>
            <a:extLst>
              <a:ext uri="{28A0092B-C50C-407E-A947-70E740481C1C}">
                <a14:useLocalDpi xmlns:a14="http://schemas.microsoft.com/office/drawing/2010/main"/>
              </a:ext>
            </a:extLst>
          </a:blip>
          <a:stretch>
            <a:fillRect/>
          </a:stretch>
        </p:blipFill>
        <p:spPr>
          <a:xfrm>
            <a:off x="9072595" y="459544"/>
            <a:ext cx="2323600" cy="660011"/>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838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95704B-C3B8-361E-ECB4-AAF0D190B372}"/>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968" r="929" b="11338"/>
          <a:stretch/>
        </p:blipFill>
        <p:spPr>
          <a:xfrm rot="10800000" flipH="1">
            <a:off x="0" y="0"/>
            <a:ext cx="12192000" cy="6857998"/>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120640" y="1508588"/>
            <a:ext cx="6337582" cy="2852737"/>
          </a:xfrm>
        </p:spPr>
        <p:txBody>
          <a:bodyPr anchor="b">
            <a:normAutofit/>
          </a:bodyPr>
          <a:lstStyle>
            <a:lvl1pPr>
              <a:defRPr lang="en-US" sz="4400" b="1" kern="1200" dirty="0">
                <a:solidFill>
                  <a:schemeClr val="bg1"/>
                </a:solidFill>
                <a:latin typeface="Frutiger LT Pro 55 Roman" panose="020B0602020204020204" pitchFamily="34"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120640" y="4388313"/>
            <a:ext cx="6337582" cy="1500187"/>
          </a:xfrm>
        </p:spPr>
        <p:txBody>
          <a:bodyPr/>
          <a:lstStyle>
            <a:lvl1pPr marL="0" indent="0">
              <a:buNone/>
              <a:defRPr sz="2400">
                <a:solidFill>
                  <a:schemeClr val="bg1"/>
                </a:solidFill>
                <a:latin typeface="Frutiger LT Pro 55 Roman" panose="020B0602020204020204"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1228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LT Pro 55 Roman" panose="020B0602020204020204" pitchFamily="34" charset="77"/>
              </a:defRPr>
            </a:lvl1pPr>
            <a:lvl2pPr>
              <a:defRPr sz="1200">
                <a:solidFill>
                  <a:srgbClr val="595959"/>
                </a:solidFill>
                <a:latin typeface="Frutiger LT Pro 55 Roman" panose="020B0602020204020204" pitchFamily="34" charset="77"/>
              </a:defRPr>
            </a:lvl2pPr>
            <a:lvl3pPr>
              <a:defRPr sz="1200">
                <a:solidFill>
                  <a:srgbClr val="595959"/>
                </a:solidFill>
                <a:latin typeface="Frutiger LT Pro 55 Roman" panose="020B0602020204020204" pitchFamily="34" charset="77"/>
              </a:defRPr>
            </a:lvl3pPr>
            <a:lvl4pPr>
              <a:defRPr sz="1200">
                <a:solidFill>
                  <a:srgbClr val="595959"/>
                </a:solidFill>
                <a:latin typeface="Frutiger LT Pro 55 Roman" panose="020B0602020204020204" pitchFamily="34" charset="77"/>
              </a:defRPr>
            </a:lvl4pPr>
            <a:lvl5pPr>
              <a:defRPr sz="12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Frutiger LT Pro 55 Roman" panose="020B0602020204020204" pitchFamily="34" charset="77"/>
                <a:ea typeface="+mn-ea"/>
                <a:cs typeface="+mn-cs"/>
              </a:defRPr>
            </a:lvl1pPr>
            <a:lvl2pPr>
              <a:lnSpc>
                <a:spcPts val="1700"/>
              </a:lnSpc>
              <a:defRPr lang="en-US" sz="2000" kern="1200" dirty="0" smtClean="0">
                <a:solidFill>
                  <a:schemeClr val="tx1"/>
                </a:solidFill>
                <a:latin typeface="Frutiger LT Pro 55 Roman" panose="020B0602020204020204" pitchFamily="34" charset="77"/>
                <a:ea typeface="+mn-ea"/>
                <a:cs typeface="+mn-cs"/>
              </a:defRPr>
            </a:lvl2pPr>
            <a:lvl3pPr marL="342900" indent="-342900">
              <a:lnSpc>
                <a:spcPts val="1700"/>
              </a:lnSpc>
              <a:defRPr lang="en-US" sz="1800" kern="1200" dirty="0" smtClean="0">
                <a:solidFill>
                  <a:schemeClr val="tx1"/>
                </a:solidFill>
                <a:latin typeface="Frutiger LT Pro 55 Roman" panose="020B0602020204020204" pitchFamily="34" charset="77"/>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4pPr>
            <a:lvl5pPr marL="914400"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Frutiger LT Pro 55 Roman" panose="020B0602020204020204" pitchFamily="34" charset="77"/>
                <a:ea typeface="+mn-ea"/>
                <a:cs typeface="+mn-cs"/>
              </a:defRPr>
            </a:lvl1pPr>
            <a:lvl2pPr>
              <a:lnSpc>
                <a:spcPts val="1700"/>
              </a:lnSpc>
              <a:defRPr lang="en-US" sz="1400" kern="1200" dirty="0" smtClean="0">
                <a:solidFill>
                  <a:schemeClr val="tx1"/>
                </a:solidFill>
                <a:latin typeface="Frutiger LT Pro 55 Roman" panose="020B0602020204020204" pitchFamily="34" charset="77"/>
                <a:ea typeface="+mn-ea"/>
                <a:cs typeface="+mn-cs"/>
              </a:defRPr>
            </a:lvl2pPr>
            <a:lvl3pPr marL="342900" indent="-342900">
              <a:lnSpc>
                <a:spcPts val="1700"/>
              </a:lnSpc>
              <a:defRPr lang="en-US" sz="1400" kern="1200" dirty="0" smtClean="0">
                <a:solidFill>
                  <a:schemeClr val="tx1"/>
                </a:solidFill>
                <a:latin typeface="Frutiger LT Pro 55 Roman" panose="020B0602020204020204" pitchFamily="34" charset="77"/>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4pPr>
            <a:lvl5pPr marL="914400"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Frutiger LT Pro 55 Roman" panose="020B0602020204020204" pitchFamily="34" charset="77"/>
                <a:ea typeface="+mn-ea"/>
                <a:cs typeface="+mn-cs"/>
              </a:defRPr>
            </a:lvl1pPr>
            <a:lvl2pPr>
              <a:lnSpc>
                <a:spcPts val="1700"/>
              </a:lnSpc>
              <a:defRPr lang="en-US" sz="1400" kern="1200" dirty="0" smtClean="0">
                <a:solidFill>
                  <a:schemeClr val="tx1"/>
                </a:solidFill>
                <a:latin typeface="Frutiger LT Pro 55 Roman" panose="020B0602020204020204" pitchFamily="34" charset="77"/>
                <a:ea typeface="+mn-ea"/>
                <a:cs typeface="+mn-cs"/>
              </a:defRPr>
            </a:lvl2pPr>
            <a:lvl3pPr marL="342900" indent="-342900">
              <a:lnSpc>
                <a:spcPts val="1700"/>
              </a:lnSpc>
              <a:defRPr lang="en-US" sz="1400" kern="1200" dirty="0" smtClean="0">
                <a:solidFill>
                  <a:schemeClr val="tx1"/>
                </a:solidFill>
                <a:latin typeface="Frutiger LT Pro 55 Roman" panose="020B0602020204020204" pitchFamily="34" charset="77"/>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4pPr>
            <a:lvl5pPr marL="914400" indent="-228600">
              <a:lnSpc>
                <a:spcPts val="1700"/>
              </a:lnSpc>
              <a:buClr>
                <a:schemeClr val="tx2">
                  <a:lumMod val="50000"/>
                </a:schemeClr>
              </a:buClr>
              <a:buFont typeface="Symbol" panose="05050102010706020507" pitchFamily="18" charset="2"/>
              <a:buChar char="-"/>
              <a:defRPr sz="1400">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Frutiger LT Pro 55 Roman" panose="020B0602020204020204" pitchFamily="34"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title style</a:t>
            </a:r>
            <a:endParaRPr lang="en-US" dirty="0"/>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Frutiger LT Pro 55 Roman" panose="020B0602020204020204"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078886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19278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Frutiger LT Pro 55 Roman" panose="020B0602020204020204" pitchFamily="34" charset="77"/>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71920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1FB881-30C1-45DC-F30C-3F1DFC4F17F8}"/>
              </a:ext>
            </a:extLst>
          </p:cNvPr>
          <p:cNvSpPr/>
          <p:nvPr userDrawn="1"/>
        </p:nvSpPr>
        <p:spPr>
          <a:xfrm>
            <a:off x="-1" y="0"/>
            <a:ext cx="12192000" cy="622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chemeClr val="bg1"/>
                </a:solidFill>
                <a:latin typeface="Frutiger LT Pro 55 Roman" panose="020B0602020204020204" pitchFamily="34" charset="77"/>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chemeClr val="bg1"/>
                </a:solidFill>
                <a:latin typeface="Frutiger LT Pro 55 Roman" panose="020B0602020204020204" pitchFamily="34" charset="77"/>
              </a:defRPr>
            </a:lvl3pPr>
            <a:lvl4pPr marL="1600200" indent="-285750">
              <a:buFont typeface="Wingdings" pitchFamily="2" charset="2"/>
              <a:buChar char="§"/>
              <a:defRPr sz="1400">
                <a:solidFill>
                  <a:schemeClr val="bg1"/>
                </a:solidFill>
                <a:latin typeface="Frutiger LT Pro 55 Roman" panose="020B0602020204020204" pitchFamily="34" charset="77"/>
              </a:defRPr>
            </a:lvl4pPr>
            <a:lvl5pPr>
              <a:buFont typeface="Wingdings" pitchFamily="2" charset="2"/>
              <a:buChar char="§"/>
              <a:defRPr sz="1400">
                <a:solidFill>
                  <a:schemeClr val="bg1"/>
                </a:solidFill>
                <a:latin typeface="Frutiger 45 Light" pitchFamily="2" charset="0"/>
              </a:defRPr>
            </a:lvl5pPr>
          </a:lstStyle>
          <a:p>
            <a:pPr marL="228600" lvl="0" indent="-228600" algn="l" defTabSz="914400" rtl="0" eaLnBrk="1" latinLnBrk="0" hangingPunct="1">
              <a:lnSpc>
                <a:spcPct val="90000"/>
              </a:lnSpc>
              <a:spcBef>
                <a:spcPts val="1000"/>
              </a:spcBef>
            </a:pPr>
            <a:r>
              <a:rPr lang="en-US"/>
              <a:t>Click to edit Master text styles</a:t>
            </a:r>
          </a:p>
          <a:p>
            <a:pPr marL="228600" lvl="1" indent="-228600" algn="l" defTabSz="914400" rtl="0" eaLnBrk="1" latinLnBrk="0" hangingPunct="1">
              <a:lnSpc>
                <a:spcPct val="90000"/>
              </a:lnSpc>
              <a:spcBef>
                <a:spcPts val="1000"/>
              </a:spcBef>
            </a:pPr>
            <a:r>
              <a:rPr lang="en-US"/>
              <a:t>Second level</a:t>
            </a:r>
          </a:p>
          <a:p>
            <a:pPr marL="228600" lvl="2" indent="-228600" algn="l" defTabSz="914400" rtl="0" eaLnBrk="1" latinLnBrk="0" hangingPunct="1">
              <a:lnSpc>
                <a:spcPct val="90000"/>
              </a:lnSpc>
              <a:spcBef>
                <a:spcPts val="1000"/>
              </a:spcBef>
            </a:pPr>
            <a:r>
              <a:rPr lang="en-US"/>
              <a:t>Third level</a:t>
            </a:r>
          </a:p>
          <a:p>
            <a:pPr marL="228600" lvl="3" indent="-228600" algn="l" defTabSz="914400" rtl="0" eaLnBrk="1" latinLnBrk="0" hangingPunct="1">
              <a:lnSpc>
                <a:spcPct val="90000"/>
              </a:lnSpc>
              <a:spcBef>
                <a:spcPts val="1000"/>
              </a:spcBef>
            </a:pPr>
            <a:r>
              <a:rPr lang="en-US"/>
              <a:t>Fourth level</a:t>
            </a:r>
          </a:p>
          <a:p>
            <a:pPr marL="228600" lvl="4" indent="-228600" algn="l" defTabSz="914400" rtl="0" eaLnBrk="1" latinLnBrk="0" hangingPunct="1">
              <a:lnSpc>
                <a:spcPct val="90000"/>
              </a:lnSpc>
              <a:spcBef>
                <a:spcPts val="1000"/>
              </a:spcBef>
            </a:pPr>
            <a:r>
              <a:rPr lang="en-US"/>
              <a:t>Fifth level</a:t>
            </a:r>
            <a:endParaRPr lang="en-US" dirty="0"/>
          </a:p>
        </p:txBody>
      </p:sp>
      <p:sp>
        <p:nvSpPr>
          <p:cNvPr id="2" name="Text Placeholder 13">
            <a:extLst>
              <a:ext uri="{FF2B5EF4-FFF2-40B4-BE49-F238E27FC236}">
                <a16:creationId xmlns:a16="http://schemas.microsoft.com/office/drawing/2014/main" id="{BBD03CE7-7A4A-98C2-6D96-49236346EF30}"/>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chemeClr val="bg1"/>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Headline goes here</a:t>
            </a:r>
            <a:br>
              <a:rPr lang="en-US" dirty="0"/>
            </a:br>
            <a:r>
              <a:rPr lang="en-US" dirty="0"/>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3615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LT Pro 55 Roman" panose="020B0602020204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LT Pro 55 Roman" panose="020B0602020204020204" pitchFamily="34" charset="77"/>
              </a:defRPr>
            </a:lvl1pPr>
            <a:lvl2pPr>
              <a:defRPr sz="2000">
                <a:solidFill>
                  <a:srgbClr val="595959"/>
                </a:solidFill>
                <a:latin typeface="Frutiger LT Pro 55 Roman" panose="020B0602020204020204" pitchFamily="34" charset="77"/>
              </a:defRPr>
            </a:lvl2pPr>
            <a:lvl3pPr>
              <a:defRPr sz="1800">
                <a:solidFill>
                  <a:srgbClr val="595959"/>
                </a:solidFill>
                <a:latin typeface="Frutiger LT Pro 55 Roman" panose="020B0602020204020204" pitchFamily="34" charset="77"/>
              </a:defRPr>
            </a:lvl3pPr>
            <a:lvl4pPr>
              <a:defRPr sz="1400">
                <a:solidFill>
                  <a:srgbClr val="595959"/>
                </a:solidFill>
                <a:latin typeface="Frutiger LT Pro 55 Roman" panose="020B0602020204020204" pitchFamily="34" charset="77"/>
              </a:defRPr>
            </a:lvl4pPr>
            <a:lvl5pPr>
              <a:defRPr sz="1400">
                <a:solidFill>
                  <a:srgbClr val="595959"/>
                </a:solidFill>
                <a:latin typeface="Frutiger LT Pro 55 Roman" panose="020B0602020204020204" pitchFamily="34" charset="77"/>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50795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LT Pro 55 Roman" panose="020B0602020204020204" pitchFamily="34" charset="77"/>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LT Pro 55 Roman" panose="020B0602020204020204" pitchFamily="34"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32885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199726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latin typeface="Frutiger LT Pro 55 Roman" panose="020B0602020204020204" pitchFamily="34" charset="77"/>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500">
                <a:latin typeface="Frutiger LT Pro 55 Roman" panose="020B0602020204020204" pitchFamily="34" charset="77"/>
              </a:defRPr>
            </a:lvl1pPr>
          </a:lstStyle>
          <a:p>
            <a:r>
              <a:rPr lang="en-US" dirty="0"/>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 LT Pro 55 Roman" panose="020B0602020204020204" pitchFamily="34" charset="77"/>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LT Pro 55 Roman" panose="020B0602020204020204" pitchFamily="34" charset="77"/>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LT Pro 55 Roman" panose="020B0602020204020204" pitchFamily="34" charset="77"/>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24239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92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66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88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5254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8" name="Marcador de número de diapositiva 5">
            <a:extLst>
              <a:ext uri="{FF2B5EF4-FFF2-40B4-BE49-F238E27FC236}">
                <a16:creationId xmlns:a16="http://schemas.microsoft.com/office/drawing/2014/main" id="{23D892FA-4A76-6222-AB5E-738BC1BBBE5F}"/>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49327422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7" name="TextBox 6">
            <a:extLst>
              <a:ext uri="{FF2B5EF4-FFF2-40B4-BE49-F238E27FC236}">
                <a16:creationId xmlns:a16="http://schemas.microsoft.com/office/drawing/2014/main" id="{B53F5BF1-5F0C-7AE5-E3D6-1E5BE2A3DD27}"/>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2023</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8" name="Rectangle 2">
            <a:extLst>
              <a:ext uri="{FF2B5EF4-FFF2-40B4-BE49-F238E27FC236}">
                <a16:creationId xmlns:a16="http://schemas.microsoft.com/office/drawing/2014/main" id="{59F5572A-3432-F923-F9E1-E1E96072E2B8}"/>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 Box 1073742684">
            <a:extLst>
              <a:ext uri="{FF2B5EF4-FFF2-40B4-BE49-F238E27FC236}">
                <a16:creationId xmlns:a16="http://schemas.microsoft.com/office/drawing/2014/main" id="{6425DAE4-E5EB-FECE-DBE7-E54D8CEAE9E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10" name="Picture 9">
            <a:extLst>
              <a:ext uri="{FF2B5EF4-FFF2-40B4-BE49-F238E27FC236}">
                <a16:creationId xmlns:a16="http://schemas.microsoft.com/office/drawing/2014/main" id="{60E8F8B6-E129-AA9D-283C-B575F6A9AC95}"/>
              </a:ext>
            </a:extLst>
          </p:cNvPr>
          <p:cNvPicPr>
            <a:picLocks noChangeAspect="1"/>
          </p:cNvPicPr>
          <p:nvPr userDrawn="1"/>
        </p:nvPicPr>
        <p:blipFill>
          <a:blip r:embed="rId35">
            <a:extLst>
              <a:ext uri="{28A0092B-C50C-407E-A947-70E740481C1C}">
                <a14:useLocalDpi xmlns:a14="http://schemas.microsoft.com/office/drawing/2010/main"/>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25695392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649" r:id="rId19"/>
    <p:sldLayoutId id="2147483660" r:id="rId20"/>
    <p:sldLayoutId id="2147483662" r:id="rId21"/>
    <p:sldLayoutId id="2147483661" r:id="rId22"/>
    <p:sldLayoutId id="2147483666" r:id="rId23"/>
    <p:sldLayoutId id="2147483665" r:id="rId24"/>
    <p:sldLayoutId id="2147483651" r:id="rId25"/>
    <p:sldLayoutId id="2147483652" r:id="rId26"/>
    <p:sldLayoutId id="2147483653" r:id="rId27"/>
    <p:sldLayoutId id="2147483654" r:id="rId28"/>
    <p:sldLayoutId id="2147483658" r:id="rId29"/>
    <p:sldLayoutId id="2147483656" r:id="rId30"/>
    <p:sldLayoutId id="2147483657" r:id="rId31"/>
    <p:sldLayoutId id="2147483664" r:id="rId32"/>
    <p:sldLayoutId id="2147483663" r:id="rId33"/>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CFD3E68C-D9D5-6D71-87D3-C5BF89262E52}"/>
              </a:ext>
            </a:extLst>
          </p:cNvPr>
          <p:cNvSpPr txBox="1">
            <a:spLocks/>
          </p:cNvSpPr>
          <p:nvPr/>
        </p:nvSpPr>
        <p:spPr>
          <a:xfrm>
            <a:off x="838034" y="5231793"/>
            <a:ext cx="4715875" cy="444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0" i="0" kern="1200" baseline="0">
                <a:solidFill>
                  <a:srgbClr val="000000"/>
                </a:solidFill>
                <a:latin typeface="Source Sans Pro" panose="020B0503030403020204" pitchFamily="34" charset="0"/>
                <a:ea typeface="Source Sans Pro" panose="020B0503030403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rgbClr val="6D267B"/>
                </a:solidFill>
                <a:latin typeface="Source Sans Pro" panose="020B0503030403020204" pitchFamily="34" charset="77"/>
              </a:rPr>
              <a:t>Project Gladiator (Embedded Track)</a:t>
            </a:r>
          </a:p>
          <a:p>
            <a:r>
              <a:rPr lang="en-US" sz="2200" b="1" dirty="0">
                <a:solidFill>
                  <a:srgbClr val="6D267B"/>
                </a:solidFill>
                <a:latin typeface="Source Sans Pro" panose="020B0503030403020204" pitchFamily="34" charset="77"/>
              </a:rPr>
              <a:t>Group 4</a:t>
            </a:r>
            <a:endParaRPr lang="en-US" sz="2200" dirty="0">
              <a:solidFill>
                <a:srgbClr val="6D267B"/>
              </a:solidFill>
            </a:endParaRPr>
          </a:p>
        </p:txBody>
      </p:sp>
    </p:spTree>
    <p:extLst>
      <p:ext uri="{BB962C8B-B14F-4D97-AF65-F5344CB8AC3E}">
        <p14:creationId xmlns:p14="http://schemas.microsoft.com/office/powerpoint/2010/main" val="35472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descr="Computer script on a screen">
            <a:extLst>
              <a:ext uri="{FF2B5EF4-FFF2-40B4-BE49-F238E27FC236}">
                <a16:creationId xmlns:a16="http://schemas.microsoft.com/office/drawing/2014/main" id="{293ECF5F-CA55-3583-C4B6-68C34A35B6F9}"/>
              </a:ext>
            </a:extLst>
          </p:cNvPr>
          <p:cNvPicPr>
            <a:picLocks noChangeAspect="1"/>
          </p:cNvPicPr>
          <p:nvPr/>
        </p:nvPicPr>
        <p:blipFill rotWithShape="1">
          <a:blip r:embed="rId2">
            <a:duotone>
              <a:schemeClr val="bg2">
                <a:shade val="45000"/>
                <a:satMod val="135000"/>
              </a:schemeClr>
              <a:prstClr val="white"/>
            </a:duotone>
            <a:alphaModFix amt="25000"/>
          </a:blip>
          <a:srcRect t="5981" b="9749"/>
          <a:stretch/>
        </p:blipFill>
        <p:spPr>
          <a:xfrm>
            <a:off x="-3175" y="-8467"/>
            <a:ext cx="12191999" cy="6857990"/>
          </a:xfrm>
          <a:prstGeom prst="rect">
            <a:avLst/>
          </a:prstGeom>
        </p:spPr>
      </p:pic>
      <p:sp>
        <p:nvSpPr>
          <p:cNvPr id="2" name="Title 1">
            <a:extLst>
              <a:ext uri="{FF2B5EF4-FFF2-40B4-BE49-F238E27FC236}">
                <a16:creationId xmlns:a16="http://schemas.microsoft.com/office/drawing/2014/main" id="{548DCF72-E7A2-1C1D-12BA-DD1765203EE5}"/>
              </a:ext>
            </a:extLst>
          </p:cNvPr>
          <p:cNvSpPr>
            <a:spLocks noGrp="1"/>
          </p:cNvSpPr>
          <p:nvPr>
            <p:ph type="title"/>
          </p:nvPr>
        </p:nvSpPr>
        <p:spPr>
          <a:xfrm>
            <a:off x="583221" y="426720"/>
            <a:ext cx="8596668" cy="1320800"/>
          </a:xfrm>
        </p:spPr>
        <p:txBody>
          <a:bodyPr vert="horz" lIns="91440" tIns="45720" rIns="91440" bIns="45720" rtlCol="0" anchor="t">
            <a:normAutofit/>
          </a:bodyPr>
          <a:lstStyle/>
          <a:p>
            <a:r>
              <a:rPr lang="en-US" sz="4000" b="1" dirty="0"/>
              <a:t>Encoding and compression</a:t>
            </a:r>
          </a:p>
        </p:txBody>
      </p:sp>
      <p:sp>
        <p:nvSpPr>
          <p:cNvPr id="4" name="Text Placeholder 3">
            <a:extLst>
              <a:ext uri="{FF2B5EF4-FFF2-40B4-BE49-F238E27FC236}">
                <a16:creationId xmlns:a16="http://schemas.microsoft.com/office/drawing/2014/main" id="{94DEC7D0-842F-F052-81BE-225CD11F8CCB}"/>
              </a:ext>
            </a:extLst>
          </p:cNvPr>
          <p:cNvSpPr>
            <a:spLocks noGrp="1"/>
          </p:cNvSpPr>
          <p:nvPr>
            <p:ph type="body" sz="half" idx="2"/>
          </p:nvPr>
        </p:nvSpPr>
        <p:spPr>
          <a:xfrm>
            <a:off x="583573" y="1424320"/>
            <a:ext cx="8596668" cy="3880773"/>
          </a:xfrm>
        </p:spPr>
        <p:txBody>
          <a:bodyPr vert="horz" lIns="91440" tIns="45720" rIns="91440" bIns="45720" rtlCol="0">
            <a:noAutofit/>
          </a:bodyPr>
          <a:lstStyle/>
          <a:p>
            <a:pPr>
              <a:buFont typeface="Wingdings 3" charset="2"/>
              <a:buChar char=""/>
            </a:pPr>
            <a:r>
              <a:rPr lang="en-US" sz="2400" dirty="0"/>
              <a:t> Encoding is the process of compressing and changing the format of raw video content to a digital file or format, which will in turn make the video content compatible for different devices and platforms. The main goal of encoding is to compress the content to take up less space.</a:t>
            </a:r>
          </a:p>
          <a:p>
            <a:pPr>
              <a:buFont typeface="Wingdings 3" charset="2"/>
              <a:buChar char=""/>
            </a:pPr>
            <a:endParaRPr lang="en-US" sz="2400" dirty="0"/>
          </a:p>
          <a:p>
            <a:pPr>
              <a:buFont typeface="Wingdings 3" charset="2"/>
              <a:buChar char=""/>
            </a:pPr>
            <a:r>
              <a:rPr lang="en-US" sz="2400" b="0" i="0" dirty="0">
                <a:effectLst/>
              </a:rPr>
              <a:t> Video compression is the process of reducing the number of bits needed to represent a video without compromising its visual quality.</a:t>
            </a:r>
          </a:p>
          <a:p>
            <a:pPr>
              <a:buFont typeface="Wingdings 3" charset="2"/>
              <a:buChar char=""/>
            </a:pPr>
            <a:endParaRPr lang="en-US" sz="2400" b="0" i="0" dirty="0">
              <a:effectLst/>
            </a:endParaRPr>
          </a:p>
          <a:p>
            <a:pPr>
              <a:buFont typeface="Wingdings 3" charset="2"/>
              <a:buChar char=""/>
            </a:pPr>
            <a:r>
              <a:rPr lang="en-US" sz="2400" dirty="0"/>
              <a:t> The same is implemented using </a:t>
            </a:r>
            <a:r>
              <a:rPr lang="en-US" sz="2400" b="1" dirty="0" err="1"/>
              <a:t>ffmpeg</a:t>
            </a:r>
            <a:r>
              <a:rPr lang="en-US" sz="2400" dirty="0"/>
              <a:t> library</a:t>
            </a:r>
          </a:p>
        </p:txBody>
      </p:sp>
    </p:spTree>
    <p:extLst>
      <p:ext uri="{BB962C8B-B14F-4D97-AF65-F5344CB8AC3E}">
        <p14:creationId xmlns:p14="http://schemas.microsoft.com/office/powerpoint/2010/main" val="306796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426-0CC7-D217-B8E6-6EE32371651D}"/>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4000" b="1" dirty="0"/>
              <a:t>UDP Socket programming</a:t>
            </a:r>
          </a:p>
        </p:txBody>
      </p:sp>
      <p:sp>
        <p:nvSpPr>
          <p:cNvPr id="4" name="Text Placeholder 3">
            <a:extLst>
              <a:ext uri="{FF2B5EF4-FFF2-40B4-BE49-F238E27FC236}">
                <a16:creationId xmlns:a16="http://schemas.microsoft.com/office/drawing/2014/main" id="{D94B3DF1-ABA1-A8D0-672F-8C85FB962B6C}"/>
              </a:ext>
            </a:extLst>
          </p:cNvPr>
          <p:cNvSpPr>
            <a:spLocks noGrp="1"/>
          </p:cNvSpPr>
          <p:nvPr>
            <p:ph type="body" sz="half" idx="2"/>
          </p:nvPr>
        </p:nvSpPr>
        <p:spPr>
          <a:xfrm>
            <a:off x="1333502" y="2160590"/>
            <a:ext cx="8470898" cy="3429260"/>
          </a:xfrm>
        </p:spPr>
        <p:txBody>
          <a:bodyPr vert="horz" lIns="91440" tIns="45720" rIns="91440" bIns="45720" rtlCol="0">
            <a:normAutofit/>
          </a:bodyPr>
          <a:lstStyle/>
          <a:p>
            <a:pPr>
              <a:buFont typeface="Wingdings 3" charset="2"/>
              <a:buChar char=""/>
            </a:pPr>
            <a:r>
              <a:rPr lang="en-US" sz="3200" dirty="0"/>
              <a:t> In the last step we used UDP(User Datagram Protocol) client server socket to transfer the compressed video to server and display the videos for streaming for multiple users.</a:t>
            </a:r>
          </a:p>
        </p:txBody>
      </p:sp>
    </p:spTree>
    <p:extLst>
      <p:ext uri="{BB962C8B-B14F-4D97-AF65-F5344CB8AC3E}">
        <p14:creationId xmlns:p14="http://schemas.microsoft.com/office/powerpoint/2010/main" val="320136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B60A-3F83-0D3A-52C9-C18B5858584D}"/>
              </a:ext>
            </a:extLst>
          </p:cNvPr>
          <p:cNvSpPr>
            <a:spLocks noGrp="1"/>
          </p:cNvSpPr>
          <p:nvPr>
            <p:ph type="title"/>
          </p:nvPr>
        </p:nvSpPr>
        <p:spPr>
          <a:xfrm>
            <a:off x="717698" y="406400"/>
            <a:ext cx="8596668" cy="1320800"/>
          </a:xfrm>
        </p:spPr>
        <p:txBody>
          <a:bodyPr vert="horz" lIns="91440" tIns="45720" rIns="91440" bIns="45720" rtlCol="0" anchor="t">
            <a:normAutofit/>
          </a:bodyPr>
          <a:lstStyle/>
          <a:p>
            <a:r>
              <a:rPr lang="en-US" sz="4800" b="1" dirty="0"/>
              <a:t>WHY UDP?</a:t>
            </a:r>
          </a:p>
        </p:txBody>
      </p:sp>
      <p:sp>
        <p:nvSpPr>
          <p:cNvPr id="4" name="Text Placeholder 3">
            <a:extLst>
              <a:ext uri="{FF2B5EF4-FFF2-40B4-BE49-F238E27FC236}">
                <a16:creationId xmlns:a16="http://schemas.microsoft.com/office/drawing/2014/main" id="{32704F61-FE5D-2497-96D7-82A4DF6076E3}"/>
              </a:ext>
            </a:extLst>
          </p:cNvPr>
          <p:cNvSpPr>
            <a:spLocks noGrp="1"/>
          </p:cNvSpPr>
          <p:nvPr>
            <p:ph type="body" sz="half" idx="2"/>
          </p:nvPr>
        </p:nvSpPr>
        <p:spPr>
          <a:xfrm>
            <a:off x="757251" y="1320800"/>
            <a:ext cx="9305897" cy="4927600"/>
          </a:xfrm>
        </p:spPr>
        <p:txBody>
          <a:bodyPr vert="horz" lIns="91440" tIns="45720" rIns="91440" bIns="45720" rtlCol="0">
            <a:normAutofit/>
          </a:bodyPr>
          <a:lstStyle/>
          <a:p>
            <a:pPr>
              <a:buFont typeface="Wingdings 3" charset="2"/>
              <a:buChar char=""/>
            </a:pPr>
            <a:r>
              <a:rPr lang="en-US" sz="2000" dirty="0"/>
              <a:t>User Diagram Protocol (UDP) is a connectionless protocol that is located in between application layer and IP layer. It is mainly used for broadcasting messages over a network.​</a:t>
            </a:r>
          </a:p>
          <a:p>
            <a:pPr>
              <a:buFont typeface="Wingdings 3" charset="2"/>
              <a:buChar char=""/>
            </a:pPr>
            <a:endParaRPr lang="en-US" sz="2000" dirty="0"/>
          </a:p>
          <a:p>
            <a:pPr>
              <a:buFont typeface="Wingdings 3" charset="2"/>
              <a:buChar char=""/>
            </a:pPr>
            <a:r>
              <a:rPr lang="en-US" sz="2000" dirty="0"/>
              <a:t>UDP is chosen for its low overhead and simplicity.​</a:t>
            </a:r>
          </a:p>
          <a:p>
            <a:pPr>
              <a:buFont typeface="Wingdings 3" charset="2"/>
              <a:buChar char=""/>
            </a:pPr>
            <a:endParaRPr lang="en-US" sz="2000" dirty="0"/>
          </a:p>
          <a:p>
            <a:pPr>
              <a:buFont typeface="Wingdings 3" charset="2"/>
              <a:buChar char=""/>
            </a:pPr>
            <a:r>
              <a:rPr lang="en-US" sz="2000" dirty="0"/>
              <a:t>UDP often uses packets with small size and headers. Due to the presence of small headers, UDP protocols take very less time in processing the packets which ultimately requires less memory for operations.​</a:t>
            </a:r>
          </a:p>
          <a:p>
            <a:pPr>
              <a:buFont typeface="Wingdings 3" charset="2"/>
              <a:buChar char=""/>
            </a:pPr>
            <a:endParaRPr lang="en-US" sz="2000" dirty="0"/>
          </a:p>
          <a:p>
            <a:pPr>
              <a:buFont typeface="Wingdings 3" charset="2"/>
              <a:buChar char=""/>
            </a:pPr>
            <a:r>
              <a:rPr lang="en-US" sz="2000" dirty="0"/>
              <a:t>Connection Speed : UDPs are generally faster due to the absence of acknowledgement fields. Neither they do not need to wait on acknowledgement or hold the data on memory.​</a:t>
            </a:r>
          </a:p>
        </p:txBody>
      </p:sp>
    </p:spTree>
    <p:extLst>
      <p:ext uri="{BB962C8B-B14F-4D97-AF65-F5344CB8AC3E}">
        <p14:creationId xmlns:p14="http://schemas.microsoft.com/office/powerpoint/2010/main" val="183530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E7FFF6DF-59B3-112C-FDD1-790E04CB3596}"/>
              </a:ext>
            </a:extLst>
          </p:cNvPr>
          <p:cNvSpPr>
            <a:spLocks noGrp="1"/>
          </p:cNvSpPr>
          <p:nvPr>
            <p:ph type="pic" idx="1"/>
          </p:nvPr>
        </p:nvSpPr>
        <p:spPr>
          <a:xfrm>
            <a:off x="677863" y="274320"/>
            <a:ext cx="9715500" cy="6441440"/>
          </a:xfrm>
        </p:spPr>
        <p:txBody>
          <a:bodyPr/>
          <a:lstStyle/>
          <a:p>
            <a:pPr marL="285750" indent="-285750" algn="l">
              <a:buFont typeface="Arial" panose="020B0604020202020204" pitchFamily="34" charset="0"/>
              <a:buChar char="•"/>
            </a:pPr>
            <a:r>
              <a:rPr lang="en-US" sz="1800" dirty="0"/>
              <a:t>UDP is widely used in online gaming, where low latency and high-speed communication is essential for a good gaming experience. Game servers often send small, frequent packets of data to clients, and UDP is well suited for this type of communication as it is fast and lightweight.</a:t>
            </a:r>
          </a:p>
          <a:p>
            <a:pPr marL="285750" indent="-285750" algn="l">
              <a:buFont typeface="Arial" panose="020B0604020202020204" pitchFamily="34" charset="0"/>
              <a:buChar char="•"/>
            </a:pPr>
            <a:r>
              <a:rPr lang="en-US" sz="1800" dirty="0"/>
              <a:t>Streaming media applications, such as IPTV, online radio, and video conferencing, use UDP to transmit real-time audio and video data. The loss of some packets can be tolerated in these applications, as the data is continuously flowing and does not require retransmission.</a:t>
            </a:r>
          </a:p>
          <a:p>
            <a:pPr marL="285750" indent="-285750" algn="l">
              <a:buFont typeface="Arial" panose="020B0604020202020204" pitchFamily="34" charset="0"/>
              <a:buChar char="•"/>
            </a:pPr>
            <a:r>
              <a:rPr lang="en-US" sz="1800" dirty="0"/>
              <a:t>VoIP (Voice over Internet Protocol) services, such as Skype and WhatsApp, use UDP for real-time voice communication. The delay in voice communication can be noticeable if packets are delayed due to congestion control, so UDP is used to ensure fast and efficient data transmission.</a:t>
            </a:r>
          </a:p>
          <a:p>
            <a:pPr marL="285750" indent="-285750" algn="l">
              <a:buFont typeface="Arial" panose="020B0604020202020204" pitchFamily="34" charset="0"/>
              <a:buChar char="•"/>
            </a:pPr>
            <a:r>
              <a:rPr lang="en-US" sz="1800" dirty="0"/>
              <a:t>DNS (Domain Name System) also uses UDP for its query/response messages. DNS queries are typically small and require a quick response time, making UDP a suitable protocol for this application.</a:t>
            </a:r>
          </a:p>
          <a:p>
            <a:pPr marL="285750" indent="-285750" algn="l">
              <a:buFont typeface="Arial" panose="020B0604020202020204" pitchFamily="34" charset="0"/>
              <a:buChar char="•"/>
            </a:pPr>
            <a:r>
              <a:rPr lang="en-US" sz="1800" dirty="0"/>
              <a:t>DHCP (Dynamic Host Configuration Protocol) uses UDP to dynamically assign IP addresses to devices on a network. DHCP messages are typically small, and the delay caused by packet loss or retransmission is generally not critical for this application.</a:t>
            </a:r>
          </a:p>
          <a:p>
            <a:pPr algn="l"/>
            <a:endParaRPr lang="en-US" dirty="0"/>
          </a:p>
        </p:txBody>
      </p:sp>
    </p:spTree>
    <p:extLst>
      <p:ext uri="{BB962C8B-B14F-4D97-AF65-F5344CB8AC3E}">
        <p14:creationId xmlns:p14="http://schemas.microsoft.com/office/powerpoint/2010/main" val="400132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A5FDB66-19AE-EB22-70D1-DCCFBDFD7A2E}"/>
              </a:ext>
            </a:extLst>
          </p:cNvPr>
          <p:cNvSpPr>
            <a:spLocks noGrp="1"/>
          </p:cNvSpPr>
          <p:nvPr>
            <p:ph type="pic" idx="1"/>
          </p:nvPr>
        </p:nvSpPr>
        <p:spPr>
          <a:xfrm>
            <a:off x="677333" y="270933"/>
            <a:ext cx="10439399" cy="6129867"/>
          </a:xfrm>
        </p:spPr>
        <p:txBody>
          <a:bodyPr>
            <a:normAutofit/>
          </a:bodyPr>
          <a:lstStyle/>
          <a:p>
            <a:pPr algn="l"/>
            <a:r>
              <a:rPr lang="en-US" sz="3200" dirty="0">
                <a:solidFill>
                  <a:schemeClr val="accent1"/>
                </a:solidFill>
              </a:rPr>
              <a:t>FLOW CHART</a:t>
            </a:r>
          </a:p>
        </p:txBody>
      </p:sp>
      <p:pic>
        <p:nvPicPr>
          <p:cNvPr id="15" name="Picture 14">
            <a:extLst>
              <a:ext uri="{FF2B5EF4-FFF2-40B4-BE49-F238E27FC236}">
                <a16:creationId xmlns:a16="http://schemas.microsoft.com/office/drawing/2014/main" id="{FA892249-F03B-9457-D4FB-3FF099C4A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893" y="829733"/>
            <a:ext cx="5605145" cy="5418668"/>
          </a:xfrm>
          <a:prstGeom prst="rect">
            <a:avLst/>
          </a:prstGeom>
        </p:spPr>
      </p:pic>
    </p:spTree>
    <p:extLst>
      <p:ext uri="{BB962C8B-B14F-4D97-AF65-F5344CB8AC3E}">
        <p14:creationId xmlns:p14="http://schemas.microsoft.com/office/powerpoint/2010/main" val="126758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DB2B9B-DFAC-0E48-FC1D-B5B0DA45A3F1}"/>
              </a:ext>
            </a:extLst>
          </p:cNvPr>
          <p:cNvSpPr>
            <a:spLocks noGrp="1"/>
          </p:cNvSpPr>
          <p:nvPr>
            <p:ph type="ctrTitle"/>
          </p:nvPr>
        </p:nvSpPr>
        <p:spPr>
          <a:xfrm>
            <a:off x="677335" y="1282701"/>
            <a:ext cx="5096060" cy="4307148"/>
          </a:xfrm>
        </p:spPr>
        <p:txBody>
          <a:bodyPr vert="horz" lIns="91440" tIns="45720" rIns="91440" bIns="45720" rtlCol="0" anchor="ctr">
            <a:normAutofit/>
          </a:bodyPr>
          <a:lstStyle/>
          <a:p>
            <a:pPr algn="r"/>
            <a:endParaRPr lang="en-US" sz="5400" dirty="0">
              <a:solidFill>
                <a:schemeClr val="accent1"/>
              </a:solidFill>
              <a:latin typeface="+mj-lt"/>
              <a:ea typeface="+mj-ea"/>
              <a:cs typeface="+mj-cs"/>
            </a:endParaRPr>
          </a:p>
        </p:txBody>
      </p:sp>
    </p:spTree>
    <p:extLst>
      <p:ext uri="{BB962C8B-B14F-4D97-AF65-F5344CB8AC3E}">
        <p14:creationId xmlns:p14="http://schemas.microsoft.com/office/powerpoint/2010/main" val="328550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85C42E-DB78-4A8E-990D-B20FDDE9FC2E}"/>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b="1" dirty="0"/>
              <a:t>Multi-Source Live Video Streaming System</a:t>
            </a:r>
          </a:p>
        </p:txBody>
      </p:sp>
    </p:spTree>
    <p:extLst>
      <p:ext uri="{BB962C8B-B14F-4D97-AF65-F5344CB8AC3E}">
        <p14:creationId xmlns:p14="http://schemas.microsoft.com/office/powerpoint/2010/main" val="320162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41927D1-7691-1B97-784C-DF96330F22BF}"/>
              </a:ext>
            </a:extLst>
          </p:cNvPr>
          <p:cNvSpPr>
            <a:spLocks noGrp="1"/>
          </p:cNvSpPr>
          <p:nvPr>
            <p:ph type="body" sz="half" idx="2"/>
          </p:nvPr>
        </p:nvSpPr>
        <p:spPr>
          <a:xfrm>
            <a:off x="1132544" y="894080"/>
            <a:ext cx="8470898" cy="5080000"/>
          </a:xfrm>
        </p:spPr>
        <p:txBody>
          <a:bodyPr vert="horz" lIns="91440" tIns="45720" rIns="91440" bIns="45720" rtlCol="0">
            <a:noAutofit/>
          </a:bodyPr>
          <a:lstStyle/>
          <a:p>
            <a:pPr algn="just"/>
            <a:r>
              <a:rPr lang="en-US" sz="3600" b="1" dirty="0">
                <a:solidFill>
                  <a:schemeClr val="accent1"/>
                </a:solidFill>
              </a:rPr>
              <a:t>INTRODUCTION</a:t>
            </a:r>
          </a:p>
          <a:p>
            <a:pPr algn="just"/>
            <a:endParaRPr lang="en-US" sz="2800" dirty="0"/>
          </a:p>
          <a:p>
            <a:pPr algn="just"/>
            <a:r>
              <a:rPr lang="en-US" sz="2800" dirty="0"/>
              <a:t>The project is to read video and convert raw video frames from different source like camera, drones, web camera and pass those frames for processing like color inversion, resolution adjustment, then encoding and compression of the frames and using sockets to pass all the videos to server. In different modules using synchronization between multiple threads and using IPCs. </a:t>
            </a:r>
          </a:p>
        </p:txBody>
      </p:sp>
    </p:spTree>
    <p:extLst>
      <p:ext uri="{BB962C8B-B14F-4D97-AF65-F5344CB8AC3E}">
        <p14:creationId xmlns:p14="http://schemas.microsoft.com/office/powerpoint/2010/main" val="171549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7A602-F962-B217-DBF4-8A8B53E5D6DC}"/>
              </a:ext>
            </a:extLst>
          </p:cNvPr>
          <p:cNvSpPr>
            <a:spLocks noGrp="1"/>
          </p:cNvSpPr>
          <p:nvPr>
            <p:ph type="title"/>
          </p:nvPr>
        </p:nvSpPr>
        <p:spPr>
          <a:xfrm>
            <a:off x="1019356" y="338927"/>
            <a:ext cx="8596668" cy="1320800"/>
          </a:xfrm>
        </p:spPr>
        <p:txBody>
          <a:bodyPr vert="horz" lIns="91440" tIns="45720" rIns="91440" bIns="45720" rtlCol="0" anchor="t">
            <a:normAutofit/>
          </a:bodyPr>
          <a:lstStyle/>
          <a:p>
            <a:r>
              <a:rPr lang="en-US" sz="3600" b="1" dirty="0"/>
              <a:t>Scope</a:t>
            </a:r>
          </a:p>
        </p:txBody>
      </p:sp>
      <p:sp>
        <p:nvSpPr>
          <p:cNvPr id="23" name="Isosceles Triangle 22">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D5AEB35D-80C6-D4C2-C8E2-ED03D5D93B1D}"/>
              </a:ext>
            </a:extLst>
          </p:cNvPr>
          <p:cNvSpPr>
            <a:spLocks noGrp="1"/>
          </p:cNvSpPr>
          <p:nvPr>
            <p:ph type="body" sz="half" idx="2"/>
          </p:nvPr>
        </p:nvSpPr>
        <p:spPr>
          <a:xfrm>
            <a:off x="1030329" y="1270000"/>
            <a:ext cx="8470898" cy="4429760"/>
          </a:xfrm>
        </p:spPr>
        <p:txBody>
          <a:bodyPr vert="horz" lIns="91440" tIns="45720" rIns="91440" bIns="45720" rtlCol="0">
            <a:noAutofit/>
          </a:bodyPr>
          <a:lstStyle/>
          <a:p>
            <a:pPr>
              <a:buFont typeface="Wingdings 3" charset="2"/>
              <a:buChar char=""/>
            </a:pPr>
            <a:r>
              <a:rPr lang="en-US" sz="2000" dirty="0"/>
              <a:t> The real-time system for handling live video streams during a live event encompasses a comprehensive set of functionalities and features to ensure a seamless and immersive viewing experience. The scope of the system includes: </a:t>
            </a:r>
          </a:p>
          <a:p>
            <a:pPr>
              <a:buFont typeface="Wingdings 3" charset="2"/>
              <a:buChar char=""/>
            </a:pPr>
            <a:endParaRPr lang="en-US" sz="2000" dirty="0"/>
          </a:p>
          <a:p>
            <a:pPr>
              <a:buFont typeface="Wingdings 3" charset="2"/>
              <a:buChar char=""/>
            </a:pPr>
            <a:r>
              <a:rPr lang="en-US" sz="2000" dirty="0"/>
              <a:t> Support integration with various video sources, including cameras and drones, to capture diverse perspectives of the live event. </a:t>
            </a:r>
          </a:p>
          <a:p>
            <a:pPr>
              <a:buFont typeface="Wingdings 3" charset="2"/>
              <a:buChar char=""/>
            </a:pPr>
            <a:endParaRPr lang="en-US" sz="2000" dirty="0"/>
          </a:p>
          <a:p>
            <a:pPr>
              <a:buFont typeface="Wingdings 3" charset="2"/>
              <a:buChar char=""/>
            </a:pPr>
            <a:r>
              <a:rPr lang="en-US" sz="2000" dirty="0"/>
              <a:t> Implement protocols for establishing a reliable connection with each video source and managing the incoming streams. </a:t>
            </a:r>
          </a:p>
          <a:p>
            <a:pPr>
              <a:buFont typeface="Wingdings 3" charset="2"/>
              <a:buChar char=""/>
            </a:pPr>
            <a:endParaRPr lang="en-US" sz="2000" dirty="0"/>
          </a:p>
          <a:p>
            <a:pPr>
              <a:buFont typeface="Wingdings 3" charset="2"/>
              <a:buChar char=""/>
            </a:pPr>
            <a:r>
              <a:rPr lang="en-US" sz="2000" dirty="0"/>
              <a:t> Develop a mechanism for efficiently sharing video frames among different processing modules in real-time. </a:t>
            </a:r>
          </a:p>
        </p:txBody>
      </p:sp>
      <p:sp>
        <p:nvSpPr>
          <p:cNvPr id="31"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3149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9C15-270E-03DD-7610-B985CD5E4562}"/>
              </a:ext>
            </a:extLst>
          </p:cNvPr>
          <p:cNvSpPr>
            <a:spLocks noGrp="1"/>
          </p:cNvSpPr>
          <p:nvPr>
            <p:ph type="title"/>
          </p:nvPr>
        </p:nvSpPr>
        <p:spPr>
          <a:xfrm>
            <a:off x="677333" y="381000"/>
            <a:ext cx="8596667" cy="566738"/>
          </a:xfrm>
        </p:spPr>
        <p:txBody>
          <a:bodyPr>
            <a:noAutofit/>
          </a:bodyPr>
          <a:lstStyle/>
          <a:p>
            <a:r>
              <a:rPr lang="en-US" sz="3200" b="1" dirty="0"/>
              <a:t>Video Frame Acquisition:</a:t>
            </a:r>
          </a:p>
        </p:txBody>
      </p:sp>
      <p:sp>
        <p:nvSpPr>
          <p:cNvPr id="4" name="Text Placeholder 3">
            <a:extLst>
              <a:ext uri="{FF2B5EF4-FFF2-40B4-BE49-F238E27FC236}">
                <a16:creationId xmlns:a16="http://schemas.microsoft.com/office/drawing/2014/main" id="{A5BC9292-9B2D-CFF0-6BBC-C6E137EBDAAD}"/>
              </a:ext>
            </a:extLst>
          </p:cNvPr>
          <p:cNvSpPr>
            <a:spLocks noGrp="1"/>
          </p:cNvSpPr>
          <p:nvPr>
            <p:ph type="body" sz="half" idx="2"/>
          </p:nvPr>
        </p:nvSpPr>
        <p:spPr>
          <a:xfrm>
            <a:off x="677333" y="1201738"/>
            <a:ext cx="8596667" cy="4792662"/>
          </a:xfrm>
        </p:spPr>
        <p:txBody>
          <a:bodyPr>
            <a:noAutofit/>
          </a:bodyPr>
          <a:lstStyle/>
          <a:p>
            <a:pPr marL="342900" indent="-342900">
              <a:buFont typeface="Arial" panose="020B0604020202020204" pitchFamily="34" charset="0"/>
              <a:buChar char="•"/>
            </a:pPr>
            <a:r>
              <a:rPr lang="en-US" sz="2400" dirty="0"/>
              <a:t>The first step in project is to convert different video sources to frames. This is done using </a:t>
            </a:r>
            <a:r>
              <a:rPr lang="en-US" sz="2400" b="1" u="sng" dirty="0" err="1"/>
              <a:t>ffmpeg</a:t>
            </a:r>
            <a:r>
              <a:rPr lang="en-US" sz="2400" dirty="0"/>
              <a:t>.</a:t>
            </a:r>
          </a:p>
          <a:p>
            <a:pPr marL="342900" indent="-342900">
              <a:buFont typeface="Arial" panose="020B0604020202020204" pitchFamily="34" charset="0"/>
              <a:buChar char="•"/>
            </a:pPr>
            <a:r>
              <a:rPr lang="en-US" sz="2400" b="1" dirty="0" err="1"/>
              <a:t>ffmpeg</a:t>
            </a:r>
            <a:r>
              <a:rPr lang="en-US" sz="2400" dirty="0"/>
              <a:t> is a very fast video and audio converter that can also grab from a live audio/video source. It can also convert between arbitrary sample rates and resize video on the fly with a high-quality filter.</a:t>
            </a:r>
          </a:p>
          <a:p>
            <a:pPr marL="342900" indent="-342900">
              <a:buFont typeface="Arial" panose="020B0604020202020204" pitchFamily="34" charset="0"/>
              <a:buChar char="•"/>
            </a:pPr>
            <a:r>
              <a:rPr lang="en-US" sz="2400" b="1" dirty="0" err="1"/>
              <a:t>ffmpeg</a:t>
            </a:r>
            <a:r>
              <a:rPr lang="en-US" sz="2400" dirty="0"/>
              <a:t> reads from an arbitrary number of input ``files'' (which can be regular files, pipes, network streams, grabbing devices, etc.), specified by the "-</a:t>
            </a:r>
            <a:r>
              <a:rPr lang="en-US" sz="2400" dirty="0" err="1"/>
              <a:t>i</a:t>
            </a:r>
            <a:r>
              <a:rPr lang="en-US" sz="2400" dirty="0"/>
              <a:t>" option, and writes to an arbitrary number of output ``files'', which are specified by a plain output filename. Anything found on the command line which cannot be interpreted as an option is considered to be an output filename.</a:t>
            </a:r>
          </a:p>
        </p:txBody>
      </p:sp>
    </p:spTree>
    <p:extLst>
      <p:ext uri="{BB962C8B-B14F-4D97-AF65-F5344CB8AC3E}">
        <p14:creationId xmlns:p14="http://schemas.microsoft.com/office/powerpoint/2010/main" val="18818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5EAE918-BA8E-0BBC-3314-949BA3ABF8CD}"/>
              </a:ext>
            </a:extLst>
          </p:cNvPr>
          <p:cNvSpPr>
            <a:spLocks noGrp="1"/>
          </p:cNvSpPr>
          <p:nvPr>
            <p:ph type="body" sz="half" idx="2"/>
          </p:nvPr>
        </p:nvSpPr>
        <p:spPr>
          <a:xfrm>
            <a:off x="1074203" y="2259187"/>
            <a:ext cx="10467579" cy="6163453"/>
          </a:xfrm>
        </p:spPr>
        <p:txBody>
          <a:bodyPr vert="horz" lIns="91440" tIns="45720" rIns="91440" bIns="45720" rtlCol="0">
            <a:normAutofit/>
          </a:bodyPr>
          <a:lstStyle/>
          <a:p>
            <a:pPr marL="342900" indent="-342900">
              <a:buFont typeface="Arial" panose="020B0604020202020204" pitchFamily="34" charset="0"/>
              <a:buChar char="•"/>
            </a:pPr>
            <a:r>
              <a:rPr lang="en-US" sz="2400" dirty="0"/>
              <a:t>In the next step we used shared memory to store the raw video frames.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Inter Process Communication through shared memory is a concept where two or more process can access the common memory and communication is done via this shared memory where changes made by one process can be viewed by another process.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9839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3C40-41F0-D2ED-2C5F-F76132FABA21}"/>
              </a:ext>
            </a:extLst>
          </p:cNvPr>
          <p:cNvSpPr>
            <a:spLocks noGrp="1"/>
          </p:cNvSpPr>
          <p:nvPr>
            <p:ph type="title"/>
          </p:nvPr>
        </p:nvSpPr>
        <p:spPr>
          <a:xfrm>
            <a:off x="2786047" y="609600"/>
            <a:ext cx="6487955" cy="1320800"/>
          </a:xfrm>
        </p:spPr>
        <p:txBody>
          <a:bodyPr vert="horz" lIns="91440" tIns="45720" rIns="91440" bIns="45720" rtlCol="0" anchor="t">
            <a:noAutofit/>
          </a:bodyPr>
          <a:lstStyle/>
          <a:p>
            <a:r>
              <a:rPr lang="en-US" sz="4400" b="1" dirty="0"/>
              <a:t>Color</a:t>
            </a:r>
            <a:br>
              <a:rPr lang="en-US" sz="4400" b="1" dirty="0"/>
            </a:br>
            <a:r>
              <a:rPr lang="en-US" sz="4400" b="1" dirty="0"/>
              <a:t>Inversion</a:t>
            </a:r>
          </a:p>
        </p:txBody>
      </p:sp>
      <p:sp>
        <p:nvSpPr>
          <p:cNvPr id="4" name="Text Placeholder 3">
            <a:extLst>
              <a:ext uri="{FF2B5EF4-FFF2-40B4-BE49-F238E27FC236}">
                <a16:creationId xmlns:a16="http://schemas.microsoft.com/office/drawing/2014/main" id="{603D1618-5B1B-E3CE-72CF-C1A614824300}"/>
              </a:ext>
            </a:extLst>
          </p:cNvPr>
          <p:cNvSpPr>
            <a:spLocks noGrp="1"/>
          </p:cNvSpPr>
          <p:nvPr>
            <p:ph type="body" sz="half" idx="2"/>
          </p:nvPr>
        </p:nvSpPr>
        <p:spPr>
          <a:xfrm>
            <a:off x="2786047" y="2160589"/>
            <a:ext cx="6487955" cy="3880773"/>
          </a:xfrm>
        </p:spPr>
        <p:txBody>
          <a:bodyPr vert="horz" lIns="91440" tIns="45720" rIns="91440" bIns="45720" rtlCol="0">
            <a:normAutofit lnSpcReduction="10000"/>
          </a:bodyPr>
          <a:lstStyle/>
          <a:p>
            <a:pPr>
              <a:buFont typeface="Wingdings 3" charset="2"/>
              <a:buChar char=""/>
            </a:pPr>
            <a:r>
              <a:rPr lang="en-US" sz="2800" dirty="0"/>
              <a:t>After successfully reading the frames, we are changing the frames output videos color for that purpose, we used RGB – Red Green Blue values in frames to change the color of the frames.</a:t>
            </a:r>
          </a:p>
          <a:p>
            <a:pPr>
              <a:buFont typeface="Wingdings 3" charset="2"/>
              <a:buChar char=""/>
            </a:pPr>
            <a:endParaRPr lang="en-US" sz="2800" dirty="0"/>
          </a:p>
          <a:p>
            <a:pPr>
              <a:buFont typeface="Wingdings 3" charset="2"/>
              <a:buChar char=""/>
            </a:pPr>
            <a:r>
              <a:rPr lang="en-US" sz="2800" dirty="0"/>
              <a:t>The same </a:t>
            </a:r>
            <a:r>
              <a:rPr lang="en-US" sz="2800" dirty="0" err="1"/>
              <a:t>ffmpeg</a:t>
            </a:r>
            <a:r>
              <a:rPr lang="en-US" sz="2800" dirty="0"/>
              <a:t> library is used to read the frames here.</a:t>
            </a:r>
          </a:p>
          <a:p>
            <a:pPr>
              <a:buFont typeface="Wingdings 3" charset="2"/>
              <a:buChar char=""/>
            </a:pPr>
            <a:endParaRPr lang="en-US" dirty="0"/>
          </a:p>
        </p:txBody>
      </p:sp>
      <p:pic>
        <p:nvPicPr>
          <p:cNvPr id="41" name="Picture 40" descr="Pencil Crayons on a blue background">
            <a:extLst>
              <a:ext uri="{FF2B5EF4-FFF2-40B4-BE49-F238E27FC236}">
                <a16:creationId xmlns:a16="http://schemas.microsoft.com/office/drawing/2014/main" id="{035A6B2E-8160-E39C-8412-A9244A89941E}"/>
              </a:ext>
            </a:extLst>
          </p:cNvPr>
          <p:cNvPicPr>
            <a:picLocks noChangeAspect="1"/>
          </p:cNvPicPr>
          <p:nvPr/>
        </p:nvPicPr>
        <p:blipFill rotWithShape="1">
          <a:blip r:embed="rId2">
            <a:duotone>
              <a:prstClr val="black"/>
              <a:schemeClr val="tx2">
                <a:tint val="45000"/>
                <a:satMod val="400000"/>
              </a:schemeClr>
            </a:duotone>
          </a:blip>
          <a:srcRect l="38268" r="31912"/>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Tree>
    <p:extLst>
      <p:ext uri="{BB962C8B-B14F-4D97-AF65-F5344CB8AC3E}">
        <p14:creationId xmlns:p14="http://schemas.microsoft.com/office/powerpoint/2010/main" val="420657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B732-00CB-82FB-2B8C-7F1B3455F589}"/>
              </a:ext>
            </a:extLst>
          </p:cNvPr>
          <p:cNvSpPr>
            <a:spLocks noGrp="1"/>
          </p:cNvSpPr>
          <p:nvPr>
            <p:ph type="title"/>
          </p:nvPr>
        </p:nvSpPr>
        <p:spPr>
          <a:xfrm>
            <a:off x="829734" y="854530"/>
            <a:ext cx="4428066" cy="3802138"/>
          </a:xfrm>
        </p:spPr>
        <p:txBody>
          <a:bodyPr vert="horz" lIns="91440" tIns="45720" rIns="91440" bIns="45720" rtlCol="0" anchor="ctr">
            <a:normAutofit/>
          </a:bodyPr>
          <a:lstStyle/>
          <a:p>
            <a:pPr algn="r"/>
            <a:r>
              <a:rPr lang="en-US" sz="6000" b="1" dirty="0"/>
              <a:t>Resolution </a:t>
            </a:r>
            <a:br>
              <a:rPr lang="en-US" sz="6000" b="1" dirty="0"/>
            </a:br>
            <a:r>
              <a:rPr lang="en-US" sz="6000" b="1" dirty="0"/>
              <a:t>Adjustment</a:t>
            </a:r>
          </a:p>
        </p:txBody>
      </p:sp>
      <p:sp>
        <p:nvSpPr>
          <p:cNvPr id="4" name="Text Placeholder 3">
            <a:extLst>
              <a:ext uri="{FF2B5EF4-FFF2-40B4-BE49-F238E27FC236}">
                <a16:creationId xmlns:a16="http://schemas.microsoft.com/office/drawing/2014/main" id="{149482F7-3F1A-41C3-3402-E70C3584C6E0}"/>
              </a:ext>
            </a:extLst>
          </p:cNvPr>
          <p:cNvSpPr>
            <a:spLocks noGrp="1"/>
          </p:cNvSpPr>
          <p:nvPr>
            <p:ph type="body" sz="half" idx="2"/>
          </p:nvPr>
        </p:nvSpPr>
        <p:spPr>
          <a:xfrm>
            <a:off x="5621867" y="1710266"/>
            <a:ext cx="4428066" cy="2243667"/>
          </a:xfrm>
        </p:spPr>
        <p:txBody>
          <a:bodyPr vert="horz" lIns="91440" tIns="45720" rIns="91440" bIns="45720" rtlCol="0" anchor="ctr">
            <a:normAutofit/>
          </a:bodyPr>
          <a:lstStyle/>
          <a:p>
            <a:r>
              <a:rPr lang="en-US" sz="2000" dirty="0">
                <a:solidFill>
                  <a:schemeClr val="tx1"/>
                </a:solidFill>
              </a:rPr>
              <a:t>The program askes user to enter the height and width of the video and convert the of the video as per the user input.</a:t>
            </a:r>
          </a:p>
        </p:txBody>
      </p:sp>
    </p:spTree>
    <p:extLst>
      <p:ext uri="{BB962C8B-B14F-4D97-AF65-F5344CB8AC3E}">
        <p14:creationId xmlns:p14="http://schemas.microsoft.com/office/powerpoint/2010/main" val="96356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05EC-0C56-A8C3-4DB8-0BF2F3B270C6}"/>
              </a:ext>
            </a:extLst>
          </p:cNvPr>
          <p:cNvSpPr>
            <a:spLocks noGrp="1"/>
          </p:cNvSpPr>
          <p:nvPr>
            <p:ph type="title"/>
          </p:nvPr>
        </p:nvSpPr>
        <p:spPr>
          <a:xfrm>
            <a:off x="639873" y="107501"/>
            <a:ext cx="8596668" cy="1320800"/>
          </a:xfrm>
        </p:spPr>
        <p:txBody>
          <a:bodyPr vert="horz" lIns="91440" tIns="45720" rIns="91440" bIns="45720" rtlCol="0" anchor="t">
            <a:normAutofit/>
          </a:bodyPr>
          <a:lstStyle/>
          <a:p>
            <a:r>
              <a:rPr lang="en-US" sz="3600" b="1" dirty="0"/>
              <a:t>Object detection</a:t>
            </a:r>
          </a:p>
        </p:txBody>
      </p:sp>
      <p:sp>
        <p:nvSpPr>
          <p:cNvPr id="4" name="Text Placeholder 3">
            <a:extLst>
              <a:ext uri="{FF2B5EF4-FFF2-40B4-BE49-F238E27FC236}">
                <a16:creationId xmlns:a16="http://schemas.microsoft.com/office/drawing/2014/main" id="{4931E3CD-2F17-B9DB-702E-E1AB98D346EE}"/>
              </a:ext>
            </a:extLst>
          </p:cNvPr>
          <p:cNvSpPr>
            <a:spLocks noGrp="1"/>
          </p:cNvSpPr>
          <p:nvPr>
            <p:ph type="body" sz="half" idx="2"/>
          </p:nvPr>
        </p:nvSpPr>
        <p:spPr>
          <a:xfrm>
            <a:off x="627058" y="849182"/>
            <a:ext cx="8470898" cy="5927537"/>
          </a:xfrm>
        </p:spPr>
        <p:txBody>
          <a:bodyPr vert="horz" lIns="91440" tIns="45720" rIns="91440" bIns="45720" rtlCol="0">
            <a:noAutofit/>
          </a:bodyPr>
          <a:lstStyle/>
          <a:p>
            <a:pPr>
              <a:buFont typeface="Wingdings 3" charset="2"/>
              <a:buChar char=""/>
            </a:pPr>
            <a:r>
              <a:rPr lang="en-US" sz="2400" dirty="0"/>
              <a:t>Here we used RGB colors to detect object and SDL library.</a:t>
            </a:r>
          </a:p>
          <a:p>
            <a:pPr>
              <a:buFont typeface="Wingdings 3" charset="2"/>
              <a:buChar char=""/>
            </a:pPr>
            <a:endParaRPr lang="en-US" sz="2400" dirty="0"/>
          </a:p>
          <a:p>
            <a:pPr>
              <a:buFont typeface="Wingdings 3" charset="2"/>
              <a:buChar char=""/>
            </a:pPr>
            <a:r>
              <a:rPr lang="en-US" sz="2400" dirty="0"/>
              <a:t>SDL is Simple Direct Media Layer. It is a cross-platform development library designed to provide low level access to audio, keyboard, mouse, joystick, and graphics </a:t>
            </a:r>
            <a:r>
              <a:rPr lang="en-US" sz="2400" dirty="0" err="1"/>
              <a:t>hardware.It</a:t>
            </a:r>
            <a:r>
              <a:rPr lang="en-US" sz="2400" dirty="0"/>
              <a:t> can be used to make animations and video games.  </a:t>
            </a:r>
          </a:p>
          <a:p>
            <a:endParaRPr lang="en-US" sz="2400" dirty="0"/>
          </a:p>
          <a:p>
            <a:pPr>
              <a:buFont typeface="Wingdings 3" charset="2"/>
              <a:buChar char=""/>
            </a:pPr>
            <a:r>
              <a:rPr lang="en-US" sz="2400" dirty="0"/>
              <a:t>It basically provides a set of APIs to interact with various devices like graphics hardware, audio, keyboard, mouse, etc.</a:t>
            </a:r>
          </a:p>
          <a:p>
            <a:pPr>
              <a:buFont typeface="Wingdings 3" charset="2"/>
              <a:buChar char=""/>
            </a:pPr>
            <a:r>
              <a:rPr lang="en-US" sz="2400" dirty="0"/>
              <a:t>It is written in C programming language and works with C++ and various other languages like </a:t>
            </a:r>
            <a:r>
              <a:rPr lang="en-US" sz="2400" dirty="0" err="1"/>
              <a:t>c#</a:t>
            </a:r>
            <a:r>
              <a:rPr lang="en-US" sz="2400" dirty="0"/>
              <a:t> and python.</a:t>
            </a:r>
          </a:p>
        </p:txBody>
      </p:sp>
    </p:spTree>
    <p:extLst>
      <p:ext uri="{BB962C8B-B14F-4D97-AF65-F5344CB8AC3E}">
        <p14:creationId xmlns:p14="http://schemas.microsoft.com/office/powerpoint/2010/main" val="653119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0a0d070-dc5e-4001-b01f-c0132cf9e7ca">
      <Terms xmlns="http://schemas.microsoft.com/office/infopath/2007/PartnerControls"/>
    </lcf76f155ced4ddcb4097134ff3c332f>
    <TaxCatchAll xmlns="5ae7baa9-d7cc-4f5a-8406-532f5e0fc7a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E668FDB297BA418F5A6539855E71B7" ma:contentTypeVersion="11" ma:contentTypeDescription="Create a new document." ma:contentTypeScope="" ma:versionID="3006fcbcdc07c938d07e9e476ca85abd">
  <xsd:schema xmlns:xsd="http://www.w3.org/2001/XMLSchema" xmlns:xs="http://www.w3.org/2001/XMLSchema" xmlns:p="http://schemas.microsoft.com/office/2006/metadata/properties" xmlns:ns2="88563cb8-e9e3-40d4-951f-126d0c29510d" xmlns:ns3="dc0ddbac-d92f-4135-ae82-46af643a22eb" targetNamespace="http://schemas.microsoft.com/office/2006/metadata/properties" ma:root="true" ma:fieldsID="996cc526f3b6d79b17cb9ae73db2b9c8" ns2:_="" ns3:_="">
    <xsd:import namespace="88563cb8-e9e3-40d4-951f-126d0c29510d"/>
    <xsd:import namespace="dc0ddbac-d92f-4135-ae82-46af643a22e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SearchPropertie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63cb8-e9e3-40d4-951f-126d0c29510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6" nillable="true" ma:displayName="Taxonomy Catch All Column" ma:hidden="true" ma:list="{25ffd179-e216-49ef-b018-cba4990353fd}" ma:internalName="TaxCatchAll" ma:showField="CatchAllData" ma:web="88563cb8-e9e3-40d4-951f-126d0c29510d">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0ddbac-d92f-4135-ae82-46af643a22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0fe6c21-a5dc-4060-9e05-61129b9b2af0"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35A4FBF0D4FA8148B5D15DBBFAA253D0" ma:contentTypeVersion="11" ma:contentTypeDescription="Create a new document." ma:contentTypeScope="" ma:versionID="521d872721fec5d2f069498c6aa535b3">
  <xsd:schema xmlns:xsd="http://www.w3.org/2001/XMLSchema" xmlns:xs="http://www.w3.org/2001/XMLSchema" xmlns:p="http://schemas.microsoft.com/office/2006/metadata/properties" xmlns:ns2="90a0d070-dc5e-4001-b01f-c0132cf9e7ca" xmlns:ns3="5ae7baa9-d7cc-4f5a-8406-532f5e0fc7a2" targetNamespace="http://schemas.microsoft.com/office/2006/metadata/properties" ma:root="true" ma:fieldsID="5e3a4af6e9b33c0ed5c827760fa183cd" ns2:_="" ns3:_="">
    <xsd:import namespace="90a0d070-dc5e-4001-b01f-c0132cf9e7ca"/>
    <xsd:import namespace="5ae7baa9-d7cc-4f5a-8406-532f5e0fc7a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a0d070-dc5e-4001-b01f-c0132cf9e7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c554113-5c1c-4c88-a5a0-ba7e0db08809"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e7baa9-d7cc-4f5a-8406-532f5e0fc7a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1e71378-79de-4aa6-abef-9f0ff062c031}" ma:internalName="TaxCatchAll" ma:showField="CatchAllData" ma:web="5ae7baa9-d7cc-4f5a-8406-532f5e0fc7a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55CB52-33A3-4B47-8C1D-0EE24875E3DC}">
  <ds:schemaRefs>
    <ds:schemaRef ds:uri="http://www.w3.org/XML/1998/namespace"/>
    <ds:schemaRef ds:uri="dc0ddbac-d92f-4135-ae82-46af643a22eb"/>
    <ds:schemaRef ds:uri="http://schemas.microsoft.com/office/2006/metadata/properties"/>
    <ds:schemaRef ds:uri="http://purl.org/dc/elements/1.1/"/>
    <ds:schemaRef ds:uri="http://schemas.openxmlformats.org/package/2006/metadata/core-properties"/>
    <ds:schemaRef ds:uri="88563cb8-e9e3-40d4-951f-126d0c29510d"/>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C36E2739-999E-4084-B9AE-B3853A2A79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563cb8-e9e3-40d4-951f-126d0c29510d"/>
    <ds:schemaRef ds:uri="dc0ddbac-d92f-4135-ae82-46af643a22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FA2405-CF64-464B-A8EA-2CC1F1353C9C}"/>
</file>

<file path=customXml/itemProps4.xml><?xml version="1.0" encoding="utf-8"?>
<ds:datastoreItem xmlns:ds="http://schemas.openxmlformats.org/officeDocument/2006/customXml" ds:itemID="{3998B09E-68DE-4B62-A34E-BB5B738ECC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759</TotalTime>
  <Words>1023</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Frutiger 45 Light</vt:lpstr>
      <vt:lpstr>Frutiger LT Pro 45 Light</vt:lpstr>
      <vt:lpstr>Frutiger LT Pro 55 Roman</vt:lpstr>
      <vt:lpstr>Source Sans Pro</vt:lpstr>
      <vt:lpstr>Symbol</vt:lpstr>
      <vt:lpstr>Trebuchet MS</vt:lpstr>
      <vt:lpstr>Wingdings</vt:lpstr>
      <vt:lpstr>Wingdings 3</vt:lpstr>
      <vt:lpstr>Facet</vt:lpstr>
      <vt:lpstr>PowerPoint Presentation</vt:lpstr>
      <vt:lpstr>Multi-Source Live Video Streaming System</vt:lpstr>
      <vt:lpstr>PowerPoint Presentation</vt:lpstr>
      <vt:lpstr>Scope</vt:lpstr>
      <vt:lpstr>Video Frame Acquisition:</vt:lpstr>
      <vt:lpstr>PowerPoint Presentation</vt:lpstr>
      <vt:lpstr>Color Inversion</vt:lpstr>
      <vt:lpstr>Resolution  Adjustment</vt:lpstr>
      <vt:lpstr>Object detection</vt:lpstr>
      <vt:lpstr>Encoding and compression</vt:lpstr>
      <vt:lpstr>UDP Socket programming</vt:lpstr>
      <vt:lpstr>WHY UDP?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Gouramma Karki</dc:creator>
  <cp:lastModifiedBy>Gouramma Karki</cp:lastModifiedBy>
  <cp:revision>17</cp:revision>
  <dcterms:created xsi:type="dcterms:W3CDTF">2023-12-02T07:23:09Z</dcterms:created>
  <dcterms:modified xsi:type="dcterms:W3CDTF">2023-12-05T04:52:48Z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0x0101001EE668FDB297BA418F5A6539855E71B7</vt:lpwstr>
  </property>
  <property fmtid="{D5CDD505-2E9C-101B-9397-08002B2CF9AE}" pid="3" name="_dlc_DocIdItemGuid">
    <vt:lpwstr>36da67c7-b504-4aea-865b-0e87cedc899d</vt:lpwstr>
  </property>
  <property fmtid="{D5CDD505-2E9C-101B-9397-08002B2CF9AE}" pid="4" name="MediaServiceImageTags">
    <vt:lpwstr/>
  </property>
</Properties>
</file>