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71" r:id="rId3"/>
    <p:sldId id="268" r:id="rId4"/>
    <p:sldId id="275" r:id="rId5"/>
    <p:sldId id="276" r:id="rId6"/>
    <p:sldId id="277" r:id="rId7"/>
    <p:sldId id="278" r:id="rId8"/>
    <p:sldId id="279" r:id="rId9"/>
    <p:sldId id="281" r:id="rId10"/>
    <p:sldId id="282" r:id="rId11"/>
    <p:sldId id="283" r:id="rId12"/>
    <p:sldId id="284" r:id="rId13"/>
    <p:sldId id="285" r:id="rId14"/>
    <p:sldId id="286" r:id="rId15"/>
    <p:sldId id="287"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E88671-E863-4B5A-B59E-20B34C5D1478}">
          <p14:sldIdLst>
            <p14:sldId id="271"/>
            <p14:sldId id="268"/>
            <p14:sldId id="275"/>
            <p14:sldId id="276"/>
            <p14:sldId id="277"/>
            <p14:sldId id="278"/>
            <p14:sldId id="279"/>
            <p14:sldId id="281"/>
            <p14:sldId id="282"/>
            <p14:sldId id="283"/>
            <p14:sldId id="284"/>
            <p14:sldId id="285"/>
            <p14:sldId id="286"/>
            <p14:sldId id="287"/>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7849-573F-4B9E-B3B1-D66F4E6D6D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21A234-BB38-486B-A264-71B5F5B2C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EFE11-E118-4F8B-B1E7-6532B73FCBFA}"/>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5" name="Footer Placeholder 4">
            <a:extLst>
              <a:ext uri="{FF2B5EF4-FFF2-40B4-BE49-F238E27FC236}">
                <a16:creationId xmlns:a16="http://schemas.microsoft.com/office/drawing/2014/main" id="{31B0E272-88EF-40A1-8A5E-B09257586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307DD-EA94-4A6F-BFFA-3D094C8FF44B}"/>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36668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E76E-72A2-4108-8225-F69088C92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9AEDE-4748-49EA-A30D-BFB9B5AAF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ED45E-6A44-4EE0-BF69-5FE9F535F0F7}"/>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5" name="Footer Placeholder 4">
            <a:extLst>
              <a:ext uri="{FF2B5EF4-FFF2-40B4-BE49-F238E27FC236}">
                <a16:creationId xmlns:a16="http://schemas.microsoft.com/office/drawing/2014/main" id="{7A0FB2E9-FA0D-4195-BA4B-73980C3F4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3023F-455C-4ED4-B90A-E71F4C14C934}"/>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196243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C99E8-5D8B-4DD8-A3A3-5D10B8BCA9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34F229-CBEC-4CE8-92AC-E6BE7AADE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D1CAB-A66D-47DA-B368-D370BD7541F9}"/>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5" name="Footer Placeholder 4">
            <a:extLst>
              <a:ext uri="{FF2B5EF4-FFF2-40B4-BE49-F238E27FC236}">
                <a16:creationId xmlns:a16="http://schemas.microsoft.com/office/drawing/2014/main" id="{39BAE957-4A2D-4F3B-9B46-C3421F25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9575A-8D32-4CD6-BA4A-3D8E96435269}"/>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176334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AFD1-1220-4BA9-A53E-B965CBD4D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E742FF-8B59-4AAC-BD1A-AE91D822F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892BC5-AE00-4525-985F-162FA71353F1}"/>
              </a:ext>
            </a:extLst>
          </p:cNvPr>
          <p:cNvSpPr>
            <a:spLocks noGrp="1"/>
          </p:cNvSpPr>
          <p:nvPr>
            <p:ph type="dt" sz="half" idx="10"/>
          </p:nvPr>
        </p:nvSpPr>
        <p:spPr/>
        <p:txBody>
          <a:bodyPr/>
          <a:lstStyle/>
          <a:p>
            <a:fld id="{BBB74D05-EB93-41ED-AA6C-BBA73B725675}" type="datetimeFigureOut">
              <a:rPr lang="en-US" smtClean="0"/>
              <a:t>07/09/2020</a:t>
            </a:fld>
            <a:endParaRPr lang="en-US"/>
          </a:p>
        </p:txBody>
      </p:sp>
      <p:sp>
        <p:nvSpPr>
          <p:cNvPr id="5" name="Footer Placeholder 4">
            <a:extLst>
              <a:ext uri="{FF2B5EF4-FFF2-40B4-BE49-F238E27FC236}">
                <a16:creationId xmlns:a16="http://schemas.microsoft.com/office/drawing/2014/main" id="{4C790CE6-1BA3-4CF0-B40F-C2DC97ECD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6F551-3365-414C-B4BC-C8DAFEECEF77}"/>
              </a:ext>
            </a:extLst>
          </p:cNvPr>
          <p:cNvSpPr>
            <a:spLocks noGrp="1"/>
          </p:cNvSpPr>
          <p:nvPr>
            <p:ph type="sldNum" sz="quarter" idx="12"/>
          </p:nvPr>
        </p:nvSpPr>
        <p:spPr/>
        <p:txBody>
          <a:bodyPr/>
          <a:lstStyle/>
          <a:p>
            <a:fld id="{99B71A83-AF0A-4802-A65B-08E70277BB8C}" type="slidenum">
              <a:rPr lang="en-US" smtClean="0"/>
              <a:t>‹#›</a:t>
            </a:fld>
            <a:endParaRPr lang="en-US"/>
          </a:p>
        </p:txBody>
      </p:sp>
    </p:spTree>
    <p:extLst>
      <p:ext uri="{BB962C8B-B14F-4D97-AF65-F5344CB8AC3E}">
        <p14:creationId xmlns:p14="http://schemas.microsoft.com/office/powerpoint/2010/main" val="387433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D1A3-9F00-4A77-8888-E520B947C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D2D4C-56FC-481C-9A1D-ECD76058C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CB05-CB99-4D1C-A8D6-4D827E4CA0B9}"/>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5" name="Footer Placeholder 4">
            <a:extLst>
              <a:ext uri="{FF2B5EF4-FFF2-40B4-BE49-F238E27FC236}">
                <a16:creationId xmlns:a16="http://schemas.microsoft.com/office/drawing/2014/main" id="{7D20A62C-B789-4A21-8325-D14BC25D3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F900C-A3C7-4B3C-B09C-C570D5336CE3}"/>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140377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90DB-4CBA-4343-87D7-5BA2501FD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BF19F5-B2F5-467F-8BFF-57367418F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7741F-A5D3-4715-9BCC-BD5EB7EA2C16}"/>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5" name="Footer Placeholder 4">
            <a:extLst>
              <a:ext uri="{FF2B5EF4-FFF2-40B4-BE49-F238E27FC236}">
                <a16:creationId xmlns:a16="http://schemas.microsoft.com/office/drawing/2014/main" id="{41C1405F-56F4-48A6-9524-1C4BA8458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244BF-5115-4584-A883-09A20B00CC5E}"/>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365858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8883-1B71-4B5E-A65D-CE3743F89D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ECFDD-EAB0-4652-BBC4-3B464DD57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3FBE30-D794-493C-9BE4-0796D691A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46A36-3B43-4509-8878-D952270A428C}"/>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6" name="Footer Placeholder 5">
            <a:extLst>
              <a:ext uri="{FF2B5EF4-FFF2-40B4-BE49-F238E27FC236}">
                <a16:creationId xmlns:a16="http://schemas.microsoft.com/office/drawing/2014/main" id="{5BC3096F-0F64-49CA-B015-DB1D3B7F0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7B67C-186C-4DB6-BADF-624B368AF5F8}"/>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397411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6264-2365-4DE3-BDE8-131B78D86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DD611C-C3D5-4134-9E65-124AAC103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2FC64-C493-4FC3-90B9-677F65549F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2D911F-A2FA-40EA-8FCF-66D47F2E7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97360F-8839-43D5-898B-261DA5DBAB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8B65C4-78C2-499C-816E-FB1005285C0F}"/>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8" name="Footer Placeholder 7">
            <a:extLst>
              <a:ext uri="{FF2B5EF4-FFF2-40B4-BE49-F238E27FC236}">
                <a16:creationId xmlns:a16="http://schemas.microsoft.com/office/drawing/2014/main" id="{6645B2EA-A13A-4B76-959B-1B0971ED5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51E6B-ED68-4817-BB78-ECADCECCDB0D}"/>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8287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6BB7-7DE3-4337-BB9A-00577F01D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F7FF9-4443-492A-97BC-45034AE63A07}"/>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4" name="Footer Placeholder 3">
            <a:extLst>
              <a:ext uri="{FF2B5EF4-FFF2-40B4-BE49-F238E27FC236}">
                <a16:creationId xmlns:a16="http://schemas.microsoft.com/office/drawing/2014/main" id="{3B7A294A-6AB7-4FC9-A342-69F2B261C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A66A74-140C-421C-A83C-08F86108CAA8}"/>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134511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4DB3E-11DA-421F-9532-1A187C4DEA60}"/>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3" name="Footer Placeholder 2">
            <a:extLst>
              <a:ext uri="{FF2B5EF4-FFF2-40B4-BE49-F238E27FC236}">
                <a16:creationId xmlns:a16="http://schemas.microsoft.com/office/drawing/2014/main" id="{0F101C8D-794A-4717-A64D-7A846D649D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11A49A-B243-48A9-BFAD-66ED341D4AED}"/>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67786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152-6B95-43FA-9A4C-B26ED4BBC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096E96-023D-4978-BC1C-01686EE1D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4B6418-480C-4CF1-8686-8CD6C2FBE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C658E-34A7-4F4D-A13B-630A06CE0EE3}"/>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6" name="Footer Placeholder 5">
            <a:extLst>
              <a:ext uri="{FF2B5EF4-FFF2-40B4-BE49-F238E27FC236}">
                <a16:creationId xmlns:a16="http://schemas.microsoft.com/office/drawing/2014/main" id="{8F810A8A-9EFF-42A4-8166-2C1CADF47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F19-6FA2-416B-BC18-1FFF454F9278}"/>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208767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4B23-4AC4-4FDD-B5BE-406B31826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DEB82-B1A7-4CB3-8178-B85BED928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DDABDC-D991-45E9-9E70-CDF984A68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BEEEF-CA40-46D0-B48F-F85297F724AF}"/>
              </a:ext>
            </a:extLst>
          </p:cNvPr>
          <p:cNvSpPr>
            <a:spLocks noGrp="1"/>
          </p:cNvSpPr>
          <p:nvPr>
            <p:ph type="dt" sz="half" idx="10"/>
          </p:nvPr>
        </p:nvSpPr>
        <p:spPr/>
        <p:txBody>
          <a:bodyPr/>
          <a:lstStyle/>
          <a:p>
            <a:fld id="{43A88CF7-7BCC-46C7-9225-FC1AB896F2E1}" type="datetimeFigureOut">
              <a:rPr lang="en-US" smtClean="0"/>
              <a:t>07/09/2020</a:t>
            </a:fld>
            <a:endParaRPr lang="en-US"/>
          </a:p>
        </p:txBody>
      </p:sp>
      <p:sp>
        <p:nvSpPr>
          <p:cNvPr id="6" name="Footer Placeholder 5">
            <a:extLst>
              <a:ext uri="{FF2B5EF4-FFF2-40B4-BE49-F238E27FC236}">
                <a16:creationId xmlns:a16="http://schemas.microsoft.com/office/drawing/2014/main" id="{CBE95BDA-A262-42E6-82B2-ADD2671C0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F48D0-5E62-424F-A52E-53392398A1DE}"/>
              </a:ext>
            </a:extLst>
          </p:cNvPr>
          <p:cNvSpPr>
            <a:spLocks noGrp="1"/>
          </p:cNvSpPr>
          <p:nvPr>
            <p:ph type="sldNum" sz="quarter" idx="12"/>
          </p:nvPr>
        </p:nvSpPr>
        <p:spPr/>
        <p:txBody>
          <a:bodyPr/>
          <a:lstStyle/>
          <a:p>
            <a:fld id="{6D0DC807-C219-4A63-B575-E683DA31B83E}" type="slidenum">
              <a:rPr lang="en-US" smtClean="0"/>
              <a:t>‹#›</a:t>
            </a:fld>
            <a:endParaRPr lang="en-US"/>
          </a:p>
        </p:txBody>
      </p:sp>
    </p:spTree>
    <p:extLst>
      <p:ext uri="{BB962C8B-B14F-4D97-AF65-F5344CB8AC3E}">
        <p14:creationId xmlns:p14="http://schemas.microsoft.com/office/powerpoint/2010/main" val="253673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4F72E-28BC-475F-868A-6759CB9F3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784E1-4AA9-47E1-A655-AD53BFBCF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648D6-0EC9-468E-BB46-7FCEADEAC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88CF7-7BCC-46C7-9225-FC1AB896F2E1}" type="datetimeFigureOut">
              <a:rPr lang="en-US" smtClean="0"/>
              <a:t>07/09/2020</a:t>
            </a:fld>
            <a:endParaRPr lang="en-US"/>
          </a:p>
        </p:txBody>
      </p:sp>
      <p:sp>
        <p:nvSpPr>
          <p:cNvPr id="5" name="Footer Placeholder 4">
            <a:extLst>
              <a:ext uri="{FF2B5EF4-FFF2-40B4-BE49-F238E27FC236}">
                <a16:creationId xmlns:a16="http://schemas.microsoft.com/office/drawing/2014/main" id="{FB15AD8D-9A0A-446F-9B64-BE02700E8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4C3C45-68C1-4025-90FE-ABFA5984D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C807-C219-4A63-B575-E683DA31B83E}" type="slidenum">
              <a:rPr lang="en-US" smtClean="0"/>
              <a:t>‹#›</a:t>
            </a:fld>
            <a:endParaRPr lang="en-US"/>
          </a:p>
        </p:txBody>
      </p:sp>
    </p:spTree>
    <p:extLst>
      <p:ext uri="{BB962C8B-B14F-4D97-AF65-F5344CB8AC3E}">
        <p14:creationId xmlns:p14="http://schemas.microsoft.com/office/powerpoint/2010/main" val="3286157442"/>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AB044-0C7F-4311-B6EB-BCF745732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4AEFD5-0FED-4CA3-858F-DD461836F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3FA63-408E-48B1-9659-D8BEE912B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74D05-EB93-41ED-AA6C-BBA73B725675}" type="datetimeFigureOut">
              <a:rPr lang="en-US" smtClean="0"/>
              <a:t>07/09/2020</a:t>
            </a:fld>
            <a:endParaRPr lang="en-US"/>
          </a:p>
        </p:txBody>
      </p:sp>
      <p:sp>
        <p:nvSpPr>
          <p:cNvPr id="5" name="Footer Placeholder 4">
            <a:extLst>
              <a:ext uri="{FF2B5EF4-FFF2-40B4-BE49-F238E27FC236}">
                <a16:creationId xmlns:a16="http://schemas.microsoft.com/office/drawing/2014/main" id="{3F1EFE11-9069-4679-8C27-B168177A6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FA49D8-5DB2-45C0-AA7C-65B508337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71A83-AF0A-4802-A65B-08E70277BB8C}" type="slidenum">
              <a:rPr lang="en-US" smtClean="0"/>
              <a:t>‹#›</a:t>
            </a:fld>
            <a:endParaRPr lang="en-US"/>
          </a:p>
        </p:txBody>
      </p:sp>
    </p:spTree>
    <p:extLst>
      <p:ext uri="{BB962C8B-B14F-4D97-AF65-F5344CB8AC3E}">
        <p14:creationId xmlns:p14="http://schemas.microsoft.com/office/powerpoint/2010/main" val="349161357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D2DF6-1788-410B-B2CB-14037F227BD6}"/>
              </a:ext>
            </a:extLst>
          </p:cNvPr>
          <p:cNvSpPr>
            <a:spLocks noGrp="1"/>
          </p:cNvSpPr>
          <p:nvPr>
            <p:ph type="ctrTitle"/>
          </p:nvPr>
        </p:nvSpPr>
        <p:spPr>
          <a:xfrm>
            <a:off x="838199" y="1093788"/>
            <a:ext cx="10506455" cy="2967208"/>
          </a:xfrm>
        </p:spPr>
        <p:txBody>
          <a:bodyPr>
            <a:normAutofit/>
          </a:bodyPr>
          <a:lstStyle/>
          <a:p>
            <a:pPr algn="l"/>
            <a:r>
              <a:rPr lang="en-US" sz="8000"/>
              <a:t>Data Structures</a:t>
            </a:r>
          </a:p>
        </p:txBody>
      </p:sp>
      <p:sp>
        <p:nvSpPr>
          <p:cNvPr id="3" name="Subtitle 2">
            <a:extLst>
              <a:ext uri="{FF2B5EF4-FFF2-40B4-BE49-F238E27FC236}">
                <a16:creationId xmlns:a16="http://schemas.microsoft.com/office/drawing/2014/main" id="{6C4ACB69-6E35-4B72-AE03-51FC51E8B7C1}"/>
              </a:ext>
            </a:extLst>
          </p:cNvPr>
          <p:cNvSpPr>
            <a:spLocks noGrp="1"/>
          </p:cNvSpPr>
          <p:nvPr>
            <p:ph type="subTitle" idx="1"/>
          </p:nvPr>
        </p:nvSpPr>
        <p:spPr>
          <a:xfrm>
            <a:off x="7400924" y="4619624"/>
            <a:ext cx="3946779" cy="1038225"/>
          </a:xfrm>
        </p:spPr>
        <p:txBody>
          <a:bodyPr>
            <a:normAutofit/>
          </a:bodyPr>
          <a:lstStyle/>
          <a:p>
            <a:pPr algn="r"/>
            <a:r>
              <a:rPr lang="en-US" dirty="0"/>
              <a:t>Lecture -7</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08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flipH="1" flipV="1">
            <a:off x="9603684" y="5119569"/>
            <a:ext cx="466582" cy="2470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H="1">
            <a:off x="9124517" y="3009299"/>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9450324" y="2796289"/>
            <a:ext cx="974241" cy="400110"/>
          </a:xfrm>
          <a:prstGeom prst="rect">
            <a:avLst/>
          </a:prstGeom>
          <a:noFill/>
        </p:spPr>
        <p:txBody>
          <a:bodyPr wrap="none" rtlCol="0">
            <a:spAutoFit/>
          </a:bodyPr>
          <a:lstStyle/>
          <a:p>
            <a:r>
              <a:rPr lang="en-US" sz="2000" b="1" dirty="0"/>
              <a:t>front=0</a:t>
            </a:r>
          </a:p>
        </p:txBody>
      </p:sp>
      <p:sp>
        <p:nvSpPr>
          <p:cNvPr id="23" name="TextBox 22">
            <a:extLst>
              <a:ext uri="{FF2B5EF4-FFF2-40B4-BE49-F238E27FC236}">
                <a16:creationId xmlns:a16="http://schemas.microsoft.com/office/drawing/2014/main" id="{32665528-9FE8-4422-BCA7-70CD1AE9D41A}"/>
              </a:ext>
            </a:extLst>
          </p:cNvPr>
          <p:cNvSpPr txBox="1"/>
          <p:nvPr/>
        </p:nvSpPr>
        <p:spPr>
          <a:xfrm>
            <a:off x="9935672" y="5342264"/>
            <a:ext cx="879087" cy="400110"/>
          </a:xfrm>
          <a:prstGeom prst="rect">
            <a:avLst/>
          </a:prstGeom>
          <a:noFill/>
        </p:spPr>
        <p:txBody>
          <a:bodyPr wrap="none" rtlCol="0">
            <a:spAutoFit/>
          </a:bodyPr>
          <a:lstStyle/>
          <a:p>
            <a:r>
              <a:rPr lang="en-US" sz="2000" b="1" dirty="0"/>
              <a:t>rear=2</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2055371" cy="523220"/>
          </a:xfrm>
          <a:prstGeom prst="rect">
            <a:avLst/>
          </a:prstGeom>
          <a:noFill/>
        </p:spPr>
        <p:txBody>
          <a:bodyPr wrap="none" rtlCol="0">
            <a:spAutoFit/>
          </a:bodyPr>
          <a:lstStyle/>
          <a:p>
            <a:r>
              <a:rPr lang="en-US" sz="2800" dirty="0"/>
              <a:t>Enqueue(20)</a:t>
            </a:r>
          </a:p>
        </p:txBody>
      </p:sp>
      <p:sp>
        <p:nvSpPr>
          <p:cNvPr id="4" name="TextBox 3">
            <a:extLst>
              <a:ext uri="{FF2B5EF4-FFF2-40B4-BE49-F238E27FC236}">
                <a16:creationId xmlns:a16="http://schemas.microsoft.com/office/drawing/2014/main" id="{647CF644-AEFF-43ED-85F7-B1C88EDB349C}"/>
              </a:ext>
            </a:extLst>
          </p:cNvPr>
          <p:cNvSpPr txBox="1"/>
          <p:nvPr/>
        </p:nvSpPr>
        <p:spPr>
          <a:xfrm>
            <a:off x="8625246" y="3398092"/>
            <a:ext cx="457200" cy="400110"/>
          </a:xfrm>
          <a:prstGeom prst="rect">
            <a:avLst/>
          </a:prstGeom>
          <a:noFill/>
        </p:spPr>
        <p:txBody>
          <a:bodyPr wrap="square" rtlCol="0">
            <a:spAutoFit/>
          </a:bodyPr>
          <a:lstStyle/>
          <a:p>
            <a:r>
              <a:rPr lang="en-US" sz="2000" dirty="0"/>
              <a:t>10</a:t>
            </a:r>
          </a:p>
        </p:txBody>
      </p:sp>
      <p:sp>
        <p:nvSpPr>
          <p:cNvPr id="24" name="TextBox 23">
            <a:extLst>
              <a:ext uri="{FF2B5EF4-FFF2-40B4-BE49-F238E27FC236}">
                <a16:creationId xmlns:a16="http://schemas.microsoft.com/office/drawing/2014/main" id="{67993E94-6835-4815-B6E2-8B444B9E594E}"/>
              </a:ext>
            </a:extLst>
          </p:cNvPr>
          <p:cNvSpPr txBox="1"/>
          <p:nvPr/>
        </p:nvSpPr>
        <p:spPr>
          <a:xfrm>
            <a:off x="9116034" y="3973882"/>
            <a:ext cx="457200" cy="400110"/>
          </a:xfrm>
          <a:prstGeom prst="rect">
            <a:avLst/>
          </a:prstGeom>
          <a:noFill/>
        </p:spPr>
        <p:txBody>
          <a:bodyPr wrap="square" rtlCol="0">
            <a:spAutoFit/>
          </a:bodyPr>
          <a:lstStyle/>
          <a:p>
            <a:r>
              <a:rPr lang="en-US" sz="2000" dirty="0"/>
              <a:t>20</a:t>
            </a:r>
          </a:p>
        </p:txBody>
      </p:sp>
    </p:spTree>
    <p:extLst>
      <p:ext uri="{BB962C8B-B14F-4D97-AF65-F5344CB8AC3E}">
        <p14:creationId xmlns:p14="http://schemas.microsoft.com/office/powerpoint/2010/main" val="395544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a:off x="7620469" y="2941393"/>
            <a:ext cx="234399" cy="381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H="1">
            <a:off x="9124517" y="3009299"/>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9450324" y="2796289"/>
            <a:ext cx="974241" cy="400110"/>
          </a:xfrm>
          <a:prstGeom prst="rect">
            <a:avLst/>
          </a:prstGeom>
          <a:noFill/>
        </p:spPr>
        <p:txBody>
          <a:bodyPr wrap="none" rtlCol="0">
            <a:spAutoFit/>
          </a:bodyPr>
          <a:lstStyle/>
          <a:p>
            <a:r>
              <a:rPr lang="en-US" sz="2000" b="1" dirty="0"/>
              <a:t>front=0</a:t>
            </a:r>
          </a:p>
        </p:txBody>
      </p:sp>
      <p:sp>
        <p:nvSpPr>
          <p:cNvPr id="23" name="TextBox 22">
            <a:extLst>
              <a:ext uri="{FF2B5EF4-FFF2-40B4-BE49-F238E27FC236}">
                <a16:creationId xmlns:a16="http://schemas.microsoft.com/office/drawing/2014/main" id="{32665528-9FE8-4422-BCA7-70CD1AE9D41A}"/>
              </a:ext>
            </a:extLst>
          </p:cNvPr>
          <p:cNvSpPr txBox="1"/>
          <p:nvPr/>
        </p:nvSpPr>
        <p:spPr>
          <a:xfrm>
            <a:off x="7147073" y="2460924"/>
            <a:ext cx="879087" cy="400110"/>
          </a:xfrm>
          <a:prstGeom prst="rect">
            <a:avLst/>
          </a:prstGeom>
          <a:noFill/>
        </p:spPr>
        <p:txBody>
          <a:bodyPr wrap="none" rtlCol="0">
            <a:spAutoFit/>
          </a:bodyPr>
          <a:lstStyle/>
          <a:p>
            <a:r>
              <a:rPr lang="en-US" sz="2000" b="1" dirty="0"/>
              <a:t>rear=7</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2055371" cy="523220"/>
          </a:xfrm>
          <a:prstGeom prst="rect">
            <a:avLst/>
          </a:prstGeom>
          <a:noFill/>
        </p:spPr>
        <p:txBody>
          <a:bodyPr wrap="none" rtlCol="0">
            <a:spAutoFit/>
          </a:bodyPr>
          <a:lstStyle/>
          <a:p>
            <a:r>
              <a:rPr lang="en-US" sz="2800" dirty="0"/>
              <a:t>Enqueue(30)</a:t>
            </a:r>
          </a:p>
        </p:txBody>
      </p:sp>
      <p:sp>
        <p:nvSpPr>
          <p:cNvPr id="4" name="TextBox 3">
            <a:extLst>
              <a:ext uri="{FF2B5EF4-FFF2-40B4-BE49-F238E27FC236}">
                <a16:creationId xmlns:a16="http://schemas.microsoft.com/office/drawing/2014/main" id="{647CF644-AEFF-43ED-85F7-B1C88EDB349C}"/>
              </a:ext>
            </a:extLst>
          </p:cNvPr>
          <p:cNvSpPr txBox="1"/>
          <p:nvPr/>
        </p:nvSpPr>
        <p:spPr>
          <a:xfrm>
            <a:off x="8625246" y="3398092"/>
            <a:ext cx="457200" cy="400110"/>
          </a:xfrm>
          <a:prstGeom prst="rect">
            <a:avLst/>
          </a:prstGeom>
          <a:noFill/>
        </p:spPr>
        <p:txBody>
          <a:bodyPr wrap="square" rtlCol="0">
            <a:spAutoFit/>
          </a:bodyPr>
          <a:lstStyle/>
          <a:p>
            <a:r>
              <a:rPr lang="en-US" sz="2000" dirty="0"/>
              <a:t>10</a:t>
            </a:r>
          </a:p>
        </p:txBody>
      </p:sp>
      <p:sp>
        <p:nvSpPr>
          <p:cNvPr id="24" name="TextBox 23">
            <a:extLst>
              <a:ext uri="{FF2B5EF4-FFF2-40B4-BE49-F238E27FC236}">
                <a16:creationId xmlns:a16="http://schemas.microsoft.com/office/drawing/2014/main" id="{67993E94-6835-4815-B6E2-8B444B9E594E}"/>
              </a:ext>
            </a:extLst>
          </p:cNvPr>
          <p:cNvSpPr txBox="1"/>
          <p:nvPr/>
        </p:nvSpPr>
        <p:spPr>
          <a:xfrm>
            <a:off x="9116034" y="3973882"/>
            <a:ext cx="457200" cy="400110"/>
          </a:xfrm>
          <a:prstGeom prst="rect">
            <a:avLst/>
          </a:prstGeom>
          <a:noFill/>
        </p:spPr>
        <p:txBody>
          <a:bodyPr wrap="square" rtlCol="0">
            <a:spAutoFit/>
          </a:bodyPr>
          <a:lstStyle/>
          <a:p>
            <a:r>
              <a:rPr lang="en-US" sz="2000" dirty="0"/>
              <a:t>20</a:t>
            </a:r>
          </a:p>
        </p:txBody>
      </p:sp>
      <p:sp>
        <p:nvSpPr>
          <p:cNvPr id="25" name="TextBox 24">
            <a:extLst>
              <a:ext uri="{FF2B5EF4-FFF2-40B4-BE49-F238E27FC236}">
                <a16:creationId xmlns:a16="http://schemas.microsoft.com/office/drawing/2014/main" id="{3ADC527D-C047-4736-BC41-4A2DBC07AA0F}"/>
              </a:ext>
            </a:extLst>
          </p:cNvPr>
          <p:cNvSpPr txBox="1"/>
          <p:nvPr/>
        </p:nvSpPr>
        <p:spPr>
          <a:xfrm>
            <a:off x="1457606" y="3564018"/>
            <a:ext cx="2055371" cy="523220"/>
          </a:xfrm>
          <a:prstGeom prst="rect">
            <a:avLst/>
          </a:prstGeom>
          <a:noFill/>
        </p:spPr>
        <p:txBody>
          <a:bodyPr wrap="none" rtlCol="0">
            <a:spAutoFit/>
          </a:bodyPr>
          <a:lstStyle/>
          <a:p>
            <a:r>
              <a:rPr lang="en-US" sz="2800" dirty="0"/>
              <a:t>Enqueue(40)</a:t>
            </a:r>
          </a:p>
        </p:txBody>
      </p:sp>
      <p:sp>
        <p:nvSpPr>
          <p:cNvPr id="26" name="TextBox 25">
            <a:extLst>
              <a:ext uri="{FF2B5EF4-FFF2-40B4-BE49-F238E27FC236}">
                <a16:creationId xmlns:a16="http://schemas.microsoft.com/office/drawing/2014/main" id="{E0AAD77E-2D14-4267-B732-A0C9C99E7E43}"/>
              </a:ext>
            </a:extLst>
          </p:cNvPr>
          <p:cNvSpPr txBox="1"/>
          <p:nvPr/>
        </p:nvSpPr>
        <p:spPr>
          <a:xfrm>
            <a:off x="1457606" y="4090910"/>
            <a:ext cx="2055371" cy="523220"/>
          </a:xfrm>
          <a:prstGeom prst="rect">
            <a:avLst/>
          </a:prstGeom>
          <a:noFill/>
        </p:spPr>
        <p:txBody>
          <a:bodyPr wrap="none" rtlCol="0">
            <a:spAutoFit/>
          </a:bodyPr>
          <a:lstStyle/>
          <a:p>
            <a:r>
              <a:rPr lang="en-US" sz="2800" dirty="0"/>
              <a:t>Enqueue(50)</a:t>
            </a:r>
          </a:p>
        </p:txBody>
      </p:sp>
      <p:sp>
        <p:nvSpPr>
          <p:cNvPr id="27" name="TextBox 26">
            <a:extLst>
              <a:ext uri="{FF2B5EF4-FFF2-40B4-BE49-F238E27FC236}">
                <a16:creationId xmlns:a16="http://schemas.microsoft.com/office/drawing/2014/main" id="{BA673A8B-1F85-4B78-9B50-22BAC12382D1}"/>
              </a:ext>
            </a:extLst>
          </p:cNvPr>
          <p:cNvSpPr txBox="1"/>
          <p:nvPr/>
        </p:nvSpPr>
        <p:spPr>
          <a:xfrm>
            <a:off x="1434904" y="4590162"/>
            <a:ext cx="2055371" cy="523220"/>
          </a:xfrm>
          <a:prstGeom prst="rect">
            <a:avLst/>
          </a:prstGeom>
          <a:noFill/>
        </p:spPr>
        <p:txBody>
          <a:bodyPr wrap="none" rtlCol="0">
            <a:spAutoFit/>
          </a:bodyPr>
          <a:lstStyle/>
          <a:p>
            <a:r>
              <a:rPr lang="en-US" sz="2800" dirty="0"/>
              <a:t>Enqueue(60)</a:t>
            </a:r>
          </a:p>
        </p:txBody>
      </p:sp>
      <p:sp>
        <p:nvSpPr>
          <p:cNvPr id="32" name="TextBox 31">
            <a:extLst>
              <a:ext uri="{FF2B5EF4-FFF2-40B4-BE49-F238E27FC236}">
                <a16:creationId xmlns:a16="http://schemas.microsoft.com/office/drawing/2014/main" id="{57B7F631-DA9E-4EEC-84CA-81C039DB85C1}"/>
              </a:ext>
            </a:extLst>
          </p:cNvPr>
          <p:cNvSpPr txBox="1"/>
          <p:nvPr/>
        </p:nvSpPr>
        <p:spPr>
          <a:xfrm>
            <a:off x="1434904" y="5076660"/>
            <a:ext cx="2055371" cy="523220"/>
          </a:xfrm>
          <a:prstGeom prst="rect">
            <a:avLst/>
          </a:prstGeom>
          <a:noFill/>
        </p:spPr>
        <p:txBody>
          <a:bodyPr wrap="none" rtlCol="0">
            <a:spAutoFit/>
          </a:bodyPr>
          <a:lstStyle/>
          <a:p>
            <a:r>
              <a:rPr lang="en-US" sz="2800" dirty="0"/>
              <a:t>Enqueue(70)</a:t>
            </a:r>
          </a:p>
        </p:txBody>
      </p:sp>
      <p:sp>
        <p:nvSpPr>
          <p:cNvPr id="33" name="TextBox 32">
            <a:extLst>
              <a:ext uri="{FF2B5EF4-FFF2-40B4-BE49-F238E27FC236}">
                <a16:creationId xmlns:a16="http://schemas.microsoft.com/office/drawing/2014/main" id="{93C12E35-779C-45A6-B890-5D070C7BCC40}"/>
              </a:ext>
            </a:extLst>
          </p:cNvPr>
          <p:cNvSpPr txBox="1"/>
          <p:nvPr/>
        </p:nvSpPr>
        <p:spPr>
          <a:xfrm>
            <a:off x="9085749" y="4788902"/>
            <a:ext cx="457200" cy="400110"/>
          </a:xfrm>
          <a:prstGeom prst="rect">
            <a:avLst/>
          </a:prstGeom>
          <a:noFill/>
        </p:spPr>
        <p:txBody>
          <a:bodyPr wrap="square" rtlCol="0">
            <a:spAutoFit/>
          </a:bodyPr>
          <a:lstStyle/>
          <a:p>
            <a:r>
              <a:rPr lang="en-US" sz="2000" dirty="0"/>
              <a:t>30</a:t>
            </a:r>
          </a:p>
        </p:txBody>
      </p:sp>
      <p:sp>
        <p:nvSpPr>
          <p:cNvPr id="34" name="TextBox 33">
            <a:extLst>
              <a:ext uri="{FF2B5EF4-FFF2-40B4-BE49-F238E27FC236}">
                <a16:creationId xmlns:a16="http://schemas.microsoft.com/office/drawing/2014/main" id="{2F9F1E0C-39D8-471B-AEC2-FD1A4B511D81}"/>
              </a:ext>
            </a:extLst>
          </p:cNvPr>
          <p:cNvSpPr txBox="1"/>
          <p:nvPr/>
        </p:nvSpPr>
        <p:spPr>
          <a:xfrm>
            <a:off x="8625246" y="5376518"/>
            <a:ext cx="457200" cy="400110"/>
          </a:xfrm>
          <a:prstGeom prst="rect">
            <a:avLst/>
          </a:prstGeom>
          <a:noFill/>
        </p:spPr>
        <p:txBody>
          <a:bodyPr wrap="square" rtlCol="0">
            <a:spAutoFit/>
          </a:bodyPr>
          <a:lstStyle/>
          <a:p>
            <a:r>
              <a:rPr lang="en-US" sz="2000" dirty="0"/>
              <a:t>40</a:t>
            </a:r>
          </a:p>
        </p:txBody>
      </p:sp>
      <p:sp>
        <p:nvSpPr>
          <p:cNvPr id="35" name="TextBox 34">
            <a:extLst>
              <a:ext uri="{FF2B5EF4-FFF2-40B4-BE49-F238E27FC236}">
                <a16:creationId xmlns:a16="http://schemas.microsoft.com/office/drawing/2014/main" id="{11292CCD-0706-49A8-8BC7-5905A137DE7B}"/>
              </a:ext>
            </a:extLst>
          </p:cNvPr>
          <p:cNvSpPr txBox="1"/>
          <p:nvPr/>
        </p:nvSpPr>
        <p:spPr>
          <a:xfrm>
            <a:off x="7792524" y="5399825"/>
            <a:ext cx="457200" cy="400110"/>
          </a:xfrm>
          <a:prstGeom prst="rect">
            <a:avLst/>
          </a:prstGeom>
          <a:noFill/>
        </p:spPr>
        <p:txBody>
          <a:bodyPr wrap="square" rtlCol="0">
            <a:spAutoFit/>
          </a:bodyPr>
          <a:lstStyle/>
          <a:p>
            <a:r>
              <a:rPr lang="en-US" sz="2000" dirty="0"/>
              <a:t>50</a:t>
            </a:r>
          </a:p>
        </p:txBody>
      </p:sp>
      <p:sp>
        <p:nvSpPr>
          <p:cNvPr id="36" name="TextBox 35">
            <a:extLst>
              <a:ext uri="{FF2B5EF4-FFF2-40B4-BE49-F238E27FC236}">
                <a16:creationId xmlns:a16="http://schemas.microsoft.com/office/drawing/2014/main" id="{61EB8FC0-6E2A-4B37-B31F-D70466F22213}"/>
              </a:ext>
            </a:extLst>
          </p:cNvPr>
          <p:cNvSpPr txBox="1"/>
          <p:nvPr/>
        </p:nvSpPr>
        <p:spPr>
          <a:xfrm>
            <a:off x="7191275" y="4795936"/>
            <a:ext cx="457200" cy="400110"/>
          </a:xfrm>
          <a:prstGeom prst="rect">
            <a:avLst/>
          </a:prstGeom>
          <a:noFill/>
        </p:spPr>
        <p:txBody>
          <a:bodyPr wrap="square" rtlCol="0">
            <a:spAutoFit/>
          </a:bodyPr>
          <a:lstStyle/>
          <a:p>
            <a:r>
              <a:rPr lang="en-US" sz="2000" dirty="0"/>
              <a:t>60</a:t>
            </a:r>
          </a:p>
        </p:txBody>
      </p:sp>
      <p:sp>
        <p:nvSpPr>
          <p:cNvPr id="37" name="TextBox 36">
            <a:extLst>
              <a:ext uri="{FF2B5EF4-FFF2-40B4-BE49-F238E27FC236}">
                <a16:creationId xmlns:a16="http://schemas.microsoft.com/office/drawing/2014/main" id="{1707BD17-9A27-4B2B-8BBE-177A9CB7656F}"/>
              </a:ext>
            </a:extLst>
          </p:cNvPr>
          <p:cNvSpPr txBox="1"/>
          <p:nvPr/>
        </p:nvSpPr>
        <p:spPr>
          <a:xfrm>
            <a:off x="7163269" y="4047506"/>
            <a:ext cx="457200" cy="400110"/>
          </a:xfrm>
          <a:prstGeom prst="rect">
            <a:avLst/>
          </a:prstGeom>
          <a:noFill/>
        </p:spPr>
        <p:txBody>
          <a:bodyPr wrap="square" rtlCol="0">
            <a:spAutoFit/>
          </a:bodyPr>
          <a:lstStyle/>
          <a:p>
            <a:r>
              <a:rPr lang="en-US" sz="2000" dirty="0"/>
              <a:t>70</a:t>
            </a:r>
          </a:p>
        </p:txBody>
      </p:sp>
    </p:spTree>
    <p:extLst>
      <p:ext uri="{BB962C8B-B14F-4D97-AF65-F5344CB8AC3E}">
        <p14:creationId xmlns:p14="http://schemas.microsoft.com/office/powerpoint/2010/main" val="41870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26" grpId="0"/>
      <p:bldP spid="27" grpId="0"/>
      <p:bldP spid="32"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a:off x="7620469" y="2941393"/>
            <a:ext cx="234399" cy="381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H="1">
            <a:off x="9601443" y="3825628"/>
            <a:ext cx="540977" cy="2401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10110903" y="3745640"/>
            <a:ext cx="974241" cy="400110"/>
          </a:xfrm>
          <a:prstGeom prst="rect">
            <a:avLst/>
          </a:prstGeom>
          <a:noFill/>
        </p:spPr>
        <p:txBody>
          <a:bodyPr wrap="none" rtlCol="0">
            <a:spAutoFit/>
          </a:bodyPr>
          <a:lstStyle/>
          <a:p>
            <a:r>
              <a:rPr lang="en-US" sz="2000" b="1" dirty="0"/>
              <a:t>front=1</a:t>
            </a:r>
          </a:p>
        </p:txBody>
      </p:sp>
      <p:sp>
        <p:nvSpPr>
          <p:cNvPr id="23" name="TextBox 22">
            <a:extLst>
              <a:ext uri="{FF2B5EF4-FFF2-40B4-BE49-F238E27FC236}">
                <a16:creationId xmlns:a16="http://schemas.microsoft.com/office/drawing/2014/main" id="{32665528-9FE8-4422-BCA7-70CD1AE9D41A}"/>
              </a:ext>
            </a:extLst>
          </p:cNvPr>
          <p:cNvSpPr txBox="1"/>
          <p:nvPr/>
        </p:nvSpPr>
        <p:spPr>
          <a:xfrm>
            <a:off x="7147073" y="2460924"/>
            <a:ext cx="879087" cy="400110"/>
          </a:xfrm>
          <a:prstGeom prst="rect">
            <a:avLst/>
          </a:prstGeom>
          <a:noFill/>
        </p:spPr>
        <p:txBody>
          <a:bodyPr wrap="none" rtlCol="0">
            <a:spAutoFit/>
          </a:bodyPr>
          <a:lstStyle/>
          <a:p>
            <a:r>
              <a:rPr lang="en-US" sz="2000" b="1" dirty="0"/>
              <a:t>rear=7</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4926092" cy="954107"/>
          </a:xfrm>
          <a:prstGeom prst="rect">
            <a:avLst/>
          </a:prstGeom>
          <a:noFill/>
        </p:spPr>
        <p:txBody>
          <a:bodyPr wrap="none" rtlCol="0">
            <a:spAutoFit/>
          </a:bodyPr>
          <a:lstStyle/>
          <a:p>
            <a:r>
              <a:rPr lang="en-US" sz="2800" dirty="0"/>
              <a:t>dequeue(): it will remove 10 and</a:t>
            </a:r>
          </a:p>
          <a:p>
            <a:r>
              <a:rPr lang="en-US" sz="2800" dirty="0"/>
              <a:t>Front value is increased by 1</a:t>
            </a:r>
          </a:p>
        </p:txBody>
      </p:sp>
      <p:sp>
        <p:nvSpPr>
          <p:cNvPr id="24" name="TextBox 23">
            <a:extLst>
              <a:ext uri="{FF2B5EF4-FFF2-40B4-BE49-F238E27FC236}">
                <a16:creationId xmlns:a16="http://schemas.microsoft.com/office/drawing/2014/main" id="{67993E94-6835-4815-B6E2-8B444B9E594E}"/>
              </a:ext>
            </a:extLst>
          </p:cNvPr>
          <p:cNvSpPr txBox="1"/>
          <p:nvPr/>
        </p:nvSpPr>
        <p:spPr>
          <a:xfrm>
            <a:off x="9116034" y="3973882"/>
            <a:ext cx="457200" cy="400110"/>
          </a:xfrm>
          <a:prstGeom prst="rect">
            <a:avLst/>
          </a:prstGeom>
          <a:noFill/>
        </p:spPr>
        <p:txBody>
          <a:bodyPr wrap="square" rtlCol="0">
            <a:spAutoFit/>
          </a:bodyPr>
          <a:lstStyle/>
          <a:p>
            <a:r>
              <a:rPr lang="en-US" sz="2000" dirty="0"/>
              <a:t>20</a:t>
            </a:r>
          </a:p>
        </p:txBody>
      </p:sp>
      <p:sp>
        <p:nvSpPr>
          <p:cNvPr id="33" name="TextBox 32">
            <a:extLst>
              <a:ext uri="{FF2B5EF4-FFF2-40B4-BE49-F238E27FC236}">
                <a16:creationId xmlns:a16="http://schemas.microsoft.com/office/drawing/2014/main" id="{93C12E35-779C-45A6-B890-5D070C7BCC40}"/>
              </a:ext>
            </a:extLst>
          </p:cNvPr>
          <p:cNvSpPr txBox="1"/>
          <p:nvPr/>
        </p:nvSpPr>
        <p:spPr>
          <a:xfrm>
            <a:off x="9085749" y="4788902"/>
            <a:ext cx="457200" cy="400110"/>
          </a:xfrm>
          <a:prstGeom prst="rect">
            <a:avLst/>
          </a:prstGeom>
          <a:noFill/>
        </p:spPr>
        <p:txBody>
          <a:bodyPr wrap="square" rtlCol="0">
            <a:spAutoFit/>
          </a:bodyPr>
          <a:lstStyle/>
          <a:p>
            <a:r>
              <a:rPr lang="en-US" sz="2000" dirty="0"/>
              <a:t>30</a:t>
            </a:r>
          </a:p>
        </p:txBody>
      </p:sp>
      <p:sp>
        <p:nvSpPr>
          <p:cNvPr id="34" name="TextBox 33">
            <a:extLst>
              <a:ext uri="{FF2B5EF4-FFF2-40B4-BE49-F238E27FC236}">
                <a16:creationId xmlns:a16="http://schemas.microsoft.com/office/drawing/2014/main" id="{2F9F1E0C-39D8-471B-AEC2-FD1A4B511D81}"/>
              </a:ext>
            </a:extLst>
          </p:cNvPr>
          <p:cNvSpPr txBox="1"/>
          <p:nvPr/>
        </p:nvSpPr>
        <p:spPr>
          <a:xfrm>
            <a:off x="8625246" y="5376518"/>
            <a:ext cx="457200" cy="400110"/>
          </a:xfrm>
          <a:prstGeom prst="rect">
            <a:avLst/>
          </a:prstGeom>
          <a:noFill/>
        </p:spPr>
        <p:txBody>
          <a:bodyPr wrap="square" rtlCol="0">
            <a:spAutoFit/>
          </a:bodyPr>
          <a:lstStyle/>
          <a:p>
            <a:r>
              <a:rPr lang="en-US" sz="2000" dirty="0"/>
              <a:t>40</a:t>
            </a:r>
          </a:p>
        </p:txBody>
      </p:sp>
      <p:sp>
        <p:nvSpPr>
          <p:cNvPr id="35" name="TextBox 34">
            <a:extLst>
              <a:ext uri="{FF2B5EF4-FFF2-40B4-BE49-F238E27FC236}">
                <a16:creationId xmlns:a16="http://schemas.microsoft.com/office/drawing/2014/main" id="{11292CCD-0706-49A8-8BC7-5905A137DE7B}"/>
              </a:ext>
            </a:extLst>
          </p:cNvPr>
          <p:cNvSpPr txBox="1"/>
          <p:nvPr/>
        </p:nvSpPr>
        <p:spPr>
          <a:xfrm>
            <a:off x="7792524" y="5399825"/>
            <a:ext cx="457200" cy="400110"/>
          </a:xfrm>
          <a:prstGeom prst="rect">
            <a:avLst/>
          </a:prstGeom>
          <a:noFill/>
        </p:spPr>
        <p:txBody>
          <a:bodyPr wrap="square" rtlCol="0">
            <a:spAutoFit/>
          </a:bodyPr>
          <a:lstStyle/>
          <a:p>
            <a:r>
              <a:rPr lang="en-US" sz="2000" dirty="0"/>
              <a:t>50</a:t>
            </a:r>
          </a:p>
        </p:txBody>
      </p:sp>
      <p:sp>
        <p:nvSpPr>
          <p:cNvPr id="36" name="TextBox 35">
            <a:extLst>
              <a:ext uri="{FF2B5EF4-FFF2-40B4-BE49-F238E27FC236}">
                <a16:creationId xmlns:a16="http://schemas.microsoft.com/office/drawing/2014/main" id="{61EB8FC0-6E2A-4B37-B31F-D70466F22213}"/>
              </a:ext>
            </a:extLst>
          </p:cNvPr>
          <p:cNvSpPr txBox="1"/>
          <p:nvPr/>
        </p:nvSpPr>
        <p:spPr>
          <a:xfrm>
            <a:off x="7191275" y="4795936"/>
            <a:ext cx="457200" cy="400110"/>
          </a:xfrm>
          <a:prstGeom prst="rect">
            <a:avLst/>
          </a:prstGeom>
          <a:noFill/>
        </p:spPr>
        <p:txBody>
          <a:bodyPr wrap="square" rtlCol="0">
            <a:spAutoFit/>
          </a:bodyPr>
          <a:lstStyle/>
          <a:p>
            <a:r>
              <a:rPr lang="en-US" sz="2000" dirty="0"/>
              <a:t>60</a:t>
            </a:r>
          </a:p>
        </p:txBody>
      </p:sp>
      <p:sp>
        <p:nvSpPr>
          <p:cNvPr id="37" name="TextBox 36">
            <a:extLst>
              <a:ext uri="{FF2B5EF4-FFF2-40B4-BE49-F238E27FC236}">
                <a16:creationId xmlns:a16="http://schemas.microsoft.com/office/drawing/2014/main" id="{1707BD17-9A27-4B2B-8BBE-177A9CB7656F}"/>
              </a:ext>
            </a:extLst>
          </p:cNvPr>
          <p:cNvSpPr txBox="1"/>
          <p:nvPr/>
        </p:nvSpPr>
        <p:spPr>
          <a:xfrm>
            <a:off x="7163269" y="4047506"/>
            <a:ext cx="457200" cy="400110"/>
          </a:xfrm>
          <a:prstGeom prst="rect">
            <a:avLst/>
          </a:prstGeom>
          <a:noFill/>
        </p:spPr>
        <p:txBody>
          <a:bodyPr wrap="square" rtlCol="0">
            <a:spAutoFit/>
          </a:bodyPr>
          <a:lstStyle/>
          <a:p>
            <a:r>
              <a:rPr lang="en-US" sz="2000" dirty="0"/>
              <a:t>70</a:t>
            </a:r>
          </a:p>
        </p:txBody>
      </p:sp>
      <p:sp>
        <p:nvSpPr>
          <p:cNvPr id="38" name="TextBox 37">
            <a:extLst>
              <a:ext uri="{FF2B5EF4-FFF2-40B4-BE49-F238E27FC236}">
                <a16:creationId xmlns:a16="http://schemas.microsoft.com/office/drawing/2014/main" id="{1433FAD2-1001-4836-8AAF-9B3580738CDB}"/>
              </a:ext>
            </a:extLst>
          </p:cNvPr>
          <p:cNvSpPr txBox="1"/>
          <p:nvPr/>
        </p:nvSpPr>
        <p:spPr>
          <a:xfrm>
            <a:off x="8538930" y="3384100"/>
            <a:ext cx="457200" cy="400110"/>
          </a:xfrm>
          <a:prstGeom prst="rect">
            <a:avLst/>
          </a:prstGeom>
          <a:noFill/>
        </p:spPr>
        <p:txBody>
          <a:bodyPr wrap="square" rtlCol="0">
            <a:spAutoFit/>
          </a:bodyPr>
          <a:lstStyle/>
          <a:p>
            <a:r>
              <a:rPr lang="en-US" sz="2000" dirty="0"/>
              <a:t>10</a:t>
            </a:r>
          </a:p>
        </p:txBody>
      </p:sp>
      <p:cxnSp>
        <p:nvCxnSpPr>
          <p:cNvPr id="39" name="Straight Arrow Connector 38">
            <a:extLst>
              <a:ext uri="{FF2B5EF4-FFF2-40B4-BE49-F238E27FC236}">
                <a16:creationId xmlns:a16="http://schemas.microsoft.com/office/drawing/2014/main" id="{DA941882-3514-432D-9A99-B345615B853E}"/>
              </a:ext>
            </a:extLst>
          </p:cNvPr>
          <p:cNvCxnSpPr>
            <a:cxnSpLocks/>
          </p:cNvCxnSpPr>
          <p:nvPr/>
        </p:nvCxnSpPr>
        <p:spPr>
          <a:xfrm flipH="1">
            <a:off x="8969485" y="2916756"/>
            <a:ext cx="256573" cy="389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B24F5C3-BC2C-48F7-B9CA-ECEC96B6C579}"/>
              </a:ext>
            </a:extLst>
          </p:cNvPr>
          <p:cNvSpPr txBox="1"/>
          <p:nvPr/>
        </p:nvSpPr>
        <p:spPr>
          <a:xfrm>
            <a:off x="9247667" y="2605134"/>
            <a:ext cx="974241" cy="400110"/>
          </a:xfrm>
          <a:prstGeom prst="rect">
            <a:avLst/>
          </a:prstGeom>
          <a:noFill/>
        </p:spPr>
        <p:txBody>
          <a:bodyPr wrap="none" rtlCol="0">
            <a:spAutoFit/>
          </a:bodyPr>
          <a:lstStyle/>
          <a:p>
            <a:r>
              <a:rPr lang="en-US" sz="2000" b="1" dirty="0"/>
              <a:t>front=0</a:t>
            </a:r>
          </a:p>
        </p:txBody>
      </p:sp>
    </p:spTree>
    <p:extLst>
      <p:ext uri="{BB962C8B-B14F-4D97-AF65-F5344CB8AC3E}">
        <p14:creationId xmlns:p14="http://schemas.microsoft.com/office/powerpoint/2010/main" val="182514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38"/>
                                        </p:tgtEl>
                                      </p:cBhvr>
                                    </p:animEffect>
                                    <p:set>
                                      <p:cBhvr>
                                        <p:cTn id="11" dur="1" fill="hold">
                                          <p:stCondLst>
                                            <p:cond delay="499"/>
                                          </p:stCondLst>
                                        </p:cTn>
                                        <p:tgtEl>
                                          <p:spTgt spid="3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p:bldP spid="38"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a:off x="7620469" y="2941393"/>
            <a:ext cx="234399" cy="381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V="1">
            <a:off x="7792524" y="5930989"/>
            <a:ext cx="232094" cy="661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6755690" y="6197303"/>
            <a:ext cx="974241" cy="400110"/>
          </a:xfrm>
          <a:prstGeom prst="rect">
            <a:avLst/>
          </a:prstGeom>
          <a:noFill/>
        </p:spPr>
        <p:txBody>
          <a:bodyPr wrap="none" rtlCol="0">
            <a:spAutoFit/>
          </a:bodyPr>
          <a:lstStyle/>
          <a:p>
            <a:r>
              <a:rPr lang="en-US" sz="2000" b="1" dirty="0"/>
              <a:t>front=4</a:t>
            </a:r>
          </a:p>
        </p:txBody>
      </p:sp>
      <p:sp>
        <p:nvSpPr>
          <p:cNvPr id="23" name="TextBox 22">
            <a:extLst>
              <a:ext uri="{FF2B5EF4-FFF2-40B4-BE49-F238E27FC236}">
                <a16:creationId xmlns:a16="http://schemas.microsoft.com/office/drawing/2014/main" id="{32665528-9FE8-4422-BCA7-70CD1AE9D41A}"/>
              </a:ext>
            </a:extLst>
          </p:cNvPr>
          <p:cNvSpPr txBox="1"/>
          <p:nvPr/>
        </p:nvSpPr>
        <p:spPr>
          <a:xfrm>
            <a:off x="7147073" y="2460924"/>
            <a:ext cx="879087" cy="400110"/>
          </a:xfrm>
          <a:prstGeom prst="rect">
            <a:avLst/>
          </a:prstGeom>
          <a:noFill/>
        </p:spPr>
        <p:txBody>
          <a:bodyPr wrap="none" rtlCol="0">
            <a:spAutoFit/>
          </a:bodyPr>
          <a:lstStyle/>
          <a:p>
            <a:r>
              <a:rPr lang="en-US" sz="2000" b="1" dirty="0"/>
              <a:t>rear=7</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1693092" cy="523220"/>
          </a:xfrm>
          <a:prstGeom prst="rect">
            <a:avLst/>
          </a:prstGeom>
          <a:noFill/>
        </p:spPr>
        <p:txBody>
          <a:bodyPr wrap="none" rtlCol="0">
            <a:spAutoFit/>
          </a:bodyPr>
          <a:lstStyle/>
          <a:p>
            <a:r>
              <a:rPr lang="en-US" sz="2800" dirty="0"/>
              <a:t>dequeue()</a:t>
            </a:r>
          </a:p>
        </p:txBody>
      </p:sp>
      <p:sp>
        <p:nvSpPr>
          <p:cNvPr id="35" name="TextBox 34">
            <a:extLst>
              <a:ext uri="{FF2B5EF4-FFF2-40B4-BE49-F238E27FC236}">
                <a16:creationId xmlns:a16="http://schemas.microsoft.com/office/drawing/2014/main" id="{11292CCD-0706-49A8-8BC7-5905A137DE7B}"/>
              </a:ext>
            </a:extLst>
          </p:cNvPr>
          <p:cNvSpPr txBox="1"/>
          <p:nvPr/>
        </p:nvSpPr>
        <p:spPr>
          <a:xfrm>
            <a:off x="7792524" y="5399825"/>
            <a:ext cx="457200" cy="400110"/>
          </a:xfrm>
          <a:prstGeom prst="rect">
            <a:avLst/>
          </a:prstGeom>
          <a:noFill/>
        </p:spPr>
        <p:txBody>
          <a:bodyPr wrap="square" rtlCol="0">
            <a:spAutoFit/>
          </a:bodyPr>
          <a:lstStyle/>
          <a:p>
            <a:r>
              <a:rPr lang="en-US" sz="2000" dirty="0"/>
              <a:t>50</a:t>
            </a:r>
          </a:p>
        </p:txBody>
      </p:sp>
      <p:sp>
        <p:nvSpPr>
          <p:cNvPr id="36" name="TextBox 35">
            <a:extLst>
              <a:ext uri="{FF2B5EF4-FFF2-40B4-BE49-F238E27FC236}">
                <a16:creationId xmlns:a16="http://schemas.microsoft.com/office/drawing/2014/main" id="{61EB8FC0-6E2A-4B37-B31F-D70466F22213}"/>
              </a:ext>
            </a:extLst>
          </p:cNvPr>
          <p:cNvSpPr txBox="1"/>
          <p:nvPr/>
        </p:nvSpPr>
        <p:spPr>
          <a:xfrm>
            <a:off x="7191275" y="4795936"/>
            <a:ext cx="457200" cy="400110"/>
          </a:xfrm>
          <a:prstGeom prst="rect">
            <a:avLst/>
          </a:prstGeom>
          <a:noFill/>
        </p:spPr>
        <p:txBody>
          <a:bodyPr wrap="square" rtlCol="0">
            <a:spAutoFit/>
          </a:bodyPr>
          <a:lstStyle/>
          <a:p>
            <a:r>
              <a:rPr lang="en-US" sz="2000" dirty="0"/>
              <a:t>60</a:t>
            </a:r>
          </a:p>
        </p:txBody>
      </p:sp>
      <p:sp>
        <p:nvSpPr>
          <p:cNvPr id="37" name="TextBox 36">
            <a:extLst>
              <a:ext uri="{FF2B5EF4-FFF2-40B4-BE49-F238E27FC236}">
                <a16:creationId xmlns:a16="http://schemas.microsoft.com/office/drawing/2014/main" id="{1707BD17-9A27-4B2B-8BBE-177A9CB7656F}"/>
              </a:ext>
            </a:extLst>
          </p:cNvPr>
          <p:cNvSpPr txBox="1"/>
          <p:nvPr/>
        </p:nvSpPr>
        <p:spPr>
          <a:xfrm>
            <a:off x="7163269" y="4047506"/>
            <a:ext cx="457200" cy="400110"/>
          </a:xfrm>
          <a:prstGeom prst="rect">
            <a:avLst/>
          </a:prstGeom>
          <a:noFill/>
        </p:spPr>
        <p:txBody>
          <a:bodyPr wrap="square" rtlCol="0">
            <a:spAutoFit/>
          </a:bodyPr>
          <a:lstStyle/>
          <a:p>
            <a:r>
              <a:rPr lang="en-US" sz="2000" dirty="0"/>
              <a:t>70</a:t>
            </a:r>
          </a:p>
        </p:txBody>
      </p:sp>
      <p:sp>
        <p:nvSpPr>
          <p:cNvPr id="27" name="TextBox 26">
            <a:extLst>
              <a:ext uri="{FF2B5EF4-FFF2-40B4-BE49-F238E27FC236}">
                <a16:creationId xmlns:a16="http://schemas.microsoft.com/office/drawing/2014/main" id="{5FD18F61-FE92-4268-B289-277802E9F5C8}"/>
              </a:ext>
            </a:extLst>
          </p:cNvPr>
          <p:cNvSpPr txBox="1"/>
          <p:nvPr/>
        </p:nvSpPr>
        <p:spPr>
          <a:xfrm>
            <a:off x="1434905" y="3515422"/>
            <a:ext cx="1693092" cy="523220"/>
          </a:xfrm>
          <a:prstGeom prst="rect">
            <a:avLst/>
          </a:prstGeom>
          <a:noFill/>
        </p:spPr>
        <p:txBody>
          <a:bodyPr wrap="none" rtlCol="0">
            <a:spAutoFit/>
          </a:bodyPr>
          <a:lstStyle/>
          <a:p>
            <a:r>
              <a:rPr lang="en-US" sz="2800" dirty="0"/>
              <a:t>dequeue()</a:t>
            </a:r>
          </a:p>
        </p:txBody>
      </p:sp>
      <p:sp>
        <p:nvSpPr>
          <p:cNvPr id="32" name="TextBox 31">
            <a:extLst>
              <a:ext uri="{FF2B5EF4-FFF2-40B4-BE49-F238E27FC236}">
                <a16:creationId xmlns:a16="http://schemas.microsoft.com/office/drawing/2014/main" id="{FF186471-0FF8-4E14-A92D-A00A73B90E7B}"/>
              </a:ext>
            </a:extLst>
          </p:cNvPr>
          <p:cNvSpPr txBox="1"/>
          <p:nvPr/>
        </p:nvSpPr>
        <p:spPr>
          <a:xfrm>
            <a:off x="1434905" y="4048720"/>
            <a:ext cx="1693092" cy="523220"/>
          </a:xfrm>
          <a:prstGeom prst="rect">
            <a:avLst/>
          </a:prstGeom>
          <a:noFill/>
        </p:spPr>
        <p:txBody>
          <a:bodyPr wrap="none" rtlCol="0">
            <a:spAutoFit/>
          </a:bodyPr>
          <a:lstStyle/>
          <a:p>
            <a:r>
              <a:rPr lang="en-US" sz="2800" dirty="0"/>
              <a:t>dequeue()</a:t>
            </a:r>
          </a:p>
        </p:txBody>
      </p:sp>
    </p:spTree>
    <p:extLst>
      <p:ext uri="{BB962C8B-B14F-4D97-AF65-F5344CB8AC3E}">
        <p14:creationId xmlns:p14="http://schemas.microsoft.com/office/powerpoint/2010/main" val="250999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flipH="1">
            <a:off x="8809409" y="2861034"/>
            <a:ext cx="213434" cy="4400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V="1">
            <a:off x="7792524" y="5930989"/>
            <a:ext cx="232094" cy="661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6755690" y="6197303"/>
            <a:ext cx="974241" cy="400110"/>
          </a:xfrm>
          <a:prstGeom prst="rect">
            <a:avLst/>
          </a:prstGeom>
          <a:noFill/>
        </p:spPr>
        <p:txBody>
          <a:bodyPr wrap="none" rtlCol="0">
            <a:spAutoFit/>
          </a:bodyPr>
          <a:lstStyle/>
          <a:p>
            <a:r>
              <a:rPr lang="en-US" sz="2000" b="1" dirty="0"/>
              <a:t>front=4</a:t>
            </a:r>
          </a:p>
        </p:txBody>
      </p:sp>
      <p:sp>
        <p:nvSpPr>
          <p:cNvPr id="23" name="TextBox 22">
            <a:extLst>
              <a:ext uri="{FF2B5EF4-FFF2-40B4-BE49-F238E27FC236}">
                <a16:creationId xmlns:a16="http://schemas.microsoft.com/office/drawing/2014/main" id="{32665528-9FE8-4422-BCA7-70CD1AE9D41A}"/>
              </a:ext>
            </a:extLst>
          </p:cNvPr>
          <p:cNvSpPr txBox="1"/>
          <p:nvPr/>
        </p:nvSpPr>
        <p:spPr>
          <a:xfrm>
            <a:off x="8874805" y="2527931"/>
            <a:ext cx="879087" cy="400110"/>
          </a:xfrm>
          <a:prstGeom prst="rect">
            <a:avLst/>
          </a:prstGeom>
          <a:noFill/>
        </p:spPr>
        <p:txBody>
          <a:bodyPr wrap="none" rtlCol="0">
            <a:spAutoFit/>
          </a:bodyPr>
          <a:lstStyle/>
          <a:p>
            <a:r>
              <a:rPr lang="en-US" sz="2000" b="1" dirty="0"/>
              <a:t>rear=0</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2058577" cy="523220"/>
          </a:xfrm>
          <a:prstGeom prst="rect">
            <a:avLst/>
          </a:prstGeom>
          <a:noFill/>
        </p:spPr>
        <p:txBody>
          <a:bodyPr wrap="none" rtlCol="0">
            <a:spAutoFit/>
          </a:bodyPr>
          <a:lstStyle/>
          <a:p>
            <a:r>
              <a:rPr lang="en-US" sz="2800" dirty="0"/>
              <a:t>enqueue(80)</a:t>
            </a:r>
          </a:p>
        </p:txBody>
      </p:sp>
      <p:sp>
        <p:nvSpPr>
          <p:cNvPr id="35" name="TextBox 34">
            <a:extLst>
              <a:ext uri="{FF2B5EF4-FFF2-40B4-BE49-F238E27FC236}">
                <a16:creationId xmlns:a16="http://schemas.microsoft.com/office/drawing/2014/main" id="{11292CCD-0706-49A8-8BC7-5905A137DE7B}"/>
              </a:ext>
            </a:extLst>
          </p:cNvPr>
          <p:cNvSpPr txBox="1"/>
          <p:nvPr/>
        </p:nvSpPr>
        <p:spPr>
          <a:xfrm>
            <a:off x="7792524" y="5399825"/>
            <a:ext cx="457200" cy="400110"/>
          </a:xfrm>
          <a:prstGeom prst="rect">
            <a:avLst/>
          </a:prstGeom>
          <a:noFill/>
        </p:spPr>
        <p:txBody>
          <a:bodyPr wrap="square" rtlCol="0">
            <a:spAutoFit/>
          </a:bodyPr>
          <a:lstStyle/>
          <a:p>
            <a:r>
              <a:rPr lang="en-US" sz="2000" dirty="0"/>
              <a:t>50</a:t>
            </a:r>
          </a:p>
        </p:txBody>
      </p:sp>
      <p:sp>
        <p:nvSpPr>
          <p:cNvPr id="36" name="TextBox 35">
            <a:extLst>
              <a:ext uri="{FF2B5EF4-FFF2-40B4-BE49-F238E27FC236}">
                <a16:creationId xmlns:a16="http://schemas.microsoft.com/office/drawing/2014/main" id="{61EB8FC0-6E2A-4B37-B31F-D70466F22213}"/>
              </a:ext>
            </a:extLst>
          </p:cNvPr>
          <p:cNvSpPr txBox="1"/>
          <p:nvPr/>
        </p:nvSpPr>
        <p:spPr>
          <a:xfrm>
            <a:off x="7191275" y="4795936"/>
            <a:ext cx="457200" cy="400110"/>
          </a:xfrm>
          <a:prstGeom prst="rect">
            <a:avLst/>
          </a:prstGeom>
          <a:noFill/>
        </p:spPr>
        <p:txBody>
          <a:bodyPr wrap="square" rtlCol="0">
            <a:spAutoFit/>
          </a:bodyPr>
          <a:lstStyle/>
          <a:p>
            <a:r>
              <a:rPr lang="en-US" sz="2000" dirty="0"/>
              <a:t>60</a:t>
            </a:r>
          </a:p>
        </p:txBody>
      </p:sp>
      <p:sp>
        <p:nvSpPr>
          <p:cNvPr id="37" name="TextBox 36">
            <a:extLst>
              <a:ext uri="{FF2B5EF4-FFF2-40B4-BE49-F238E27FC236}">
                <a16:creationId xmlns:a16="http://schemas.microsoft.com/office/drawing/2014/main" id="{1707BD17-9A27-4B2B-8BBE-177A9CB7656F}"/>
              </a:ext>
            </a:extLst>
          </p:cNvPr>
          <p:cNvSpPr txBox="1"/>
          <p:nvPr/>
        </p:nvSpPr>
        <p:spPr>
          <a:xfrm>
            <a:off x="7163269" y="4047506"/>
            <a:ext cx="457200" cy="400110"/>
          </a:xfrm>
          <a:prstGeom prst="rect">
            <a:avLst/>
          </a:prstGeom>
          <a:noFill/>
        </p:spPr>
        <p:txBody>
          <a:bodyPr wrap="square" rtlCol="0">
            <a:spAutoFit/>
          </a:bodyPr>
          <a:lstStyle/>
          <a:p>
            <a:r>
              <a:rPr lang="en-US" sz="2000" dirty="0"/>
              <a:t>70</a:t>
            </a:r>
          </a:p>
        </p:txBody>
      </p:sp>
      <p:sp>
        <p:nvSpPr>
          <p:cNvPr id="33" name="TextBox 32">
            <a:extLst>
              <a:ext uri="{FF2B5EF4-FFF2-40B4-BE49-F238E27FC236}">
                <a16:creationId xmlns:a16="http://schemas.microsoft.com/office/drawing/2014/main" id="{B8EA7AD5-3422-4C89-A9A5-1683FC4B599C}"/>
              </a:ext>
            </a:extLst>
          </p:cNvPr>
          <p:cNvSpPr txBox="1"/>
          <p:nvPr/>
        </p:nvSpPr>
        <p:spPr>
          <a:xfrm>
            <a:off x="7734815" y="3418766"/>
            <a:ext cx="457200" cy="400110"/>
          </a:xfrm>
          <a:prstGeom prst="rect">
            <a:avLst/>
          </a:prstGeom>
          <a:noFill/>
        </p:spPr>
        <p:txBody>
          <a:bodyPr wrap="square" rtlCol="0">
            <a:spAutoFit/>
          </a:bodyPr>
          <a:lstStyle/>
          <a:p>
            <a:r>
              <a:rPr lang="en-US" sz="2000" dirty="0"/>
              <a:t>80</a:t>
            </a:r>
          </a:p>
        </p:txBody>
      </p:sp>
    </p:spTree>
    <p:extLst>
      <p:ext uri="{BB962C8B-B14F-4D97-AF65-F5344CB8AC3E}">
        <p14:creationId xmlns:p14="http://schemas.microsoft.com/office/powerpoint/2010/main" val="63445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49ED1-1C7C-4038-8EC7-3AAC41AD3A2E}"/>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02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Circular Queue</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9A2CE4-FAEB-4E4F-A6D0-583515443035}"/>
              </a:ext>
            </a:extLst>
          </p:cNvPr>
          <p:cNvSpPr>
            <a:spLocks noGrp="1"/>
          </p:cNvSpPr>
          <p:nvPr>
            <p:ph idx="1"/>
          </p:nvPr>
        </p:nvSpPr>
        <p:spPr>
          <a:xfrm>
            <a:off x="1115568" y="2481943"/>
            <a:ext cx="10168128" cy="3695020"/>
          </a:xfrm>
        </p:spPr>
        <p:txBody>
          <a:bodyPr>
            <a:normAutofit/>
          </a:bodyPr>
          <a:lstStyle/>
          <a:p>
            <a:pPr>
              <a:spcBef>
                <a:spcPct val="50000"/>
              </a:spcBef>
            </a:pPr>
            <a:r>
              <a:rPr lang="en-US" altLang="en-US" sz="3200" b="1" dirty="0">
                <a:solidFill>
                  <a:schemeClr val="accent2"/>
                </a:solidFill>
              </a:rPr>
              <a:t>Problems in Linear Queue: </a:t>
            </a:r>
            <a:r>
              <a:rPr lang="en-IN" altLang="en-US" sz="2400" b="1" dirty="0"/>
              <a:t>T</a:t>
            </a:r>
            <a:r>
              <a:rPr lang="en-IN" sz="2400" dirty="0"/>
              <a:t>he </a:t>
            </a:r>
            <a:r>
              <a:rPr lang="en-IN" sz="2400" dirty="0">
                <a:solidFill>
                  <a:srgbClr val="00B0F0"/>
                </a:solidFill>
              </a:rPr>
              <a:t>rear</a:t>
            </a:r>
            <a:r>
              <a:rPr lang="en-IN" sz="2400" dirty="0"/>
              <a:t> of the queue is at the end of the array. Even if there are empty cells at the beginning of the array, because you've removed them, you still can't insert a new item because </a:t>
            </a:r>
            <a:r>
              <a:rPr lang="en-IN" sz="2400" dirty="0">
                <a:solidFill>
                  <a:srgbClr val="00B0F0"/>
                </a:solidFill>
              </a:rPr>
              <a:t>rear</a:t>
            </a:r>
            <a:r>
              <a:rPr lang="en-IN" sz="2400" dirty="0"/>
              <a:t> can't go any further.</a:t>
            </a:r>
            <a:endParaRPr lang="en-US" altLang="en-US" sz="2400" dirty="0"/>
          </a:p>
        </p:txBody>
      </p:sp>
      <p:graphicFrame>
        <p:nvGraphicFramePr>
          <p:cNvPr id="4" name="Table 4">
            <a:extLst>
              <a:ext uri="{FF2B5EF4-FFF2-40B4-BE49-F238E27FC236}">
                <a16:creationId xmlns:a16="http://schemas.microsoft.com/office/drawing/2014/main" id="{AE8D70FF-25D4-48B0-903E-24752051FDB9}"/>
              </a:ext>
            </a:extLst>
          </p:cNvPr>
          <p:cNvGraphicFramePr>
            <a:graphicFrameLocks noGrp="1"/>
          </p:cNvGraphicFramePr>
          <p:nvPr>
            <p:extLst>
              <p:ext uri="{D42A27DB-BD31-4B8C-83A1-F6EECF244321}">
                <p14:modId xmlns:p14="http://schemas.microsoft.com/office/powerpoint/2010/main" val="2982832241"/>
              </p:ext>
            </p:extLst>
          </p:nvPr>
        </p:nvGraphicFramePr>
        <p:xfrm>
          <a:off x="2135632" y="4827432"/>
          <a:ext cx="8128000" cy="8277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88114414"/>
                    </a:ext>
                  </a:extLst>
                </a:gridCol>
                <a:gridCol w="1016000">
                  <a:extLst>
                    <a:ext uri="{9D8B030D-6E8A-4147-A177-3AD203B41FA5}">
                      <a16:colId xmlns:a16="http://schemas.microsoft.com/office/drawing/2014/main" val="2600249858"/>
                    </a:ext>
                  </a:extLst>
                </a:gridCol>
                <a:gridCol w="1016000">
                  <a:extLst>
                    <a:ext uri="{9D8B030D-6E8A-4147-A177-3AD203B41FA5}">
                      <a16:colId xmlns:a16="http://schemas.microsoft.com/office/drawing/2014/main" val="2523414037"/>
                    </a:ext>
                  </a:extLst>
                </a:gridCol>
                <a:gridCol w="1016000">
                  <a:extLst>
                    <a:ext uri="{9D8B030D-6E8A-4147-A177-3AD203B41FA5}">
                      <a16:colId xmlns:a16="http://schemas.microsoft.com/office/drawing/2014/main" val="963322296"/>
                    </a:ext>
                  </a:extLst>
                </a:gridCol>
                <a:gridCol w="1016000">
                  <a:extLst>
                    <a:ext uri="{9D8B030D-6E8A-4147-A177-3AD203B41FA5}">
                      <a16:colId xmlns:a16="http://schemas.microsoft.com/office/drawing/2014/main" val="3876038985"/>
                    </a:ext>
                  </a:extLst>
                </a:gridCol>
                <a:gridCol w="1016000">
                  <a:extLst>
                    <a:ext uri="{9D8B030D-6E8A-4147-A177-3AD203B41FA5}">
                      <a16:colId xmlns:a16="http://schemas.microsoft.com/office/drawing/2014/main" val="1819780447"/>
                    </a:ext>
                  </a:extLst>
                </a:gridCol>
                <a:gridCol w="1016000">
                  <a:extLst>
                    <a:ext uri="{9D8B030D-6E8A-4147-A177-3AD203B41FA5}">
                      <a16:colId xmlns:a16="http://schemas.microsoft.com/office/drawing/2014/main" val="1251439457"/>
                    </a:ext>
                  </a:extLst>
                </a:gridCol>
                <a:gridCol w="1016000">
                  <a:extLst>
                    <a:ext uri="{9D8B030D-6E8A-4147-A177-3AD203B41FA5}">
                      <a16:colId xmlns:a16="http://schemas.microsoft.com/office/drawing/2014/main" val="4245773945"/>
                    </a:ext>
                  </a:extLst>
                </a:gridCol>
              </a:tblGrid>
              <a:tr h="827780">
                <a:tc>
                  <a:txBody>
                    <a:bodyPr/>
                    <a:lstStyle/>
                    <a:p>
                      <a:pPr algn="ctr"/>
                      <a:endParaRPr lang="en-US" sz="280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40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50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60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80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1626954"/>
                  </a:ext>
                </a:extLst>
              </a:tr>
            </a:tbl>
          </a:graphicData>
        </a:graphic>
      </p:graphicFrame>
      <p:sp>
        <p:nvSpPr>
          <p:cNvPr id="5" name="TextBox 4">
            <a:extLst>
              <a:ext uri="{FF2B5EF4-FFF2-40B4-BE49-F238E27FC236}">
                <a16:creationId xmlns:a16="http://schemas.microsoft.com/office/drawing/2014/main" id="{960584DD-0D33-4EF3-93D7-EB2330DC37A5}"/>
              </a:ext>
            </a:extLst>
          </p:cNvPr>
          <p:cNvSpPr txBox="1"/>
          <p:nvPr/>
        </p:nvSpPr>
        <p:spPr>
          <a:xfrm>
            <a:off x="908304" y="5056656"/>
            <a:ext cx="883575" cy="400110"/>
          </a:xfrm>
          <a:prstGeom prst="rect">
            <a:avLst/>
          </a:prstGeom>
          <a:noFill/>
        </p:spPr>
        <p:txBody>
          <a:bodyPr wrap="none" rtlCol="0">
            <a:spAutoFit/>
          </a:bodyPr>
          <a:lstStyle/>
          <a:p>
            <a:r>
              <a:rPr lang="en-US" sz="2000" dirty="0"/>
              <a:t>Queue</a:t>
            </a:r>
          </a:p>
        </p:txBody>
      </p:sp>
      <p:sp>
        <p:nvSpPr>
          <p:cNvPr id="11" name="TextBox 10">
            <a:extLst>
              <a:ext uri="{FF2B5EF4-FFF2-40B4-BE49-F238E27FC236}">
                <a16:creationId xmlns:a16="http://schemas.microsoft.com/office/drawing/2014/main" id="{AF455DAB-9E59-4B81-8B4A-2166FC24574E}"/>
              </a:ext>
            </a:extLst>
          </p:cNvPr>
          <p:cNvSpPr txBox="1"/>
          <p:nvPr/>
        </p:nvSpPr>
        <p:spPr>
          <a:xfrm>
            <a:off x="10412485" y="4038293"/>
            <a:ext cx="880369" cy="400110"/>
          </a:xfrm>
          <a:prstGeom prst="rect">
            <a:avLst/>
          </a:prstGeom>
          <a:noFill/>
        </p:spPr>
        <p:txBody>
          <a:bodyPr wrap="none" rtlCol="0">
            <a:spAutoFit/>
          </a:bodyPr>
          <a:lstStyle/>
          <a:p>
            <a:r>
              <a:rPr lang="en-US" sz="2000" b="1" dirty="0"/>
              <a:t>SIZE=8</a:t>
            </a:r>
          </a:p>
        </p:txBody>
      </p:sp>
      <p:cxnSp>
        <p:nvCxnSpPr>
          <p:cNvPr id="7" name="Straight Arrow Connector 6">
            <a:extLst>
              <a:ext uri="{FF2B5EF4-FFF2-40B4-BE49-F238E27FC236}">
                <a16:creationId xmlns:a16="http://schemas.microsoft.com/office/drawing/2014/main" id="{A3619097-E003-4ABE-8071-39559545DF9A}"/>
              </a:ext>
            </a:extLst>
          </p:cNvPr>
          <p:cNvCxnSpPr/>
          <p:nvPr/>
        </p:nvCxnSpPr>
        <p:spPr>
          <a:xfrm>
            <a:off x="5570806" y="4238348"/>
            <a:ext cx="0" cy="5890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1E22752-BD1D-40B2-A28A-51EDB19850F0}"/>
              </a:ext>
            </a:extLst>
          </p:cNvPr>
          <p:cNvCxnSpPr/>
          <p:nvPr/>
        </p:nvCxnSpPr>
        <p:spPr>
          <a:xfrm>
            <a:off x="9622302" y="4238348"/>
            <a:ext cx="0" cy="5890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6B7E3F4-912B-48BE-932E-A3908AC6AF66}"/>
              </a:ext>
            </a:extLst>
          </p:cNvPr>
          <p:cNvSpPr txBox="1"/>
          <p:nvPr/>
        </p:nvSpPr>
        <p:spPr>
          <a:xfrm>
            <a:off x="4880451" y="3822672"/>
            <a:ext cx="1018164" cy="400110"/>
          </a:xfrm>
          <a:prstGeom prst="rect">
            <a:avLst/>
          </a:prstGeom>
          <a:noFill/>
        </p:spPr>
        <p:txBody>
          <a:bodyPr wrap="none" rtlCol="0">
            <a:spAutoFit/>
          </a:bodyPr>
          <a:lstStyle/>
          <a:p>
            <a:r>
              <a:rPr lang="en-US" sz="2000" dirty="0"/>
              <a:t>front =3</a:t>
            </a:r>
          </a:p>
        </p:txBody>
      </p:sp>
      <p:sp>
        <p:nvSpPr>
          <p:cNvPr id="16" name="TextBox 15">
            <a:extLst>
              <a:ext uri="{FF2B5EF4-FFF2-40B4-BE49-F238E27FC236}">
                <a16:creationId xmlns:a16="http://schemas.microsoft.com/office/drawing/2014/main" id="{C87A499C-8884-40F7-8C66-976C79C9F7C1}"/>
              </a:ext>
            </a:extLst>
          </p:cNvPr>
          <p:cNvSpPr txBox="1"/>
          <p:nvPr/>
        </p:nvSpPr>
        <p:spPr>
          <a:xfrm>
            <a:off x="8971126" y="3768085"/>
            <a:ext cx="870559" cy="400110"/>
          </a:xfrm>
          <a:prstGeom prst="rect">
            <a:avLst/>
          </a:prstGeom>
          <a:noFill/>
        </p:spPr>
        <p:txBody>
          <a:bodyPr wrap="none" rtlCol="0">
            <a:spAutoFit/>
          </a:bodyPr>
          <a:lstStyle/>
          <a:p>
            <a:r>
              <a:rPr lang="en-US" sz="2000" dirty="0"/>
              <a:t>rear=7</a:t>
            </a:r>
          </a:p>
        </p:txBody>
      </p:sp>
    </p:spTree>
    <p:extLst>
      <p:ext uri="{BB962C8B-B14F-4D97-AF65-F5344CB8AC3E}">
        <p14:creationId xmlns:p14="http://schemas.microsoft.com/office/powerpoint/2010/main" val="57819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Circular Queue</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9A2CE4-FAEB-4E4F-A6D0-583515443035}"/>
              </a:ext>
            </a:extLst>
          </p:cNvPr>
          <p:cNvSpPr>
            <a:spLocks noGrp="1"/>
          </p:cNvSpPr>
          <p:nvPr>
            <p:ph idx="1"/>
          </p:nvPr>
        </p:nvSpPr>
        <p:spPr>
          <a:xfrm>
            <a:off x="1115568" y="2061235"/>
            <a:ext cx="10168128" cy="1264281"/>
          </a:xfrm>
        </p:spPr>
        <p:txBody>
          <a:bodyPr>
            <a:normAutofit/>
          </a:bodyPr>
          <a:lstStyle/>
          <a:p>
            <a:pPr>
              <a:spcBef>
                <a:spcPct val="50000"/>
              </a:spcBef>
            </a:pPr>
            <a:r>
              <a:rPr lang="en-IN" dirty="0"/>
              <a:t>To avoid the problem of not being able to insert more items into the queue even when it's not full, the Front and rear arrows wrap around to the beginning of the array. The results a </a:t>
            </a:r>
            <a:r>
              <a:rPr lang="en-IN" dirty="0">
                <a:solidFill>
                  <a:srgbClr val="FF0000"/>
                </a:solidFill>
              </a:rPr>
              <a:t>circular queue </a:t>
            </a:r>
            <a:endParaRPr lang="en-US" altLang="en-US" dirty="0">
              <a:solidFill>
                <a:srgbClr val="FF0000"/>
              </a:solidFill>
            </a:endParaRPr>
          </a:p>
        </p:txBody>
      </p:sp>
      <p:sp>
        <p:nvSpPr>
          <p:cNvPr id="6" name="Circle: Hollow 5">
            <a:extLst>
              <a:ext uri="{FF2B5EF4-FFF2-40B4-BE49-F238E27FC236}">
                <a16:creationId xmlns:a16="http://schemas.microsoft.com/office/drawing/2014/main" id="{101E9E92-D686-4A03-802F-12BBB0F96935}"/>
              </a:ext>
            </a:extLst>
          </p:cNvPr>
          <p:cNvSpPr/>
          <p:nvPr/>
        </p:nvSpPr>
        <p:spPr>
          <a:xfrm>
            <a:off x="5606679" y="3946992"/>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a:extLst>
              <a:ext uri="{FF2B5EF4-FFF2-40B4-BE49-F238E27FC236}">
                <a16:creationId xmlns:a16="http://schemas.microsoft.com/office/drawing/2014/main" id="{4B0C517C-E1FB-4FAA-8C6F-01D123ED6079}"/>
              </a:ext>
            </a:extLst>
          </p:cNvPr>
          <p:cNvCxnSpPr>
            <a:cxnSpLocks/>
          </p:cNvCxnSpPr>
          <p:nvPr/>
        </p:nvCxnSpPr>
        <p:spPr>
          <a:xfrm>
            <a:off x="6946275" y="3932924"/>
            <a:ext cx="3165" cy="554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9C6DC-9CA1-41EA-AAE4-990A80257FA0}"/>
              </a:ext>
            </a:extLst>
          </p:cNvPr>
          <p:cNvCxnSpPr>
            <a:cxnSpLocks/>
          </p:cNvCxnSpPr>
          <p:nvPr/>
        </p:nvCxnSpPr>
        <p:spPr>
          <a:xfrm flipH="1">
            <a:off x="7602006" y="4342287"/>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2738F-0780-4EA6-A792-CD8F68CFE998}"/>
              </a:ext>
            </a:extLst>
          </p:cNvPr>
          <p:cNvCxnSpPr>
            <a:cxnSpLocks/>
            <a:stCxn id="6" idx="6"/>
          </p:cNvCxnSpPr>
          <p:nvPr/>
        </p:nvCxnSpPr>
        <p:spPr>
          <a:xfrm flipH="1">
            <a:off x="7805221" y="5293546"/>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DA70D7-0FD5-44B8-874B-C2D94FB1B5FC}"/>
              </a:ext>
            </a:extLst>
          </p:cNvPr>
          <p:cNvCxnSpPr>
            <a:cxnSpLocks/>
            <a:stCxn id="6" idx="5"/>
          </p:cNvCxnSpPr>
          <p:nvPr/>
        </p:nvCxnSpPr>
        <p:spPr>
          <a:xfrm flipH="1" flipV="1">
            <a:off x="7508790" y="5894229"/>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091C51-1EA3-4DCF-8565-97F814EDE847}"/>
              </a:ext>
            </a:extLst>
          </p:cNvPr>
          <p:cNvCxnSpPr>
            <a:cxnSpLocks/>
          </p:cNvCxnSpPr>
          <p:nvPr/>
        </p:nvCxnSpPr>
        <p:spPr>
          <a:xfrm flipV="1">
            <a:off x="7044917" y="6153695"/>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920634-100B-4356-8936-40725962AF87}"/>
              </a:ext>
            </a:extLst>
          </p:cNvPr>
          <p:cNvCxnSpPr>
            <a:cxnSpLocks/>
          </p:cNvCxnSpPr>
          <p:nvPr/>
        </p:nvCxnSpPr>
        <p:spPr>
          <a:xfrm flipV="1">
            <a:off x="6043561" y="5859363"/>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F082EC-3617-4F3D-9E2F-5AAD5E4ABCBC}"/>
              </a:ext>
            </a:extLst>
          </p:cNvPr>
          <p:cNvCxnSpPr>
            <a:cxnSpLocks/>
            <a:stCxn id="6" idx="2"/>
          </p:cNvCxnSpPr>
          <p:nvPr/>
        </p:nvCxnSpPr>
        <p:spPr>
          <a:xfrm flipV="1">
            <a:off x="5606679" y="5286818"/>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F3F488-870A-48B2-9264-C8130953314A}"/>
              </a:ext>
            </a:extLst>
          </p:cNvPr>
          <p:cNvCxnSpPr>
            <a:cxnSpLocks/>
            <a:stCxn id="6" idx="1"/>
          </p:cNvCxnSpPr>
          <p:nvPr/>
        </p:nvCxnSpPr>
        <p:spPr>
          <a:xfrm>
            <a:off x="5999038" y="4341389"/>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CCE65D-D1B0-4D88-BD5A-8C565A8E2429}"/>
              </a:ext>
            </a:extLst>
          </p:cNvPr>
          <p:cNvCxnSpPr>
            <a:cxnSpLocks/>
          </p:cNvCxnSpPr>
          <p:nvPr/>
        </p:nvCxnSpPr>
        <p:spPr>
          <a:xfrm flipH="1">
            <a:off x="7285275" y="3561765"/>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3A35B0-1CE2-4521-ADB8-5915653BEB6B}"/>
              </a:ext>
            </a:extLst>
          </p:cNvPr>
          <p:cNvCxnSpPr>
            <a:cxnSpLocks/>
          </p:cNvCxnSpPr>
          <p:nvPr/>
        </p:nvCxnSpPr>
        <p:spPr>
          <a:xfrm flipH="1">
            <a:off x="7646854" y="3742759"/>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767AE9-D932-450F-9DB7-ADBBD683E690}"/>
              </a:ext>
            </a:extLst>
          </p:cNvPr>
          <p:cNvSpPr txBox="1"/>
          <p:nvPr/>
        </p:nvSpPr>
        <p:spPr>
          <a:xfrm>
            <a:off x="7972661" y="3529749"/>
            <a:ext cx="974241" cy="400110"/>
          </a:xfrm>
          <a:prstGeom prst="rect">
            <a:avLst/>
          </a:prstGeom>
          <a:noFill/>
        </p:spPr>
        <p:txBody>
          <a:bodyPr wrap="none" rtlCol="0">
            <a:spAutoFit/>
          </a:bodyPr>
          <a:lstStyle/>
          <a:p>
            <a:r>
              <a:rPr lang="en-US" sz="2000" b="1" dirty="0"/>
              <a:t>front=0</a:t>
            </a:r>
          </a:p>
        </p:txBody>
      </p:sp>
      <p:sp>
        <p:nvSpPr>
          <p:cNvPr id="43" name="TextBox 42">
            <a:extLst>
              <a:ext uri="{FF2B5EF4-FFF2-40B4-BE49-F238E27FC236}">
                <a16:creationId xmlns:a16="http://schemas.microsoft.com/office/drawing/2014/main" id="{14CEED51-1AF6-4AC6-9439-883C752EECBB}"/>
              </a:ext>
            </a:extLst>
          </p:cNvPr>
          <p:cNvSpPr txBox="1"/>
          <p:nvPr/>
        </p:nvSpPr>
        <p:spPr>
          <a:xfrm>
            <a:off x="7562712" y="3192433"/>
            <a:ext cx="879087" cy="400110"/>
          </a:xfrm>
          <a:prstGeom prst="rect">
            <a:avLst/>
          </a:prstGeom>
          <a:noFill/>
        </p:spPr>
        <p:txBody>
          <a:bodyPr wrap="none" rtlCol="0">
            <a:spAutoFit/>
          </a:bodyPr>
          <a:lstStyle/>
          <a:p>
            <a:r>
              <a:rPr lang="en-US" sz="2000" b="1" dirty="0"/>
              <a:t>rear=0</a:t>
            </a:r>
          </a:p>
        </p:txBody>
      </p:sp>
    </p:spTree>
    <p:extLst>
      <p:ext uri="{BB962C8B-B14F-4D97-AF65-F5344CB8AC3E}">
        <p14:creationId xmlns:p14="http://schemas.microsoft.com/office/powerpoint/2010/main" val="206395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Circular Queue</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9A2CE4-FAEB-4E4F-A6D0-583515443035}"/>
              </a:ext>
            </a:extLst>
          </p:cNvPr>
          <p:cNvSpPr>
            <a:spLocks noGrp="1"/>
          </p:cNvSpPr>
          <p:nvPr>
            <p:ph idx="1"/>
          </p:nvPr>
        </p:nvSpPr>
        <p:spPr>
          <a:xfrm>
            <a:off x="1115568" y="2061235"/>
            <a:ext cx="10168128" cy="1264281"/>
          </a:xfrm>
        </p:spPr>
        <p:txBody>
          <a:bodyPr>
            <a:normAutofit/>
          </a:bodyPr>
          <a:lstStyle/>
          <a:p>
            <a:pPr>
              <a:spcBef>
                <a:spcPct val="50000"/>
              </a:spcBef>
            </a:pPr>
            <a:r>
              <a:rPr lang="en-US" altLang="en-US" sz="2800" dirty="0"/>
              <a:t>In Circular Queue </a:t>
            </a:r>
            <a:r>
              <a:rPr lang="en-US" altLang="en-US" sz="2800" i="1" dirty="0">
                <a:solidFill>
                  <a:srgbClr val="FF0000"/>
                </a:solidFill>
              </a:rPr>
              <a:t>front</a:t>
            </a:r>
            <a:r>
              <a:rPr lang="en-US" altLang="en-US" sz="2800" dirty="0">
                <a:solidFill>
                  <a:srgbClr val="FF0000"/>
                </a:solidFill>
              </a:rPr>
              <a:t> =0</a:t>
            </a:r>
            <a:r>
              <a:rPr lang="en-US" altLang="en-US" sz="2800" dirty="0"/>
              <a:t> and </a:t>
            </a:r>
            <a:r>
              <a:rPr lang="en-US" altLang="en-US" sz="2800" i="1" dirty="0">
                <a:solidFill>
                  <a:srgbClr val="FF0000"/>
                </a:solidFill>
              </a:rPr>
              <a:t>rear = </a:t>
            </a:r>
            <a:r>
              <a:rPr lang="en-US" altLang="en-US" sz="2800" dirty="0">
                <a:solidFill>
                  <a:srgbClr val="FF0000"/>
                </a:solidFill>
              </a:rPr>
              <a:t>0</a:t>
            </a:r>
            <a:r>
              <a:rPr lang="en-US" altLang="en-US" sz="2800" dirty="0"/>
              <a:t>. Insert the element in rear index then increase rear value by 1. To delete the element front value by 1.</a:t>
            </a:r>
          </a:p>
        </p:txBody>
      </p:sp>
      <p:sp>
        <p:nvSpPr>
          <p:cNvPr id="6" name="Circle: Hollow 5">
            <a:extLst>
              <a:ext uri="{FF2B5EF4-FFF2-40B4-BE49-F238E27FC236}">
                <a16:creationId xmlns:a16="http://schemas.microsoft.com/office/drawing/2014/main" id="{101E9E92-D686-4A03-802F-12BBB0F96935}"/>
              </a:ext>
            </a:extLst>
          </p:cNvPr>
          <p:cNvSpPr/>
          <p:nvPr/>
        </p:nvSpPr>
        <p:spPr>
          <a:xfrm>
            <a:off x="4256180" y="3946992"/>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a:extLst>
              <a:ext uri="{FF2B5EF4-FFF2-40B4-BE49-F238E27FC236}">
                <a16:creationId xmlns:a16="http://schemas.microsoft.com/office/drawing/2014/main" id="{4B0C517C-E1FB-4FAA-8C6F-01D123ED6079}"/>
              </a:ext>
            </a:extLst>
          </p:cNvPr>
          <p:cNvCxnSpPr>
            <a:cxnSpLocks/>
          </p:cNvCxnSpPr>
          <p:nvPr/>
        </p:nvCxnSpPr>
        <p:spPr>
          <a:xfrm>
            <a:off x="5595776" y="3932924"/>
            <a:ext cx="3165" cy="554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9C6DC-9CA1-41EA-AAE4-990A80257FA0}"/>
              </a:ext>
            </a:extLst>
          </p:cNvPr>
          <p:cNvCxnSpPr>
            <a:cxnSpLocks/>
          </p:cNvCxnSpPr>
          <p:nvPr/>
        </p:nvCxnSpPr>
        <p:spPr>
          <a:xfrm flipH="1">
            <a:off x="6251507" y="4342287"/>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2738F-0780-4EA6-A792-CD8F68CFE998}"/>
              </a:ext>
            </a:extLst>
          </p:cNvPr>
          <p:cNvCxnSpPr>
            <a:cxnSpLocks/>
            <a:stCxn id="6" idx="6"/>
          </p:cNvCxnSpPr>
          <p:nvPr/>
        </p:nvCxnSpPr>
        <p:spPr>
          <a:xfrm flipH="1">
            <a:off x="6454722" y="5293546"/>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DA70D7-0FD5-44B8-874B-C2D94FB1B5FC}"/>
              </a:ext>
            </a:extLst>
          </p:cNvPr>
          <p:cNvCxnSpPr>
            <a:cxnSpLocks/>
            <a:stCxn id="6" idx="5"/>
          </p:cNvCxnSpPr>
          <p:nvPr/>
        </p:nvCxnSpPr>
        <p:spPr>
          <a:xfrm flipH="1" flipV="1">
            <a:off x="6158291" y="5894229"/>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091C51-1EA3-4DCF-8565-97F814EDE847}"/>
              </a:ext>
            </a:extLst>
          </p:cNvPr>
          <p:cNvCxnSpPr>
            <a:cxnSpLocks/>
          </p:cNvCxnSpPr>
          <p:nvPr/>
        </p:nvCxnSpPr>
        <p:spPr>
          <a:xfrm flipV="1">
            <a:off x="5694418" y="6153695"/>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920634-100B-4356-8936-40725962AF87}"/>
              </a:ext>
            </a:extLst>
          </p:cNvPr>
          <p:cNvCxnSpPr>
            <a:cxnSpLocks/>
          </p:cNvCxnSpPr>
          <p:nvPr/>
        </p:nvCxnSpPr>
        <p:spPr>
          <a:xfrm flipV="1">
            <a:off x="4693062" y="5859363"/>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F082EC-3617-4F3D-9E2F-5AAD5E4ABCBC}"/>
              </a:ext>
            </a:extLst>
          </p:cNvPr>
          <p:cNvCxnSpPr>
            <a:cxnSpLocks/>
            <a:stCxn id="6" idx="2"/>
          </p:cNvCxnSpPr>
          <p:nvPr/>
        </p:nvCxnSpPr>
        <p:spPr>
          <a:xfrm flipV="1">
            <a:off x="4256180" y="5286818"/>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F3F488-870A-48B2-9264-C8130953314A}"/>
              </a:ext>
            </a:extLst>
          </p:cNvPr>
          <p:cNvCxnSpPr>
            <a:cxnSpLocks/>
            <a:stCxn id="6" idx="1"/>
          </p:cNvCxnSpPr>
          <p:nvPr/>
        </p:nvCxnSpPr>
        <p:spPr>
          <a:xfrm>
            <a:off x="4648539" y="4341389"/>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CCE65D-D1B0-4D88-BD5A-8C565A8E2429}"/>
              </a:ext>
            </a:extLst>
          </p:cNvPr>
          <p:cNvCxnSpPr>
            <a:cxnSpLocks/>
          </p:cNvCxnSpPr>
          <p:nvPr/>
        </p:nvCxnSpPr>
        <p:spPr>
          <a:xfrm flipH="1">
            <a:off x="5934776" y="3561765"/>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3A35B0-1CE2-4521-ADB8-5915653BEB6B}"/>
              </a:ext>
            </a:extLst>
          </p:cNvPr>
          <p:cNvCxnSpPr>
            <a:cxnSpLocks/>
          </p:cNvCxnSpPr>
          <p:nvPr/>
        </p:nvCxnSpPr>
        <p:spPr>
          <a:xfrm flipH="1">
            <a:off x="6296355" y="3742759"/>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767AE9-D932-450F-9DB7-ADBBD683E690}"/>
              </a:ext>
            </a:extLst>
          </p:cNvPr>
          <p:cNvSpPr txBox="1"/>
          <p:nvPr/>
        </p:nvSpPr>
        <p:spPr>
          <a:xfrm>
            <a:off x="6622162" y="3529749"/>
            <a:ext cx="974241" cy="400110"/>
          </a:xfrm>
          <a:prstGeom prst="rect">
            <a:avLst/>
          </a:prstGeom>
          <a:noFill/>
        </p:spPr>
        <p:txBody>
          <a:bodyPr wrap="none" rtlCol="0">
            <a:spAutoFit/>
          </a:bodyPr>
          <a:lstStyle/>
          <a:p>
            <a:r>
              <a:rPr lang="en-US" sz="2000" b="1" dirty="0"/>
              <a:t>front=0</a:t>
            </a:r>
          </a:p>
        </p:txBody>
      </p:sp>
      <p:sp>
        <p:nvSpPr>
          <p:cNvPr id="43" name="TextBox 42">
            <a:extLst>
              <a:ext uri="{FF2B5EF4-FFF2-40B4-BE49-F238E27FC236}">
                <a16:creationId xmlns:a16="http://schemas.microsoft.com/office/drawing/2014/main" id="{14CEED51-1AF6-4AC6-9439-883C752EECBB}"/>
              </a:ext>
            </a:extLst>
          </p:cNvPr>
          <p:cNvSpPr txBox="1"/>
          <p:nvPr/>
        </p:nvSpPr>
        <p:spPr>
          <a:xfrm>
            <a:off x="6212213" y="3192433"/>
            <a:ext cx="879087" cy="400110"/>
          </a:xfrm>
          <a:prstGeom prst="rect">
            <a:avLst/>
          </a:prstGeom>
          <a:noFill/>
        </p:spPr>
        <p:txBody>
          <a:bodyPr wrap="none" rtlCol="0">
            <a:spAutoFit/>
          </a:bodyPr>
          <a:lstStyle/>
          <a:p>
            <a:r>
              <a:rPr lang="en-US" sz="2000" b="1" dirty="0"/>
              <a:t>rear=0</a:t>
            </a:r>
          </a:p>
        </p:txBody>
      </p:sp>
    </p:spTree>
    <p:extLst>
      <p:ext uri="{BB962C8B-B14F-4D97-AF65-F5344CB8AC3E}">
        <p14:creationId xmlns:p14="http://schemas.microsoft.com/office/powerpoint/2010/main" val="61644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Implementation of Circular Queue</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9A2CE4-FAEB-4E4F-A6D0-583515443035}"/>
              </a:ext>
            </a:extLst>
          </p:cNvPr>
          <p:cNvSpPr>
            <a:spLocks noGrp="1"/>
          </p:cNvSpPr>
          <p:nvPr>
            <p:ph idx="1"/>
          </p:nvPr>
        </p:nvSpPr>
        <p:spPr>
          <a:xfrm>
            <a:off x="1115567" y="2061235"/>
            <a:ext cx="5833777" cy="4606851"/>
          </a:xfrm>
        </p:spPr>
        <p:txBody>
          <a:bodyPr>
            <a:normAutofit/>
          </a:bodyPr>
          <a:lstStyle/>
          <a:p>
            <a:pPr>
              <a:spcBef>
                <a:spcPct val="50000"/>
              </a:spcBef>
            </a:pPr>
            <a:r>
              <a:rPr lang="en-US" altLang="en-US" sz="2800" dirty="0">
                <a:solidFill>
                  <a:srgbClr val="FF0000"/>
                </a:solidFill>
              </a:rPr>
              <a:t>Enqueue:</a:t>
            </a:r>
            <a:r>
              <a:rPr lang="en-US" altLang="en-US" sz="2800" dirty="0"/>
              <a:t> </a:t>
            </a:r>
          </a:p>
          <a:p>
            <a:pPr lvl="1">
              <a:spcBef>
                <a:spcPct val="50000"/>
              </a:spcBef>
            </a:pPr>
            <a:r>
              <a:rPr lang="en-US" dirty="0"/>
              <a:t>circular queue for </a:t>
            </a:r>
            <a:r>
              <a:rPr lang="en-US" dirty="0">
                <a:solidFill>
                  <a:srgbClr val="FF0000"/>
                </a:solidFill>
              </a:rPr>
              <a:t>overflow</a:t>
            </a:r>
            <a:r>
              <a:rPr lang="en-US" dirty="0"/>
              <a:t> condition</a:t>
            </a:r>
          </a:p>
          <a:p>
            <a:pPr lvl="2">
              <a:spcBef>
                <a:spcPct val="50000"/>
              </a:spcBef>
              <a:buFont typeface="Calibri" panose="020F0502020204030204" pitchFamily="34" charset="0"/>
              <a:buChar char="⁻"/>
            </a:pPr>
            <a:r>
              <a:rPr lang="en-IN" dirty="0"/>
              <a:t>(front=0) and (rear=capacity-1) or  front=rear+1 </a:t>
            </a:r>
          </a:p>
          <a:p>
            <a:pPr lvl="1">
              <a:spcBef>
                <a:spcPct val="50000"/>
              </a:spcBef>
            </a:pPr>
            <a:r>
              <a:rPr lang="en-IN" dirty="0"/>
              <a:t>If the queue is </a:t>
            </a:r>
            <a:r>
              <a:rPr lang="en-IN" dirty="0">
                <a:solidFill>
                  <a:srgbClr val="FF0000"/>
                </a:solidFill>
              </a:rPr>
              <a:t>not full</a:t>
            </a:r>
            <a:r>
              <a:rPr lang="en-IN" dirty="0"/>
              <a:t>, then the value of the </a:t>
            </a:r>
            <a:r>
              <a:rPr lang="en-IN" dirty="0">
                <a:solidFill>
                  <a:srgbClr val="FF0000"/>
                </a:solidFill>
              </a:rPr>
              <a:t>rear</a:t>
            </a:r>
            <a:r>
              <a:rPr lang="en-IN" dirty="0"/>
              <a:t> will be increased by 1 and store the element in </a:t>
            </a:r>
            <a:r>
              <a:rPr lang="en-IN" dirty="0">
                <a:solidFill>
                  <a:srgbClr val="FF0000"/>
                </a:solidFill>
              </a:rPr>
              <a:t>rear.</a:t>
            </a:r>
            <a:endParaRPr lang="en-IN" dirty="0"/>
          </a:p>
          <a:p>
            <a:pPr lvl="1">
              <a:spcBef>
                <a:spcPct val="50000"/>
              </a:spcBef>
            </a:pPr>
            <a:r>
              <a:rPr lang="en-IN" dirty="0"/>
              <a:t>If the queue is </a:t>
            </a:r>
            <a:r>
              <a:rPr lang="en-IN" dirty="0">
                <a:solidFill>
                  <a:srgbClr val="FF0000"/>
                </a:solidFill>
              </a:rPr>
              <a:t>not full </a:t>
            </a:r>
            <a:r>
              <a:rPr lang="en-IN" dirty="0"/>
              <a:t>and the value of the rear variable is equal to </a:t>
            </a:r>
            <a:r>
              <a:rPr lang="en-IN" dirty="0">
                <a:solidFill>
                  <a:srgbClr val="FF0000"/>
                </a:solidFill>
              </a:rPr>
              <a:t>SIZE -1</a:t>
            </a:r>
            <a:r>
              <a:rPr lang="en-IN" dirty="0"/>
              <a:t> then </a:t>
            </a:r>
            <a:r>
              <a:rPr lang="en-IN" dirty="0">
                <a:solidFill>
                  <a:srgbClr val="FF0000"/>
                </a:solidFill>
              </a:rPr>
              <a:t>rear</a:t>
            </a:r>
            <a:r>
              <a:rPr lang="en-IN" dirty="0"/>
              <a:t> is set to 0 (</a:t>
            </a:r>
            <a:r>
              <a:rPr lang="en-IN" dirty="0">
                <a:solidFill>
                  <a:srgbClr val="FF0000"/>
                </a:solidFill>
              </a:rPr>
              <a:t>rear = rear %SIZE</a:t>
            </a:r>
            <a:r>
              <a:rPr lang="en-IN" dirty="0"/>
              <a:t>)</a:t>
            </a:r>
            <a:endParaRPr lang="en-US" altLang="en-US" dirty="0"/>
          </a:p>
        </p:txBody>
      </p:sp>
      <p:sp>
        <p:nvSpPr>
          <p:cNvPr id="6" name="Circle: Hollow 5">
            <a:extLst>
              <a:ext uri="{FF2B5EF4-FFF2-40B4-BE49-F238E27FC236}">
                <a16:creationId xmlns:a16="http://schemas.microsoft.com/office/drawing/2014/main" id="{101E9E92-D686-4A03-802F-12BBB0F96935}"/>
              </a:ext>
            </a:extLst>
          </p:cNvPr>
          <p:cNvSpPr/>
          <p:nvPr/>
        </p:nvSpPr>
        <p:spPr>
          <a:xfrm>
            <a:off x="7896582" y="3073527"/>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a:extLst>
              <a:ext uri="{FF2B5EF4-FFF2-40B4-BE49-F238E27FC236}">
                <a16:creationId xmlns:a16="http://schemas.microsoft.com/office/drawing/2014/main" id="{4B0C517C-E1FB-4FAA-8C6F-01D123ED6079}"/>
              </a:ext>
            </a:extLst>
          </p:cNvPr>
          <p:cNvCxnSpPr>
            <a:cxnSpLocks/>
          </p:cNvCxnSpPr>
          <p:nvPr/>
        </p:nvCxnSpPr>
        <p:spPr>
          <a:xfrm>
            <a:off x="9236178" y="3059459"/>
            <a:ext cx="3165" cy="554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9C6DC-9CA1-41EA-AAE4-990A80257FA0}"/>
              </a:ext>
            </a:extLst>
          </p:cNvPr>
          <p:cNvCxnSpPr>
            <a:cxnSpLocks/>
          </p:cNvCxnSpPr>
          <p:nvPr/>
        </p:nvCxnSpPr>
        <p:spPr>
          <a:xfrm flipH="1">
            <a:off x="9891909" y="3468822"/>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2738F-0780-4EA6-A792-CD8F68CFE998}"/>
              </a:ext>
            </a:extLst>
          </p:cNvPr>
          <p:cNvCxnSpPr>
            <a:cxnSpLocks/>
            <a:stCxn id="6" idx="6"/>
          </p:cNvCxnSpPr>
          <p:nvPr/>
        </p:nvCxnSpPr>
        <p:spPr>
          <a:xfrm flipH="1">
            <a:off x="10095124" y="4420081"/>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DA70D7-0FD5-44B8-874B-C2D94FB1B5FC}"/>
              </a:ext>
            </a:extLst>
          </p:cNvPr>
          <p:cNvCxnSpPr>
            <a:cxnSpLocks/>
            <a:stCxn id="6" idx="5"/>
          </p:cNvCxnSpPr>
          <p:nvPr/>
        </p:nvCxnSpPr>
        <p:spPr>
          <a:xfrm flipH="1" flipV="1">
            <a:off x="9798693" y="5020764"/>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091C51-1EA3-4DCF-8565-97F814EDE847}"/>
              </a:ext>
            </a:extLst>
          </p:cNvPr>
          <p:cNvCxnSpPr>
            <a:cxnSpLocks/>
          </p:cNvCxnSpPr>
          <p:nvPr/>
        </p:nvCxnSpPr>
        <p:spPr>
          <a:xfrm flipV="1">
            <a:off x="9334820" y="5280230"/>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920634-100B-4356-8936-40725962AF87}"/>
              </a:ext>
            </a:extLst>
          </p:cNvPr>
          <p:cNvCxnSpPr>
            <a:cxnSpLocks/>
          </p:cNvCxnSpPr>
          <p:nvPr/>
        </p:nvCxnSpPr>
        <p:spPr>
          <a:xfrm flipV="1">
            <a:off x="8333464" y="4985898"/>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F082EC-3617-4F3D-9E2F-5AAD5E4ABCBC}"/>
              </a:ext>
            </a:extLst>
          </p:cNvPr>
          <p:cNvCxnSpPr>
            <a:cxnSpLocks/>
            <a:stCxn id="6" idx="2"/>
          </p:cNvCxnSpPr>
          <p:nvPr/>
        </p:nvCxnSpPr>
        <p:spPr>
          <a:xfrm flipV="1">
            <a:off x="7896582" y="4413353"/>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F3F488-870A-48B2-9264-C8130953314A}"/>
              </a:ext>
            </a:extLst>
          </p:cNvPr>
          <p:cNvCxnSpPr>
            <a:cxnSpLocks/>
            <a:stCxn id="6" idx="1"/>
          </p:cNvCxnSpPr>
          <p:nvPr/>
        </p:nvCxnSpPr>
        <p:spPr>
          <a:xfrm>
            <a:off x="8288941" y="3467924"/>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CCE65D-D1B0-4D88-BD5A-8C565A8E2429}"/>
              </a:ext>
            </a:extLst>
          </p:cNvPr>
          <p:cNvCxnSpPr>
            <a:cxnSpLocks/>
          </p:cNvCxnSpPr>
          <p:nvPr/>
        </p:nvCxnSpPr>
        <p:spPr>
          <a:xfrm flipV="1">
            <a:off x="7634133" y="5094406"/>
            <a:ext cx="363997" cy="347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3A35B0-1CE2-4521-ADB8-5915653BEB6B}"/>
              </a:ext>
            </a:extLst>
          </p:cNvPr>
          <p:cNvCxnSpPr>
            <a:cxnSpLocks/>
          </p:cNvCxnSpPr>
          <p:nvPr/>
        </p:nvCxnSpPr>
        <p:spPr>
          <a:xfrm flipH="1">
            <a:off x="9936757" y="2869294"/>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767AE9-D932-450F-9DB7-ADBBD683E690}"/>
              </a:ext>
            </a:extLst>
          </p:cNvPr>
          <p:cNvSpPr txBox="1"/>
          <p:nvPr/>
        </p:nvSpPr>
        <p:spPr>
          <a:xfrm>
            <a:off x="10262564" y="2656284"/>
            <a:ext cx="974241" cy="400110"/>
          </a:xfrm>
          <a:prstGeom prst="rect">
            <a:avLst/>
          </a:prstGeom>
          <a:noFill/>
        </p:spPr>
        <p:txBody>
          <a:bodyPr wrap="none" rtlCol="0">
            <a:spAutoFit/>
          </a:bodyPr>
          <a:lstStyle/>
          <a:p>
            <a:r>
              <a:rPr lang="en-US" sz="2000" b="1" dirty="0"/>
              <a:t>front=0</a:t>
            </a:r>
          </a:p>
        </p:txBody>
      </p:sp>
      <p:sp>
        <p:nvSpPr>
          <p:cNvPr id="43" name="TextBox 42">
            <a:extLst>
              <a:ext uri="{FF2B5EF4-FFF2-40B4-BE49-F238E27FC236}">
                <a16:creationId xmlns:a16="http://schemas.microsoft.com/office/drawing/2014/main" id="{14CEED51-1AF6-4AC6-9439-883C752EECBB}"/>
              </a:ext>
            </a:extLst>
          </p:cNvPr>
          <p:cNvSpPr txBox="1"/>
          <p:nvPr/>
        </p:nvSpPr>
        <p:spPr>
          <a:xfrm>
            <a:off x="7139651" y="5402513"/>
            <a:ext cx="879087" cy="400110"/>
          </a:xfrm>
          <a:prstGeom prst="rect">
            <a:avLst/>
          </a:prstGeom>
          <a:noFill/>
        </p:spPr>
        <p:txBody>
          <a:bodyPr wrap="none" rtlCol="0">
            <a:spAutoFit/>
          </a:bodyPr>
          <a:lstStyle/>
          <a:p>
            <a:r>
              <a:rPr lang="en-US" sz="2000" b="1" dirty="0"/>
              <a:t>rear=5</a:t>
            </a:r>
          </a:p>
        </p:txBody>
      </p:sp>
      <p:sp>
        <p:nvSpPr>
          <p:cNvPr id="22" name="TextBox 21">
            <a:extLst>
              <a:ext uri="{FF2B5EF4-FFF2-40B4-BE49-F238E27FC236}">
                <a16:creationId xmlns:a16="http://schemas.microsoft.com/office/drawing/2014/main" id="{48439EFD-46AF-46DF-846D-99A9318C73FE}"/>
              </a:ext>
            </a:extLst>
          </p:cNvPr>
          <p:cNvSpPr txBox="1"/>
          <p:nvPr/>
        </p:nvSpPr>
        <p:spPr>
          <a:xfrm>
            <a:off x="10650903" y="5780703"/>
            <a:ext cx="1069394" cy="400110"/>
          </a:xfrm>
          <a:prstGeom prst="rect">
            <a:avLst/>
          </a:prstGeom>
          <a:noFill/>
        </p:spPr>
        <p:txBody>
          <a:bodyPr wrap="square" rtlCol="0">
            <a:spAutoFit/>
          </a:bodyPr>
          <a:lstStyle/>
          <a:p>
            <a:r>
              <a:rPr lang="en-US" sz="2000" b="1" dirty="0"/>
              <a:t>SIZE=8</a:t>
            </a:r>
          </a:p>
        </p:txBody>
      </p:sp>
      <p:sp>
        <p:nvSpPr>
          <p:cNvPr id="5" name="TextBox 4">
            <a:extLst>
              <a:ext uri="{FF2B5EF4-FFF2-40B4-BE49-F238E27FC236}">
                <a16:creationId xmlns:a16="http://schemas.microsoft.com/office/drawing/2014/main" id="{902F925D-D64C-4470-B9C7-A566828F9DA0}"/>
              </a:ext>
            </a:extLst>
          </p:cNvPr>
          <p:cNvSpPr txBox="1"/>
          <p:nvPr/>
        </p:nvSpPr>
        <p:spPr>
          <a:xfrm>
            <a:off x="9399940" y="3233448"/>
            <a:ext cx="457200" cy="400110"/>
          </a:xfrm>
          <a:prstGeom prst="rect">
            <a:avLst/>
          </a:prstGeom>
          <a:noFill/>
        </p:spPr>
        <p:txBody>
          <a:bodyPr wrap="square" rtlCol="0">
            <a:spAutoFit/>
          </a:bodyPr>
          <a:lstStyle/>
          <a:p>
            <a:r>
              <a:rPr lang="en-US" sz="2000" dirty="0"/>
              <a:t>10</a:t>
            </a:r>
          </a:p>
        </p:txBody>
      </p:sp>
      <p:sp>
        <p:nvSpPr>
          <p:cNvPr id="25" name="TextBox 24">
            <a:extLst>
              <a:ext uri="{FF2B5EF4-FFF2-40B4-BE49-F238E27FC236}">
                <a16:creationId xmlns:a16="http://schemas.microsoft.com/office/drawing/2014/main" id="{96C83E2E-943F-4CA1-8969-5E115EF9BB7C}"/>
              </a:ext>
            </a:extLst>
          </p:cNvPr>
          <p:cNvSpPr txBox="1"/>
          <p:nvPr/>
        </p:nvSpPr>
        <p:spPr>
          <a:xfrm>
            <a:off x="9975516" y="3857239"/>
            <a:ext cx="457200" cy="400110"/>
          </a:xfrm>
          <a:prstGeom prst="rect">
            <a:avLst/>
          </a:prstGeom>
          <a:noFill/>
        </p:spPr>
        <p:txBody>
          <a:bodyPr wrap="square" rtlCol="0">
            <a:spAutoFit/>
          </a:bodyPr>
          <a:lstStyle/>
          <a:p>
            <a:r>
              <a:rPr lang="en-US" sz="2000" dirty="0"/>
              <a:t>20</a:t>
            </a:r>
          </a:p>
        </p:txBody>
      </p:sp>
      <p:sp>
        <p:nvSpPr>
          <p:cNvPr id="27" name="TextBox 26">
            <a:extLst>
              <a:ext uri="{FF2B5EF4-FFF2-40B4-BE49-F238E27FC236}">
                <a16:creationId xmlns:a16="http://schemas.microsoft.com/office/drawing/2014/main" id="{CDDE530A-829D-40E7-AD06-B0A6D97BF22A}"/>
              </a:ext>
            </a:extLst>
          </p:cNvPr>
          <p:cNvSpPr txBox="1"/>
          <p:nvPr/>
        </p:nvSpPr>
        <p:spPr>
          <a:xfrm>
            <a:off x="9990994" y="4666315"/>
            <a:ext cx="457200" cy="400110"/>
          </a:xfrm>
          <a:prstGeom prst="rect">
            <a:avLst/>
          </a:prstGeom>
          <a:noFill/>
        </p:spPr>
        <p:txBody>
          <a:bodyPr wrap="square" rtlCol="0">
            <a:spAutoFit/>
          </a:bodyPr>
          <a:lstStyle/>
          <a:p>
            <a:r>
              <a:rPr lang="en-US" sz="2000" dirty="0"/>
              <a:t>30</a:t>
            </a:r>
          </a:p>
        </p:txBody>
      </p:sp>
      <p:sp>
        <p:nvSpPr>
          <p:cNvPr id="35" name="TextBox 34">
            <a:extLst>
              <a:ext uri="{FF2B5EF4-FFF2-40B4-BE49-F238E27FC236}">
                <a16:creationId xmlns:a16="http://schemas.microsoft.com/office/drawing/2014/main" id="{F07B67FA-A75E-420E-9B98-8F71EC265CB6}"/>
              </a:ext>
            </a:extLst>
          </p:cNvPr>
          <p:cNvSpPr txBox="1"/>
          <p:nvPr/>
        </p:nvSpPr>
        <p:spPr>
          <a:xfrm>
            <a:off x="9461180" y="5224500"/>
            <a:ext cx="457200" cy="400110"/>
          </a:xfrm>
          <a:prstGeom prst="rect">
            <a:avLst/>
          </a:prstGeom>
          <a:noFill/>
        </p:spPr>
        <p:txBody>
          <a:bodyPr wrap="square" rtlCol="0">
            <a:spAutoFit/>
          </a:bodyPr>
          <a:lstStyle/>
          <a:p>
            <a:r>
              <a:rPr lang="en-US" sz="2000" dirty="0"/>
              <a:t>40</a:t>
            </a:r>
          </a:p>
        </p:txBody>
      </p:sp>
      <p:sp>
        <p:nvSpPr>
          <p:cNvPr id="36" name="TextBox 35">
            <a:extLst>
              <a:ext uri="{FF2B5EF4-FFF2-40B4-BE49-F238E27FC236}">
                <a16:creationId xmlns:a16="http://schemas.microsoft.com/office/drawing/2014/main" id="{DD525AFA-AF42-4F82-B9AC-6713302FB485}"/>
              </a:ext>
            </a:extLst>
          </p:cNvPr>
          <p:cNvSpPr txBox="1"/>
          <p:nvPr/>
        </p:nvSpPr>
        <p:spPr>
          <a:xfrm>
            <a:off x="8697760" y="5230055"/>
            <a:ext cx="457200" cy="400110"/>
          </a:xfrm>
          <a:prstGeom prst="rect">
            <a:avLst/>
          </a:prstGeom>
          <a:noFill/>
        </p:spPr>
        <p:txBody>
          <a:bodyPr wrap="square" rtlCol="0">
            <a:spAutoFit/>
          </a:bodyPr>
          <a:lstStyle/>
          <a:p>
            <a:r>
              <a:rPr lang="en-US" sz="2000" dirty="0"/>
              <a:t>50</a:t>
            </a:r>
          </a:p>
        </p:txBody>
      </p:sp>
    </p:spTree>
    <p:extLst>
      <p:ext uri="{BB962C8B-B14F-4D97-AF65-F5344CB8AC3E}">
        <p14:creationId xmlns:p14="http://schemas.microsoft.com/office/powerpoint/2010/main" val="33114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Implementation of Circular Queue</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9A2CE4-FAEB-4E4F-A6D0-583515443035}"/>
              </a:ext>
            </a:extLst>
          </p:cNvPr>
          <p:cNvSpPr>
            <a:spLocks noGrp="1"/>
          </p:cNvSpPr>
          <p:nvPr>
            <p:ph idx="1"/>
          </p:nvPr>
        </p:nvSpPr>
        <p:spPr>
          <a:xfrm>
            <a:off x="1115567" y="2061235"/>
            <a:ext cx="5833777" cy="4606851"/>
          </a:xfrm>
        </p:spPr>
        <p:txBody>
          <a:bodyPr>
            <a:normAutofit/>
          </a:bodyPr>
          <a:lstStyle/>
          <a:p>
            <a:pPr>
              <a:spcBef>
                <a:spcPct val="50000"/>
              </a:spcBef>
            </a:pPr>
            <a:r>
              <a:rPr lang="en-US" altLang="en-US" sz="2800" dirty="0">
                <a:solidFill>
                  <a:srgbClr val="FF0000"/>
                </a:solidFill>
              </a:rPr>
              <a:t>Dequeue:</a:t>
            </a:r>
            <a:r>
              <a:rPr lang="en-US" altLang="en-US" sz="2800" dirty="0"/>
              <a:t> </a:t>
            </a:r>
          </a:p>
          <a:p>
            <a:pPr lvl="1">
              <a:spcBef>
                <a:spcPct val="50000"/>
              </a:spcBef>
            </a:pPr>
            <a:r>
              <a:rPr lang="en-US" dirty="0"/>
              <a:t>circular queue for </a:t>
            </a:r>
            <a:r>
              <a:rPr lang="en-US" dirty="0">
                <a:solidFill>
                  <a:srgbClr val="FF0000"/>
                </a:solidFill>
              </a:rPr>
              <a:t>underflow</a:t>
            </a:r>
            <a:r>
              <a:rPr lang="en-US" dirty="0"/>
              <a:t> condition</a:t>
            </a:r>
          </a:p>
          <a:p>
            <a:pPr lvl="2">
              <a:spcBef>
                <a:spcPct val="50000"/>
              </a:spcBef>
              <a:buFont typeface="Calibri" panose="020F0502020204030204" pitchFamily="34" charset="0"/>
              <a:buChar char="⁻"/>
            </a:pPr>
            <a:r>
              <a:rPr lang="en-IN" dirty="0"/>
              <a:t>(front==rear)</a:t>
            </a:r>
          </a:p>
          <a:p>
            <a:pPr lvl="1">
              <a:spcBef>
                <a:spcPct val="50000"/>
              </a:spcBef>
            </a:pPr>
            <a:r>
              <a:rPr lang="en-IN" dirty="0"/>
              <a:t>If the queue is </a:t>
            </a:r>
            <a:r>
              <a:rPr lang="en-IN" dirty="0">
                <a:solidFill>
                  <a:srgbClr val="FF0000"/>
                </a:solidFill>
              </a:rPr>
              <a:t>not empty</a:t>
            </a:r>
            <a:r>
              <a:rPr lang="en-IN" dirty="0"/>
              <a:t>, then the value of the front will be increased by 1 </a:t>
            </a:r>
          </a:p>
          <a:p>
            <a:pPr lvl="1">
              <a:spcBef>
                <a:spcPct val="50000"/>
              </a:spcBef>
            </a:pPr>
            <a:r>
              <a:rPr lang="en-IN" dirty="0"/>
              <a:t>If the queue is </a:t>
            </a:r>
            <a:r>
              <a:rPr lang="en-IN" dirty="0">
                <a:solidFill>
                  <a:srgbClr val="FF0000"/>
                </a:solidFill>
              </a:rPr>
              <a:t>not empty </a:t>
            </a:r>
            <a:r>
              <a:rPr lang="en-IN" dirty="0"/>
              <a:t>and the value of the rear variable is equal to </a:t>
            </a:r>
            <a:r>
              <a:rPr lang="en-IN" dirty="0">
                <a:solidFill>
                  <a:srgbClr val="FF0000"/>
                </a:solidFill>
              </a:rPr>
              <a:t>SIZE -1</a:t>
            </a:r>
            <a:r>
              <a:rPr lang="en-IN" dirty="0"/>
              <a:t> then </a:t>
            </a:r>
            <a:r>
              <a:rPr lang="en-IN" dirty="0">
                <a:solidFill>
                  <a:srgbClr val="FF0000"/>
                </a:solidFill>
              </a:rPr>
              <a:t>front</a:t>
            </a:r>
            <a:r>
              <a:rPr lang="en-IN" dirty="0"/>
              <a:t> is set to 0 (</a:t>
            </a:r>
            <a:r>
              <a:rPr lang="en-IN" dirty="0">
                <a:solidFill>
                  <a:srgbClr val="FF0000"/>
                </a:solidFill>
              </a:rPr>
              <a:t>front =</a:t>
            </a:r>
            <a:r>
              <a:rPr lang="en-IN" dirty="0" err="1">
                <a:solidFill>
                  <a:srgbClr val="FF0000"/>
                </a:solidFill>
              </a:rPr>
              <a:t>front%SIZE</a:t>
            </a:r>
            <a:r>
              <a:rPr lang="en-IN" dirty="0"/>
              <a:t>)</a:t>
            </a:r>
            <a:endParaRPr lang="en-US" altLang="en-US" dirty="0"/>
          </a:p>
        </p:txBody>
      </p:sp>
      <p:sp>
        <p:nvSpPr>
          <p:cNvPr id="6" name="Circle: Hollow 5">
            <a:extLst>
              <a:ext uri="{FF2B5EF4-FFF2-40B4-BE49-F238E27FC236}">
                <a16:creationId xmlns:a16="http://schemas.microsoft.com/office/drawing/2014/main" id="{101E9E92-D686-4A03-802F-12BBB0F96935}"/>
              </a:ext>
            </a:extLst>
          </p:cNvPr>
          <p:cNvSpPr/>
          <p:nvPr/>
        </p:nvSpPr>
        <p:spPr>
          <a:xfrm>
            <a:off x="7896582" y="3073527"/>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a:extLst>
              <a:ext uri="{FF2B5EF4-FFF2-40B4-BE49-F238E27FC236}">
                <a16:creationId xmlns:a16="http://schemas.microsoft.com/office/drawing/2014/main" id="{4B0C517C-E1FB-4FAA-8C6F-01D123ED6079}"/>
              </a:ext>
            </a:extLst>
          </p:cNvPr>
          <p:cNvCxnSpPr>
            <a:cxnSpLocks/>
          </p:cNvCxnSpPr>
          <p:nvPr/>
        </p:nvCxnSpPr>
        <p:spPr>
          <a:xfrm>
            <a:off x="9236178" y="3059459"/>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9C6DC-9CA1-41EA-AAE4-990A80257FA0}"/>
              </a:ext>
            </a:extLst>
          </p:cNvPr>
          <p:cNvCxnSpPr>
            <a:cxnSpLocks/>
          </p:cNvCxnSpPr>
          <p:nvPr/>
        </p:nvCxnSpPr>
        <p:spPr>
          <a:xfrm flipH="1">
            <a:off x="9891909" y="3468822"/>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2738F-0780-4EA6-A792-CD8F68CFE998}"/>
              </a:ext>
            </a:extLst>
          </p:cNvPr>
          <p:cNvCxnSpPr>
            <a:cxnSpLocks/>
            <a:stCxn id="6" idx="6"/>
          </p:cNvCxnSpPr>
          <p:nvPr/>
        </p:nvCxnSpPr>
        <p:spPr>
          <a:xfrm flipH="1">
            <a:off x="10095124" y="4420081"/>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DA70D7-0FD5-44B8-874B-C2D94FB1B5FC}"/>
              </a:ext>
            </a:extLst>
          </p:cNvPr>
          <p:cNvCxnSpPr>
            <a:cxnSpLocks/>
            <a:stCxn id="6" idx="5"/>
          </p:cNvCxnSpPr>
          <p:nvPr/>
        </p:nvCxnSpPr>
        <p:spPr>
          <a:xfrm flipH="1" flipV="1">
            <a:off x="9798693" y="5020764"/>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091C51-1EA3-4DCF-8565-97F814EDE847}"/>
              </a:ext>
            </a:extLst>
          </p:cNvPr>
          <p:cNvCxnSpPr>
            <a:cxnSpLocks/>
          </p:cNvCxnSpPr>
          <p:nvPr/>
        </p:nvCxnSpPr>
        <p:spPr>
          <a:xfrm flipV="1">
            <a:off x="9334820" y="5280230"/>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920634-100B-4356-8936-40725962AF87}"/>
              </a:ext>
            </a:extLst>
          </p:cNvPr>
          <p:cNvCxnSpPr>
            <a:cxnSpLocks/>
          </p:cNvCxnSpPr>
          <p:nvPr/>
        </p:nvCxnSpPr>
        <p:spPr>
          <a:xfrm flipV="1">
            <a:off x="8333464" y="4985898"/>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F082EC-3617-4F3D-9E2F-5AAD5E4ABCBC}"/>
              </a:ext>
            </a:extLst>
          </p:cNvPr>
          <p:cNvCxnSpPr>
            <a:cxnSpLocks/>
            <a:stCxn id="6" idx="2"/>
          </p:cNvCxnSpPr>
          <p:nvPr/>
        </p:nvCxnSpPr>
        <p:spPr>
          <a:xfrm flipV="1">
            <a:off x="7896582" y="4413353"/>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F3F488-870A-48B2-9264-C8130953314A}"/>
              </a:ext>
            </a:extLst>
          </p:cNvPr>
          <p:cNvCxnSpPr>
            <a:cxnSpLocks/>
            <a:stCxn id="6" idx="1"/>
          </p:cNvCxnSpPr>
          <p:nvPr/>
        </p:nvCxnSpPr>
        <p:spPr>
          <a:xfrm>
            <a:off x="8288941" y="3467924"/>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CCE65D-D1B0-4D88-BD5A-8C565A8E2429}"/>
              </a:ext>
            </a:extLst>
          </p:cNvPr>
          <p:cNvCxnSpPr>
            <a:cxnSpLocks/>
          </p:cNvCxnSpPr>
          <p:nvPr/>
        </p:nvCxnSpPr>
        <p:spPr>
          <a:xfrm flipV="1">
            <a:off x="7634133" y="5094406"/>
            <a:ext cx="363997" cy="347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3A35B0-1CE2-4521-ADB8-5915653BEB6B}"/>
              </a:ext>
            </a:extLst>
          </p:cNvPr>
          <p:cNvCxnSpPr>
            <a:cxnSpLocks/>
          </p:cNvCxnSpPr>
          <p:nvPr/>
        </p:nvCxnSpPr>
        <p:spPr>
          <a:xfrm flipH="1" flipV="1">
            <a:off x="10575774" y="4852530"/>
            <a:ext cx="609826" cy="133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767AE9-D932-450F-9DB7-ADBBD683E690}"/>
              </a:ext>
            </a:extLst>
          </p:cNvPr>
          <p:cNvSpPr txBox="1"/>
          <p:nvPr/>
        </p:nvSpPr>
        <p:spPr>
          <a:xfrm>
            <a:off x="10841389" y="4929601"/>
            <a:ext cx="974241" cy="400110"/>
          </a:xfrm>
          <a:prstGeom prst="rect">
            <a:avLst/>
          </a:prstGeom>
          <a:noFill/>
        </p:spPr>
        <p:txBody>
          <a:bodyPr wrap="none" rtlCol="0">
            <a:spAutoFit/>
          </a:bodyPr>
          <a:lstStyle/>
          <a:p>
            <a:r>
              <a:rPr lang="en-US" sz="2000" b="1" dirty="0"/>
              <a:t>front=2</a:t>
            </a:r>
          </a:p>
        </p:txBody>
      </p:sp>
      <p:sp>
        <p:nvSpPr>
          <p:cNvPr id="43" name="TextBox 42">
            <a:extLst>
              <a:ext uri="{FF2B5EF4-FFF2-40B4-BE49-F238E27FC236}">
                <a16:creationId xmlns:a16="http://schemas.microsoft.com/office/drawing/2014/main" id="{14CEED51-1AF6-4AC6-9439-883C752EECBB}"/>
              </a:ext>
            </a:extLst>
          </p:cNvPr>
          <p:cNvSpPr txBox="1"/>
          <p:nvPr/>
        </p:nvSpPr>
        <p:spPr>
          <a:xfrm>
            <a:off x="7139651" y="5402513"/>
            <a:ext cx="879087" cy="400110"/>
          </a:xfrm>
          <a:prstGeom prst="rect">
            <a:avLst/>
          </a:prstGeom>
          <a:noFill/>
        </p:spPr>
        <p:txBody>
          <a:bodyPr wrap="none" rtlCol="0">
            <a:spAutoFit/>
          </a:bodyPr>
          <a:lstStyle/>
          <a:p>
            <a:r>
              <a:rPr lang="en-US" sz="2000" b="1" dirty="0"/>
              <a:t>rear=5</a:t>
            </a:r>
          </a:p>
        </p:txBody>
      </p:sp>
      <p:sp>
        <p:nvSpPr>
          <p:cNvPr id="22" name="TextBox 21">
            <a:extLst>
              <a:ext uri="{FF2B5EF4-FFF2-40B4-BE49-F238E27FC236}">
                <a16:creationId xmlns:a16="http://schemas.microsoft.com/office/drawing/2014/main" id="{48439EFD-46AF-46DF-846D-99A9318C73FE}"/>
              </a:ext>
            </a:extLst>
          </p:cNvPr>
          <p:cNvSpPr txBox="1"/>
          <p:nvPr/>
        </p:nvSpPr>
        <p:spPr>
          <a:xfrm>
            <a:off x="10650903" y="5780703"/>
            <a:ext cx="1069394" cy="400110"/>
          </a:xfrm>
          <a:prstGeom prst="rect">
            <a:avLst/>
          </a:prstGeom>
          <a:noFill/>
        </p:spPr>
        <p:txBody>
          <a:bodyPr wrap="square" rtlCol="0">
            <a:spAutoFit/>
          </a:bodyPr>
          <a:lstStyle/>
          <a:p>
            <a:r>
              <a:rPr lang="en-US" sz="2000" b="1" dirty="0"/>
              <a:t>SIZE=8</a:t>
            </a:r>
          </a:p>
        </p:txBody>
      </p:sp>
      <p:sp>
        <p:nvSpPr>
          <p:cNvPr id="27" name="TextBox 26">
            <a:extLst>
              <a:ext uri="{FF2B5EF4-FFF2-40B4-BE49-F238E27FC236}">
                <a16:creationId xmlns:a16="http://schemas.microsoft.com/office/drawing/2014/main" id="{CDDE530A-829D-40E7-AD06-B0A6D97BF22A}"/>
              </a:ext>
            </a:extLst>
          </p:cNvPr>
          <p:cNvSpPr txBox="1"/>
          <p:nvPr/>
        </p:nvSpPr>
        <p:spPr>
          <a:xfrm>
            <a:off x="9990994" y="4666315"/>
            <a:ext cx="457200" cy="400110"/>
          </a:xfrm>
          <a:prstGeom prst="rect">
            <a:avLst/>
          </a:prstGeom>
          <a:noFill/>
        </p:spPr>
        <p:txBody>
          <a:bodyPr wrap="square" rtlCol="0">
            <a:spAutoFit/>
          </a:bodyPr>
          <a:lstStyle/>
          <a:p>
            <a:r>
              <a:rPr lang="en-US" sz="2000" dirty="0"/>
              <a:t>30</a:t>
            </a:r>
          </a:p>
        </p:txBody>
      </p:sp>
      <p:sp>
        <p:nvSpPr>
          <p:cNvPr id="35" name="TextBox 34">
            <a:extLst>
              <a:ext uri="{FF2B5EF4-FFF2-40B4-BE49-F238E27FC236}">
                <a16:creationId xmlns:a16="http://schemas.microsoft.com/office/drawing/2014/main" id="{F07B67FA-A75E-420E-9B98-8F71EC265CB6}"/>
              </a:ext>
            </a:extLst>
          </p:cNvPr>
          <p:cNvSpPr txBox="1"/>
          <p:nvPr/>
        </p:nvSpPr>
        <p:spPr>
          <a:xfrm>
            <a:off x="9461180" y="5224500"/>
            <a:ext cx="457200" cy="400110"/>
          </a:xfrm>
          <a:prstGeom prst="rect">
            <a:avLst/>
          </a:prstGeom>
          <a:noFill/>
        </p:spPr>
        <p:txBody>
          <a:bodyPr wrap="square" rtlCol="0">
            <a:spAutoFit/>
          </a:bodyPr>
          <a:lstStyle/>
          <a:p>
            <a:r>
              <a:rPr lang="en-US" sz="2000" dirty="0"/>
              <a:t>40</a:t>
            </a:r>
          </a:p>
        </p:txBody>
      </p:sp>
      <p:sp>
        <p:nvSpPr>
          <p:cNvPr id="36" name="TextBox 35">
            <a:extLst>
              <a:ext uri="{FF2B5EF4-FFF2-40B4-BE49-F238E27FC236}">
                <a16:creationId xmlns:a16="http://schemas.microsoft.com/office/drawing/2014/main" id="{DD525AFA-AF42-4F82-B9AC-6713302FB485}"/>
              </a:ext>
            </a:extLst>
          </p:cNvPr>
          <p:cNvSpPr txBox="1"/>
          <p:nvPr/>
        </p:nvSpPr>
        <p:spPr>
          <a:xfrm>
            <a:off x="8697760" y="5230055"/>
            <a:ext cx="457200" cy="400110"/>
          </a:xfrm>
          <a:prstGeom prst="rect">
            <a:avLst/>
          </a:prstGeom>
          <a:noFill/>
        </p:spPr>
        <p:txBody>
          <a:bodyPr wrap="square" rtlCol="0">
            <a:spAutoFit/>
          </a:bodyPr>
          <a:lstStyle/>
          <a:p>
            <a:r>
              <a:rPr lang="en-US" sz="2000" dirty="0"/>
              <a:t>50</a:t>
            </a:r>
          </a:p>
        </p:txBody>
      </p:sp>
    </p:spTree>
    <p:extLst>
      <p:ext uri="{BB962C8B-B14F-4D97-AF65-F5344CB8AC3E}">
        <p14:creationId xmlns:p14="http://schemas.microsoft.com/office/powerpoint/2010/main" val="115713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Implementation of Circular Queue</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9A2CE4-FAEB-4E4F-A6D0-583515443035}"/>
              </a:ext>
            </a:extLst>
          </p:cNvPr>
          <p:cNvSpPr>
            <a:spLocks noGrp="1"/>
          </p:cNvSpPr>
          <p:nvPr>
            <p:ph idx="1"/>
          </p:nvPr>
        </p:nvSpPr>
        <p:spPr>
          <a:xfrm>
            <a:off x="1115568" y="2061235"/>
            <a:ext cx="5338734" cy="4606851"/>
          </a:xfrm>
        </p:spPr>
        <p:txBody>
          <a:bodyPr>
            <a:normAutofit fontScale="70000" lnSpcReduction="20000"/>
          </a:bodyPr>
          <a:lstStyle/>
          <a:p>
            <a:pPr marL="0" indent="0">
              <a:spcBef>
                <a:spcPct val="50000"/>
              </a:spcBef>
              <a:buNone/>
            </a:pPr>
            <a:r>
              <a:rPr lang="en-US" altLang="en-US" b="1" dirty="0"/>
              <a:t>Algorithm </a:t>
            </a:r>
            <a:r>
              <a:rPr lang="en-US" altLang="en-US" dirty="0"/>
              <a:t>enqueue( item ){</a:t>
            </a:r>
          </a:p>
          <a:p>
            <a:pPr marL="0" indent="0">
              <a:spcBef>
                <a:spcPct val="50000"/>
              </a:spcBef>
              <a:buNone/>
            </a:pPr>
            <a:r>
              <a:rPr lang="en-US" altLang="en-US" dirty="0"/>
              <a:t>If (front =0 and rear = size-1) or (rear +1 = front ) then</a:t>
            </a:r>
          </a:p>
          <a:p>
            <a:pPr marL="0" indent="0">
              <a:spcBef>
                <a:spcPct val="50000"/>
              </a:spcBef>
              <a:buNone/>
            </a:pPr>
            <a:r>
              <a:rPr lang="en-US" altLang="en-US" dirty="0"/>
              <a:t>{</a:t>
            </a:r>
          </a:p>
          <a:p>
            <a:pPr marL="0" indent="0">
              <a:spcBef>
                <a:spcPct val="50000"/>
              </a:spcBef>
              <a:buNone/>
            </a:pPr>
            <a:r>
              <a:rPr lang="en-US" altLang="en-US" dirty="0"/>
              <a:t>Write (“ Queue is full”);</a:t>
            </a:r>
          </a:p>
          <a:p>
            <a:pPr marL="0" indent="0">
              <a:spcBef>
                <a:spcPct val="50000"/>
              </a:spcBef>
              <a:buNone/>
            </a:pPr>
            <a:r>
              <a:rPr lang="en-US" altLang="en-US" dirty="0"/>
              <a:t>return false;</a:t>
            </a:r>
          </a:p>
          <a:p>
            <a:pPr marL="0" indent="0">
              <a:spcBef>
                <a:spcPct val="50000"/>
              </a:spcBef>
              <a:buNone/>
            </a:pPr>
            <a:r>
              <a:rPr lang="en-US" altLang="en-US" dirty="0"/>
              <a:t>}</a:t>
            </a:r>
          </a:p>
          <a:p>
            <a:pPr marL="0" indent="0">
              <a:spcBef>
                <a:spcPct val="50000"/>
              </a:spcBef>
              <a:buNone/>
            </a:pPr>
            <a:r>
              <a:rPr lang="en-US" altLang="en-US" dirty="0"/>
              <a:t>else{</a:t>
            </a:r>
          </a:p>
          <a:p>
            <a:pPr marL="0" indent="0">
              <a:spcBef>
                <a:spcPct val="50000"/>
              </a:spcBef>
              <a:buNone/>
            </a:pPr>
            <a:r>
              <a:rPr lang="en-US" altLang="en-US" dirty="0"/>
              <a:t>Queue[ rear ] := item;</a:t>
            </a:r>
          </a:p>
          <a:p>
            <a:pPr marL="0" indent="0">
              <a:spcBef>
                <a:spcPct val="50000"/>
              </a:spcBef>
              <a:buNone/>
            </a:pPr>
            <a:r>
              <a:rPr lang="en-US" altLang="en-US" dirty="0"/>
              <a:t>rear := (rear +1) mod size;</a:t>
            </a:r>
          </a:p>
          <a:p>
            <a:pPr marL="0" indent="0">
              <a:spcBef>
                <a:spcPct val="50000"/>
              </a:spcBef>
              <a:buNone/>
            </a:pPr>
            <a:r>
              <a:rPr lang="en-US" altLang="en-US" dirty="0"/>
              <a:t>return true;</a:t>
            </a:r>
          </a:p>
          <a:p>
            <a:pPr marL="0" indent="0">
              <a:spcBef>
                <a:spcPct val="50000"/>
              </a:spcBef>
              <a:buNone/>
            </a:pPr>
            <a:r>
              <a:rPr lang="en-US" altLang="en-US" dirty="0"/>
              <a:t>}</a:t>
            </a:r>
          </a:p>
          <a:p>
            <a:pPr marL="0" indent="0">
              <a:spcBef>
                <a:spcPct val="50000"/>
              </a:spcBef>
              <a:buNone/>
            </a:pPr>
            <a:r>
              <a:rPr lang="en-US" altLang="en-US" dirty="0"/>
              <a:t>}</a:t>
            </a:r>
          </a:p>
          <a:p>
            <a:pPr>
              <a:spcBef>
                <a:spcPct val="50000"/>
              </a:spcBef>
            </a:pPr>
            <a:endParaRPr lang="en-US" altLang="en-US" dirty="0"/>
          </a:p>
        </p:txBody>
      </p:sp>
      <p:sp>
        <p:nvSpPr>
          <p:cNvPr id="25" name="Content Placeholder 2">
            <a:extLst>
              <a:ext uri="{FF2B5EF4-FFF2-40B4-BE49-F238E27FC236}">
                <a16:creationId xmlns:a16="http://schemas.microsoft.com/office/drawing/2014/main" id="{26F850D8-83BB-46E3-A26E-1F0937914F81}"/>
              </a:ext>
            </a:extLst>
          </p:cNvPr>
          <p:cNvSpPr txBox="1">
            <a:spLocks/>
          </p:cNvSpPr>
          <p:nvPr/>
        </p:nvSpPr>
        <p:spPr>
          <a:xfrm>
            <a:off x="6583356" y="2011680"/>
            <a:ext cx="5338734" cy="460685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50000"/>
              </a:spcBef>
              <a:buNone/>
            </a:pPr>
            <a:r>
              <a:rPr lang="en-US" altLang="en-US" b="1" dirty="0"/>
              <a:t>Algorithm</a:t>
            </a:r>
            <a:r>
              <a:rPr lang="en-US" altLang="en-US" dirty="0"/>
              <a:t> dequeue(){</a:t>
            </a:r>
          </a:p>
          <a:p>
            <a:pPr marL="0" indent="0">
              <a:spcBef>
                <a:spcPct val="50000"/>
              </a:spcBef>
              <a:buNone/>
            </a:pPr>
            <a:r>
              <a:rPr lang="en-US" altLang="en-US" dirty="0"/>
              <a:t>if ( front = rear ) then</a:t>
            </a:r>
          </a:p>
          <a:p>
            <a:pPr marL="0" indent="0">
              <a:spcBef>
                <a:spcPct val="50000"/>
              </a:spcBef>
              <a:buNone/>
            </a:pPr>
            <a:r>
              <a:rPr lang="en-US" altLang="en-US" dirty="0"/>
              <a:t>{</a:t>
            </a:r>
          </a:p>
          <a:p>
            <a:pPr marL="0" indent="0">
              <a:spcBef>
                <a:spcPct val="50000"/>
              </a:spcBef>
              <a:buNone/>
            </a:pPr>
            <a:r>
              <a:rPr lang="en-US" altLang="en-US" dirty="0"/>
              <a:t>Write(“ Queue is empty”);</a:t>
            </a:r>
          </a:p>
          <a:p>
            <a:pPr marL="0" indent="0">
              <a:spcBef>
                <a:spcPct val="50000"/>
              </a:spcBef>
              <a:buNone/>
            </a:pPr>
            <a:r>
              <a:rPr lang="en-US" altLang="en-US" dirty="0"/>
              <a:t>}</a:t>
            </a:r>
          </a:p>
          <a:p>
            <a:pPr marL="0" indent="0">
              <a:spcBef>
                <a:spcPct val="50000"/>
              </a:spcBef>
              <a:buNone/>
            </a:pPr>
            <a:r>
              <a:rPr lang="en-US" altLang="en-US" dirty="0"/>
              <a:t>else{</a:t>
            </a:r>
          </a:p>
          <a:p>
            <a:pPr marL="0" indent="0">
              <a:spcBef>
                <a:spcPct val="50000"/>
              </a:spcBef>
              <a:buNone/>
            </a:pPr>
            <a:r>
              <a:rPr lang="en-US" altLang="en-US" dirty="0"/>
              <a:t>Item :=queue[ front ];</a:t>
            </a:r>
          </a:p>
          <a:p>
            <a:pPr marL="0" indent="0">
              <a:spcBef>
                <a:spcPct val="50000"/>
              </a:spcBef>
              <a:buNone/>
            </a:pPr>
            <a:r>
              <a:rPr lang="en-US" altLang="en-US" dirty="0"/>
              <a:t>front :=front+1;</a:t>
            </a:r>
          </a:p>
          <a:p>
            <a:pPr marL="0" indent="0">
              <a:spcBef>
                <a:spcPct val="50000"/>
              </a:spcBef>
              <a:buNone/>
            </a:pPr>
            <a:r>
              <a:rPr lang="en-US" altLang="en-US" dirty="0"/>
              <a:t>front =front mod size;</a:t>
            </a:r>
          </a:p>
          <a:p>
            <a:pPr marL="0" indent="0">
              <a:spcBef>
                <a:spcPct val="50000"/>
              </a:spcBef>
              <a:buNone/>
            </a:pPr>
            <a:r>
              <a:rPr lang="en-US" altLang="en-US" dirty="0"/>
              <a:t>return item;</a:t>
            </a:r>
          </a:p>
          <a:p>
            <a:pPr marL="0" indent="0">
              <a:spcBef>
                <a:spcPct val="50000"/>
              </a:spcBef>
              <a:buNone/>
            </a:pPr>
            <a:r>
              <a:rPr lang="en-US" altLang="en-US" dirty="0"/>
              <a:t>}</a:t>
            </a:r>
          </a:p>
          <a:p>
            <a:pPr marL="0" indent="0">
              <a:spcBef>
                <a:spcPct val="50000"/>
              </a:spcBef>
              <a:buNone/>
            </a:pPr>
            <a:r>
              <a:rPr lang="en-US" altLang="en-US" dirty="0"/>
              <a:t>}</a:t>
            </a:r>
          </a:p>
          <a:p>
            <a:pPr marL="0" indent="0">
              <a:spcBef>
                <a:spcPct val="50000"/>
              </a:spcBef>
              <a:buNone/>
            </a:pPr>
            <a:endParaRPr lang="en-US" altLang="en-US" dirty="0"/>
          </a:p>
        </p:txBody>
      </p:sp>
    </p:spTree>
    <p:extLst>
      <p:ext uri="{BB962C8B-B14F-4D97-AF65-F5344CB8AC3E}">
        <p14:creationId xmlns:p14="http://schemas.microsoft.com/office/powerpoint/2010/main" val="115287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flipH="1">
            <a:off x="8762938" y="2828305"/>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H="1">
            <a:off x="9124517" y="3009299"/>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9450324" y="2796289"/>
            <a:ext cx="974241" cy="400110"/>
          </a:xfrm>
          <a:prstGeom prst="rect">
            <a:avLst/>
          </a:prstGeom>
          <a:noFill/>
        </p:spPr>
        <p:txBody>
          <a:bodyPr wrap="none" rtlCol="0">
            <a:spAutoFit/>
          </a:bodyPr>
          <a:lstStyle/>
          <a:p>
            <a:r>
              <a:rPr lang="en-US" sz="2000" b="1" dirty="0"/>
              <a:t>front=0</a:t>
            </a:r>
          </a:p>
        </p:txBody>
      </p:sp>
      <p:sp>
        <p:nvSpPr>
          <p:cNvPr id="23" name="TextBox 22">
            <a:extLst>
              <a:ext uri="{FF2B5EF4-FFF2-40B4-BE49-F238E27FC236}">
                <a16:creationId xmlns:a16="http://schemas.microsoft.com/office/drawing/2014/main" id="{32665528-9FE8-4422-BCA7-70CD1AE9D41A}"/>
              </a:ext>
            </a:extLst>
          </p:cNvPr>
          <p:cNvSpPr txBox="1"/>
          <p:nvPr/>
        </p:nvSpPr>
        <p:spPr>
          <a:xfrm>
            <a:off x="9040375" y="2458973"/>
            <a:ext cx="879087" cy="400110"/>
          </a:xfrm>
          <a:prstGeom prst="rect">
            <a:avLst/>
          </a:prstGeom>
          <a:noFill/>
        </p:spPr>
        <p:txBody>
          <a:bodyPr wrap="none" rtlCol="0">
            <a:spAutoFit/>
          </a:bodyPr>
          <a:lstStyle/>
          <a:p>
            <a:r>
              <a:rPr lang="en-US" sz="2000" b="1" dirty="0"/>
              <a:t>rear=0</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1825821" cy="523220"/>
          </a:xfrm>
          <a:prstGeom prst="rect">
            <a:avLst/>
          </a:prstGeom>
          <a:noFill/>
        </p:spPr>
        <p:txBody>
          <a:bodyPr wrap="none" rtlCol="0">
            <a:spAutoFit/>
          </a:bodyPr>
          <a:lstStyle/>
          <a:p>
            <a:r>
              <a:rPr lang="en-US" sz="2800" dirty="0"/>
              <a:t>Initial State</a:t>
            </a:r>
          </a:p>
        </p:txBody>
      </p:sp>
    </p:spTree>
    <p:extLst>
      <p:ext uri="{BB962C8B-B14F-4D97-AF65-F5344CB8AC3E}">
        <p14:creationId xmlns:p14="http://schemas.microsoft.com/office/powerpoint/2010/main" val="342196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49E1B-41A8-4C0C-BE45-8FDAD78A84A0}"/>
              </a:ext>
            </a:extLst>
          </p:cNvPr>
          <p:cNvSpPr>
            <a:spLocks noGrp="1"/>
          </p:cNvSpPr>
          <p:nvPr>
            <p:ph type="title"/>
          </p:nvPr>
        </p:nvSpPr>
        <p:spPr>
          <a:xfrm>
            <a:off x="1115568" y="548640"/>
            <a:ext cx="10168128" cy="1179576"/>
          </a:xfrm>
        </p:spPr>
        <p:txBody>
          <a:bodyPr>
            <a:normAutofit/>
          </a:bodyPr>
          <a:lstStyle/>
          <a:p>
            <a:r>
              <a:rPr lang="en-US" sz="4000" dirty="0"/>
              <a:t>Example of Circular Queue Operations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ircle: Hollow 10">
            <a:extLst>
              <a:ext uri="{FF2B5EF4-FFF2-40B4-BE49-F238E27FC236}">
                <a16:creationId xmlns:a16="http://schemas.microsoft.com/office/drawing/2014/main" id="{B6B3DE43-4AF6-4D92-B714-01F1F48AC506}"/>
              </a:ext>
            </a:extLst>
          </p:cNvPr>
          <p:cNvSpPr/>
          <p:nvPr/>
        </p:nvSpPr>
        <p:spPr>
          <a:xfrm>
            <a:off x="7027516" y="3243608"/>
            <a:ext cx="2679192" cy="2693108"/>
          </a:xfrm>
          <a:prstGeom prst="donut">
            <a:avLst>
              <a:gd name="adj" fmla="val 19206"/>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2C18D88A-B851-44C7-A213-D0DC76A098D9}"/>
              </a:ext>
            </a:extLst>
          </p:cNvPr>
          <p:cNvCxnSpPr>
            <a:cxnSpLocks/>
          </p:cNvCxnSpPr>
          <p:nvPr/>
        </p:nvCxnSpPr>
        <p:spPr>
          <a:xfrm>
            <a:off x="8367112" y="3229540"/>
            <a:ext cx="3165" cy="554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BD251-6F92-4E63-893A-6E200AB26193}"/>
              </a:ext>
            </a:extLst>
          </p:cNvPr>
          <p:cNvCxnSpPr>
            <a:cxnSpLocks/>
          </p:cNvCxnSpPr>
          <p:nvPr/>
        </p:nvCxnSpPr>
        <p:spPr>
          <a:xfrm flipH="1">
            <a:off x="9022843" y="3638903"/>
            <a:ext cx="277438" cy="37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89499B-7E91-4089-BB31-E7ED242EC3E3}"/>
              </a:ext>
            </a:extLst>
          </p:cNvPr>
          <p:cNvCxnSpPr>
            <a:cxnSpLocks/>
            <a:stCxn id="11" idx="6"/>
          </p:cNvCxnSpPr>
          <p:nvPr/>
        </p:nvCxnSpPr>
        <p:spPr>
          <a:xfrm flipH="1">
            <a:off x="9226058" y="4590162"/>
            <a:ext cx="480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86E842-EA3A-4571-B7D2-31C1D749F906}"/>
              </a:ext>
            </a:extLst>
          </p:cNvPr>
          <p:cNvCxnSpPr>
            <a:cxnSpLocks/>
            <a:stCxn id="11" idx="5"/>
          </p:cNvCxnSpPr>
          <p:nvPr/>
        </p:nvCxnSpPr>
        <p:spPr>
          <a:xfrm flipH="1" flipV="1">
            <a:off x="8929627" y="5190845"/>
            <a:ext cx="384722" cy="351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BEB866-9C10-4E7B-9D30-816BE8665CFA}"/>
              </a:ext>
            </a:extLst>
          </p:cNvPr>
          <p:cNvCxnSpPr>
            <a:cxnSpLocks/>
          </p:cNvCxnSpPr>
          <p:nvPr/>
        </p:nvCxnSpPr>
        <p:spPr>
          <a:xfrm flipV="1">
            <a:off x="8465754" y="5450311"/>
            <a:ext cx="0" cy="500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D4F2C-C699-4448-98B5-4B1DB8F5AE95}"/>
              </a:ext>
            </a:extLst>
          </p:cNvPr>
          <p:cNvCxnSpPr>
            <a:cxnSpLocks/>
          </p:cNvCxnSpPr>
          <p:nvPr/>
        </p:nvCxnSpPr>
        <p:spPr>
          <a:xfrm flipV="1">
            <a:off x="7464398" y="5155979"/>
            <a:ext cx="312142" cy="477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393C5B-AEA2-4F16-B795-63FAAC0E6B23}"/>
              </a:ext>
            </a:extLst>
          </p:cNvPr>
          <p:cNvCxnSpPr>
            <a:cxnSpLocks/>
            <a:stCxn id="11" idx="2"/>
          </p:cNvCxnSpPr>
          <p:nvPr/>
        </p:nvCxnSpPr>
        <p:spPr>
          <a:xfrm flipV="1">
            <a:off x="7027516" y="4583434"/>
            <a:ext cx="489321" cy="6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28ABC3-8886-4BCE-8008-E912C5E7836A}"/>
              </a:ext>
            </a:extLst>
          </p:cNvPr>
          <p:cNvCxnSpPr>
            <a:cxnSpLocks/>
            <a:stCxn id="11" idx="1"/>
          </p:cNvCxnSpPr>
          <p:nvPr/>
        </p:nvCxnSpPr>
        <p:spPr>
          <a:xfrm>
            <a:off x="7419875" y="3638005"/>
            <a:ext cx="356665" cy="375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23D781-22FE-42AE-A084-0937D24467C1}"/>
              </a:ext>
            </a:extLst>
          </p:cNvPr>
          <p:cNvCxnSpPr>
            <a:cxnSpLocks/>
          </p:cNvCxnSpPr>
          <p:nvPr/>
        </p:nvCxnSpPr>
        <p:spPr>
          <a:xfrm flipH="1">
            <a:off x="9632485" y="3825628"/>
            <a:ext cx="466582" cy="238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238CE-C81B-4DC3-BE03-F381221428B1}"/>
              </a:ext>
            </a:extLst>
          </p:cNvPr>
          <p:cNvCxnSpPr>
            <a:cxnSpLocks/>
          </p:cNvCxnSpPr>
          <p:nvPr/>
        </p:nvCxnSpPr>
        <p:spPr>
          <a:xfrm flipH="1">
            <a:off x="9124517" y="3009299"/>
            <a:ext cx="277437" cy="4323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4C894D-9027-4FB5-AFD9-2480B7E3D2F1}"/>
              </a:ext>
            </a:extLst>
          </p:cNvPr>
          <p:cNvSpPr txBox="1"/>
          <p:nvPr/>
        </p:nvSpPr>
        <p:spPr>
          <a:xfrm>
            <a:off x="9450324" y="2796289"/>
            <a:ext cx="974241" cy="400110"/>
          </a:xfrm>
          <a:prstGeom prst="rect">
            <a:avLst/>
          </a:prstGeom>
          <a:noFill/>
        </p:spPr>
        <p:txBody>
          <a:bodyPr wrap="none" rtlCol="0">
            <a:spAutoFit/>
          </a:bodyPr>
          <a:lstStyle/>
          <a:p>
            <a:r>
              <a:rPr lang="en-US" sz="2000" b="1" dirty="0"/>
              <a:t>front=0</a:t>
            </a:r>
          </a:p>
        </p:txBody>
      </p:sp>
      <p:sp>
        <p:nvSpPr>
          <p:cNvPr id="23" name="TextBox 22">
            <a:extLst>
              <a:ext uri="{FF2B5EF4-FFF2-40B4-BE49-F238E27FC236}">
                <a16:creationId xmlns:a16="http://schemas.microsoft.com/office/drawing/2014/main" id="{32665528-9FE8-4422-BCA7-70CD1AE9D41A}"/>
              </a:ext>
            </a:extLst>
          </p:cNvPr>
          <p:cNvSpPr txBox="1"/>
          <p:nvPr/>
        </p:nvSpPr>
        <p:spPr>
          <a:xfrm>
            <a:off x="10070266" y="3745047"/>
            <a:ext cx="879087" cy="400110"/>
          </a:xfrm>
          <a:prstGeom prst="rect">
            <a:avLst/>
          </a:prstGeom>
          <a:noFill/>
        </p:spPr>
        <p:txBody>
          <a:bodyPr wrap="none" rtlCol="0">
            <a:spAutoFit/>
          </a:bodyPr>
          <a:lstStyle/>
          <a:p>
            <a:r>
              <a:rPr lang="en-US" sz="2000" b="1" dirty="0"/>
              <a:t>rear=1</a:t>
            </a:r>
          </a:p>
        </p:txBody>
      </p:sp>
      <p:sp>
        <p:nvSpPr>
          <p:cNvPr id="3" name="TextBox 2">
            <a:extLst>
              <a:ext uri="{FF2B5EF4-FFF2-40B4-BE49-F238E27FC236}">
                <a16:creationId xmlns:a16="http://schemas.microsoft.com/office/drawing/2014/main" id="{5145BDD3-F415-4675-8ABC-79621519760C}"/>
              </a:ext>
            </a:extLst>
          </p:cNvPr>
          <p:cNvSpPr txBox="1"/>
          <p:nvPr/>
        </p:nvSpPr>
        <p:spPr>
          <a:xfrm>
            <a:off x="1434905" y="3009299"/>
            <a:ext cx="2055371" cy="523220"/>
          </a:xfrm>
          <a:prstGeom prst="rect">
            <a:avLst/>
          </a:prstGeom>
          <a:noFill/>
        </p:spPr>
        <p:txBody>
          <a:bodyPr wrap="none" rtlCol="0">
            <a:spAutoFit/>
          </a:bodyPr>
          <a:lstStyle/>
          <a:p>
            <a:r>
              <a:rPr lang="en-US" sz="2800" dirty="0"/>
              <a:t>Enqueue(10)</a:t>
            </a:r>
          </a:p>
        </p:txBody>
      </p:sp>
      <p:sp>
        <p:nvSpPr>
          <p:cNvPr id="4" name="TextBox 3">
            <a:extLst>
              <a:ext uri="{FF2B5EF4-FFF2-40B4-BE49-F238E27FC236}">
                <a16:creationId xmlns:a16="http://schemas.microsoft.com/office/drawing/2014/main" id="{647CF644-AEFF-43ED-85F7-B1C88EDB349C}"/>
              </a:ext>
            </a:extLst>
          </p:cNvPr>
          <p:cNvSpPr txBox="1"/>
          <p:nvPr/>
        </p:nvSpPr>
        <p:spPr>
          <a:xfrm>
            <a:off x="8625246" y="3398092"/>
            <a:ext cx="457200" cy="400110"/>
          </a:xfrm>
          <a:prstGeom prst="rect">
            <a:avLst/>
          </a:prstGeom>
          <a:noFill/>
        </p:spPr>
        <p:txBody>
          <a:bodyPr wrap="square" rtlCol="0">
            <a:spAutoFit/>
          </a:bodyPr>
          <a:lstStyle/>
          <a:p>
            <a:r>
              <a:rPr lang="en-US" sz="2000" dirty="0"/>
              <a:t>10</a:t>
            </a:r>
          </a:p>
        </p:txBody>
      </p:sp>
    </p:spTree>
    <p:extLst>
      <p:ext uri="{BB962C8B-B14F-4D97-AF65-F5344CB8AC3E}">
        <p14:creationId xmlns:p14="http://schemas.microsoft.com/office/powerpoint/2010/main" val="905946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0525395E41FC40B143496053B59309" ma:contentTypeVersion="4" ma:contentTypeDescription="Create a new document." ma:contentTypeScope="" ma:versionID="e1aea9e7d2ef9f6b8102cda2e952e7f0">
  <xsd:schema xmlns:xsd="http://www.w3.org/2001/XMLSchema" xmlns:xs="http://www.w3.org/2001/XMLSchema" xmlns:p="http://schemas.microsoft.com/office/2006/metadata/properties" xmlns:ns2="f4a321fe-2540-41fe-af76-bf9e86ef03f4" targetNamespace="http://schemas.microsoft.com/office/2006/metadata/properties" ma:root="true" ma:fieldsID="18ce7eaf534322a645540b1a92c997ed" ns2:_="">
    <xsd:import namespace="f4a321fe-2540-41fe-af76-bf9e86ef03f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a321fe-2540-41fe-af76-bf9e86ef03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9A3E1D-9391-4BBB-A8B0-033A0BF0FCD1}"/>
</file>

<file path=customXml/itemProps2.xml><?xml version="1.0" encoding="utf-8"?>
<ds:datastoreItem xmlns:ds="http://schemas.openxmlformats.org/officeDocument/2006/customXml" ds:itemID="{503D68DC-F8B8-431E-BC20-DFA0366D8805}"/>
</file>

<file path=customXml/itemProps3.xml><?xml version="1.0" encoding="utf-8"?>
<ds:datastoreItem xmlns:ds="http://schemas.openxmlformats.org/officeDocument/2006/customXml" ds:itemID="{72C73836-A244-48C3-A55A-58FC62A2F7AD}"/>
</file>

<file path=docProps/app.xml><?xml version="1.0" encoding="utf-8"?>
<Properties xmlns="http://schemas.openxmlformats.org/officeDocument/2006/extended-properties" xmlns:vt="http://schemas.openxmlformats.org/officeDocument/2006/docPropsVTypes">
  <TotalTime>729</TotalTime>
  <Words>603</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Office Theme</vt:lpstr>
      <vt:lpstr>Office Theme</vt:lpstr>
      <vt:lpstr>Data Structures</vt:lpstr>
      <vt:lpstr>Circular Queue</vt:lpstr>
      <vt:lpstr>Circular Queue</vt:lpstr>
      <vt:lpstr>Circular Queue</vt:lpstr>
      <vt:lpstr>Implementation of Circular Queue</vt:lpstr>
      <vt:lpstr>Implementation of Circular Queue</vt:lpstr>
      <vt:lpstr>Implementation of Circular Queue</vt:lpstr>
      <vt:lpstr>Example of Circular Queue Operations</vt:lpstr>
      <vt:lpstr>Example of Circular Queue Operations</vt:lpstr>
      <vt:lpstr>Example of Circular Queue Operations</vt:lpstr>
      <vt:lpstr>Example of Circular Queue Operations</vt:lpstr>
      <vt:lpstr>Example of Circular Queue Operations</vt:lpstr>
      <vt:lpstr>Example of Circular Queue Operations</vt:lpstr>
      <vt:lpstr>Example of Circular Queue Operations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Janardhan Naidu</dc:creator>
  <cp:lastModifiedBy>Janardhan Naidu</cp:lastModifiedBy>
  <cp:revision>44</cp:revision>
  <dcterms:created xsi:type="dcterms:W3CDTF">2020-08-25T14:48:16Z</dcterms:created>
  <dcterms:modified xsi:type="dcterms:W3CDTF">2020-09-07T08:12:10Z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0x010100090525395E41FC40B143496053B59309</vt:lpwstr>
  </property>
</Properties>
</file>