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71" r:id="rId3"/>
    <p:sldId id="268" r:id="rId4"/>
    <p:sldId id="269" r:id="rId5"/>
    <p:sldId id="272" r:id="rId6"/>
    <p:sldId id="282" r:id="rId7"/>
    <p:sldId id="278" r:id="rId8"/>
    <p:sldId id="273" r:id="rId9"/>
    <p:sldId id="275" r:id="rId10"/>
    <p:sldId id="279" r:id="rId11"/>
    <p:sldId id="280" r:id="rId12"/>
    <p:sldId id="281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E88671-E863-4B5A-B59E-20B34C5D1478}">
          <p14:sldIdLst>
            <p14:sldId id="271"/>
            <p14:sldId id="268"/>
            <p14:sldId id="269"/>
            <p14:sldId id="272"/>
            <p14:sldId id="282"/>
            <p14:sldId id="278"/>
            <p14:sldId id="273"/>
            <p14:sldId id="275"/>
            <p14:sldId id="279"/>
            <p14:sldId id="280"/>
            <p14:sldId id="281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customXml" Target="../customXml/item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7849-573F-4B9E-B3B1-D66F4E6D6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1A234-BB38-486B-A264-71B5F5B2C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EFE11-E118-4F8B-B1E7-6532B73F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30/08/2020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E272-88EF-40A1-8A5E-B0925758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307DD-EA94-4A6F-BFFA-3D094C8F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E76E-72A2-4108-8225-F69088C9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9AEDE-4748-49EA-A30D-BFB9B5AAF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D45E-6A44-4EE0-BF69-5FE9F535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30/08/2020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FB2E9-FA0D-4195-BA4B-73980C3F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3023F-455C-4ED4-B90A-E71F4C14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3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C99E8-5D8B-4DD8-A3A3-5D10B8BCA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4F229-CBEC-4CE8-92AC-E6BE7AADE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D1CAB-A66D-47DA-B368-D370BD75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30/08/2020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AE957-4A2D-4F3B-9B46-C3421F2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575A-8D32-4CD6-BA4A-3D8E9643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4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AFD1-1220-4BA9-A53E-B965CBD4D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742FF-8B59-4AAC-BD1A-AE91D822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92BC5-AE00-4525-985F-162FA713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4D05-EB93-41ED-AA6C-BBA73B725675}" type="datetimeFigureOut">
              <a:rPr lang="en-US" smtClean="0"/>
              <a:t>30/08/2020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90CE6-1BA3-4CF0-B40F-C2DC97EC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6F551-3365-414C-B4BC-C8DAFEEC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3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D1A3-9F00-4A77-8888-E520B947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D2D4C-56FC-481C-9A1D-ECD76058C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CB05-CB99-4D1C-A8D6-4D827E4C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30/08/2020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0A62C-B789-4A21-8325-D14BC25D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F900C-A3C7-4B3C-B09C-C570D533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7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90DB-4CBA-4343-87D7-5BA2501F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F19F5-B2F5-467F-8BFF-57367418F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741F-A5D3-4715-9BCC-BD5EB7EA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30/08/2020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1405F-56F4-48A6-9524-1C4BA845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44BF-5115-4584-A883-09A20B00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8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8883-1B71-4B5E-A65D-CE3743F8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ECFDD-EAB0-4652-BBC4-3B464DD57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FBE30-D794-493C-9BE4-0796D691A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46A36-3B43-4509-8878-D952270A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30/08/2020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3096F-0F64-49CA-B015-DB1D3B7F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7B67C-186C-4DB6-BADF-624B368A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6264-2365-4DE3-BDE8-131B78D8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D611C-C3D5-4134-9E65-124AAC103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2FC64-C493-4FC3-90B9-677F6554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D911F-A2FA-40EA-8FCF-66D47F2E7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7360F-8839-43D5-898B-261DA5DBA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B65C4-78C2-499C-816E-FB100528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30/08/2020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5B2EA-A13A-4B76-959B-1B0971ED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51E6B-ED68-4817-BB78-ECADCECC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6BB7-7DE3-4337-BB9A-00577F01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F7FF9-4443-492A-97BC-45034AE6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30/08/2020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A294A-6AB7-4FC9-A342-69F2B261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66A74-140C-421C-A83C-08F86108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1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4DB3E-11DA-421F-9532-1A187C4D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30/08/2020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01C8D-794A-4717-A64D-7A846D64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A49A-B243-48A9-BFAD-66ED341D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6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1152-6B95-43FA-9A4C-B26ED4BB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6E96-023D-4978-BC1C-01686EE1D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B6418-480C-4CF1-8686-8CD6C2FBE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C658E-34A7-4F4D-A13B-630A06CE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30/08/2020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10A8A-9EFF-42A4-8166-2C1CADF4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B7F19-6FA2-416B-BC18-1FFF454F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7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4B23-4AC4-4FDD-B5BE-406B3182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DEB82-B1A7-4CB3-8178-B85BED928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DABDC-D991-45E9-9E70-CDF984A68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BEEEF-CA40-46D0-B48F-F85297F7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30/08/2020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95BDA-A262-42E6-82B2-ADD2671C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F48D0-5E62-424F-A52E-53392398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3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4F72E-28BC-475F-868A-6759CB9F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784E1-4AA9-47E1-A655-AD53BFBCF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48D6-0EC9-468E-BB46-7FCEADEAC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88CF7-7BCC-46C7-9225-FC1AB896F2E1}" type="datetimeFigureOut">
              <a:rPr lang="en-US" smtClean="0"/>
              <a:t>30/08/2020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5AD8D-9A0A-446F-9B64-BE02700E8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3C45-68C1-4025-90FE-ABFA5984D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5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AB044-0C7F-4311-B6EB-BCF74573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AEFD5-0FED-4CA3-858F-DD461836F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FA63-408E-48B1-9659-D8BEE912B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4D05-EB93-41ED-AA6C-BBA73B725675}" type="datetimeFigureOut">
              <a:rPr lang="en-US" smtClean="0"/>
              <a:t>30/08/2020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EFE11-9069-4679-8C27-B168177A6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A49D8-5DB2-45C0-AA7C-65B508337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dsa-server.cs.vt.edu/ODSA/Books/CS3/html/Glossary.html#term-encapsul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D2DF6-1788-410B-B2CB-14037F227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ACB69-6E35-4B72-AE03-51FC51E8B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Lecture -4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08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77600-983B-4ABE-A400-22895B1E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Stack – push operation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DCC6-631E-4867-99C7-3E73EE19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8289"/>
            <a:ext cx="10168128" cy="4038674"/>
          </a:xfrm>
        </p:spPr>
        <p:txBody>
          <a:bodyPr>
            <a:no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sz="1600" b="1" dirty="0"/>
              <a:t>Algorithm </a:t>
            </a:r>
            <a:r>
              <a:rPr lang="en-US" altLang="en-US" sz="1600" dirty="0"/>
              <a:t>push( item ){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1600" i="1" dirty="0"/>
              <a:t>Input: </a:t>
            </a:r>
            <a:r>
              <a:rPr lang="en-US" altLang="en-US" sz="1600" dirty="0"/>
              <a:t>item to be inserted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1600" i="1" dirty="0"/>
              <a:t>Output:</a:t>
            </a:r>
            <a:r>
              <a:rPr lang="en-US" altLang="en-US" sz="1600" dirty="0"/>
              <a:t> return </a:t>
            </a:r>
            <a:r>
              <a:rPr lang="en-US" altLang="en-US" sz="1600" b="1" dirty="0"/>
              <a:t>true</a:t>
            </a:r>
            <a:r>
              <a:rPr lang="en-US" altLang="en-US" sz="1600" dirty="0"/>
              <a:t> if successful, else </a:t>
            </a:r>
            <a:r>
              <a:rPr lang="en-US" altLang="en-US" sz="1600" b="1" dirty="0"/>
              <a:t>false.</a:t>
            </a:r>
            <a:endParaRPr lang="en-US" altLang="en-US" sz="1600" dirty="0"/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1600" dirty="0"/>
              <a:t>If ( top &gt;= n-1 ) then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1600" dirty="0"/>
              <a:t>        Write(“ Stack is full “); return false;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1600" dirty="0"/>
              <a:t>else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1600" dirty="0"/>
              <a:t>       top &lt;= top+1;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1600" dirty="0"/>
              <a:t>       Stack[top] &lt;= item;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1600" dirty="0"/>
              <a:t>       return true;</a:t>
            </a:r>
          </a:p>
          <a:p>
            <a:pPr marL="0" indent="0">
              <a:spcBef>
                <a:spcPct val="50000"/>
              </a:spcBef>
              <a:buNone/>
            </a:pPr>
            <a:endParaRPr lang="en-US" altLang="en-US" sz="1600" dirty="0"/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5723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77600-983B-4ABE-A400-22895B1E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Stack – pop operation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DCC6-631E-4867-99C7-3E73EE19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0" y="2138289"/>
            <a:ext cx="11095758" cy="4038674"/>
          </a:xfrm>
        </p:spPr>
        <p:txBody>
          <a:bodyPr>
            <a:no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sz="1600" b="1" dirty="0"/>
              <a:t>Algorithm </a:t>
            </a:r>
            <a:r>
              <a:rPr lang="en-US" altLang="en-US" sz="1600" dirty="0"/>
              <a:t> pop( item ){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1600" i="1" dirty="0"/>
              <a:t>Input: </a:t>
            </a:r>
            <a:r>
              <a:rPr lang="en-US" altLang="en-US" sz="1600" dirty="0"/>
              <a:t>item to be removed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1600" i="1" dirty="0"/>
              <a:t>Output:</a:t>
            </a:r>
            <a:r>
              <a:rPr lang="en-US" altLang="en-US" sz="1600" dirty="0"/>
              <a:t> return </a:t>
            </a:r>
            <a:r>
              <a:rPr lang="en-US" altLang="en-US" sz="1600" b="1" dirty="0"/>
              <a:t>true</a:t>
            </a:r>
            <a:r>
              <a:rPr lang="en-US" altLang="en-US" sz="1600" dirty="0"/>
              <a:t> if successful and else </a:t>
            </a:r>
            <a:r>
              <a:rPr lang="en-US" altLang="en-US" sz="1600" b="1" dirty="0"/>
              <a:t>false</a:t>
            </a:r>
            <a:endParaRPr lang="en-US" altLang="en-US" sz="1600" dirty="0"/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1600" dirty="0"/>
              <a:t>If ( top &lt; 0) then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1600" dirty="0"/>
              <a:t>       write( “ Stack is empty “); return false;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1600" dirty="0"/>
              <a:t>else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1600" dirty="0"/>
              <a:t>        item &lt;= stack[top];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1600" dirty="0"/>
              <a:t>        top &lt;= top – 1;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1600" dirty="0"/>
              <a:t>        return true;</a:t>
            </a:r>
          </a:p>
          <a:p>
            <a:pPr marL="0" indent="0">
              <a:spcBef>
                <a:spcPct val="50000"/>
              </a:spcBef>
              <a:buNone/>
            </a:pPr>
            <a:endParaRPr lang="en-US" altLang="en-US" sz="1600" dirty="0"/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7140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49ED1-1C7C-4038-8EC7-3AAC41AD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02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Data Structures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sz="3200" b="1" dirty="0"/>
              <a:t>Definition :</a:t>
            </a:r>
            <a:r>
              <a:rPr lang="en-US" altLang="en-US" sz="3200" dirty="0"/>
              <a:t> Arranging the data object in order is called Data Structure so that it can be used efficiently. </a:t>
            </a:r>
          </a:p>
          <a:p>
            <a:pPr>
              <a:spcBef>
                <a:spcPct val="50000"/>
              </a:spcBef>
            </a:pPr>
            <a:r>
              <a:rPr lang="en-US" altLang="en-US" sz="3200" dirty="0"/>
              <a:t>It is an organization of mathematical and logical concepts of data.</a:t>
            </a:r>
          </a:p>
          <a:p>
            <a:pPr marL="0" indent="0">
              <a:buNone/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7819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77600-983B-4ABE-A400-22895B1E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Data Structures( Contd. 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DCC6-631E-4867-99C7-3E73EE19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/>
              <a:t>Linear Data Structures</a:t>
            </a:r>
            <a:r>
              <a:rPr lang="en-US" altLang="en-US" sz="2800" dirty="0"/>
              <a:t>: arranging the data in sequential order. It is also known as </a:t>
            </a:r>
            <a:r>
              <a:rPr lang="en-US" altLang="en-US" sz="2800" b="1" dirty="0"/>
              <a:t>Homogeneous Data Structures</a:t>
            </a:r>
            <a:r>
              <a:rPr lang="en-US" altLang="en-US" sz="2800" dirty="0"/>
              <a:t>.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Stack, Queue, Lists</a:t>
            </a:r>
          </a:p>
          <a:p>
            <a:pPr>
              <a:spcBef>
                <a:spcPct val="50000"/>
              </a:spcBef>
            </a:pPr>
            <a:r>
              <a:rPr lang="en-US" altLang="en-US" sz="2800" b="1" dirty="0"/>
              <a:t> Non Linear Data Structures</a:t>
            </a:r>
            <a:r>
              <a:rPr lang="en-US" altLang="en-US" sz="2800" dirty="0"/>
              <a:t>: arranging the data in arbitrary memory location. It is also known as </a:t>
            </a:r>
            <a:r>
              <a:rPr lang="en-US" altLang="en-US" sz="2800" b="1" dirty="0"/>
              <a:t>Non Homogeneous Data Structures</a:t>
            </a:r>
            <a:r>
              <a:rPr lang="en-US" altLang="en-US" sz="2800" dirty="0"/>
              <a:t>.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Binary Trees, Graphs, AVL Trees, B Trees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442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77600-983B-4ABE-A400-22895B1E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Abstract Data Type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DCC6-631E-4867-99C7-3E73EE19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8" y="2325366"/>
            <a:ext cx="11164399" cy="3773681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Calibri (Body)"/>
              </a:rPr>
              <a:t>An </a:t>
            </a:r>
            <a:r>
              <a:rPr lang="en-IN" b="1" i="1" u="none" strike="noStrike" dirty="0">
                <a:solidFill>
                  <a:srgbClr val="FF0000"/>
                </a:solidFill>
                <a:effectLst/>
                <a:latin typeface="Calibri (Body)"/>
              </a:rPr>
              <a:t>abstract data type</a:t>
            </a:r>
            <a:r>
              <a:rPr lang="en-IN" b="0" i="0" dirty="0">
                <a:solidFill>
                  <a:srgbClr val="FF0000"/>
                </a:solidFill>
                <a:effectLst/>
                <a:latin typeface="Calibri (Body)"/>
              </a:rPr>
              <a:t> </a:t>
            </a:r>
            <a:r>
              <a:rPr lang="en-IN" b="0" i="0" dirty="0">
                <a:solidFill>
                  <a:srgbClr val="333333"/>
                </a:solidFill>
                <a:effectLst/>
                <a:latin typeface="Calibri (Body)"/>
              </a:rPr>
              <a:t>(ADT) is the specification of a data type within some language independent of an implementation. The interface for the ADT is defined in terms of a type and a set of operations on that type. The behaviour of each operation is determined by its inputs and outputs.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Calibri (Body)"/>
              </a:rPr>
              <a:t>An ADT does not specify </a:t>
            </a:r>
            <a:r>
              <a:rPr lang="en-IN" b="0" i="1" dirty="0">
                <a:solidFill>
                  <a:srgbClr val="333333"/>
                </a:solidFill>
                <a:effectLst/>
                <a:latin typeface="Calibri (Body)"/>
              </a:rPr>
              <a:t>how</a:t>
            </a:r>
            <a:r>
              <a:rPr lang="en-IN" b="0" i="0" dirty="0">
                <a:solidFill>
                  <a:srgbClr val="333333"/>
                </a:solidFill>
                <a:effectLst/>
                <a:latin typeface="Calibri (Body)"/>
              </a:rPr>
              <a:t> the data type is implemented. These implementation details are hidden from the user of the ADT and protected from outside access, a concept referred to as </a:t>
            </a:r>
            <a:r>
              <a:rPr lang="en-IN" b="1" u="none" strike="noStrike" dirty="0">
                <a:solidFill>
                  <a:srgbClr val="FF0000"/>
                </a:solidFill>
                <a:effectLst/>
                <a:latin typeface="Calibri (Body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encapsulation</a:t>
            </a:r>
            <a:r>
              <a:rPr lang="en-IN" b="0" i="0" dirty="0">
                <a:solidFill>
                  <a:srgbClr val="333333"/>
                </a:solidFill>
                <a:effectLst/>
                <a:latin typeface="Calibri (Body)"/>
              </a:rPr>
              <a:t>.</a:t>
            </a:r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03620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77600-983B-4ABE-A400-22895B1E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Algorithm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DCC6-631E-4867-99C7-3E73EE19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8" y="4839195"/>
            <a:ext cx="11164399" cy="1259852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sz="2800" dirty="0">
                <a:solidFill>
                  <a:schemeClr val="tx2"/>
                </a:solidFill>
                <a:latin typeface="Tahoma" panose="020B0604030504040204" pitchFamily="34" charset="0"/>
              </a:rPr>
              <a:t>An </a:t>
            </a:r>
            <a:r>
              <a:rPr lang="en-US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algorithm</a:t>
            </a:r>
            <a:r>
              <a:rPr lang="en-US" altLang="en-US" sz="2800" dirty="0">
                <a:solidFill>
                  <a:schemeClr val="tx2"/>
                </a:solidFill>
                <a:latin typeface="Tahoma" panose="020B0604030504040204" pitchFamily="34" charset="0"/>
              </a:rPr>
              <a:t> is a step-by-step procedure for solving a problem in a finite amount of time.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49CC22D-FDFD-453E-8386-0A78CCF5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3600450"/>
            <a:ext cx="1354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2400" b="1">
                <a:solidFill>
                  <a:srgbClr val="000000"/>
                </a:solidFill>
                <a:latin typeface="Times" panose="02020603050405020304" pitchFamily="18" charset="0"/>
              </a:rPr>
              <a:t>Algorithm</a:t>
            </a:r>
            <a:endParaRPr lang="en-US" altLang="en-US" sz="2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67D985A-8767-4A77-B029-B01456D82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3598863"/>
            <a:ext cx="730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2400" b="1">
                <a:latin typeface="Times" panose="02020603050405020304" pitchFamily="18" charset="0"/>
              </a:rPr>
              <a:t>Input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5A8AD843-1F65-46BE-9434-1D4B7E6F8C12}"/>
              </a:ext>
            </a:extLst>
          </p:cNvPr>
          <p:cNvGrpSpPr>
            <a:grpSpLocks/>
          </p:cNvGrpSpPr>
          <p:nvPr/>
        </p:nvGrpSpPr>
        <p:grpSpPr bwMode="auto">
          <a:xfrm>
            <a:off x="5884863" y="2357438"/>
            <a:ext cx="1236662" cy="976312"/>
            <a:chOff x="4193" y="2328"/>
            <a:chExt cx="779" cy="615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98C6A9-0F85-403B-9CE0-09808F10B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" y="2823"/>
              <a:ext cx="65" cy="88"/>
            </a:xfrm>
            <a:custGeom>
              <a:avLst/>
              <a:gdLst>
                <a:gd name="T0" fmla="*/ 0 w 65"/>
                <a:gd name="T1" fmla="*/ 0 h 88"/>
                <a:gd name="T2" fmla="*/ 6 w 65"/>
                <a:gd name="T3" fmla="*/ 56 h 88"/>
                <a:gd name="T4" fmla="*/ 6 w 65"/>
                <a:gd name="T5" fmla="*/ 80 h 88"/>
                <a:gd name="T6" fmla="*/ 26 w 65"/>
                <a:gd name="T7" fmla="*/ 88 h 88"/>
                <a:gd name="T8" fmla="*/ 32 w 65"/>
                <a:gd name="T9" fmla="*/ 80 h 88"/>
                <a:gd name="T10" fmla="*/ 45 w 65"/>
                <a:gd name="T11" fmla="*/ 88 h 88"/>
                <a:gd name="T12" fmla="*/ 65 w 65"/>
                <a:gd name="T13" fmla="*/ 80 h 88"/>
                <a:gd name="T14" fmla="*/ 58 w 65"/>
                <a:gd name="T15" fmla="*/ 64 h 88"/>
                <a:gd name="T16" fmla="*/ 65 w 65"/>
                <a:gd name="T17" fmla="*/ 0 h 88"/>
                <a:gd name="T18" fmla="*/ 52 w 65"/>
                <a:gd name="T19" fmla="*/ 8 h 88"/>
                <a:gd name="T20" fmla="*/ 0 w 65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88">
                  <a:moveTo>
                    <a:pt x="0" y="0"/>
                  </a:moveTo>
                  <a:lnTo>
                    <a:pt x="6" y="56"/>
                  </a:lnTo>
                  <a:lnTo>
                    <a:pt x="6" y="80"/>
                  </a:lnTo>
                  <a:lnTo>
                    <a:pt x="26" y="88"/>
                  </a:lnTo>
                  <a:lnTo>
                    <a:pt x="32" y="80"/>
                  </a:lnTo>
                  <a:lnTo>
                    <a:pt x="45" y="88"/>
                  </a:lnTo>
                  <a:lnTo>
                    <a:pt x="65" y="80"/>
                  </a:lnTo>
                  <a:lnTo>
                    <a:pt x="58" y="64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81C196E-614F-4E71-B7DE-D759460CA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7" y="2376"/>
              <a:ext cx="39" cy="56"/>
            </a:xfrm>
            <a:custGeom>
              <a:avLst/>
              <a:gdLst>
                <a:gd name="T0" fmla="*/ 0 w 39"/>
                <a:gd name="T1" fmla="*/ 8 h 56"/>
                <a:gd name="T2" fmla="*/ 7 w 39"/>
                <a:gd name="T3" fmla="*/ 0 h 56"/>
                <a:gd name="T4" fmla="*/ 20 w 39"/>
                <a:gd name="T5" fmla="*/ 8 h 56"/>
                <a:gd name="T6" fmla="*/ 33 w 39"/>
                <a:gd name="T7" fmla="*/ 24 h 56"/>
                <a:gd name="T8" fmla="*/ 39 w 39"/>
                <a:gd name="T9" fmla="*/ 32 h 56"/>
                <a:gd name="T10" fmla="*/ 33 w 39"/>
                <a:gd name="T11" fmla="*/ 56 h 56"/>
                <a:gd name="T12" fmla="*/ 26 w 39"/>
                <a:gd name="T13" fmla="*/ 48 h 56"/>
                <a:gd name="T14" fmla="*/ 20 w 39"/>
                <a:gd name="T15" fmla="*/ 40 h 56"/>
                <a:gd name="T16" fmla="*/ 13 w 39"/>
                <a:gd name="T17" fmla="*/ 16 h 56"/>
                <a:gd name="T18" fmla="*/ 0 w 39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56">
                  <a:moveTo>
                    <a:pt x="0" y="8"/>
                  </a:moveTo>
                  <a:lnTo>
                    <a:pt x="7" y="0"/>
                  </a:lnTo>
                  <a:lnTo>
                    <a:pt x="20" y="8"/>
                  </a:lnTo>
                  <a:lnTo>
                    <a:pt x="33" y="24"/>
                  </a:lnTo>
                  <a:lnTo>
                    <a:pt x="39" y="32"/>
                  </a:lnTo>
                  <a:lnTo>
                    <a:pt x="33" y="56"/>
                  </a:lnTo>
                  <a:lnTo>
                    <a:pt x="26" y="48"/>
                  </a:lnTo>
                  <a:lnTo>
                    <a:pt x="20" y="40"/>
                  </a:lnTo>
                  <a:lnTo>
                    <a:pt x="13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A685B25F-67C2-4660-939C-944E59E44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2" y="2352"/>
              <a:ext cx="72" cy="96"/>
            </a:xfrm>
            <a:custGeom>
              <a:avLst/>
              <a:gdLst>
                <a:gd name="T0" fmla="*/ 13 w 72"/>
                <a:gd name="T1" fmla="*/ 40 h 96"/>
                <a:gd name="T2" fmla="*/ 7 w 72"/>
                <a:gd name="T3" fmla="*/ 32 h 96"/>
                <a:gd name="T4" fmla="*/ 0 w 72"/>
                <a:gd name="T5" fmla="*/ 40 h 96"/>
                <a:gd name="T6" fmla="*/ 0 w 72"/>
                <a:gd name="T7" fmla="*/ 56 h 96"/>
                <a:gd name="T8" fmla="*/ 13 w 72"/>
                <a:gd name="T9" fmla="*/ 56 h 96"/>
                <a:gd name="T10" fmla="*/ 20 w 72"/>
                <a:gd name="T11" fmla="*/ 80 h 96"/>
                <a:gd name="T12" fmla="*/ 46 w 72"/>
                <a:gd name="T13" fmla="*/ 96 h 96"/>
                <a:gd name="T14" fmla="*/ 59 w 72"/>
                <a:gd name="T15" fmla="*/ 96 h 96"/>
                <a:gd name="T16" fmla="*/ 65 w 72"/>
                <a:gd name="T17" fmla="*/ 72 h 96"/>
                <a:gd name="T18" fmla="*/ 72 w 72"/>
                <a:gd name="T19" fmla="*/ 48 h 96"/>
                <a:gd name="T20" fmla="*/ 65 w 72"/>
                <a:gd name="T21" fmla="*/ 16 h 96"/>
                <a:gd name="T22" fmla="*/ 39 w 72"/>
                <a:gd name="T23" fmla="*/ 0 h 96"/>
                <a:gd name="T24" fmla="*/ 20 w 72"/>
                <a:gd name="T25" fmla="*/ 16 h 96"/>
                <a:gd name="T26" fmla="*/ 13 w 72"/>
                <a:gd name="T27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6">
                  <a:moveTo>
                    <a:pt x="13" y="40"/>
                  </a:moveTo>
                  <a:lnTo>
                    <a:pt x="7" y="32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20" y="80"/>
                  </a:lnTo>
                  <a:lnTo>
                    <a:pt x="46" y="96"/>
                  </a:lnTo>
                  <a:lnTo>
                    <a:pt x="59" y="96"/>
                  </a:lnTo>
                  <a:lnTo>
                    <a:pt x="65" y="72"/>
                  </a:lnTo>
                  <a:lnTo>
                    <a:pt x="72" y="48"/>
                  </a:lnTo>
                  <a:lnTo>
                    <a:pt x="65" y="16"/>
                  </a:lnTo>
                  <a:lnTo>
                    <a:pt x="39" y="0"/>
                  </a:lnTo>
                  <a:lnTo>
                    <a:pt x="20" y="16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8BB16EA8-63AF-435D-A7B7-848ECEE8F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6" y="2328"/>
              <a:ext cx="84" cy="80"/>
            </a:xfrm>
            <a:custGeom>
              <a:avLst/>
              <a:gdLst>
                <a:gd name="T0" fmla="*/ 78 w 84"/>
                <a:gd name="T1" fmla="*/ 48 h 80"/>
                <a:gd name="T2" fmla="*/ 84 w 84"/>
                <a:gd name="T3" fmla="*/ 40 h 80"/>
                <a:gd name="T4" fmla="*/ 84 w 84"/>
                <a:gd name="T5" fmla="*/ 24 h 80"/>
                <a:gd name="T6" fmla="*/ 71 w 84"/>
                <a:gd name="T7" fmla="*/ 16 h 80"/>
                <a:gd name="T8" fmla="*/ 58 w 84"/>
                <a:gd name="T9" fmla="*/ 0 h 80"/>
                <a:gd name="T10" fmla="*/ 39 w 84"/>
                <a:gd name="T11" fmla="*/ 0 h 80"/>
                <a:gd name="T12" fmla="*/ 19 w 84"/>
                <a:gd name="T13" fmla="*/ 0 h 80"/>
                <a:gd name="T14" fmla="*/ 19 w 84"/>
                <a:gd name="T15" fmla="*/ 16 h 80"/>
                <a:gd name="T16" fmla="*/ 6 w 84"/>
                <a:gd name="T17" fmla="*/ 16 h 80"/>
                <a:gd name="T18" fmla="*/ 0 w 84"/>
                <a:gd name="T19" fmla="*/ 48 h 80"/>
                <a:gd name="T20" fmla="*/ 0 w 84"/>
                <a:gd name="T21" fmla="*/ 72 h 80"/>
                <a:gd name="T22" fmla="*/ 6 w 84"/>
                <a:gd name="T23" fmla="*/ 80 h 80"/>
                <a:gd name="T24" fmla="*/ 6 w 84"/>
                <a:gd name="T25" fmla="*/ 64 h 80"/>
                <a:gd name="T26" fmla="*/ 13 w 84"/>
                <a:gd name="T27" fmla="*/ 56 h 80"/>
                <a:gd name="T28" fmla="*/ 19 w 84"/>
                <a:gd name="T29" fmla="*/ 64 h 80"/>
                <a:gd name="T30" fmla="*/ 26 w 84"/>
                <a:gd name="T31" fmla="*/ 40 h 80"/>
                <a:gd name="T32" fmla="*/ 45 w 84"/>
                <a:gd name="T33" fmla="*/ 24 h 80"/>
                <a:gd name="T34" fmla="*/ 71 w 84"/>
                <a:gd name="T35" fmla="*/ 40 h 80"/>
                <a:gd name="T36" fmla="*/ 78 w 84"/>
                <a:gd name="T37" fmla="*/ 4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" h="80">
                  <a:moveTo>
                    <a:pt x="78" y="48"/>
                  </a:moveTo>
                  <a:lnTo>
                    <a:pt x="84" y="40"/>
                  </a:lnTo>
                  <a:lnTo>
                    <a:pt x="84" y="24"/>
                  </a:lnTo>
                  <a:lnTo>
                    <a:pt x="71" y="16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19" y="0"/>
                  </a:lnTo>
                  <a:lnTo>
                    <a:pt x="19" y="16"/>
                  </a:lnTo>
                  <a:lnTo>
                    <a:pt x="6" y="16"/>
                  </a:lnTo>
                  <a:lnTo>
                    <a:pt x="0" y="48"/>
                  </a:lnTo>
                  <a:lnTo>
                    <a:pt x="0" y="72"/>
                  </a:lnTo>
                  <a:lnTo>
                    <a:pt x="6" y="80"/>
                  </a:lnTo>
                  <a:lnTo>
                    <a:pt x="6" y="64"/>
                  </a:lnTo>
                  <a:lnTo>
                    <a:pt x="13" y="56"/>
                  </a:lnTo>
                  <a:lnTo>
                    <a:pt x="19" y="64"/>
                  </a:lnTo>
                  <a:lnTo>
                    <a:pt x="26" y="40"/>
                  </a:lnTo>
                  <a:lnTo>
                    <a:pt x="45" y="24"/>
                  </a:lnTo>
                  <a:lnTo>
                    <a:pt x="71" y="40"/>
                  </a:lnTo>
                  <a:lnTo>
                    <a:pt x="78" y="4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6B53B0F-7393-45C2-BEAC-73E6422CB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3" y="2376"/>
              <a:ext cx="33" cy="56"/>
            </a:xfrm>
            <a:custGeom>
              <a:avLst/>
              <a:gdLst>
                <a:gd name="T0" fmla="*/ 33 w 33"/>
                <a:gd name="T1" fmla="*/ 16 h 56"/>
                <a:gd name="T2" fmla="*/ 33 w 33"/>
                <a:gd name="T3" fmla="*/ 0 h 56"/>
                <a:gd name="T4" fmla="*/ 20 w 33"/>
                <a:gd name="T5" fmla="*/ 8 h 56"/>
                <a:gd name="T6" fmla="*/ 0 w 33"/>
                <a:gd name="T7" fmla="*/ 24 h 56"/>
                <a:gd name="T8" fmla="*/ 0 w 33"/>
                <a:gd name="T9" fmla="*/ 40 h 56"/>
                <a:gd name="T10" fmla="*/ 0 w 33"/>
                <a:gd name="T11" fmla="*/ 56 h 56"/>
                <a:gd name="T12" fmla="*/ 13 w 33"/>
                <a:gd name="T13" fmla="*/ 56 h 56"/>
                <a:gd name="T14" fmla="*/ 13 w 33"/>
                <a:gd name="T15" fmla="*/ 40 h 56"/>
                <a:gd name="T16" fmla="*/ 26 w 33"/>
                <a:gd name="T17" fmla="*/ 16 h 56"/>
                <a:gd name="T18" fmla="*/ 33 w 33"/>
                <a:gd name="T19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6">
                  <a:moveTo>
                    <a:pt x="33" y="16"/>
                  </a:moveTo>
                  <a:lnTo>
                    <a:pt x="33" y="0"/>
                  </a:lnTo>
                  <a:lnTo>
                    <a:pt x="2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13" y="40"/>
                  </a:lnTo>
                  <a:lnTo>
                    <a:pt x="26" y="16"/>
                  </a:lnTo>
                  <a:lnTo>
                    <a:pt x="33" y="16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6883561-27D2-419E-977A-0F73A74EA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" y="2368"/>
              <a:ext cx="13" cy="24"/>
            </a:xfrm>
            <a:custGeom>
              <a:avLst/>
              <a:gdLst>
                <a:gd name="T0" fmla="*/ 7 w 13"/>
                <a:gd name="T1" fmla="*/ 8 h 24"/>
                <a:gd name="T2" fmla="*/ 0 w 13"/>
                <a:gd name="T3" fmla="*/ 8 h 24"/>
                <a:gd name="T4" fmla="*/ 7 w 13"/>
                <a:gd name="T5" fmla="*/ 0 h 24"/>
                <a:gd name="T6" fmla="*/ 7 w 13"/>
                <a:gd name="T7" fmla="*/ 8 h 24"/>
                <a:gd name="T8" fmla="*/ 13 w 13"/>
                <a:gd name="T9" fmla="*/ 0 h 24"/>
                <a:gd name="T10" fmla="*/ 13 w 13"/>
                <a:gd name="T11" fmla="*/ 8 h 24"/>
                <a:gd name="T12" fmla="*/ 7 w 13"/>
                <a:gd name="T13" fmla="*/ 8 h 24"/>
                <a:gd name="T14" fmla="*/ 7 w 13"/>
                <a:gd name="T15" fmla="*/ 24 h 24"/>
                <a:gd name="T16" fmla="*/ 7 w 13"/>
                <a:gd name="T17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4">
                  <a:moveTo>
                    <a:pt x="7" y="8"/>
                  </a:move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13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7" y="2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B6366A35-695C-49F7-B9CE-E9486AB66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2408"/>
              <a:ext cx="45" cy="64"/>
            </a:xfrm>
            <a:custGeom>
              <a:avLst/>
              <a:gdLst>
                <a:gd name="T0" fmla="*/ 6 w 45"/>
                <a:gd name="T1" fmla="*/ 0 h 64"/>
                <a:gd name="T2" fmla="*/ 0 w 45"/>
                <a:gd name="T3" fmla="*/ 48 h 64"/>
                <a:gd name="T4" fmla="*/ 13 w 45"/>
                <a:gd name="T5" fmla="*/ 56 h 64"/>
                <a:gd name="T6" fmla="*/ 32 w 45"/>
                <a:gd name="T7" fmla="*/ 64 h 64"/>
                <a:gd name="T8" fmla="*/ 45 w 45"/>
                <a:gd name="T9" fmla="*/ 56 h 64"/>
                <a:gd name="T10" fmla="*/ 45 w 45"/>
                <a:gd name="T11" fmla="*/ 40 h 64"/>
                <a:gd name="T12" fmla="*/ 39 w 45"/>
                <a:gd name="T13" fmla="*/ 40 h 64"/>
                <a:gd name="T14" fmla="*/ 13 w 45"/>
                <a:gd name="T15" fmla="*/ 24 h 64"/>
                <a:gd name="T16" fmla="*/ 6 w 45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4">
                  <a:moveTo>
                    <a:pt x="6" y="0"/>
                  </a:moveTo>
                  <a:lnTo>
                    <a:pt x="0" y="48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45" y="56"/>
                  </a:lnTo>
                  <a:lnTo>
                    <a:pt x="45" y="40"/>
                  </a:lnTo>
                  <a:lnTo>
                    <a:pt x="39" y="40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2584D493-1258-4A47-B804-2A22FFEC6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0" y="2448"/>
              <a:ext cx="182" cy="375"/>
            </a:xfrm>
            <a:custGeom>
              <a:avLst/>
              <a:gdLst>
                <a:gd name="T0" fmla="*/ 59 w 182"/>
                <a:gd name="T1" fmla="*/ 8 h 375"/>
                <a:gd name="T2" fmla="*/ 26 w 182"/>
                <a:gd name="T3" fmla="*/ 16 h 375"/>
                <a:gd name="T4" fmla="*/ 13 w 182"/>
                <a:gd name="T5" fmla="*/ 8 h 375"/>
                <a:gd name="T6" fmla="*/ 0 w 182"/>
                <a:gd name="T7" fmla="*/ 24 h 375"/>
                <a:gd name="T8" fmla="*/ 0 w 182"/>
                <a:gd name="T9" fmla="*/ 47 h 375"/>
                <a:gd name="T10" fmla="*/ 0 w 182"/>
                <a:gd name="T11" fmla="*/ 79 h 375"/>
                <a:gd name="T12" fmla="*/ 20 w 182"/>
                <a:gd name="T13" fmla="*/ 95 h 375"/>
                <a:gd name="T14" fmla="*/ 33 w 182"/>
                <a:gd name="T15" fmla="*/ 95 h 375"/>
                <a:gd name="T16" fmla="*/ 39 w 182"/>
                <a:gd name="T17" fmla="*/ 175 h 375"/>
                <a:gd name="T18" fmla="*/ 13 w 182"/>
                <a:gd name="T19" fmla="*/ 319 h 375"/>
                <a:gd name="T20" fmla="*/ 13 w 182"/>
                <a:gd name="T21" fmla="*/ 359 h 375"/>
                <a:gd name="T22" fmla="*/ 59 w 182"/>
                <a:gd name="T23" fmla="*/ 367 h 375"/>
                <a:gd name="T24" fmla="*/ 117 w 182"/>
                <a:gd name="T25" fmla="*/ 375 h 375"/>
                <a:gd name="T26" fmla="*/ 150 w 182"/>
                <a:gd name="T27" fmla="*/ 367 h 375"/>
                <a:gd name="T28" fmla="*/ 182 w 182"/>
                <a:gd name="T29" fmla="*/ 343 h 375"/>
                <a:gd name="T30" fmla="*/ 176 w 182"/>
                <a:gd name="T31" fmla="*/ 311 h 375"/>
                <a:gd name="T32" fmla="*/ 143 w 182"/>
                <a:gd name="T33" fmla="*/ 167 h 375"/>
                <a:gd name="T34" fmla="*/ 137 w 182"/>
                <a:gd name="T35" fmla="*/ 95 h 375"/>
                <a:gd name="T36" fmla="*/ 156 w 182"/>
                <a:gd name="T37" fmla="*/ 87 h 375"/>
                <a:gd name="T38" fmla="*/ 163 w 182"/>
                <a:gd name="T39" fmla="*/ 79 h 375"/>
                <a:gd name="T40" fmla="*/ 163 w 182"/>
                <a:gd name="T41" fmla="*/ 31 h 375"/>
                <a:gd name="T42" fmla="*/ 150 w 182"/>
                <a:gd name="T43" fmla="*/ 8 h 375"/>
                <a:gd name="T44" fmla="*/ 130 w 182"/>
                <a:gd name="T45" fmla="*/ 16 h 375"/>
                <a:gd name="T46" fmla="*/ 104 w 182"/>
                <a:gd name="T47" fmla="*/ 0 h 375"/>
                <a:gd name="T48" fmla="*/ 104 w 182"/>
                <a:gd name="T49" fmla="*/ 16 h 375"/>
                <a:gd name="T50" fmla="*/ 91 w 182"/>
                <a:gd name="T51" fmla="*/ 24 h 375"/>
                <a:gd name="T52" fmla="*/ 72 w 182"/>
                <a:gd name="T53" fmla="*/ 16 h 375"/>
                <a:gd name="T54" fmla="*/ 59 w 182"/>
                <a:gd name="T55" fmla="*/ 8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2" h="375">
                  <a:moveTo>
                    <a:pt x="59" y="8"/>
                  </a:moveTo>
                  <a:lnTo>
                    <a:pt x="26" y="16"/>
                  </a:lnTo>
                  <a:lnTo>
                    <a:pt x="13" y="8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0" y="79"/>
                  </a:lnTo>
                  <a:lnTo>
                    <a:pt x="20" y="95"/>
                  </a:lnTo>
                  <a:lnTo>
                    <a:pt x="33" y="95"/>
                  </a:lnTo>
                  <a:lnTo>
                    <a:pt x="39" y="175"/>
                  </a:lnTo>
                  <a:lnTo>
                    <a:pt x="13" y="319"/>
                  </a:lnTo>
                  <a:lnTo>
                    <a:pt x="13" y="359"/>
                  </a:lnTo>
                  <a:lnTo>
                    <a:pt x="59" y="367"/>
                  </a:lnTo>
                  <a:lnTo>
                    <a:pt x="117" y="375"/>
                  </a:lnTo>
                  <a:lnTo>
                    <a:pt x="150" y="367"/>
                  </a:lnTo>
                  <a:lnTo>
                    <a:pt x="182" y="343"/>
                  </a:lnTo>
                  <a:lnTo>
                    <a:pt x="176" y="311"/>
                  </a:lnTo>
                  <a:lnTo>
                    <a:pt x="143" y="167"/>
                  </a:lnTo>
                  <a:lnTo>
                    <a:pt x="137" y="95"/>
                  </a:lnTo>
                  <a:lnTo>
                    <a:pt x="156" y="87"/>
                  </a:lnTo>
                  <a:lnTo>
                    <a:pt x="163" y="79"/>
                  </a:lnTo>
                  <a:lnTo>
                    <a:pt x="163" y="31"/>
                  </a:lnTo>
                  <a:lnTo>
                    <a:pt x="150" y="8"/>
                  </a:lnTo>
                  <a:lnTo>
                    <a:pt x="130" y="16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91" y="24"/>
                  </a:lnTo>
                  <a:lnTo>
                    <a:pt x="72" y="16"/>
                  </a:lnTo>
                  <a:lnTo>
                    <a:pt x="59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BDECED9E-7AF4-4142-A16B-09C431933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7" y="2511"/>
              <a:ext cx="6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8F0B987-449B-4F7F-BE5F-BE7D120A3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7" y="2535"/>
              <a:ext cx="32" cy="32"/>
            </a:xfrm>
            <a:custGeom>
              <a:avLst/>
              <a:gdLst>
                <a:gd name="T0" fmla="*/ 0 w 32"/>
                <a:gd name="T1" fmla="*/ 0 h 32"/>
                <a:gd name="T2" fmla="*/ 6 w 32"/>
                <a:gd name="T3" fmla="*/ 24 h 32"/>
                <a:gd name="T4" fmla="*/ 13 w 32"/>
                <a:gd name="T5" fmla="*/ 32 h 32"/>
                <a:gd name="T6" fmla="*/ 32 w 32"/>
                <a:gd name="T7" fmla="*/ 24 h 32"/>
                <a:gd name="T8" fmla="*/ 26 w 32"/>
                <a:gd name="T9" fmla="*/ 8 h 32"/>
                <a:gd name="T10" fmla="*/ 13 w 32"/>
                <a:gd name="T11" fmla="*/ 8 h 32"/>
                <a:gd name="T12" fmla="*/ 0 w 32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lnTo>
                    <a:pt x="6" y="24"/>
                  </a:lnTo>
                  <a:lnTo>
                    <a:pt x="13" y="32"/>
                  </a:lnTo>
                  <a:lnTo>
                    <a:pt x="32" y="24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C5AD44B1-95CF-48DD-9895-75B5D780E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7" y="2527"/>
              <a:ext cx="26" cy="32"/>
            </a:xfrm>
            <a:custGeom>
              <a:avLst/>
              <a:gdLst>
                <a:gd name="T0" fmla="*/ 0 w 26"/>
                <a:gd name="T1" fmla="*/ 16 h 32"/>
                <a:gd name="T2" fmla="*/ 0 w 26"/>
                <a:gd name="T3" fmla="*/ 32 h 32"/>
                <a:gd name="T4" fmla="*/ 13 w 26"/>
                <a:gd name="T5" fmla="*/ 32 h 32"/>
                <a:gd name="T6" fmla="*/ 26 w 26"/>
                <a:gd name="T7" fmla="*/ 24 h 32"/>
                <a:gd name="T8" fmla="*/ 26 w 26"/>
                <a:gd name="T9" fmla="*/ 0 h 32"/>
                <a:gd name="T10" fmla="*/ 19 w 26"/>
                <a:gd name="T11" fmla="*/ 8 h 32"/>
                <a:gd name="T12" fmla="*/ 0 w 26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2">
                  <a:moveTo>
                    <a:pt x="0" y="16"/>
                  </a:moveTo>
                  <a:lnTo>
                    <a:pt x="0" y="32"/>
                  </a:lnTo>
                  <a:lnTo>
                    <a:pt x="13" y="32"/>
                  </a:lnTo>
                  <a:lnTo>
                    <a:pt x="26" y="24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8EB75FB-DEC6-4963-A345-AE0BF9FE0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3" y="2559"/>
              <a:ext cx="111" cy="104"/>
            </a:xfrm>
            <a:custGeom>
              <a:avLst/>
              <a:gdLst>
                <a:gd name="T0" fmla="*/ 0 w 111"/>
                <a:gd name="T1" fmla="*/ 0 h 104"/>
                <a:gd name="T2" fmla="*/ 7 w 111"/>
                <a:gd name="T3" fmla="*/ 48 h 104"/>
                <a:gd name="T4" fmla="*/ 59 w 111"/>
                <a:gd name="T5" fmla="*/ 88 h 104"/>
                <a:gd name="T6" fmla="*/ 72 w 111"/>
                <a:gd name="T7" fmla="*/ 96 h 104"/>
                <a:gd name="T8" fmla="*/ 91 w 111"/>
                <a:gd name="T9" fmla="*/ 104 h 104"/>
                <a:gd name="T10" fmla="*/ 111 w 111"/>
                <a:gd name="T11" fmla="*/ 88 h 104"/>
                <a:gd name="T12" fmla="*/ 91 w 111"/>
                <a:gd name="T13" fmla="*/ 80 h 104"/>
                <a:gd name="T14" fmla="*/ 85 w 111"/>
                <a:gd name="T15" fmla="*/ 72 h 104"/>
                <a:gd name="T16" fmla="*/ 91 w 111"/>
                <a:gd name="T17" fmla="*/ 64 h 104"/>
                <a:gd name="T18" fmla="*/ 91 w 111"/>
                <a:gd name="T19" fmla="*/ 56 h 104"/>
                <a:gd name="T20" fmla="*/ 78 w 111"/>
                <a:gd name="T21" fmla="*/ 64 h 104"/>
                <a:gd name="T22" fmla="*/ 65 w 111"/>
                <a:gd name="T23" fmla="*/ 64 h 104"/>
                <a:gd name="T24" fmla="*/ 26 w 111"/>
                <a:gd name="T25" fmla="*/ 32 h 104"/>
                <a:gd name="T26" fmla="*/ 26 w 111"/>
                <a:gd name="T27" fmla="*/ 0 h 104"/>
                <a:gd name="T28" fmla="*/ 0 w 111"/>
                <a:gd name="T2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104">
                  <a:moveTo>
                    <a:pt x="0" y="0"/>
                  </a:moveTo>
                  <a:lnTo>
                    <a:pt x="7" y="48"/>
                  </a:lnTo>
                  <a:lnTo>
                    <a:pt x="59" y="88"/>
                  </a:lnTo>
                  <a:lnTo>
                    <a:pt x="72" y="96"/>
                  </a:lnTo>
                  <a:lnTo>
                    <a:pt x="91" y="104"/>
                  </a:lnTo>
                  <a:lnTo>
                    <a:pt x="111" y="88"/>
                  </a:lnTo>
                  <a:lnTo>
                    <a:pt x="91" y="80"/>
                  </a:lnTo>
                  <a:lnTo>
                    <a:pt x="85" y="72"/>
                  </a:lnTo>
                  <a:lnTo>
                    <a:pt x="91" y="64"/>
                  </a:lnTo>
                  <a:lnTo>
                    <a:pt x="91" y="56"/>
                  </a:lnTo>
                  <a:lnTo>
                    <a:pt x="78" y="64"/>
                  </a:lnTo>
                  <a:lnTo>
                    <a:pt x="65" y="64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27956B2-58A1-45B2-95B3-95F1A0E78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" y="2551"/>
              <a:ext cx="65" cy="96"/>
            </a:xfrm>
            <a:custGeom>
              <a:avLst/>
              <a:gdLst>
                <a:gd name="T0" fmla="*/ 39 w 65"/>
                <a:gd name="T1" fmla="*/ 8 h 96"/>
                <a:gd name="T2" fmla="*/ 39 w 65"/>
                <a:gd name="T3" fmla="*/ 48 h 96"/>
                <a:gd name="T4" fmla="*/ 19 w 65"/>
                <a:gd name="T5" fmla="*/ 72 h 96"/>
                <a:gd name="T6" fmla="*/ 6 w 65"/>
                <a:gd name="T7" fmla="*/ 64 h 96"/>
                <a:gd name="T8" fmla="*/ 6 w 65"/>
                <a:gd name="T9" fmla="*/ 72 h 96"/>
                <a:gd name="T10" fmla="*/ 0 w 65"/>
                <a:gd name="T11" fmla="*/ 80 h 96"/>
                <a:gd name="T12" fmla="*/ 6 w 65"/>
                <a:gd name="T13" fmla="*/ 88 h 96"/>
                <a:gd name="T14" fmla="*/ 26 w 65"/>
                <a:gd name="T15" fmla="*/ 96 h 96"/>
                <a:gd name="T16" fmla="*/ 32 w 65"/>
                <a:gd name="T17" fmla="*/ 88 h 96"/>
                <a:gd name="T18" fmla="*/ 39 w 65"/>
                <a:gd name="T19" fmla="*/ 80 h 96"/>
                <a:gd name="T20" fmla="*/ 58 w 65"/>
                <a:gd name="T21" fmla="*/ 56 h 96"/>
                <a:gd name="T22" fmla="*/ 65 w 65"/>
                <a:gd name="T23" fmla="*/ 0 h 96"/>
                <a:gd name="T24" fmla="*/ 52 w 65"/>
                <a:gd name="T25" fmla="*/ 8 h 96"/>
                <a:gd name="T26" fmla="*/ 39 w 65"/>
                <a:gd name="T2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6">
                  <a:moveTo>
                    <a:pt x="39" y="8"/>
                  </a:moveTo>
                  <a:lnTo>
                    <a:pt x="39" y="48"/>
                  </a:lnTo>
                  <a:lnTo>
                    <a:pt x="19" y="72"/>
                  </a:lnTo>
                  <a:lnTo>
                    <a:pt x="6" y="64"/>
                  </a:lnTo>
                  <a:lnTo>
                    <a:pt x="6" y="72"/>
                  </a:lnTo>
                  <a:lnTo>
                    <a:pt x="0" y="80"/>
                  </a:lnTo>
                  <a:lnTo>
                    <a:pt x="6" y="88"/>
                  </a:lnTo>
                  <a:lnTo>
                    <a:pt x="26" y="96"/>
                  </a:lnTo>
                  <a:lnTo>
                    <a:pt x="32" y="88"/>
                  </a:lnTo>
                  <a:lnTo>
                    <a:pt x="39" y="80"/>
                  </a:lnTo>
                  <a:lnTo>
                    <a:pt x="58" y="56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6405D96-5BB3-42F6-A364-1205ECC2C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6" y="2448"/>
              <a:ext cx="78" cy="47"/>
            </a:xfrm>
            <a:custGeom>
              <a:avLst/>
              <a:gdLst>
                <a:gd name="T0" fmla="*/ 13 w 78"/>
                <a:gd name="T1" fmla="*/ 8 h 47"/>
                <a:gd name="T2" fmla="*/ 0 w 78"/>
                <a:gd name="T3" fmla="*/ 16 h 47"/>
                <a:gd name="T4" fmla="*/ 0 w 78"/>
                <a:gd name="T5" fmla="*/ 31 h 47"/>
                <a:gd name="T6" fmla="*/ 19 w 78"/>
                <a:gd name="T7" fmla="*/ 47 h 47"/>
                <a:gd name="T8" fmla="*/ 32 w 78"/>
                <a:gd name="T9" fmla="*/ 47 h 47"/>
                <a:gd name="T10" fmla="*/ 45 w 78"/>
                <a:gd name="T11" fmla="*/ 31 h 47"/>
                <a:gd name="T12" fmla="*/ 52 w 78"/>
                <a:gd name="T13" fmla="*/ 47 h 47"/>
                <a:gd name="T14" fmla="*/ 65 w 78"/>
                <a:gd name="T15" fmla="*/ 47 h 47"/>
                <a:gd name="T16" fmla="*/ 78 w 78"/>
                <a:gd name="T17" fmla="*/ 31 h 47"/>
                <a:gd name="T18" fmla="*/ 71 w 78"/>
                <a:gd name="T19" fmla="*/ 8 h 47"/>
                <a:gd name="T20" fmla="*/ 58 w 78"/>
                <a:gd name="T21" fmla="*/ 0 h 47"/>
                <a:gd name="T22" fmla="*/ 58 w 78"/>
                <a:gd name="T23" fmla="*/ 16 h 47"/>
                <a:gd name="T24" fmla="*/ 45 w 78"/>
                <a:gd name="T25" fmla="*/ 24 h 47"/>
                <a:gd name="T26" fmla="*/ 26 w 78"/>
                <a:gd name="T27" fmla="*/ 16 h 47"/>
                <a:gd name="T28" fmla="*/ 13 w 78"/>
                <a:gd name="T29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47">
                  <a:moveTo>
                    <a:pt x="13" y="8"/>
                  </a:moveTo>
                  <a:lnTo>
                    <a:pt x="0" y="16"/>
                  </a:lnTo>
                  <a:lnTo>
                    <a:pt x="0" y="31"/>
                  </a:lnTo>
                  <a:lnTo>
                    <a:pt x="19" y="47"/>
                  </a:lnTo>
                  <a:lnTo>
                    <a:pt x="32" y="47"/>
                  </a:lnTo>
                  <a:lnTo>
                    <a:pt x="45" y="31"/>
                  </a:lnTo>
                  <a:lnTo>
                    <a:pt x="52" y="47"/>
                  </a:lnTo>
                  <a:lnTo>
                    <a:pt x="65" y="47"/>
                  </a:lnTo>
                  <a:lnTo>
                    <a:pt x="78" y="31"/>
                  </a:lnTo>
                  <a:lnTo>
                    <a:pt x="71" y="8"/>
                  </a:lnTo>
                  <a:lnTo>
                    <a:pt x="58" y="0"/>
                  </a:lnTo>
                  <a:lnTo>
                    <a:pt x="58" y="16"/>
                  </a:lnTo>
                  <a:lnTo>
                    <a:pt x="45" y="24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C866AA8-3ACF-4815-AE71-1347962F5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" y="2823"/>
              <a:ext cx="6" cy="72"/>
            </a:xfrm>
            <a:custGeom>
              <a:avLst/>
              <a:gdLst>
                <a:gd name="T0" fmla="*/ 0 w 6"/>
                <a:gd name="T1" fmla="*/ 72 h 72"/>
                <a:gd name="T2" fmla="*/ 0 w 6"/>
                <a:gd name="T3" fmla="*/ 40 h 72"/>
                <a:gd name="T4" fmla="*/ 6 w 6"/>
                <a:gd name="T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2">
                  <a:moveTo>
                    <a:pt x="0" y="72"/>
                  </a:moveTo>
                  <a:lnTo>
                    <a:pt x="0" y="40"/>
                  </a:lnTo>
                  <a:lnTo>
                    <a:pt x="6" y="0"/>
                  </a:lnTo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2A553705-F660-4395-A970-A422FBCDA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5" y="2895"/>
              <a:ext cx="98" cy="48"/>
            </a:xfrm>
            <a:custGeom>
              <a:avLst/>
              <a:gdLst>
                <a:gd name="T0" fmla="*/ 7 w 98"/>
                <a:gd name="T1" fmla="*/ 0 h 48"/>
                <a:gd name="T2" fmla="*/ 0 w 98"/>
                <a:gd name="T3" fmla="*/ 24 h 48"/>
                <a:gd name="T4" fmla="*/ 7 w 98"/>
                <a:gd name="T5" fmla="*/ 40 h 48"/>
                <a:gd name="T6" fmla="*/ 20 w 98"/>
                <a:gd name="T7" fmla="*/ 48 h 48"/>
                <a:gd name="T8" fmla="*/ 46 w 98"/>
                <a:gd name="T9" fmla="*/ 48 h 48"/>
                <a:gd name="T10" fmla="*/ 52 w 98"/>
                <a:gd name="T11" fmla="*/ 32 h 48"/>
                <a:gd name="T12" fmla="*/ 59 w 98"/>
                <a:gd name="T13" fmla="*/ 40 h 48"/>
                <a:gd name="T14" fmla="*/ 78 w 98"/>
                <a:gd name="T15" fmla="*/ 40 h 48"/>
                <a:gd name="T16" fmla="*/ 98 w 98"/>
                <a:gd name="T17" fmla="*/ 32 h 48"/>
                <a:gd name="T18" fmla="*/ 91 w 98"/>
                <a:gd name="T19" fmla="*/ 16 h 48"/>
                <a:gd name="T20" fmla="*/ 78 w 98"/>
                <a:gd name="T21" fmla="*/ 16 h 48"/>
                <a:gd name="T22" fmla="*/ 65 w 98"/>
                <a:gd name="T23" fmla="*/ 0 h 48"/>
                <a:gd name="T24" fmla="*/ 46 w 98"/>
                <a:gd name="T25" fmla="*/ 8 h 48"/>
                <a:gd name="T26" fmla="*/ 33 w 98"/>
                <a:gd name="T27" fmla="*/ 0 h 48"/>
                <a:gd name="T28" fmla="*/ 26 w 98"/>
                <a:gd name="T29" fmla="*/ 8 h 48"/>
                <a:gd name="T30" fmla="*/ 7 w 98"/>
                <a:gd name="T3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48">
                  <a:moveTo>
                    <a:pt x="7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20" y="48"/>
                  </a:lnTo>
                  <a:lnTo>
                    <a:pt x="46" y="48"/>
                  </a:lnTo>
                  <a:lnTo>
                    <a:pt x="52" y="32"/>
                  </a:lnTo>
                  <a:lnTo>
                    <a:pt x="59" y="40"/>
                  </a:lnTo>
                  <a:lnTo>
                    <a:pt x="78" y="40"/>
                  </a:lnTo>
                  <a:lnTo>
                    <a:pt x="98" y="32"/>
                  </a:lnTo>
                  <a:lnTo>
                    <a:pt x="91" y="16"/>
                  </a:lnTo>
                  <a:lnTo>
                    <a:pt x="78" y="16"/>
                  </a:lnTo>
                  <a:lnTo>
                    <a:pt x="65" y="0"/>
                  </a:lnTo>
                  <a:lnTo>
                    <a:pt x="46" y="8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8C0D7751-03C0-4FAC-A0D3-A845863A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2863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0 w 39"/>
                <a:gd name="T5" fmla="*/ 48 h 48"/>
                <a:gd name="T6" fmla="*/ 13 w 39"/>
                <a:gd name="T7" fmla="*/ 48 h 48"/>
                <a:gd name="T8" fmla="*/ 19 w 39"/>
                <a:gd name="T9" fmla="*/ 48 h 48"/>
                <a:gd name="T10" fmla="*/ 26 w 39"/>
                <a:gd name="T11" fmla="*/ 48 h 48"/>
                <a:gd name="T12" fmla="*/ 39 w 39"/>
                <a:gd name="T13" fmla="*/ 48 h 48"/>
                <a:gd name="T14" fmla="*/ 39 w 39"/>
                <a:gd name="T15" fmla="*/ 32 h 48"/>
                <a:gd name="T16" fmla="*/ 39 w 39"/>
                <a:gd name="T17" fmla="*/ 0 h 48"/>
                <a:gd name="T18" fmla="*/ 32 w 39"/>
                <a:gd name="T19" fmla="*/ 0 h 48"/>
                <a:gd name="T20" fmla="*/ 0 w 39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0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26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F8B1701-B6F7-48EF-B079-4285C7FAD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" y="2567"/>
              <a:ext cx="20" cy="32"/>
            </a:xfrm>
            <a:custGeom>
              <a:avLst/>
              <a:gdLst>
                <a:gd name="T0" fmla="*/ 0 w 20"/>
                <a:gd name="T1" fmla="*/ 8 h 32"/>
                <a:gd name="T2" fmla="*/ 0 w 20"/>
                <a:gd name="T3" fmla="*/ 0 h 32"/>
                <a:gd name="T4" fmla="*/ 13 w 20"/>
                <a:gd name="T5" fmla="*/ 0 h 32"/>
                <a:gd name="T6" fmla="*/ 20 w 20"/>
                <a:gd name="T7" fmla="*/ 16 h 32"/>
                <a:gd name="T8" fmla="*/ 20 w 20"/>
                <a:gd name="T9" fmla="*/ 24 h 32"/>
                <a:gd name="T10" fmla="*/ 20 w 20"/>
                <a:gd name="T11" fmla="*/ 32 h 32"/>
                <a:gd name="T12" fmla="*/ 13 w 20"/>
                <a:gd name="T13" fmla="*/ 32 h 32"/>
                <a:gd name="T14" fmla="*/ 13 w 20"/>
                <a:gd name="T15" fmla="*/ 24 h 32"/>
                <a:gd name="T16" fmla="*/ 7 w 20"/>
                <a:gd name="T17" fmla="*/ 8 h 32"/>
                <a:gd name="T18" fmla="*/ 0 w 20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32">
                  <a:moveTo>
                    <a:pt x="0" y="8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0" y="16"/>
                  </a:lnTo>
                  <a:lnTo>
                    <a:pt x="20" y="24"/>
                  </a:lnTo>
                  <a:lnTo>
                    <a:pt x="20" y="32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7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D9BFFE1F-980E-428D-BFC1-5160DD81D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4" y="2551"/>
              <a:ext cx="52" cy="64"/>
            </a:xfrm>
            <a:custGeom>
              <a:avLst/>
              <a:gdLst>
                <a:gd name="T0" fmla="*/ 13 w 52"/>
                <a:gd name="T1" fmla="*/ 24 h 64"/>
                <a:gd name="T2" fmla="*/ 7 w 52"/>
                <a:gd name="T3" fmla="*/ 24 h 64"/>
                <a:gd name="T4" fmla="*/ 0 w 52"/>
                <a:gd name="T5" fmla="*/ 32 h 64"/>
                <a:gd name="T6" fmla="*/ 0 w 52"/>
                <a:gd name="T7" fmla="*/ 40 h 64"/>
                <a:gd name="T8" fmla="*/ 7 w 52"/>
                <a:gd name="T9" fmla="*/ 40 h 64"/>
                <a:gd name="T10" fmla="*/ 13 w 52"/>
                <a:gd name="T11" fmla="*/ 56 h 64"/>
                <a:gd name="T12" fmla="*/ 32 w 52"/>
                <a:gd name="T13" fmla="*/ 64 h 64"/>
                <a:gd name="T14" fmla="*/ 39 w 52"/>
                <a:gd name="T15" fmla="*/ 64 h 64"/>
                <a:gd name="T16" fmla="*/ 45 w 52"/>
                <a:gd name="T17" fmla="*/ 48 h 64"/>
                <a:gd name="T18" fmla="*/ 52 w 52"/>
                <a:gd name="T19" fmla="*/ 32 h 64"/>
                <a:gd name="T20" fmla="*/ 45 w 52"/>
                <a:gd name="T21" fmla="*/ 8 h 64"/>
                <a:gd name="T22" fmla="*/ 26 w 52"/>
                <a:gd name="T23" fmla="*/ 0 h 64"/>
                <a:gd name="T24" fmla="*/ 13 w 52"/>
                <a:gd name="T25" fmla="*/ 16 h 64"/>
                <a:gd name="T26" fmla="*/ 13 w 52"/>
                <a:gd name="T27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64">
                  <a:moveTo>
                    <a:pt x="13" y="24"/>
                  </a:moveTo>
                  <a:lnTo>
                    <a:pt x="7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7" y="40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39" y="64"/>
                  </a:lnTo>
                  <a:lnTo>
                    <a:pt x="45" y="48"/>
                  </a:lnTo>
                  <a:lnTo>
                    <a:pt x="52" y="32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16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F6705CD8-7350-4974-BF1B-37EF9E8B5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" y="2535"/>
              <a:ext cx="58" cy="56"/>
            </a:xfrm>
            <a:custGeom>
              <a:avLst/>
              <a:gdLst>
                <a:gd name="T0" fmla="*/ 51 w 58"/>
                <a:gd name="T1" fmla="*/ 32 h 56"/>
                <a:gd name="T2" fmla="*/ 58 w 58"/>
                <a:gd name="T3" fmla="*/ 32 h 56"/>
                <a:gd name="T4" fmla="*/ 58 w 58"/>
                <a:gd name="T5" fmla="*/ 16 h 56"/>
                <a:gd name="T6" fmla="*/ 51 w 58"/>
                <a:gd name="T7" fmla="*/ 8 h 56"/>
                <a:gd name="T8" fmla="*/ 38 w 58"/>
                <a:gd name="T9" fmla="*/ 0 h 56"/>
                <a:gd name="T10" fmla="*/ 26 w 58"/>
                <a:gd name="T11" fmla="*/ 0 h 56"/>
                <a:gd name="T12" fmla="*/ 19 w 58"/>
                <a:gd name="T13" fmla="*/ 0 h 56"/>
                <a:gd name="T14" fmla="*/ 13 w 58"/>
                <a:gd name="T15" fmla="*/ 8 h 56"/>
                <a:gd name="T16" fmla="*/ 6 w 58"/>
                <a:gd name="T17" fmla="*/ 16 h 56"/>
                <a:gd name="T18" fmla="*/ 0 w 58"/>
                <a:gd name="T19" fmla="*/ 32 h 56"/>
                <a:gd name="T20" fmla="*/ 0 w 58"/>
                <a:gd name="T21" fmla="*/ 48 h 56"/>
                <a:gd name="T22" fmla="*/ 6 w 58"/>
                <a:gd name="T23" fmla="*/ 56 h 56"/>
                <a:gd name="T24" fmla="*/ 6 w 58"/>
                <a:gd name="T25" fmla="*/ 48 h 56"/>
                <a:gd name="T26" fmla="*/ 13 w 58"/>
                <a:gd name="T27" fmla="*/ 40 h 56"/>
                <a:gd name="T28" fmla="*/ 19 w 58"/>
                <a:gd name="T29" fmla="*/ 40 h 56"/>
                <a:gd name="T30" fmla="*/ 19 w 58"/>
                <a:gd name="T31" fmla="*/ 32 h 56"/>
                <a:gd name="T32" fmla="*/ 32 w 58"/>
                <a:gd name="T33" fmla="*/ 16 h 56"/>
                <a:gd name="T34" fmla="*/ 51 w 58"/>
                <a:gd name="T35" fmla="*/ 24 h 56"/>
                <a:gd name="T36" fmla="*/ 51 w 58"/>
                <a:gd name="T37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56">
                  <a:moveTo>
                    <a:pt x="51" y="32"/>
                  </a:moveTo>
                  <a:lnTo>
                    <a:pt x="58" y="32"/>
                  </a:lnTo>
                  <a:lnTo>
                    <a:pt x="58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6" y="56"/>
                  </a:lnTo>
                  <a:lnTo>
                    <a:pt x="6" y="48"/>
                  </a:lnTo>
                  <a:lnTo>
                    <a:pt x="13" y="40"/>
                  </a:lnTo>
                  <a:lnTo>
                    <a:pt x="19" y="40"/>
                  </a:lnTo>
                  <a:lnTo>
                    <a:pt x="19" y="32"/>
                  </a:lnTo>
                  <a:lnTo>
                    <a:pt x="32" y="16"/>
                  </a:lnTo>
                  <a:lnTo>
                    <a:pt x="51" y="24"/>
                  </a:lnTo>
                  <a:lnTo>
                    <a:pt x="51" y="32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29F01C-22E5-41F7-AC73-187A1E4D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8" y="2567"/>
              <a:ext cx="26" cy="40"/>
            </a:xfrm>
            <a:custGeom>
              <a:avLst/>
              <a:gdLst>
                <a:gd name="T0" fmla="*/ 26 w 26"/>
                <a:gd name="T1" fmla="*/ 8 h 40"/>
                <a:gd name="T2" fmla="*/ 20 w 26"/>
                <a:gd name="T3" fmla="*/ 0 h 40"/>
                <a:gd name="T4" fmla="*/ 13 w 26"/>
                <a:gd name="T5" fmla="*/ 8 h 40"/>
                <a:gd name="T6" fmla="*/ 0 w 26"/>
                <a:gd name="T7" fmla="*/ 16 h 40"/>
                <a:gd name="T8" fmla="*/ 0 w 26"/>
                <a:gd name="T9" fmla="*/ 24 h 40"/>
                <a:gd name="T10" fmla="*/ 0 w 26"/>
                <a:gd name="T11" fmla="*/ 40 h 40"/>
                <a:gd name="T12" fmla="*/ 7 w 26"/>
                <a:gd name="T13" fmla="*/ 32 h 40"/>
                <a:gd name="T14" fmla="*/ 13 w 26"/>
                <a:gd name="T15" fmla="*/ 24 h 40"/>
                <a:gd name="T16" fmla="*/ 20 w 26"/>
                <a:gd name="T17" fmla="*/ 16 h 40"/>
                <a:gd name="T18" fmla="*/ 26 w 26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0">
                  <a:moveTo>
                    <a:pt x="26" y="8"/>
                  </a:moveTo>
                  <a:lnTo>
                    <a:pt x="20" y="0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32"/>
                  </a:lnTo>
                  <a:lnTo>
                    <a:pt x="13" y="24"/>
                  </a:lnTo>
                  <a:lnTo>
                    <a:pt x="20" y="16"/>
                  </a:lnTo>
                  <a:lnTo>
                    <a:pt x="26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5D333BF9-2364-473E-B269-45092388E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" y="2559"/>
              <a:ext cx="6" cy="16"/>
            </a:xfrm>
            <a:custGeom>
              <a:avLst/>
              <a:gdLst>
                <a:gd name="T0" fmla="*/ 0 w 6"/>
                <a:gd name="T1" fmla="*/ 8 h 16"/>
                <a:gd name="T2" fmla="*/ 0 w 6"/>
                <a:gd name="T3" fmla="*/ 8 h 16"/>
                <a:gd name="T4" fmla="*/ 0 w 6"/>
                <a:gd name="T5" fmla="*/ 0 h 16"/>
                <a:gd name="T6" fmla="*/ 0 w 6"/>
                <a:gd name="T7" fmla="*/ 8 h 16"/>
                <a:gd name="T8" fmla="*/ 6 w 6"/>
                <a:gd name="T9" fmla="*/ 8 h 16"/>
                <a:gd name="T10" fmla="*/ 6 w 6"/>
                <a:gd name="T11" fmla="*/ 8 h 16"/>
                <a:gd name="T12" fmla="*/ 6 w 6"/>
                <a:gd name="T13" fmla="*/ 8 h 16"/>
                <a:gd name="T14" fmla="*/ 6 w 6"/>
                <a:gd name="T15" fmla="*/ 16 h 16"/>
                <a:gd name="T16" fmla="*/ 0 w 6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13D310B4-907B-46F1-9E0F-50E751441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2591"/>
              <a:ext cx="25" cy="40"/>
            </a:xfrm>
            <a:custGeom>
              <a:avLst/>
              <a:gdLst>
                <a:gd name="T0" fmla="*/ 0 w 25"/>
                <a:gd name="T1" fmla="*/ 0 h 40"/>
                <a:gd name="T2" fmla="*/ 0 w 25"/>
                <a:gd name="T3" fmla="*/ 32 h 40"/>
                <a:gd name="T4" fmla="*/ 6 w 25"/>
                <a:gd name="T5" fmla="*/ 40 h 40"/>
                <a:gd name="T6" fmla="*/ 19 w 25"/>
                <a:gd name="T7" fmla="*/ 40 h 40"/>
                <a:gd name="T8" fmla="*/ 25 w 25"/>
                <a:gd name="T9" fmla="*/ 32 h 40"/>
                <a:gd name="T10" fmla="*/ 25 w 25"/>
                <a:gd name="T11" fmla="*/ 24 h 40"/>
                <a:gd name="T12" fmla="*/ 25 w 25"/>
                <a:gd name="T13" fmla="*/ 24 h 40"/>
                <a:gd name="T14" fmla="*/ 6 w 25"/>
                <a:gd name="T15" fmla="*/ 16 h 40"/>
                <a:gd name="T16" fmla="*/ 0 w 25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40">
                  <a:moveTo>
                    <a:pt x="0" y="0"/>
                  </a:moveTo>
                  <a:lnTo>
                    <a:pt x="0" y="32"/>
                  </a:lnTo>
                  <a:lnTo>
                    <a:pt x="6" y="40"/>
                  </a:lnTo>
                  <a:lnTo>
                    <a:pt x="19" y="40"/>
                  </a:lnTo>
                  <a:lnTo>
                    <a:pt x="25" y="32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64E6D34C-3006-4DF7-A585-E2CD36104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2" y="2615"/>
              <a:ext cx="116" cy="248"/>
            </a:xfrm>
            <a:custGeom>
              <a:avLst/>
              <a:gdLst>
                <a:gd name="T0" fmla="*/ 39 w 116"/>
                <a:gd name="T1" fmla="*/ 8 h 248"/>
                <a:gd name="T2" fmla="*/ 19 w 116"/>
                <a:gd name="T3" fmla="*/ 16 h 248"/>
                <a:gd name="T4" fmla="*/ 6 w 116"/>
                <a:gd name="T5" fmla="*/ 8 h 248"/>
                <a:gd name="T6" fmla="*/ 0 w 116"/>
                <a:gd name="T7" fmla="*/ 16 h 248"/>
                <a:gd name="T8" fmla="*/ 0 w 116"/>
                <a:gd name="T9" fmla="*/ 32 h 248"/>
                <a:gd name="T10" fmla="*/ 0 w 116"/>
                <a:gd name="T11" fmla="*/ 56 h 248"/>
                <a:gd name="T12" fmla="*/ 13 w 116"/>
                <a:gd name="T13" fmla="*/ 64 h 248"/>
                <a:gd name="T14" fmla="*/ 19 w 116"/>
                <a:gd name="T15" fmla="*/ 64 h 248"/>
                <a:gd name="T16" fmla="*/ 26 w 116"/>
                <a:gd name="T17" fmla="*/ 112 h 248"/>
                <a:gd name="T18" fmla="*/ 13 w 116"/>
                <a:gd name="T19" fmla="*/ 208 h 248"/>
                <a:gd name="T20" fmla="*/ 6 w 116"/>
                <a:gd name="T21" fmla="*/ 240 h 248"/>
                <a:gd name="T22" fmla="*/ 39 w 116"/>
                <a:gd name="T23" fmla="*/ 248 h 248"/>
                <a:gd name="T24" fmla="*/ 77 w 116"/>
                <a:gd name="T25" fmla="*/ 248 h 248"/>
                <a:gd name="T26" fmla="*/ 97 w 116"/>
                <a:gd name="T27" fmla="*/ 240 h 248"/>
                <a:gd name="T28" fmla="*/ 116 w 116"/>
                <a:gd name="T29" fmla="*/ 224 h 248"/>
                <a:gd name="T30" fmla="*/ 116 w 116"/>
                <a:gd name="T31" fmla="*/ 208 h 248"/>
                <a:gd name="T32" fmla="*/ 90 w 116"/>
                <a:gd name="T33" fmla="*/ 112 h 248"/>
                <a:gd name="T34" fmla="*/ 90 w 116"/>
                <a:gd name="T35" fmla="*/ 64 h 248"/>
                <a:gd name="T36" fmla="*/ 97 w 116"/>
                <a:gd name="T37" fmla="*/ 56 h 248"/>
                <a:gd name="T38" fmla="*/ 103 w 116"/>
                <a:gd name="T39" fmla="*/ 48 h 248"/>
                <a:gd name="T40" fmla="*/ 103 w 116"/>
                <a:gd name="T41" fmla="*/ 24 h 248"/>
                <a:gd name="T42" fmla="*/ 97 w 116"/>
                <a:gd name="T43" fmla="*/ 8 h 248"/>
                <a:gd name="T44" fmla="*/ 84 w 116"/>
                <a:gd name="T45" fmla="*/ 8 h 248"/>
                <a:gd name="T46" fmla="*/ 64 w 116"/>
                <a:gd name="T47" fmla="*/ 0 h 248"/>
                <a:gd name="T48" fmla="*/ 64 w 116"/>
                <a:gd name="T49" fmla="*/ 8 h 248"/>
                <a:gd name="T50" fmla="*/ 58 w 116"/>
                <a:gd name="T51" fmla="*/ 16 h 248"/>
                <a:gd name="T52" fmla="*/ 45 w 116"/>
                <a:gd name="T53" fmla="*/ 16 h 248"/>
                <a:gd name="T54" fmla="*/ 39 w 116"/>
                <a:gd name="T55" fmla="*/ 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6" h="248">
                  <a:moveTo>
                    <a:pt x="39" y="8"/>
                  </a:moveTo>
                  <a:lnTo>
                    <a:pt x="19" y="16"/>
                  </a:lnTo>
                  <a:lnTo>
                    <a:pt x="6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64"/>
                  </a:lnTo>
                  <a:lnTo>
                    <a:pt x="26" y="112"/>
                  </a:lnTo>
                  <a:lnTo>
                    <a:pt x="13" y="208"/>
                  </a:lnTo>
                  <a:lnTo>
                    <a:pt x="6" y="240"/>
                  </a:lnTo>
                  <a:lnTo>
                    <a:pt x="39" y="248"/>
                  </a:lnTo>
                  <a:lnTo>
                    <a:pt x="77" y="248"/>
                  </a:lnTo>
                  <a:lnTo>
                    <a:pt x="97" y="240"/>
                  </a:lnTo>
                  <a:lnTo>
                    <a:pt x="116" y="224"/>
                  </a:lnTo>
                  <a:lnTo>
                    <a:pt x="116" y="208"/>
                  </a:lnTo>
                  <a:lnTo>
                    <a:pt x="90" y="112"/>
                  </a:lnTo>
                  <a:lnTo>
                    <a:pt x="90" y="64"/>
                  </a:lnTo>
                  <a:lnTo>
                    <a:pt x="97" y="56"/>
                  </a:lnTo>
                  <a:lnTo>
                    <a:pt x="103" y="48"/>
                  </a:lnTo>
                  <a:lnTo>
                    <a:pt x="103" y="24"/>
                  </a:lnTo>
                  <a:lnTo>
                    <a:pt x="97" y="8"/>
                  </a:lnTo>
                  <a:lnTo>
                    <a:pt x="84" y="8"/>
                  </a:lnTo>
                  <a:lnTo>
                    <a:pt x="64" y="0"/>
                  </a:lnTo>
                  <a:lnTo>
                    <a:pt x="64" y="8"/>
                  </a:lnTo>
                  <a:lnTo>
                    <a:pt x="58" y="16"/>
                  </a:lnTo>
                  <a:lnTo>
                    <a:pt x="45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2">
              <a:extLst>
                <a:ext uri="{FF2B5EF4-FFF2-40B4-BE49-F238E27FC236}">
                  <a16:creationId xmlns:a16="http://schemas.microsoft.com/office/drawing/2014/main" id="{AA650E7E-6E89-4BF6-9638-3F032097E1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2" y="2655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7152A8CB-5D50-4746-8745-6D3BB58DA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8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24 h 24"/>
                <a:gd name="T4" fmla="*/ 7 w 20"/>
                <a:gd name="T5" fmla="*/ 24 h 24"/>
                <a:gd name="T6" fmla="*/ 20 w 20"/>
                <a:gd name="T7" fmla="*/ 24 h 24"/>
                <a:gd name="T8" fmla="*/ 13 w 20"/>
                <a:gd name="T9" fmla="*/ 8 h 24"/>
                <a:gd name="T10" fmla="*/ 7 w 20"/>
                <a:gd name="T11" fmla="*/ 8 h 24"/>
                <a:gd name="T12" fmla="*/ 0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0" y="24"/>
                  </a:lnTo>
                  <a:lnTo>
                    <a:pt x="7" y="24"/>
                  </a:lnTo>
                  <a:lnTo>
                    <a:pt x="20" y="24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4EF976EE-91AC-433B-9F11-4158EAB45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" y="2671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16 h 16"/>
                <a:gd name="T4" fmla="*/ 7 w 13"/>
                <a:gd name="T5" fmla="*/ 16 h 16"/>
                <a:gd name="T6" fmla="*/ 13 w 13"/>
                <a:gd name="T7" fmla="*/ 16 h 16"/>
                <a:gd name="T8" fmla="*/ 13 w 13"/>
                <a:gd name="T9" fmla="*/ 0 h 16"/>
                <a:gd name="T10" fmla="*/ 7 w 13"/>
                <a:gd name="T11" fmla="*/ 0 h 16"/>
                <a:gd name="T12" fmla="*/ 0 w 13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0" y="8"/>
                  </a:moveTo>
                  <a:lnTo>
                    <a:pt x="0" y="16"/>
                  </a:lnTo>
                  <a:lnTo>
                    <a:pt x="7" y="16"/>
                  </a:lnTo>
                  <a:lnTo>
                    <a:pt x="13" y="16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1DC97C4-4962-45B4-9023-482D98BB4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8" y="2695"/>
              <a:ext cx="71" cy="64"/>
            </a:xfrm>
            <a:custGeom>
              <a:avLst/>
              <a:gdLst>
                <a:gd name="T0" fmla="*/ 0 w 71"/>
                <a:gd name="T1" fmla="*/ 0 h 64"/>
                <a:gd name="T2" fmla="*/ 7 w 71"/>
                <a:gd name="T3" fmla="*/ 24 h 64"/>
                <a:gd name="T4" fmla="*/ 39 w 71"/>
                <a:gd name="T5" fmla="*/ 48 h 64"/>
                <a:gd name="T6" fmla="*/ 46 w 71"/>
                <a:gd name="T7" fmla="*/ 56 h 64"/>
                <a:gd name="T8" fmla="*/ 58 w 71"/>
                <a:gd name="T9" fmla="*/ 64 h 64"/>
                <a:gd name="T10" fmla="*/ 71 w 71"/>
                <a:gd name="T11" fmla="*/ 48 h 64"/>
                <a:gd name="T12" fmla="*/ 65 w 71"/>
                <a:gd name="T13" fmla="*/ 48 h 64"/>
                <a:gd name="T14" fmla="*/ 58 w 71"/>
                <a:gd name="T15" fmla="*/ 40 h 64"/>
                <a:gd name="T16" fmla="*/ 65 w 71"/>
                <a:gd name="T17" fmla="*/ 40 h 64"/>
                <a:gd name="T18" fmla="*/ 65 w 71"/>
                <a:gd name="T19" fmla="*/ 32 h 64"/>
                <a:gd name="T20" fmla="*/ 52 w 71"/>
                <a:gd name="T21" fmla="*/ 32 h 64"/>
                <a:gd name="T22" fmla="*/ 46 w 71"/>
                <a:gd name="T23" fmla="*/ 40 h 64"/>
                <a:gd name="T24" fmla="*/ 20 w 71"/>
                <a:gd name="T25" fmla="*/ 16 h 64"/>
                <a:gd name="T26" fmla="*/ 20 w 71"/>
                <a:gd name="T27" fmla="*/ 0 h 64"/>
                <a:gd name="T28" fmla="*/ 0 w 71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4">
                  <a:moveTo>
                    <a:pt x="0" y="0"/>
                  </a:moveTo>
                  <a:lnTo>
                    <a:pt x="7" y="24"/>
                  </a:lnTo>
                  <a:lnTo>
                    <a:pt x="39" y="48"/>
                  </a:lnTo>
                  <a:lnTo>
                    <a:pt x="46" y="56"/>
                  </a:lnTo>
                  <a:lnTo>
                    <a:pt x="58" y="64"/>
                  </a:lnTo>
                  <a:lnTo>
                    <a:pt x="71" y="48"/>
                  </a:lnTo>
                  <a:lnTo>
                    <a:pt x="65" y="48"/>
                  </a:lnTo>
                  <a:lnTo>
                    <a:pt x="58" y="40"/>
                  </a:lnTo>
                  <a:lnTo>
                    <a:pt x="65" y="40"/>
                  </a:lnTo>
                  <a:lnTo>
                    <a:pt x="65" y="32"/>
                  </a:lnTo>
                  <a:lnTo>
                    <a:pt x="52" y="32"/>
                  </a:lnTo>
                  <a:lnTo>
                    <a:pt x="46" y="40"/>
                  </a:lnTo>
                  <a:lnTo>
                    <a:pt x="20" y="16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36C8ECF7-5878-420A-8987-A566A93FA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6" y="2687"/>
              <a:ext cx="39" cy="56"/>
            </a:xfrm>
            <a:custGeom>
              <a:avLst/>
              <a:gdLst>
                <a:gd name="T0" fmla="*/ 26 w 39"/>
                <a:gd name="T1" fmla="*/ 0 h 56"/>
                <a:gd name="T2" fmla="*/ 26 w 39"/>
                <a:gd name="T3" fmla="*/ 32 h 56"/>
                <a:gd name="T4" fmla="*/ 13 w 39"/>
                <a:gd name="T5" fmla="*/ 40 h 56"/>
                <a:gd name="T6" fmla="*/ 7 w 39"/>
                <a:gd name="T7" fmla="*/ 40 h 56"/>
                <a:gd name="T8" fmla="*/ 7 w 39"/>
                <a:gd name="T9" fmla="*/ 48 h 56"/>
                <a:gd name="T10" fmla="*/ 0 w 39"/>
                <a:gd name="T11" fmla="*/ 48 h 56"/>
                <a:gd name="T12" fmla="*/ 7 w 39"/>
                <a:gd name="T13" fmla="*/ 56 h 56"/>
                <a:gd name="T14" fmla="*/ 13 w 39"/>
                <a:gd name="T15" fmla="*/ 56 h 56"/>
                <a:gd name="T16" fmla="*/ 20 w 39"/>
                <a:gd name="T17" fmla="*/ 56 h 56"/>
                <a:gd name="T18" fmla="*/ 26 w 39"/>
                <a:gd name="T19" fmla="*/ 48 h 56"/>
                <a:gd name="T20" fmla="*/ 39 w 39"/>
                <a:gd name="T21" fmla="*/ 32 h 56"/>
                <a:gd name="T22" fmla="*/ 39 w 39"/>
                <a:gd name="T23" fmla="*/ 0 h 56"/>
                <a:gd name="T24" fmla="*/ 33 w 39"/>
                <a:gd name="T25" fmla="*/ 0 h 56"/>
                <a:gd name="T26" fmla="*/ 26 w 39"/>
                <a:gd name="T2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56">
                  <a:moveTo>
                    <a:pt x="26" y="0"/>
                  </a:moveTo>
                  <a:lnTo>
                    <a:pt x="26" y="32"/>
                  </a:lnTo>
                  <a:lnTo>
                    <a:pt x="13" y="40"/>
                  </a:lnTo>
                  <a:lnTo>
                    <a:pt x="7" y="40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7" y="56"/>
                  </a:lnTo>
                  <a:lnTo>
                    <a:pt x="13" y="56"/>
                  </a:lnTo>
                  <a:lnTo>
                    <a:pt x="20" y="56"/>
                  </a:lnTo>
                  <a:lnTo>
                    <a:pt x="26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019E86C-1040-491D-96F7-8245B62A7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" y="2615"/>
              <a:ext cx="51" cy="32"/>
            </a:xfrm>
            <a:custGeom>
              <a:avLst/>
              <a:gdLst>
                <a:gd name="T0" fmla="*/ 13 w 51"/>
                <a:gd name="T1" fmla="*/ 8 h 32"/>
                <a:gd name="T2" fmla="*/ 0 w 51"/>
                <a:gd name="T3" fmla="*/ 8 h 32"/>
                <a:gd name="T4" fmla="*/ 0 w 51"/>
                <a:gd name="T5" fmla="*/ 24 h 32"/>
                <a:gd name="T6" fmla="*/ 19 w 51"/>
                <a:gd name="T7" fmla="*/ 32 h 32"/>
                <a:gd name="T8" fmla="*/ 26 w 51"/>
                <a:gd name="T9" fmla="*/ 32 h 32"/>
                <a:gd name="T10" fmla="*/ 32 w 51"/>
                <a:gd name="T11" fmla="*/ 24 h 32"/>
                <a:gd name="T12" fmla="*/ 38 w 51"/>
                <a:gd name="T13" fmla="*/ 32 h 32"/>
                <a:gd name="T14" fmla="*/ 45 w 51"/>
                <a:gd name="T15" fmla="*/ 32 h 32"/>
                <a:gd name="T16" fmla="*/ 51 w 51"/>
                <a:gd name="T17" fmla="*/ 16 h 32"/>
                <a:gd name="T18" fmla="*/ 51 w 51"/>
                <a:gd name="T19" fmla="*/ 8 h 32"/>
                <a:gd name="T20" fmla="*/ 38 w 51"/>
                <a:gd name="T21" fmla="*/ 0 h 32"/>
                <a:gd name="T22" fmla="*/ 38 w 51"/>
                <a:gd name="T23" fmla="*/ 8 h 32"/>
                <a:gd name="T24" fmla="*/ 32 w 51"/>
                <a:gd name="T25" fmla="*/ 16 h 32"/>
                <a:gd name="T26" fmla="*/ 19 w 51"/>
                <a:gd name="T27" fmla="*/ 16 h 32"/>
                <a:gd name="T28" fmla="*/ 13 w 51"/>
                <a:gd name="T2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" h="32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38" y="32"/>
                  </a:lnTo>
                  <a:lnTo>
                    <a:pt x="45" y="32"/>
                  </a:lnTo>
                  <a:lnTo>
                    <a:pt x="51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38" y="8"/>
                  </a:lnTo>
                  <a:lnTo>
                    <a:pt x="32" y="16"/>
                  </a:lnTo>
                  <a:lnTo>
                    <a:pt x="19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2AF5EF8C-56E6-4D6A-A608-E5FCEF9DE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6" y="2863"/>
              <a:ext cx="1" cy="48"/>
            </a:xfrm>
            <a:custGeom>
              <a:avLst/>
              <a:gdLst>
                <a:gd name="T0" fmla="*/ 48 h 48"/>
                <a:gd name="T1" fmla="*/ 32 h 48"/>
                <a:gd name="T2" fmla="*/ 0 h 4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8">
                  <a:moveTo>
                    <a:pt x="0" y="48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6D8E77AC-88F8-412C-8923-CFA4765DE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2911"/>
              <a:ext cx="58" cy="32"/>
            </a:xfrm>
            <a:custGeom>
              <a:avLst/>
              <a:gdLst>
                <a:gd name="T0" fmla="*/ 0 w 58"/>
                <a:gd name="T1" fmla="*/ 0 h 32"/>
                <a:gd name="T2" fmla="*/ 0 w 58"/>
                <a:gd name="T3" fmla="*/ 16 h 32"/>
                <a:gd name="T4" fmla="*/ 0 w 58"/>
                <a:gd name="T5" fmla="*/ 24 h 32"/>
                <a:gd name="T6" fmla="*/ 7 w 58"/>
                <a:gd name="T7" fmla="*/ 32 h 32"/>
                <a:gd name="T8" fmla="*/ 26 w 58"/>
                <a:gd name="T9" fmla="*/ 32 h 32"/>
                <a:gd name="T10" fmla="*/ 32 w 58"/>
                <a:gd name="T11" fmla="*/ 24 h 32"/>
                <a:gd name="T12" fmla="*/ 32 w 58"/>
                <a:gd name="T13" fmla="*/ 24 h 32"/>
                <a:gd name="T14" fmla="*/ 45 w 58"/>
                <a:gd name="T15" fmla="*/ 24 h 32"/>
                <a:gd name="T16" fmla="*/ 58 w 58"/>
                <a:gd name="T17" fmla="*/ 16 h 32"/>
                <a:gd name="T18" fmla="*/ 58 w 58"/>
                <a:gd name="T19" fmla="*/ 8 h 32"/>
                <a:gd name="T20" fmla="*/ 45 w 58"/>
                <a:gd name="T21" fmla="*/ 8 h 32"/>
                <a:gd name="T22" fmla="*/ 39 w 58"/>
                <a:gd name="T23" fmla="*/ 0 h 32"/>
                <a:gd name="T24" fmla="*/ 26 w 58"/>
                <a:gd name="T25" fmla="*/ 0 h 32"/>
                <a:gd name="T26" fmla="*/ 19 w 58"/>
                <a:gd name="T27" fmla="*/ 0 h 32"/>
                <a:gd name="T28" fmla="*/ 13 w 58"/>
                <a:gd name="T29" fmla="*/ 0 h 32"/>
                <a:gd name="T30" fmla="*/ 0 w 58"/>
                <a:gd name="T3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32">
                  <a:moveTo>
                    <a:pt x="0" y="0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7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45" y="24"/>
                  </a:lnTo>
                  <a:lnTo>
                    <a:pt x="58" y="16"/>
                  </a:lnTo>
                  <a:lnTo>
                    <a:pt x="58" y="8"/>
                  </a:lnTo>
                  <a:lnTo>
                    <a:pt x="45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5A568536-B98D-438E-BDAC-B8F07A6C8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8" y="2839"/>
              <a:ext cx="52" cy="72"/>
            </a:xfrm>
            <a:custGeom>
              <a:avLst/>
              <a:gdLst>
                <a:gd name="T0" fmla="*/ 0 w 52"/>
                <a:gd name="T1" fmla="*/ 0 h 72"/>
                <a:gd name="T2" fmla="*/ 7 w 52"/>
                <a:gd name="T3" fmla="*/ 48 h 72"/>
                <a:gd name="T4" fmla="*/ 7 w 52"/>
                <a:gd name="T5" fmla="*/ 64 h 72"/>
                <a:gd name="T6" fmla="*/ 20 w 52"/>
                <a:gd name="T7" fmla="*/ 72 h 72"/>
                <a:gd name="T8" fmla="*/ 26 w 52"/>
                <a:gd name="T9" fmla="*/ 64 h 72"/>
                <a:gd name="T10" fmla="*/ 39 w 52"/>
                <a:gd name="T11" fmla="*/ 72 h 72"/>
                <a:gd name="T12" fmla="*/ 52 w 52"/>
                <a:gd name="T13" fmla="*/ 64 h 72"/>
                <a:gd name="T14" fmla="*/ 52 w 52"/>
                <a:gd name="T15" fmla="*/ 48 h 72"/>
                <a:gd name="T16" fmla="*/ 52 w 52"/>
                <a:gd name="T17" fmla="*/ 0 h 72"/>
                <a:gd name="T18" fmla="*/ 46 w 52"/>
                <a:gd name="T19" fmla="*/ 8 h 72"/>
                <a:gd name="T20" fmla="*/ 0 w 52"/>
                <a:gd name="T2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72">
                  <a:moveTo>
                    <a:pt x="0" y="0"/>
                  </a:moveTo>
                  <a:lnTo>
                    <a:pt x="7" y="48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9" y="72"/>
                  </a:lnTo>
                  <a:lnTo>
                    <a:pt x="52" y="64"/>
                  </a:lnTo>
                  <a:lnTo>
                    <a:pt x="52" y="48"/>
                  </a:lnTo>
                  <a:lnTo>
                    <a:pt x="52" y="0"/>
                  </a:lnTo>
                  <a:lnTo>
                    <a:pt x="4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C29A6343-4C25-4D4D-8CD8-1E2959260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" y="2487"/>
              <a:ext cx="33" cy="40"/>
            </a:xfrm>
            <a:custGeom>
              <a:avLst/>
              <a:gdLst>
                <a:gd name="T0" fmla="*/ 0 w 33"/>
                <a:gd name="T1" fmla="*/ 8 h 40"/>
                <a:gd name="T2" fmla="*/ 7 w 33"/>
                <a:gd name="T3" fmla="*/ 0 h 40"/>
                <a:gd name="T4" fmla="*/ 20 w 33"/>
                <a:gd name="T5" fmla="*/ 0 h 40"/>
                <a:gd name="T6" fmla="*/ 33 w 33"/>
                <a:gd name="T7" fmla="*/ 16 h 40"/>
                <a:gd name="T8" fmla="*/ 33 w 33"/>
                <a:gd name="T9" fmla="*/ 24 h 40"/>
                <a:gd name="T10" fmla="*/ 33 w 33"/>
                <a:gd name="T11" fmla="*/ 40 h 40"/>
                <a:gd name="T12" fmla="*/ 20 w 33"/>
                <a:gd name="T13" fmla="*/ 40 h 40"/>
                <a:gd name="T14" fmla="*/ 20 w 33"/>
                <a:gd name="T15" fmla="*/ 32 h 40"/>
                <a:gd name="T16" fmla="*/ 13 w 33"/>
                <a:gd name="T17" fmla="*/ 8 h 40"/>
                <a:gd name="T18" fmla="*/ 0 w 33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40">
                  <a:moveTo>
                    <a:pt x="0" y="8"/>
                  </a:moveTo>
                  <a:lnTo>
                    <a:pt x="7" y="0"/>
                  </a:lnTo>
                  <a:lnTo>
                    <a:pt x="20" y="0"/>
                  </a:lnTo>
                  <a:lnTo>
                    <a:pt x="33" y="16"/>
                  </a:lnTo>
                  <a:lnTo>
                    <a:pt x="33" y="24"/>
                  </a:lnTo>
                  <a:lnTo>
                    <a:pt x="33" y="40"/>
                  </a:lnTo>
                  <a:lnTo>
                    <a:pt x="20" y="40"/>
                  </a:lnTo>
                  <a:lnTo>
                    <a:pt x="20" y="32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C304D11-49BC-4F7A-B704-DA9C5AF92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" y="2464"/>
              <a:ext cx="52" cy="79"/>
            </a:xfrm>
            <a:custGeom>
              <a:avLst/>
              <a:gdLst>
                <a:gd name="T0" fmla="*/ 6 w 52"/>
                <a:gd name="T1" fmla="*/ 31 h 79"/>
                <a:gd name="T2" fmla="*/ 0 w 52"/>
                <a:gd name="T3" fmla="*/ 31 h 79"/>
                <a:gd name="T4" fmla="*/ 0 w 52"/>
                <a:gd name="T5" fmla="*/ 31 h 79"/>
                <a:gd name="T6" fmla="*/ 0 w 52"/>
                <a:gd name="T7" fmla="*/ 47 h 79"/>
                <a:gd name="T8" fmla="*/ 6 w 52"/>
                <a:gd name="T9" fmla="*/ 47 h 79"/>
                <a:gd name="T10" fmla="*/ 13 w 52"/>
                <a:gd name="T11" fmla="*/ 71 h 79"/>
                <a:gd name="T12" fmla="*/ 32 w 52"/>
                <a:gd name="T13" fmla="*/ 79 h 79"/>
                <a:gd name="T14" fmla="*/ 45 w 52"/>
                <a:gd name="T15" fmla="*/ 79 h 79"/>
                <a:gd name="T16" fmla="*/ 52 w 52"/>
                <a:gd name="T17" fmla="*/ 63 h 79"/>
                <a:gd name="T18" fmla="*/ 52 w 52"/>
                <a:gd name="T19" fmla="*/ 39 h 79"/>
                <a:gd name="T20" fmla="*/ 52 w 52"/>
                <a:gd name="T21" fmla="*/ 15 h 79"/>
                <a:gd name="T22" fmla="*/ 26 w 52"/>
                <a:gd name="T23" fmla="*/ 0 h 79"/>
                <a:gd name="T24" fmla="*/ 6 w 52"/>
                <a:gd name="T25" fmla="*/ 15 h 79"/>
                <a:gd name="T26" fmla="*/ 6 w 52"/>
                <a:gd name="T27" fmla="*/ 3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79">
                  <a:moveTo>
                    <a:pt x="6" y="31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0" y="47"/>
                  </a:lnTo>
                  <a:lnTo>
                    <a:pt x="6" y="47"/>
                  </a:lnTo>
                  <a:lnTo>
                    <a:pt x="13" y="71"/>
                  </a:lnTo>
                  <a:lnTo>
                    <a:pt x="32" y="79"/>
                  </a:lnTo>
                  <a:lnTo>
                    <a:pt x="45" y="79"/>
                  </a:lnTo>
                  <a:lnTo>
                    <a:pt x="52" y="63"/>
                  </a:lnTo>
                  <a:lnTo>
                    <a:pt x="52" y="39"/>
                  </a:lnTo>
                  <a:lnTo>
                    <a:pt x="52" y="15"/>
                  </a:lnTo>
                  <a:lnTo>
                    <a:pt x="26" y="0"/>
                  </a:lnTo>
                  <a:lnTo>
                    <a:pt x="6" y="15"/>
                  </a:lnTo>
                  <a:lnTo>
                    <a:pt x="6" y="31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66271A4C-8F7E-46C6-9F9D-057481056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2448"/>
              <a:ext cx="71" cy="63"/>
            </a:xfrm>
            <a:custGeom>
              <a:avLst/>
              <a:gdLst>
                <a:gd name="T0" fmla="*/ 65 w 71"/>
                <a:gd name="T1" fmla="*/ 39 h 63"/>
                <a:gd name="T2" fmla="*/ 71 w 71"/>
                <a:gd name="T3" fmla="*/ 31 h 63"/>
                <a:gd name="T4" fmla="*/ 71 w 71"/>
                <a:gd name="T5" fmla="*/ 16 h 63"/>
                <a:gd name="T6" fmla="*/ 58 w 71"/>
                <a:gd name="T7" fmla="*/ 8 h 63"/>
                <a:gd name="T8" fmla="*/ 52 w 71"/>
                <a:gd name="T9" fmla="*/ 0 h 63"/>
                <a:gd name="T10" fmla="*/ 32 w 71"/>
                <a:gd name="T11" fmla="*/ 0 h 63"/>
                <a:gd name="T12" fmla="*/ 19 w 71"/>
                <a:gd name="T13" fmla="*/ 0 h 63"/>
                <a:gd name="T14" fmla="*/ 19 w 71"/>
                <a:gd name="T15" fmla="*/ 8 h 63"/>
                <a:gd name="T16" fmla="*/ 6 w 71"/>
                <a:gd name="T17" fmla="*/ 16 h 63"/>
                <a:gd name="T18" fmla="*/ 0 w 71"/>
                <a:gd name="T19" fmla="*/ 31 h 63"/>
                <a:gd name="T20" fmla="*/ 0 w 71"/>
                <a:gd name="T21" fmla="*/ 55 h 63"/>
                <a:gd name="T22" fmla="*/ 13 w 71"/>
                <a:gd name="T23" fmla="*/ 63 h 63"/>
                <a:gd name="T24" fmla="*/ 13 w 71"/>
                <a:gd name="T25" fmla="*/ 47 h 63"/>
                <a:gd name="T26" fmla="*/ 13 w 71"/>
                <a:gd name="T27" fmla="*/ 47 h 63"/>
                <a:gd name="T28" fmla="*/ 19 w 71"/>
                <a:gd name="T29" fmla="*/ 47 h 63"/>
                <a:gd name="T30" fmla="*/ 19 w 71"/>
                <a:gd name="T31" fmla="*/ 31 h 63"/>
                <a:gd name="T32" fmla="*/ 39 w 71"/>
                <a:gd name="T33" fmla="*/ 16 h 63"/>
                <a:gd name="T34" fmla="*/ 65 w 71"/>
                <a:gd name="T35" fmla="*/ 31 h 63"/>
                <a:gd name="T36" fmla="*/ 65 w 71"/>
                <a:gd name="T3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" h="63">
                  <a:moveTo>
                    <a:pt x="65" y="39"/>
                  </a:moveTo>
                  <a:lnTo>
                    <a:pt x="71" y="31"/>
                  </a:lnTo>
                  <a:lnTo>
                    <a:pt x="71" y="16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1"/>
                  </a:lnTo>
                  <a:lnTo>
                    <a:pt x="0" y="55"/>
                  </a:lnTo>
                  <a:lnTo>
                    <a:pt x="13" y="63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9" y="47"/>
                  </a:lnTo>
                  <a:lnTo>
                    <a:pt x="19" y="31"/>
                  </a:lnTo>
                  <a:lnTo>
                    <a:pt x="39" y="16"/>
                  </a:lnTo>
                  <a:lnTo>
                    <a:pt x="65" y="31"/>
                  </a:lnTo>
                  <a:lnTo>
                    <a:pt x="65" y="39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ABD8304D-9E68-4E39-A024-EDE042F4F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" y="2487"/>
              <a:ext cx="32" cy="40"/>
            </a:xfrm>
            <a:custGeom>
              <a:avLst/>
              <a:gdLst>
                <a:gd name="T0" fmla="*/ 32 w 32"/>
                <a:gd name="T1" fmla="*/ 8 h 40"/>
                <a:gd name="T2" fmla="*/ 26 w 32"/>
                <a:gd name="T3" fmla="*/ 0 h 40"/>
                <a:gd name="T4" fmla="*/ 19 w 32"/>
                <a:gd name="T5" fmla="*/ 8 h 40"/>
                <a:gd name="T6" fmla="*/ 6 w 32"/>
                <a:gd name="T7" fmla="*/ 16 h 40"/>
                <a:gd name="T8" fmla="*/ 0 w 32"/>
                <a:gd name="T9" fmla="*/ 32 h 40"/>
                <a:gd name="T10" fmla="*/ 6 w 32"/>
                <a:gd name="T11" fmla="*/ 40 h 40"/>
                <a:gd name="T12" fmla="*/ 13 w 32"/>
                <a:gd name="T13" fmla="*/ 40 h 40"/>
                <a:gd name="T14" fmla="*/ 13 w 32"/>
                <a:gd name="T15" fmla="*/ 32 h 40"/>
                <a:gd name="T16" fmla="*/ 19 w 32"/>
                <a:gd name="T17" fmla="*/ 16 h 40"/>
                <a:gd name="T18" fmla="*/ 32 w 32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40">
                  <a:moveTo>
                    <a:pt x="32" y="8"/>
                  </a:moveTo>
                  <a:lnTo>
                    <a:pt x="26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6" y="40"/>
                  </a:lnTo>
                  <a:lnTo>
                    <a:pt x="13" y="40"/>
                  </a:lnTo>
                  <a:lnTo>
                    <a:pt x="13" y="32"/>
                  </a:lnTo>
                  <a:lnTo>
                    <a:pt x="19" y="16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FE341CB3-1F17-48F0-B6CC-13F8C546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2479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8 h 16"/>
                <a:gd name="T4" fmla="*/ 0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0 w 13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D139AEBE-65C8-4777-A9F6-4FFDAAFFD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" y="2511"/>
              <a:ext cx="39" cy="48"/>
            </a:xfrm>
            <a:custGeom>
              <a:avLst/>
              <a:gdLst>
                <a:gd name="T0" fmla="*/ 6 w 39"/>
                <a:gd name="T1" fmla="*/ 0 h 48"/>
                <a:gd name="T2" fmla="*/ 0 w 39"/>
                <a:gd name="T3" fmla="*/ 40 h 48"/>
                <a:gd name="T4" fmla="*/ 13 w 39"/>
                <a:gd name="T5" fmla="*/ 48 h 48"/>
                <a:gd name="T6" fmla="*/ 26 w 39"/>
                <a:gd name="T7" fmla="*/ 48 h 48"/>
                <a:gd name="T8" fmla="*/ 39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3 w 39"/>
                <a:gd name="T15" fmla="*/ 24 h 48"/>
                <a:gd name="T16" fmla="*/ 6 w 39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48">
                  <a:moveTo>
                    <a:pt x="6" y="0"/>
                  </a:moveTo>
                  <a:lnTo>
                    <a:pt x="0" y="40"/>
                  </a:lnTo>
                  <a:lnTo>
                    <a:pt x="13" y="48"/>
                  </a:lnTo>
                  <a:lnTo>
                    <a:pt x="26" y="48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61439B4F-F4DF-4893-B3B2-A22B9D1C1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" y="2543"/>
              <a:ext cx="149" cy="304"/>
            </a:xfrm>
            <a:custGeom>
              <a:avLst/>
              <a:gdLst>
                <a:gd name="T0" fmla="*/ 46 w 149"/>
                <a:gd name="T1" fmla="*/ 8 h 304"/>
                <a:gd name="T2" fmla="*/ 20 w 149"/>
                <a:gd name="T3" fmla="*/ 16 h 304"/>
                <a:gd name="T4" fmla="*/ 13 w 149"/>
                <a:gd name="T5" fmla="*/ 8 h 304"/>
                <a:gd name="T6" fmla="*/ 0 w 149"/>
                <a:gd name="T7" fmla="*/ 16 h 304"/>
                <a:gd name="T8" fmla="*/ 0 w 149"/>
                <a:gd name="T9" fmla="*/ 40 h 304"/>
                <a:gd name="T10" fmla="*/ 0 w 149"/>
                <a:gd name="T11" fmla="*/ 64 h 304"/>
                <a:gd name="T12" fmla="*/ 13 w 149"/>
                <a:gd name="T13" fmla="*/ 80 h 304"/>
                <a:gd name="T14" fmla="*/ 26 w 149"/>
                <a:gd name="T15" fmla="*/ 80 h 304"/>
                <a:gd name="T16" fmla="*/ 33 w 149"/>
                <a:gd name="T17" fmla="*/ 144 h 304"/>
                <a:gd name="T18" fmla="*/ 13 w 149"/>
                <a:gd name="T19" fmla="*/ 256 h 304"/>
                <a:gd name="T20" fmla="*/ 13 w 149"/>
                <a:gd name="T21" fmla="*/ 288 h 304"/>
                <a:gd name="T22" fmla="*/ 46 w 149"/>
                <a:gd name="T23" fmla="*/ 296 h 304"/>
                <a:gd name="T24" fmla="*/ 98 w 149"/>
                <a:gd name="T25" fmla="*/ 304 h 304"/>
                <a:gd name="T26" fmla="*/ 124 w 149"/>
                <a:gd name="T27" fmla="*/ 296 h 304"/>
                <a:gd name="T28" fmla="*/ 149 w 149"/>
                <a:gd name="T29" fmla="*/ 280 h 304"/>
                <a:gd name="T30" fmla="*/ 143 w 149"/>
                <a:gd name="T31" fmla="*/ 248 h 304"/>
                <a:gd name="T32" fmla="*/ 111 w 149"/>
                <a:gd name="T33" fmla="*/ 136 h 304"/>
                <a:gd name="T34" fmla="*/ 111 w 149"/>
                <a:gd name="T35" fmla="*/ 72 h 304"/>
                <a:gd name="T36" fmla="*/ 124 w 149"/>
                <a:gd name="T37" fmla="*/ 72 h 304"/>
                <a:gd name="T38" fmla="*/ 130 w 149"/>
                <a:gd name="T39" fmla="*/ 64 h 304"/>
                <a:gd name="T40" fmla="*/ 130 w 149"/>
                <a:gd name="T41" fmla="*/ 24 h 304"/>
                <a:gd name="T42" fmla="*/ 117 w 149"/>
                <a:gd name="T43" fmla="*/ 8 h 304"/>
                <a:gd name="T44" fmla="*/ 104 w 149"/>
                <a:gd name="T45" fmla="*/ 16 h 304"/>
                <a:gd name="T46" fmla="*/ 85 w 149"/>
                <a:gd name="T47" fmla="*/ 0 h 304"/>
                <a:gd name="T48" fmla="*/ 85 w 149"/>
                <a:gd name="T49" fmla="*/ 8 h 304"/>
                <a:gd name="T50" fmla="*/ 72 w 149"/>
                <a:gd name="T51" fmla="*/ 16 h 304"/>
                <a:gd name="T52" fmla="*/ 59 w 149"/>
                <a:gd name="T53" fmla="*/ 16 h 304"/>
                <a:gd name="T54" fmla="*/ 46 w 149"/>
                <a:gd name="T55" fmla="*/ 8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304">
                  <a:moveTo>
                    <a:pt x="46" y="8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0" y="64"/>
                  </a:lnTo>
                  <a:lnTo>
                    <a:pt x="13" y="80"/>
                  </a:lnTo>
                  <a:lnTo>
                    <a:pt x="26" y="80"/>
                  </a:lnTo>
                  <a:lnTo>
                    <a:pt x="33" y="144"/>
                  </a:lnTo>
                  <a:lnTo>
                    <a:pt x="13" y="256"/>
                  </a:lnTo>
                  <a:lnTo>
                    <a:pt x="13" y="288"/>
                  </a:lnTo>
                  <a:lnTo>
                    <a:pt x="46" y="296"/>
                  </a:lnTo>
                  <a:lnTo>
                    <a:pt x="98" y="304"/>
                  </a:lnTo>
                  <a:lnTo>
                    <a:pt x="124" y="296"/>
                  </a:lnTo>
                  <a:lnTo>
                    <a:pt x="149" y="280"/>
                  </a:lnTo>
                  <a:lnTo>
                    <a:pt x="143" y="248"/>
                  </a:lnTo>
                  <a:lnTo>
                    <a:pt x="111" y="136"/>
                  </a:lnTo>
                  <a:lnTo>
                    <a:pt x="111" y="72"/>
                  </a:lnTo>
                  <a:lnTo>
                    <a:pt x="124" y="72"/>
                  </a:lnTo>
                  <a:lnTo>
                    <a:pt x="130" y="64"/>
                  </a:lnTo>
                  <a:lnTo>
                    <a:pt x="130" y="24"/>
                  </a:lnTo>
                  <a:lnTo>
                    <a:pt x="117" y="8"/>
                  </a:lnTo>
                  <a:lnTo>
                    <a:pt x="104" y="16"/>
                  </a:lnTo>
                  <a:lnTo>
                    <a:pt x="85" y="0"/>
                  </a:lnTo>
                  <a:lnTo>
                    <a:pt x="85" y="8"/>
                  </a:lnTo>
                  <a:lnTo>
                    <a:pt x="72" y="16"/>
                  </a:lnTo>
                  <a:lnTo>
                    <a:pt x="59" y="16"/>
                  </a:lnTo>
                  <a:lnTo>
                    <a:pt x="46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48">
              <a:extLst>
                <a:ext uri="{FF2B5EF4-FFF2-40B4-BE49-F238E27FC236}">
                  <a16:creationId xmlns:a16="http://schemas.microsoft.com/office/drawing/2014/main" id="{EE248108-9122-4C67-BCF6-BBF535C35C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87" y="2599"/>
              <a:ext cx="1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087575E-A919-47C6-8AF8-BBFE03AD0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" y="2615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8 h 24"/>
                <a:gd name="T10" fmla="*/ 6 w 19"/>
                <a:gd name="T11" fmla="*/ 8 h 24"/>
                <a:gd name="T12" fmla="*/ 0 w 19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BCD2A12C-3D66-4D63-BFFA-2D98159D3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7" y="2607"/>
              <a:ext cx="19" cy="24"/>
            </a:xfrm>
            <a:custGeom>
              <a:avLst/>
              <a:gdLst>
                <a:gd name="T0" fmla="*/ 0 w 19"/>
                <a:gd name="T1" fmla="*/ 8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0 h 24"/>
                <a:gd name="T10" fmla="*/ 13 w 19"/>
                <a:gd name="T11" fmla="*/ 8 h 24"/>
                <a:gd name="T12" fmla="*/ 0 w 19"/>
                <a:gd name="T1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4">
                  <a:moveTo>
                    <a:pt x="0" y="8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CDC18427-A8FD-4B3B-99F0-D5B6C15A9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" y="2639"/>
              <a:ext cx="91" cy="72"/>
            </a:xfrm>
            <a:custGeom>
              <a:avLst/>
              <a:gdLst>
                <a:gd name="T0" fmla="*/ 0 w 91"/>
                <a:gd name="T1" fmla="*/ 0 h 72"/>
                <a:gd name="T2" fmla="*/ 6 w 91"/>
                <a:gd name="T3" fmla="*/ 32 h 72"/>
                <a:gd name="T4" fmla="*/ 45 w 91"/>
                <a:gd name="T5" fmla="*/ 64 h 72"/>
                <a:gd name="T6" fmla="*/ 58 w 91"/>
                <a:gd name="T7" fmla="*/ 72 h 72"/>
                <a:gd name="T8" fmla="*/ 78 w 91"/>
                <a:gd name="T9" fmla="*/ 72 h 72"/>
                <a:gd name="T10" fmla="*/ 91 w 91"/>
                <a:gd name="T11" fmla="*/ 64 h 72"/>
                <a:gd name="T12" fmla="*/ 78 w 91"/>
                <a:gd name="T13" fmla="*/ 56 h 72"/>
                <a:gd name="T14" fmla="*/ 71 w 91"/>
                <a:gd name="T15" fmla="*/ 56 h 72"/>
                <a:gd name="T16" fmla="*/ 78 w 91"/>
                <a:gd name="T17" fmla="*/ 48 h 72"/>
                <a:gd name="T18" fmla="*/ 78 w 91"/>
                <a:gd name="T19" fmla="*/ 40 h 72"/>
                <a:gd name="T20" fmla="*/ 65 w 91"/>
                <a:gd name="T21" fmla="*/ 40 h 72"/>
                <a:gd name="T22" fmla="*/ 58 w 91"/>
                <a:gd name="T23" fmla="*/ 48 h 72"/>
                <a:gd name="T24" fmla="*/ 26 w 91"/>
                <a:gd name="T25" fmla="*/ 24 h 72"/>
                <a:gd name="T26" fmla="*/ 19 w 91"/>
                <a:gd name="T27" fmla="*/ 0 h 72"/>
                <a:gd name="T28" fmla="*/ 0 w 91"/>
                <a:gd name="T2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72">
                  <a:moveTo>
                    <a:pt x="0" y="0"/>
                  </a:moveTo>
                  <a:lnTo>
                    <a:pt x="6" y="32"/>
                  </a:lnTo>
                  <a:lnTo>
                    <a:pt x="45" y="64"/>
                  </a:lnTo>
                  <a:lnTo>
                    <a:pt x="58" y="72"/>
                  </a:lnTo>
                  <a:lnTo>
                    <a:pt x="78" y="72"/>
                  </a:lnTo>
                  <a:lnTo>
                    <a:pt x="91" y="64"/>
                  </a:lnTo>
                  <a:lnTo>
                    <a:pt x="78" y="56"/>
                  </a:lnTo>
                  <a:lnTo>
                    <a:pt x="71" y="56"/>
                  </a:lnTo>
                  <a:lnTo>
                    <a:pt x="78" y="48"/>
                  </a:lnTo>
                  <a:lnTo>
                    <a:pt x="78" y="40"/>
                  </a:lnTo>
                  <a:lnTo>
                    <a:pt x="65" y="40"/>
                  </a:lnTo>
                  <a:lnTo>
                    <a:pt x="58" y="48"/>
                  </a:lnTo>
                  <a:lnTo>
                    <a:pt x="26" y="24"/>
                  </a:lnTo>
                  <a:lnTo>
                    <a:pt x="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42A803CE-E021-456B-B208-E1B314B11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2631"/>
              <a:ext cx="52" cy="72"/>
            </a:xfrm>
            <a:custGeom>
              <a:avLst/>
              <a:gdLst>
                <a:gd name="T0" fmla="*/ 33 w 52"/>
                <a:gd name="T1" fmla="*/ 0 h 72"/>
                <a:gd name="T2" fmla="*/ 33 w 52"/>
                <a:gd name="T3" fmla="*/ 32 h 72"/>
                <a:gd name="T4" fmla="*/ 20 w 52"/>
                <a:gd name="T5" fmla="*/ 48 h 72"/>
                <a:gd name="T6" fmla="*/ 7 w 52"/>
                <a:gd name="T7" fmla="*/ 48 h 72"/>
                <a:gd name="T8" fmla="*/ 7 w 52"/>
                <a:gd name="T9" fmla="*/ 56 h 72"/>
                <a:gd name="T10" fmla="*/ 0 w 52"/>
                <a:gd name="T11" fmla="*/ 64 h 72"/>
                <a:gd name="T12" fmla="*/ 7 w 52"/>
                <a:gd name="T13" fmla="*/ 64 h 72"/>
                <a:gd name="T14" fmla="*/ 20 w 52"/>
                <a:gd name="T15" fmla="*/ 72 h 72"/>
                <a:gd name="T16" fmla="*/ 26 w 52"/>
                <a:gd name="T17" fmla="*/ 64 h 72"/>
                <a:gd name="T18" fmla="*/ 33 w 52"/>
                <a:gd name="T19" fmla="*/ 56 h 72"/>
                <a:gd name="T20" fmla="*/ 46 w 52"/>
                <a:gd name="T21" fmla="*/ 40 h 72"/>
                <a:gd name="T22" fmla="*/ 52 w 52"/>
                <a:gd name="T23" fmla="*/ 0 h 72"/>
                <a:gd name="T24" fmla="*/ 46 w 52"/>
                <a:gd name="T25" fmla="*/ 0 h 72"/>
                <a:gd name="T26" fmla="*/ 33 w 52"/>
                <a:gd name="T2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72">
                  <a:moveTo>
                    <a:pt x="33" y="0"/>
                  </a:moveTo>
                  <a:lnTo>
                    <a:pt x="33" y="32"/>
                  </a:lnTo>
                  <a:lnTo>
                    <a:pt x="20" y="48"/>
                  </a:lnTo>
                  <a:lnTo>
                    <a:pt x="7" y="48"/>
                  </a:lnTo>
                  <a:lnTo>
                    <a:pt x="7" y="56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3" y="56"/>
                  </a:lnTo>
                  <a:lnTo>
                    <a:pt x="46" y="40"/>
                  </a:lnTo>
                  <a:lnTo>
                    <a:pt x="52" y="0"/>
                  </a:lnTo>
                  <a:lnTo>
                    <a:pt x="46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C8B8590C-2FAF-42A9-B863-3922B5F54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2543"/>
              <a:ext cx="65" cy="40"/>
            </a:xfrm>
            <a:custGeom>
              <a:avLst/>
              <a:gdLst>
                <a:gd name="T0" fmla="*/ 13 w 65"/>
                <a:gd name="T1" fmla="*/ 8 h 40"/>
                <a:gd name="T2" fmla="*/ 0 w 65"/>
                <a:gd name="T3" fmla="*/ 8 h 40"/>
                <a:gd name="T4" fmla="*/ 0 w 65"/>
                <a:gd name="T5" fmla="*/ 24 h 40"/>
                <a:gd name="T6" fmla="*/ 19 w 65"/>
                <a:gd name="T7" fmla="*/ 40 h 40"/>
                <a:gd name="T8" fmla="*/ 32 w 65"/>
                <a:gd name="T9" fmla="*/ 40 h 40"/>
                <a:gd name="T10" fmla="*/ 39 w 65"/>
                <a:gd name="T11" fmla="*/ 24 h 40"/>
                <a:gd name="T12" fmla="*/ 45 w 65"/>
                <a:gd name="T13" fmla="*/ 40 h 40"/>
                <a:gd name="T14" fmla="*/ 58 w 65"/>
                <a:gd name="T15" fmla="*/ 40 h 40"/>
                <a:gd name="T16" fmla="*/ 65 w 65"/>
                <a:gd name="T17" fmla="*/ 24 h 40"/>
                <a:gd name="T18" fmla="*/ 65 w 65"/>
                <a:gd name="T19" fmla="*/ 8 h 40"/>
                <a:gd name="T20" fmla="*/ 52 w 65"/>
                <a:gd name="T21" fmla="*/ 0 h 40"/>
                <a:gd name="T22" fmla="*/ 52 w 65"/>
                <a:gd name="T23" fmla="*/ 8 h 40"/>
                <a:gd name="T24" fmla="*/ 39 w 65"/>
                <a:gd name="T25" fmla="*/ 16 h 40"/>
                <a:gd name="T26" fmla="*/ 26 w 65"/>
                <a:gd name="T27" fmla="*/ 16 h 40"/>
                <a:gd name="T28" fmla="*/ 13 w 65"/>
                <a:gd name="T2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40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40"/>
                  </a:lnTo>
                  <a:lnTo>
                    <a:pt x="32" y="40"/>
                  </a:lnTo>
                  <a:lnTo>
                    <a:pt x="39" y="24"/>
                  </a:lnTo>
                  <a:lnTo>
                    <a:pt x="45" y="40"/>
                  </a:lnTo>
                  <a:lnTo>
                    <a:pt x="58" y="40"/>
                  </a:lnTo>
                  <a:lnTo>
                    <a:pt x="65" y="24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9" y="16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69BC9E7B-4258-4C4E-8DA4-380EBEEAB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2847"/>
              <a:ext cx="7" cy="56"/>
            </a:xfrm>
            <a:custGeom>
              <a:avLst/>
              <a:gdLst>
                <a:gd name="T0" fmla="*/ 0 w 7"/>
                <a:gd name="T1" fmla="*/ 56 h 56"/>
                <a:gd name="T2" fmla="*/ 0 w 7"/>
                <a:gd name="T3" fmla="*/ 32 h 56"/>
                <a:gd name="T4" fmla="*/ 7 w 7"/>
                <a:gd name="T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6">
                  <a:moveTo>
                    <a:pt x="0" y="56"/>
                  </a:moveTo>
                  <a:lnTo>
                    <a:pt x="0" y="32"/>
                  </a:lnTo>
                  <a:lnTo>
                    <a:pt x="7" y="0"/>
                  </a:lnTo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C4543C2F-34C3-4E8E-B0AB-EAFA994C7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8" y="2903"/>
              <a:ext cx="78" cy="40"/>
            </a:xfrm>
            <a:custGeom>
              <a:avLst/>
              <a:gdLst>
                <a:gd name="T0" fmla="*/ 7 w 78"/>
                <a:gd name="T1" fmla="*/ 0 h 40"/>
                <a:gd name="T2" fmla="*/ 0 w 78"/>
                <a:gd name="T3" fmla="*/ 16 h 40"/>
                <a:gd name="T4" fmla="*/ 7 w 78"/>
                <a:gd name="T5" fmla="*/ 32 h 40"/>
                <a:gd name="T6" fmla="*/ 13 w 78"/>
                <a:gd name="T7" fmla="*/ 40 h 40"/>
                <a:gd name="T8" fmla="*/ 39 w 78"/>
                <a:gd name="T9" fmla="*/ 40 h 40"/>
                <a:gd name="T10" fmla="*/ 39 w 78"/>
                <a:gd name="T11" fmla="*/ 32 h 40"/>
                <a:gd name="T12" fmla="*/ 46 w 78"/>
                <a:gd name="T13" fmla="*/ 32 h 40"/>
                <a:gd name="T14" fmla="*/ 65 w 78"/>
                <a:gd name="T15" fmla="*/ 32 h 40"/>
                <a:gd name="T16" fmla="*/ 78 w 78"/>
                <a:gd name="T17" fmla="*/ 24 h 40"/>
                <a:gd name="T18" fmla="*/ 72 w 78"/>
                <a:gd name="T19" fmla="*/ 16 h 40"/>
                <a:gd name="T20" fmla="*/ 65 w 78"/>
                <a:gd name="T21" fmla="*/ 8 h 40"/>
                <a:gd name="T22" fmla="*/ 52 w 78"/>
                <a:gd name="T23" fmla="*/ 0 h 40"/>
                <a:gd name="T24" fmla="*/ 39 w 78"/>
                <a:gd name="T25" fmla="*/ 8 h 40"/>
                <a:gd name="T26" fmla="*/ 26 w 78"/>
                <a:gd name="T27" fmla="*/ 0 h 40"/>
                <a:gd name="T28" fmla="*/ 20 w 78"/>
                <a:gd name="T29" fmla="*/ 8 h 40"/>
                <a:gd name="T30" fmla="*/ 7 w 78"/>
                <a:gd name="T3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40">
                  <a:moveTo>
                    <a:pt x="7" y="0"/>
                  </a:moveTo>
                  <a:lnTo>
                    <a:pt x="0" y="16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46" y="32"/>
                  </a:lnTo>
                  <a:lnTo>
                    <a:pt x="65" y="32"/>
                  </a:lnTo>
                  <a:lnTo>
                    <a:pt x="78" y="24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9" y="8"/>
                  </a:lnTo>
                  <a:lnTo>
                    <a:pt x="26" y="0"/>
                  </a:lnTo>
                  <a:lnTo>
                    <a:pt x="2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0160C544-C93F-47D9-809E-D39304A74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" y="2879"/>
              <a:ext cx="39" cy="40"/>
            </a:xfrm>
            <a:custGeom>
              <a:avLst/>
              <a:gdLst>
                <a:gd name="T0" fmla="*/ 0 w 39"/>
                <a:gd name="T1" fmla="*/ 0 h 40"/>
                <a:gd name="T2" fmla="*/ 0 w 39"/>
                <a:gd name="T3" fmla="*/ 24 h 40"/>
                <a:gd name="T4" fmla="*/ 0 w 39"/>
                <a:gd name="T5" fmla="*/ 40 h 40"/>
                <a:gd name="T6" fmla="*/ 13 w 39"/>
                <a:gd name="T7" fmla="*/ 40 h 40"/>
                <a:gd name="T8" fmla="*/ 20 w 39"/>
                <a:gd name="T9" fmla="*/ 40 h 40"/>
                <a:gd name="T10" fmla="*/ 26 w 39"/>
                <a:gd name="T11" fmla="*/ 40 h 40"/>
                <a:gd name="T12" fmla="*/ 39 w 39"/>
                <a:gd name="T13" fmla="*/ 40 h 40"/>
                <a:gd name="T14" fmla="*/ 33 w 39"/>
                <a:gd name="T15" fmla="*/ 24 h 40"/>
                <a:gd name="T16" fmla="*/ 39 w 39"/>
                <a:gd name="T17" fmla="*/ 0 h 40"/>
                <a:gd name="T18" fmla="*/ 33 w 39"/>
                <a:gd name="T19" fmla="*/ 0 h 40"/>
                <a:gd name="T20" fmla="*/ 0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0" y="0"/>
                  </a:moveTo>
                  <a:lnTo>
                    <a:pt x="0" y="24"/>
                  </a:lnTo>
                  <a:lnTo>
                    <a:pt x="0" y="40"/>
                  </a:lnTo>
                  <a:lnTo>
                    <a:pt x="13" y="40"/>
                  </a:lnTo>
                  <a:lnTo>
                    <a:pt x="20" y="40"/>
                  </a:lnTo>
                  <a:lnTo>
                    <a:pt x="26" y="40"/>
                  </a:lnTo>
                  <a:lnTo>
                    <a:pt x="39" y="40"/>
                  </a:lnTo>
                  <a:lnTo>
                    <a:pt x="33" y="24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8CD991DF-824A-4EA7-8812-5EDFB0D1E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" y="2647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0 h 24"/>
                <a:gd name="T4" fmla="*/ 6 w 19"/>
                <a:gd name="T5" fmla="*/ 0 h 24"/>
                <a:gd name="T6" fmla="*/ 19 w 19"/>
                <a:gd name="T7" fmla="*/ 8 h 24"/>
                <a:gd name="T8" fmla="*/ 19 w 19"/>
                <a:gd name="T9" fmla="*/ 16 h 24"/>
                <a:gd name="T10" fmla="*/ 19 w 19"/>
                <a:gd name="T11" fmla="*/ 24 h 24"/>
                <a:gd name="T12" fmla="*/ 13 w 19"/>
                <a:gd name="T13" fmla="*/ 24 h 24"/>
                <a:gd name="T14" fmla="*/ 6 w 19"/>
                <a:gd name="T15" fmla="*/ 16 h 24"/>
                <a:gd name="T16" fmla="*/ 6 w 19"/>
                <a:gd name="T17" fmla="*/ 8 h 24"/>
                <a:gd name="T18" fmla="*/ 0 w 19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9" y="8"/>
                  </a:lnTo>
                  <a:lnTo>
                    <a:pt x="19" y="16"/>
                  </a:lnTo>
                  <a:lnTo>
                    <a:pt x="19" y="24"/>
                  </a:lnTo>
                  <a:lnTo>
                    <a:pt x="13" y="24"/>
                  </a:lnTo>
                  <a:lnTo>
                    <a:pt x="6" y="16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4356AE9-D49B-49F2-AB55-C073F6F5F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" y="2631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13 w 39"/>
                <a:gd name="T11" fmla="*/ 40 h 56"/>
                <a:gd name="T12" fmla="*/ 26 w 39"/>
                <a:gd name="T13" fmla="*/ 56 h 56"/>
                <a:gd name="T14" fmla="*/ 32 w 39"/>
                <a:gd name="T15" fmla="*/ 48 h 56"/>
                <a:gd name="T16" fmla="*/ 39 w 39"/>
                <a:gd name="T17" fmla="*/ 40 h 56"/>
                <a:gd name="T18" fmla="*/ 39 w 39"/>
                <a:gd name="T19" fmla="*/ 24 h 56"/>
                <a:gd name="T20" fmla="*/ 39 w 39"/>
                <a:gd name="T21" fmla="*/ 8 h 56"/>
                <a:gd name="T22" fmla="*/ 19 w 39"/>
                <a:gd name="T23" fmla="*/ 0 h 56"/>
                <a:gd name="T24" fmla="*/ 6 w 39"/>
                <a:gd name="T25" fmla="*/ 8 h 56"/>
                <a:gd name="T26" fmla="*/ 6 w 39"/>
                <a:gd name="T27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3" y="40"/>
                  </a:lnTo>
                  <a:lnTo>
                    <a:pt x="26" y="56"/>
                  </a:lnTo>
                  <a:lnTo>
                    <a:pt x="32" y="48"/>
                  </a:lnTo>
                  <a:lnTo>
                    <a:pt x="39" y="40"/>
                  </a:lnTo>
                  <a:lnTo>
                    <a:pt x="39" y="24"/>
                  </a:lnTo>
                  <a:lnTo>
                    <a:pt x="39" y="8"/>
                  </a:lnTo>
                  <a:lnTo>
                    <a:pt x="19" y="0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9">
              <a:extLst>
                <a:ext uri="{FF2B5EF4-FFF2-40B4-BE49-F238E27FC236}">
                  <a16:creationId xmlns:a16="http://schemas.microsoft.com/office/drawing/2014/main" id="{0AE547A0-6807-49C0-A2AD-BCFF184DB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" y="2615"/>
              <a:ext cx="52" cy="48"/>
            </a:xfrm>
            <a:custGeom>
              <a:avLst/>
              <a:gdLst>
                <a:gd name="T0" fmla="*/ 46 w 52"/>
                <a:gd name="T1" fmla="*/ 32 h 48"/>
                <a:gd name="T2" fmla="*/ 52 w 52"/>
                <a:gd name="T3" fmla="*/ 24 h 48"/>
                <a:gd name="T4" fmla="*/ 52 w 52"/>
                <a:gd name="T5" fmla="*/ 16 h 48"/>
                <a:gd name="T6" fmla="*/ 46 w 52"/>
                <a:gd name="T7" fmla="*/ 8 h 48"/>
                <a:gd name="T8" fmla="*/ 33 w 52"/>
                <a:gd name="T9" fmla="*/ 8 h 48"/>
                <a:gd name="T10" fmla="*/ 20 w 52"/>
                <a:gd name="T11" fmla="*/ 0 h 48"/>
                <a:gd name="T12" fmla="*/ 13 w 52"/>
                <a:gd name="T13" fmla="*/ 8 h 48"/>
                <a:gd name="T14" fmla="*/ 13 w 52"/>
                <a:gd name="T15" fmla="*/ 8 h 48"/>
                <a:gd name="T16" fmla="*/ 7 w 52"/>
                <a:gd name="T17" fmla="*/ 16 h 48"/>
                <a:gd name="T18" fmla="*/ 0 w 52"/>
                <a:gd name="T19" fmla="*/ 24 h 48"/>
                <a:gd name="T20" fmla="*/ 0 w 52"/>
                <a:gd name="T21" fmla="*/ 40 h 48"/>
                <a:gd name="T22" fmla="*/ 7 w 52"/>
                <a:gd name="T23" fmla="*/ 48 h 48"/>
                <a:gd name="T24" fmla="*/ 7 w 52"/>
                <a:gd name="T25" fmla="*/ 40 h 48"/>
                <a:gd name="T26" fmla="*/ 7 w 52"/>
                <a:gd name="T27" fmla="*/ 32 h 48"/>
                <a:gd name="T28" fmla="*/ 13 w 52"/>
                <a:gd name="T29" fmla="*/ 40 h 48"/>
                <a:gd name="T30" fmla="*/ 13 w 52"/>
                <a:gd name="T31" fmla="*/ 24 h 48"/>
                <a:gd name="T32" fmla="*/ 26 w 52"/>
                <a:gd name="T33" fmla="*/ 16 h 48"/>
                <a:gd name="T34" fmla="*/ 46 w 52"/>
                <a:gd name="T35" fmla="*/ 24 h 48"/>
                <a:gd name="T36" fmla="*/ 46 w 52"/>
                <a:gd name="T37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48">
                  <a:moveTo>
                    <a:pt x="46" y="32"/>
                  </a:moveTo>
                  <a:lnTo>
                    <a:pt x="52" y="24"/>
                  </a:lnTo>
                  <a:lnTo>
                    <a:pt x="52" y="16"/>
                  </a:lnTo>
                  <a:lnTo>
                    <a:pt x="46" y="8"/>
                  </a:lnTo>
                  <a:lnTo>
                    <a:pt x="33" y="8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7" y="40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13" y="24"/>
                  </a:lnTo>
                  <a:lnTo>
                    <a:pt x="26" y="16"/>
                  </a:lnTo>
                  <a:lnTo>
                    <a:pt x="46" y="24"/>
                  </a:lnTo>
                  <a:lnTo>
                    <a:pt x="46" y="32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0">
              <a:extLst>
                <a:ext uri="{FF2B5EF4-FFF2-40B4-BE49-F238E27FC236}">
                  <a16:creationId xmlns:a16="http://schemas.microsoft.com/office/drawing/2014/main" id="{008204AB-B966-4621-9A83-F9100FB19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" y="2647"/>
              <a:ext cx="19" cy="24"/>
            </a:xfrm>
            <a:custGeom>
              <a:avLst/>
              <a:gdLst>
                <a:gd name="T0" fmla="*/ 19 w 19"/>
                <a:gd name="T1" fmla="*/ 8 h 24"/>
                <a:gd name="T2" fmla="*/ 19 w 19"/>
                <a:gd name="T3" fmla="*/ 0 h 24"/>
                <a:gd name="T4" fmla="*/ 13 w 19"/>
                <a:gd name="T5" fmla="*/ 0 h 24"/>
                <a:gd name="T6" fmla="*/ 0 w 19"/>
                <a:gd name="T7" fmla="*/ 8 h 24"/>
                <a:gd name="T8" fmla="*/ 0 w 19"/>
                <a:gd name="T9" fmla="*/ 16 h 24"/>
                <a:gd name="T10" fmla="*/ 0 w 19"/>
                <a:gd name="T11" fmla="*/ 24 h 24"/>
                <a:gd name="T12" fmla="*/ 6 w 19"/>
                <a:gd name="T13" fmla="*/ 24 h 24"/>
                <a:gd name="T14" fmla="*/ 6 w 19"/>
                <a:gd name="T15" fmla="*/ 16 h 24"/>
                <a:gd name="T16" fmla="*/ 13 w 19"/>
                <a:gd name="T17" fmla="*/ 8 h 24"/>
                <a:gd name="T18" fmla="*/ 19 w 19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4">
                  <a:moveTo>
                    <a:pt x="19" y="8"/>
                  </a:moveTo>
                  <a:lnTo>
                    <a:pt x="19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16"/>
                  </a:lnTo>
                  <a:lnTo>
                    <a:pt x="13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1">
              <a:extLst>
                <a:ext uri="{FF2B5EF4-FFF2-40B4-BE49-F238E27FC236}">
                  <a16:creationId xmlns:a16="http://schemas.microsoft.com/office/drawing/2014/main" id="{FAF693E7-C152-4DB8-A787-29895E6FE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3" y="2639"/>
              <a:ext cx="13" cy="16"/>
            </a:xfrm>
            <a:custGeom>
              <a:avLst/>
              <a:gdLst>
                <a:gd name="T0" fmla="*/ 6 w 13"/>
                <a:gd name="T1" fmla="*/ 8 h 16"/>
                <a:gd name="T2" fmla="*/ 0 w 13"/>
                <a:gd name="T3" fmla="*/ 8 h 16"/>
                <a:gd name="T4" fmla="*/ 6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6 w 13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6">
                  <a:moveTo>
                    <a:pt x="6" y="8"/>
                  </a:moveTo>
                  <a:lnTo>
                    <a:pt x="0" y="8"/>
                  </a:lnTo>
                  <a:lnTo>
                    <a:pt x="6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6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2">
              <a:extLst>
                <a:ext uri="{FF2B5EF4-FFF2-40B4-BE49-F238E27FC236}">
                  <a16:creationId xmlns:a16="http://schemas.microsoft.com/office/drawing/2014/main" id="{182DB035-0B4E-47CC-B047-3F96657E6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" y="2663"/>
              <a:ext cx="26" cy="32"/>
            </a:xfrm>
            <a:custGeom>
              <a:avLst/>
              <a:gdLst>
                <a:gd name="T0" fmla="*/ 6 w 26"/>
                <a:gd name="T1" fmla="*/ 0 h 32"/>
                <a:gd name="T2" fmla="*/ 0 w 26"/>
                <a:gd name="T3" fmla="*/ 24 h 32"/>
                <a:gd name="T4" fmla="*/ 6 w 26"/>
                <a:gd name="T5" fmla="*/ 32 h 32"/>
                <a:gd name="T6" fmla="*/ 19 w 26"/>
                <a:gd name="T7" fmla="*/ 32 h 32"/>
                <a:gd name="T8" fmla="*/ 26 w 26"/>
                <a:gd name="T9" fmla="*/ 24 h 32"/>
                <a:gd name="T10" fmla="*/ 26 w 26"/>
                <a:gd name="T11" fmla="*/ 24 h 32"/>
                <a:gd name="T12" fmla="*/ 26 w 26"/>
                <a:gd name="T13" fmla="*/ 24 h 32"/>
                <a:gd name="T14" fmla="*/ 13 w 26"/>
                <a:gd name="T15" fmla="*/ 8 h 32"/>
                <a:gd name="T16" fmla="*/ 6 w 2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2">
                  <a:moveTo>
                    <a:pt x="6" y="0"/>
                  </a:moveTo>
                  <a:lnTo>
                    <a:pt x="0" y="24"/>
                  </a:lnTo>
                  <a:lnTo>
                    <a:pt x="6" y="32"/>
                  </a:lnTo>
                  <a:lnTo>
                    <a:pt x="19" y="3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3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3">
              <a:extLst>
                <a:ext uri="{FF2B5EF4-FFF2-40B4-BE49-F238E27FC236}">
                  <a16:creationId xmlns:a16="http://schemas.microsoft.com/office/drawing/2014/main" id="{2C287FB2-1F6E-4ABB-8939-1A1BCAF4B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" y="2687"/>
              <a:ext cx="111" cy="192"/>
            </a:xfrm>
            <a:custGeom>
              <a:avLst/>
              <a:gdLst>
                <a:gd name="T0" fmla="*/ 33 w 111"/>
                <a:gd name="T1" fmla="*/ 0 h 192"/>
                <a:gd name="T2" fmla="*/ 13 w 111"/>
                <a:gd name="T3" fmla="*/ 8 h 192"/>
                <a:gd name="T4" fmla="*/ 7 w 111"/>
                <a:gd name="T5" fmla="*/ 0 h 192"/>
                <a:gd name="T6" fmla="*/ 0 w 111"/>
                <a:gd name="T7" fmla="*/ 8 h 192"/>
                <a:gd name="T8" fmla="*/ 0 w 111"/>
                <a:gd name="T9" fmla="*/ 24 h 192"/>
                <a:gd name="T10" fmla="*/ 0 w 111"/>
                <a:gd name="T11" fmla="*/ 40 h 192"/>
                <a:gd name="T12" fmla="*/ 7 w 111"/>
                <a:gd name="T13" fmla="*/ 48 h 192"/>
                <a:gd name="T14" fmla="*/ 20 w 111"/>
                <a:gd name="T15" fmla="*/ 48 h 192"/>
                <a:gd name="T16" fmla="*/ 26 w 111"/>
                <a:gd name="T17" fmla="*/ 88 h 192"/>
                <a:gd name="T18" fmla="*/ 7 w 111"/>
                <a:gd name="T19" fmla="*/ 160 h 192"/>
                <a:gd name="T20" fmla="*/ 7 w 111"/>
                <a:gd name="T21" fmla="*/ 184 h 192"/>
                <a:gd name="T22" fmla="*/ 33 w 111"/>
                <a:gd name="T23" fmla="*/ 192 h 192"/>
                <a:gd name="T24" fmla="*/ 72 w 111"/>
                <a:gd name="T25" fmla="*/ 192 h 192"/>
                <a:gd name="T26" fmla="*/ 91 w 111"/>
                <a:gd name="T27" fmla="*/ 184 h 192"/>
                <a:gd name="T28" fmla="*/ 111 w 111"/>
                <a:gd name="T29" fmla="*/ 176 h 192"/>
                <a:gd name="T30" fmla="*/ 104 w 111"/>
                <a:gd name="T31" fmla="*/ 160 h 192"/>
                <a:gd name="T32" fmla="*/ 85 w 111"/>
                <a:gd name="T33" fmla="*/ 80 h 192"/>
                <a:gd name="T34" fmla="*/ 85 w 111"/>
                <a:gd name="T35" fmla="*/ 40 h 192"/>
                <a:gd name="T36" fmla="*/ 91 w 111"/>
                <a:gd name="T37" fmla="*/ 40 h 192"/>
                <a:gd name="T38" fmla="*/ 98 w 111"/>
                <a:gd name="T39" fmla="*/ 40 h 192"/>
                <a:gd name="T40" fmla="*/ 98 w 111"/>
                <a:gd name="T41" fmla="*/ 16 h 192"/>
                <a:gd name="T42" fmla="*/ 85 w 111"/>
                <a:gd name="T43" fmla="*/ 0 h 192"/>
                <a:gd name="T44" fmla="*/ 78 w 111"/>
                <a:gd name="T45" fmla="*/ 0 h 192"/>
                <a:gd name="T46" fmla="*/ 59 w 111"/>
                <a:gd name="T47" fmla="*/ 0 h 192"/>
                <a:gd name="T48" fmla="*/ 59 w 111"/>
                <a:gd name="T49" fmla="*/ 0 h 192"/>
                <a:gd name="T50" fmla="*/ 52 w 111"/>
                <a:gd name="T51" fmla="*/ 8 h 192"/>
                <a:gd name="T52" fmla="*/ 39 w 111"/>
                <a:gd name="T53" fmla="*/ 8 h 192"/>
                <a:gd name="T54" fmla="*/ 33 w 111"/>
                <a:gd name="T5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1" h="192">
                  <a:moveTo>
                    <a:pt x="33" y="0"/>
                  </a:moveTo>
                  <a:lnTo>
                    <a:pt x="13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20" y="48"/>
                  </a:lnTo>
                  <a:lnTo>
                    <a:pt x="26" y="88"/>
                  </a:lnTo>
                  <a:lnTo>
                    <a:pt x="7" y="160"/>
                  </a:lnTo>
                  <a:lnTo>
                    <a:pt x="7" y="184"/>
                  </a:lnTo>
                  <a:lnTo>
                    <a:pt x="33" y="192"/>
                  </a:lnTo>
                  <a:lnTo>
                    <a:pt x="72" y="192"/>
                  </a:lnTo>
                  <a:lnTo>
                    <a:pt x="91" y="184"/>
                  </a:lnTo>
                  <a:lnTo>
                    <a:pt x="111" y="176"/>
                  </a:lnTo>
                  <a:lnTo>
                    <a:pt x="104" y="160"/>
                  </a:lnTo>
                  <a:lnTo>
                    <a:pt x="85" y="80"/>
                  </a:lnTo>
                  <a:lnTo>
                    <a:pt x="85" y="40"/>
                  </a:lnTo>
                  <a:lnTo>
                    <a:pt x="91" y="40"/>
                  </a:lnTo>
                  <a:lnTo>
                    <a:pt x="98" y="40"/>
                  </a:lnTo>
                  <a:lnTo>
                    <a:pt x="98" y="16"/>
                  </a:lnTo>
                  <a:lnTo>
                    <a:pt x="85" y="0"/>
                  </a:lnTo>
                  <a:lnTo>
                    <a:pt x="78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2" y="8"/>
                  </a:lnTo>
                  <a:lnTo>
                    <a:pt x="39" y="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4">
              <a:extLst>
                <a:ext uri="{FF2B5EF4-FFF2-40B4-BE49-F238E27FC236}">
                  <a16:creationId xmlns:a16="http://schemas.microsoft.com/office/drawing/2014/main" id="{27BE733B-E0BC-4841-A922-CA1687706E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8" y="2719"/>
              <a:ext cx="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65">
              <a:extLst>
                <a:ext uri="{FF2B5EF4-FFF2-40B4-BE49-F238E27FC236}">
                  <a16:creationId xmlns:a16="http://schemas.microsoft.com/office/drawing/2014/main" id="{291FC6C5-5779-414D-838F-EDD6D7E32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" y="2727"/>
              <a:ext cx="20" cy="16"/>
            </a:xfrm>
            <a:custGeom>
              <a:avLst/>
              <a:gdLst>
                <a:gd name="T0" fmla="*/ 0 w 20"/>
                <a:gd name="T1" fmla="*/ 0 h 16"/>
                <a:gd name="T2" fmla="*/ 7 w 20"/>
                <a:gd name="T3" fmla="*/ 16 h 16"/>
                <a:gd name="T4" fmla="*/ 13 w 20"/>
                <a:gd name="T5" fmla="*/ 16 h 16"/>
                <a:gd name="T6" fmla="*/ 20 w 20"/>
                <a:gd name="T7" fmla="*/ 16 h 16"/>
                <a:gd name="T8" fmla="*/ 20 w 20"/>
                <a:gd name="T9" fmla="*/ 8 h 16"/>
                <a:gd name="T10" fmla="*/ 7 w 20"/>
                <a:gd name="T11" fmla="*/ 8 h 16"/>
                <a:gd name="T12" fmla="*/ 0 w 2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6">
                  <a:moveTo>
                    <a:pt x="0" y="0"/>
                  </a:moveTo>
                  <a:lnTo>
                    <a:pt x="7" y="16"/>
                  </a:lnTo>
                  <a:lnTo>
                    <a:pt x="13" y="16"/>
                  </a:lnTo>
                  <a:lnTo>
                    <a:pt x="20" y="16"/>
                  </a:lnTo>
                  <a:lnTo>
                    <a:pt x="20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66">
              <a:extLst>
                <a:ext uri="{FF2B5EF4-FFF2-40B4-BE49-F238E27FC236}">
                  <a16:creationId xmlns:a16="http://schemas.microsoft.com/office/drawing/2014/main" id="{227D5AB6-B64A-4A23-9F4B-16DCC5EEE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1" y="2727"/>
              <a:ext cx="20" cy="16"/>
            </a:xfrm>
            <a:custGeom>
              <a:avLst/>
              <a:gdLst>
                <a:gd name="T0" fmla="*/ 7 w 20"/>
                <a:gd name="T1" fmla="*/ 0 h 16"/>
                <a:gd name="T2" fmla="*/ 0 w 20"/>
                <a:gd name="T3" fmla="*/ 16 h 16"/>
                <a:gd name="T4" fmla="*/ 13 w 20"/>
                <a:gd name="T5" fmla="*/ 16 h 16"/>
                <a:gd name="T6" fmla="*/ 20 w 20"/>
                <a:gd name="T7" fmla="*/ 8 h 16"/>
                <a:gd name="T8" fmla="*/ 20 w 20"/>
                <a:gd name="T9" fmla="*/ 0 h 16"/>
                <a:gd name="T10" fmla="*/ 13 w 20"/>
                <a:gd name="T11" fmla="*/ 0 h 16"/>
                <a:gd name="T12" fmla="*/ 7 w 2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6">
                  <a:moveTo>
                    <a:pt x="7" y="0"/>
                  </a:moveTo>
                  <a:lnTo>
                    <a:pt x="0" y="16"/>
                  </a:lnTo>
                  <a:lnTo>
                    <a:pt x="13" y="16"/>
                  </a:lnTo>
                  <a:lnTo>
                    <a:pt x="20" y="8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67">
              <a:extLst>
                <a:ext uri="{FF2B5EF4-FFF2-40B4-BE49-F238E27FC236}">
                  <a16:creationId xmlns:a16="http://schemas.microsoft.com/office/drawing/2014/main" id="{9A80C5D1-E89E-4148-9ABC-E27D082FC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" y="2743"/>
              <a:ext cx="65" cy="48"/>
            </a:xfrm>
            <a:custGeom>
              <a:avLst/>
              <a:gdLst>
                <a:gd name="T0" fmla="*/ 0 w 65"/>
                <a:gd name="T1" fmla="*/ 0 h 48"/>
                <a:gd name="T2" fmla="*/ 6 w 65"/>
                <a:gd name="T3" fmla="*/ 24 h 48"/>
                <a:gd name="T4" fmla="*/ 32 w 65"/>
                <a:gd name="T5" fmla="*/ 40 h 48"/>
                <a:gd name="T6" fmla="*/ 45 w 65"/>
                <a:gd name="T7" fmla="*/ 48 h 48"/>
                <a:gd name="T8" fmla="*/ 52 w 65"/>
                <a:gd name="T9" fmla="*/ 48 h 48"/>
                <a:gd name="T10" fmla="*/ 65 w 65"/>
                <a:gd name="T11" fmla="*/ 40 h 48"/>
                <a:gd name="T12" fmla="*/ 58 w 65"/>
                <a:gd name="T13" fmla="*/ 40 h 48"/>
                <a:gd name="T14" fmla="*/ 52 w 65"/>
                <a:gd name="T15" fmla="*/ 32 h 48"/>
                <a:gd name="T16" fmla="*/ 52 w 65"/>
                <a:gd name="T17" fmla="*/ 32 h 48"/>
                <a:gd name="T18" fmla="*/ 58 w 65"/>
                <a:gd name="T19" fmla="*/ 32 h 48"/>
                <a:gd name="T20" fmla="*/ 45 w 65"/>
                <a:gd name="T21" fmla="*/ 32 h 48"/>
                <a:gd name="T22" fmla="*/ 39 w 65"/>
                <a:gd name="T23" fmla="*/ 32 h 48"/>
                <a:gd name="T24" fmla="*/ 19 w 65"/>
                <a:gd name="T25" fmla="*/ 16 h 48"/>
                <a:gd name="T26" fmla="*/ 13 w 65"/>
                <a:gd name="T27" fmla="*/ 0 h 48"/>
                <a:gd name="T28" fmla="*/ 0 w 65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48">
                  <a:moveTo>
                    <a:pt x="0" y="0"/>
                  </a:moveTo>
                  <a:lnTo>
                    <a:pt x="6" y="24"/>
                  </a:lnTo>
                  <a:lnTo>
                    <a:pt x="32" y="40"/>
                  </a:lnTo>
                  <a:lnTo>
                    <a:pt x="45" y="48"/>
                  </a:lnTo>
                  <a:lnTo>
                    <a:pt x="52" y="48"/>
                  </a:lnTo>
                  <a:lnTo>
                    <a:pt x="65" y="40"/>
                  </a:lnTo>
                  <a:lnTo>
                    <a:pt x="58" y="40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8" y="32"/>
                  </a:lnTo>
                  <a:lnTo>
                    <a:pt x="45" y="32"/>
                  </a:lnTo>
                  <a:lnTo>
                    <a:pt x="39" y="32"/>
                  </a:lnTo>
                  <a:lnTo>
                    <a:pt x="19" y="16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68">
              <a:extLst>
                <a:ext uri="{FF2B5EF4-FFF2-40B4-BE49-F238E27FC236}">
                  <a16:creationId xmlns:a16="http://schemas.microsoft.com/office/drawing/2014/main" id="{557B9031-B277-4ECD-8222-FE7108E54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2735"/>
              <a:ext cx="39" cy="48"/>
            </a:xfrm>
            <a:custGeom>
              <a:avLst/>
              <a:gdLst>
                <a:gd name="T0" fmla="*/ 19 w 39"/>
                <a:gd name="T1" fmla="*/ 8 h 48"/>
                <a:gd name="T2" fmla="*/ 19 w 39"/>
                <a:gd name="T3" fmla="*/ 24 h 48"/>
                <a:gd name="T4" fmla="*/ 13 w 39"/>
                <a:gd name="T5" fmla="*/ 40 h 48"/>
                <a:gd name="T6" fmla="*/ 6 w 39"/>
                <a:gd name="T7" fmla="*/ 40 h 48"/>
                <a:gd name="T8" fmla="*/ 0 w 39"/>
                <a:gd name="T9" fmla="*/ 40 h 48"/>
                <a:gd name="T10" fmla="*/ 0 w 39"/>
                <a:gd name="T11" fmla="*/ 40 h 48"/>
                <a:gd name="T12" fmla="*/ 6 w 39"/>
                <a:gd name="T13" fmla="*/ 48 h 48"/>
                <a:gd name="T14" fmla="*/ 13 w 39"/>
                <a:gd name="T15" fmla="*/ 48 h 48"/>
                <a:gd name="T16" fmla="*/ 19 w 39"/>
                <a:gd name="T17" fmla="*/ 48 h 48"/>
                <a:gd name="T18" fmla="*/ 19 w 39"/>
                <a:gd name="T19" fmla="*/ 40 h 48"/>
                <a:gd name="T20" fmla="*/ 32 w 39"/>
                <a:gd name="T21" fmla="*/ 32 h 48"/>
                <a:gd name="T22" fmla="*/ 39 w 39"/>
                <a:gd name="T23" fmla="*/ 0 h 48"/>
                <a:gd name="T24" fmla="*/ 32 w 39"/>
                <a:gd name="T25" fmla="*/ 8 h 48"/>
                <a:gd name="T26" fmla="*/ 19 w 39"/>
                <a:gd name="T2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8">
                  <a:moveTo>
                    <a:pt x="19" y="8"/>
                  </a:moveTo>
                  <a:lnTo>
                    <a:pt x="19" y="24"/>
                  </a:lnTo>
                  <a:lnTo>
                    <a:pt x="13" y="40"/>
                  </a:lnTo>
                  <a:lnTo>
                    <a:pt x="6" y="4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6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19" y="40"/>
                  </a:lnTo>
                  <a:lnTo>
                    <a:pt x="32" y="32"/>
                  </a:lnTo>
                  <a:lnTo>
                    <a:pt x="39" y="0"/>
                  </a:lnTo>
                  <a:lnTo>
                    <a:pt x="32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69">
              <a:extLst>
                <a:ext uri="{FF2B5EF4-FFF2-40B4-BE49-F238E27FC236}">
                  <a16:creationId xmlns:a16="http://schemas.microsoft.com/office/drawing/2014/main" id="{8F48E1B7-7EF8-47D8-8AA4-102ABA33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" y="2687"/>
              <a:ext cx="46" cy="24"/>
            </a:xfrm>
            <a:custGeom>
              <a:avLst/>
              <a:gdLst>
                <a:gd name="T0" fmla="*/ 7 w 46"/>
                <a:gd name="T1" fmla="*/ 0 h 24"/>
                <a:gd name="T2" fmla="*/ 0 w 46"/>
                <a:gd name="T3" fmla="*/ 0 h 24"/>
                <a:gd name="T4" fmla="*/ 0 w 46"/>
                <a:gd name="T5" fmla="*/ 8 h 24"/>
                <a:gd name="T6" fmla="*/ 13 w 46"/>
                <a:gd name="T7" fmla="*/ 24 h 24"/>
                <a:gd name="T8" fmla="*/ 20 w 46"/>
                <a:gd name="T9" fmla="*/ 24 h 24"/>
                <a:gd name="T10" fmla="*/ 26 w 46"/>
                <a:gd name="T11" fmla="*/ 16 h 24"/>
                <a:gd name="T12" fmla="*/ 33 w 46"/>
                <a:gd name="T13" fmla="*/ 24 h 24"/>
                <a:gd name="T14" fmla="*/ 39 w 46"/>
                <a:gd name="T15" fmla="*/ 16 h 24"/>
                <a:gd name="T16" fmla="*/ 46 w 46"/>
                <a:gd name="T17" fmla="*/ 8 h 24"/>
                <a:gd name="T18" fmla="*/ 46 w 46"/>
                <a:gd name="T19" fmla="*/ 0 h 24"/>
                <a:gd name="T20" fmla="*/ 33 w 46"/>
                <a:gd name="T21" fmla="*/ 0 h 24"/>
                <a:gd name="T22" fmla="*/ 33 w 46"/>
                <a:gd name="T23" fmla="*/ 0 h 24"/>
                <a:gd name="T24" fmla="*/ 26 w 46"/>
                <a:gd name="T25" fmla="*/ 8 h 24"/>
                <a:gd name="T26" fmla="*/ 13 w 46"/>
                <a:gd name="T27" fmla="*/ 8 h 24"/>
                <a:gd name="T28" fmla="*/ 7 w 46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24">
                  <a:moveTo>
                    <a:pt x="7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6" y="16"/>
                  </a:lnTo>
                  <a:lnTo>
                    <a:pt x="33" y="24"/>
                  </a:lnTo>
                  <a:lnTo>
                    <a:pt x="39" y="16"/>
                  </a:lnTo>
                  <a:lnTo>
                    <a:pt x="46" y="8"/>
                  </a:lnTo>
                  <a:lnTo>
                    <a:pt x="46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70">
              <a:extLst>
                <a:ext uri="{FF2B5EF4-FFF2-40B4-BE49-F238E27FC236}">
                  <a16:creationId xmlns:a16="http://schemas.microsoft.com/office/drawing/2014/main" id="{8E6C6816-C5FC-4A1D-A44A-5947A1557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2879"/>
              <a:ext cx="1" cy="40"/>
            </a:xfrm>
            <a:custGeom>
              <a:avLst/>
              <a:gdLst>
                <a:gd name="T0" fmla="*/ 40 h 40"/>
                <a:gd name="T1" fmla="*/ 24 h 40"/>
                <a:gd name="T2" fmla="*/ 0 h 4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0">
                  <a:moveTo>
                    <a:pt x="0" y="40"/>
                  </a:moveTo>
                  <a:lnTo>
                    <a:pt x="0" y="24"/>
                  </a:lnTo>
                  <a:lnTo>
                    <a:pt x="0" y="0"/>
                  </a:lnTo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1">
              <a:extLst>
                <a:ext uri="{FF2B5EF4-FFF2-40B4-BE49-F238E27FC236}">
                  <a16:creationId xmlns:a16="http://schemas.microsoft.com/office/drawing/2014/main" id="{D9076F35-D6EB-4081-9643-30F7B8582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" y="2919"/>
              <a:ext cx="52" cy="24"/>
            </a:xfrm>
            <a:custGeom>
              <a:avLst/>
              <a:gdLst>
                <a:gd name="T0" fmla="*/ 0 w 52"/>
                <a:gd name="T1" fmla="*/ 0 h 24"/>
                <a:gd name="T2" fmla="*/ 0 w 52"/>
                <a:gd name="T3" fmla="*/ 8 h 24"/>
                <a:gd name="T4" fmla="*/ 0 w 52"/>
                <a:gd name="T5" fmla="*/ 16 h 24"/>
                <a:gd name="T6" fmla="*/ 7 w 52"/>
                <a:gd name="T7" fmla="*/ 24 h 24"/>
                <a:gd name="T8" fmla="*/ 26 w 52"/>
                <a:gd name="T9" fmla="*/ 24 h 24"/>
                <a:gd name="T10" fmla="*/ 26 w 52"/>
                <a:gd name="T11" fmla="*/ 16 h 24"/>
                <a:gd name="T12" fmla="*/ 33 w 52"/>
                <a:gd name="T13" fmla="*/ 16 h 24"/>
                <a:gd name="T14" fmla="*/ 46 w 52"/>
                <a:gd name="T15" fmla="*/ 16 h 24"/>
                <a:gd name="T16" fmla="*/ 52 w 52"/>
                <a:gd name="T17" fmla="*/ 16 h 24"/>
                <a:gd name="T18" fmla="*/ 52 w 52"/>
                <a:gd name="T19" fmla="*/ 8 h 24"/>
                <a:gd name="T20" fmla="*/ 46 w 52"/>
                <a:gd name="T21" fmla="*/ 8 h 24"/>
                <a:gd name="T22" fmla="*/ 39 w 52"/>
                <a:gd name="T23" fmla="*/ 0 h 24"/>
                <a:gd name="T24" fmla="*/ 26 w 52"/>
                <a:gd name="T25" fmla="*/ 0 h 24"/>
                <a:gd name="T26" fmla="*/ 20 w 52"/>
                <a:gd name="T27" fmla="*/ 0 h 24"/>
                <a:gd name="T28" fmla="*/ 13 w 52"/>
                <a:gd name="T29" fmla="*/ 0 h 24"/>
                <a:gd name="T30" fmla="*/ 0 w 52"/>
                <a:gd name="T3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" h="24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7" y="24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33" y="16"/>
                  </a:lnTo>
                  <a:lnTo>
                    <a:pt x="46" y="16"/>
                  </a:lnTo>
                  <a:lnTo>
                    <a:pt x="52" y="16"/>
                  </a:lnTo>
                  <a:lnTo>
                    <a:pt x="52" y="8"/>
                  </a:lnTo>
                  <a:lnTo>
                    <a:pt x="46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" name="Rectangle 72">
            <a:extLst>
              <a:ext uri="{FF2B5EF4-FFF2-40B4-BE49-F238E27FC236}">
                <a16:creationId xmlns:a16="http://schemas.microsoft.com/office/drawing/2014/main" id="{5A11A5BF-F4A8-4E04-AC8A-35BC0E69B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50" y="3600450"/>
            <a:ext cx="949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BB0C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2400" b="1">
                <a:solidFill>
                  <a:srgbClr val="E4BB0C"/>
                </a:solidFill>
                <a:latin typeface="Times" panose="02020603050405020304" pitchFamily="18" charset="0"/>
              </a:rPr>
              <a:t>Output</a:t>
            </a:r>
            <a:endParaRPr lang="en-US" altLang="en-US" sz="2400">
              <a:solidFill>
                <a:srgbClr val="E4BB0C"/>
              </a:solidFill>
              <a:latin typeface="Tahoma" panose="020B0604030504040204" pitchFamily="34" charset="0"/>
            </a:endParaRPr>
          </a:p>
        </p:txBody>
      </p:sp>
      <p:grpSp>
        <p:nvGrpSpPr>
          <p:cNvPr id="80" name="Group 73">
            <a:extLst>
              <a:ext uri="{FF2B5EF4-FFF2-40B4-BE49-F238E27FC236}">
                <a16:creationId xmlns:a16="http://schemas.microsoft.com/office/drawing/2014/main" id="{AA79E52B-7525-4971-B988-11D550479C6C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357438"/>
            <a:ext cx="1154113" cy="976312"/>
            <a:chOff x="1974" y="2320"/>
            <a:chExt cx="727" cy="615"/>
          </a:xfrm>
        </p:grpSpPr>
        <p:sp>
          <p:nvSpPr>
            <p:cNvPr id="81" name="Freeform 74">
              <a:extLst>
                <a:ext uri="{FF2B5EF4-FFF2-40B4-BE49-F238E27FC236}">
                  <a16:creationId xmlns:a16="http://schemas.microsoft.com/office/drawing/2014/main" id="{050C292F-9823-4ABD-91A1-3D7A1DB1D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3" y="2871"/>
              <a:ext cx="104" cy="48"/>
            </a:xfrm>
            <a:custGeom>
              <a:avLst/>
              <a:gdLst>
                <a:gd name="T0" fmla="*/ 0 w 104"/>
                <a:gd name="T1" fmla="*/ 8 h 48"/>
                <a:gd name="T2" fmla="*/ 0 w 104"/>
                <a:gd name="T3" fmla="*/ 32 h 48"/>
                <a:gd name="T4" fmla="*/ 0 w 104"/>
                <a:gd name="T5" fmla="*/ 40 h 48"/>
                <a:gd name="T6" fmla="*/ 13 w 104"/>
                <a:gd name="T7" fmla="*/ 48 h 48"/>
                <a:gd name="T8" fmla="*/ 33 w 104"/>
                <a:gd name="T9" fmla="*/ 48 h 48"/>
                <a:gd name="T10" fmla="*/ 52 w 104"/>
                <a:gd name="T11" fmla="*/ 48 h 48"/>
                <a:gd name="T12" fmla="*/ 52 w 104"/>
                <a:gd name="T13" fmla="*/ 40 h 48"/>
                <a:gd name="T14" fmla="*/ 72 w 104"/>
                <a:gd name="T15" fmla="*/ 40 h 48"/>
                <a:gd name="T16" fmla="*/ 85 w 104"/>
                <a:gd name="T17" fmla="*/ 40 h 48"/>
                <a:gd name="T18" fmla="*/ 104 w 104"/>
                <a:gd name="T19" fmla="*/ 40 h 48"/>
                <a:gd name="T20" fmla="*/ 104 w 104"/>
                <a:gd name="T21" fmla="*/ 32 h 48"/>
                <a:gd name="T22" fmla="*/ 104 w 104"/>
                <a:gd name="T23" fmla="*/ 16 h 48"/>
                <a:gd name="T24" fmla="*/ 91 w 104"/>
                <a:gd name="T25" fmla="*/ 16 h 48"/>
                <a:gd name="T26" fmla="*/ 78 w 104"/>
                <a:gd name="T27" fmla="*/ 8 h 48"/>
                <a:gd name="T28" fmla="*/ 72 w 104"/>
                <a:gd name="T29" fmla="*/ 0 h 48"/>
                <a:gd name="T30" fmla="*/ 59 w 104"/>
                <a:gd name="T31" fmla="*/ 8 h 48"/>
                <a:gd name="T32" fmla="*/ 39 w 104"/>
                <a:gd name="T33" fmla="*/ 0 h 48"/>
                <a:gd name="T34" fmla="*/ 33 w 104"/>
                <a:gd name="T35" fmla="*/ 8 h 48"/>
                <a:gd name="T36" fmla="*/ 13 w 104"/>
                <a:gd name="T37" fmla="*/ 8 h 48"/>
                <a:gd name="T38" fmla="*/ 0 w 104"/>
                <a:gd name="T3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4" h="48">
                  <a:moveTo>
                    <a:pt x="0" y="8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13" y="48"/>
                  </a:lnTo>
                  <a:lnTo>
                    <a:pt x="33" y="48"/>
                  </a:lnTo>
                  <a:lnTo>
                    <a:pt x="52" y="48"/>
                  </a:lnTo>
                  <a:lnTo>
                    <a:pt x="52" y="40"/>
                  </a:lnTo>
                  <a:lnTo>
                    <a:pt x="72" y="40"/>
                  </a:lnTo>
                  <a:lnTo>
                    <a:pt x="85" y="40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16"/>
                  </a:lnTo>
                  <a:lnTo>
                    <a:pt x="91" y="16"/>
                  </a:lnTo>
                  <a:lnTo>
                    <a:pt x="78" y="8"/>
                  </a:lnTo>
                  <a:lnTo>
                    <a:pt x="72" y="0"/>
                  </a:lnTo>
                  <a:lnTo>
                    <a:pt x="59" y="8"/>
                  </a:lnTo>
                  <a:lnTo>
                    <a:pt x="39" y="0"/>
                  </a:lnTo>
                  <a:lnTo>
                    <a:pt x="33" y="8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Oval 75">
              <a:extLst>
                <a:ext uri="{FF2B5EF4-FFF2-40B4-BE49-F238E27FC236}">
                  <a16:creationId xmlns:a16="http://schemas.microsoft.com/office/drawing/2014/main" id="{4A4F1B33-762D-4ABC-913C-79E9D23CF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90"/>
              <a:ext cx="7" cy="2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Oval 76">
              <a:extLst>
                <a:ext uri="{FF2B5EF4-FFF2-40B4-BE49-F238E27FC236}">
                  <a16:creationId xmlns:a16="http://schemas.microsoft.com/office/drawing/2014/main" id="{3F4B0190-6CF0-4962-838E-26519A6AE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" y="2882"/>
              <a:ext cx="0" cy="10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77">
              <a:extLst>
                <a:ext uri="{FF2B5EF4-FFF2-40B4-BE49-F238E27FC236}">
                  <a16:creationId xmlns:a16="http://schemas.microsoft.com/office/drawing/2014/main" id="{1EEF6E8F-C1EE-4F5E-9573-70E3AAC7D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13 w 2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32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78">
              <a:extLst>
                <a:ext uri="{FF2B5EF4-FFF2-40B4-BE49-F238E27FC236}">
                  <a16:creationId xmlns:a16="http://schemas.microsoft.com/office/drawing/2014/main" id="{63D095A2-5864-4E43-86B6-D85EE3650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A5C5534E-53B2-4B18-9657-800E67338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" y="2671"/>
              <a:ext cx="91" cy="208"/>
            </a:xfrm>
            <a:custGeom>
              <a:avLst/>
              <a:gdLst>
                <a:gd name="T0" fmla="*/ 7 w 91"/>
                <a:gd name="T1" fmla="*/ 0 h 208"/>
                <a:gd name="T2" fmla="*/ 0 w 91"/>
                <a:gd name="T3" fmla="*/ 32 h 208"/>
                <a:gd name="T4" fmla="*/ 7 w 91"/>
                <a:gd name="T5" fmla="*/ 64 h 208"/>
                <a:gd name="T6" fmla="*/ 7 w 91"/>
                <a:gd name="T7" fmla="*/ 152 h 208"/>
                <a:gd name="T8" fmla="*/ 7 w 91"/>
                <a:gd name="T9" fmla="*/ 200 h 208"/>
                <a:gd name="T10" fmla="*/ 20 w 91"/>
                <a:gd name="T11" fmla="*/ 208 h 208"/>
                <a:gd name="T12" fmla="*/ 26 w 91"/>
                <a:gd name="T13" fmla="*/ 208 h 208"/>
                <a:gd name="T14" fmla="*/ 46 w 91"/>
                <a:gd name="T15" fmla="*/ 208 h 208"/>
                <a:gd name="T16" fmla="*/ 52 w 91"/>
                <a:gd name="T17" fmla="*/ 200 h 208"/>
                <a:gd name="T18" fmla="*/ 78 w 91"/>
                <a:gd name="T19" fmla="*/ 208 h 208"/>
                <a:gd name="T20" fmla="*/ 85 w 91"/>
                <a:gd name="T21" fmla="*/ 208 h 208"/>
                <a:gd name="T22" fmla="*/ 91 w 91"/>
                <a:gd name="T23" fmla="*/ 200 h 208"/>
                <a:gd name="T24" fmla="*/ 91 w 91"/>
                <a:gd name="T25" fmla="*/ 144 h 208"/>
                <a:gd name="T26" fmla="*/ 91 w 91"/>
                <a:gd name="T27" fmla="*/ 112 h 208"/>
                <a:gd name="T28" fmla="*/ 85 w 91"/>
                <a:gd name="T29" fmla="*/ 0 h 208"/>
                <a:gd name="T30" fmla="*/ 78 w 91"/>
                <a:gd name="T31" fmla="*/ 8 h 208"/>
                <a:gd name="T32" fmla="*/ 52 w 91"/>
                <a:gd name="T33" fmla="*/ 16 h 208"/>
                <a:gd name="T34" fmla="*/ 26 w 91"/>
                <a:gd name="T35" fmla="*/ 16 h 208"/>
                <a:gd name="T36" fmla="*/ 7 w 91"/>
                <a:gd name="T3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208">
                  <a:moveTo>
                    <a:pt x="7" y="0"/>
                  </a:moveTo>
                  <a:lnTo>
                    <a:pt x="0" y="32"/>
                  </a:lnTo>
                  <a:lnTo>
                    <a:pt x="7" y="64"/>
                  </a:lnTo>
                  <a:lnTo>
                    <a:pt x="7" y="152"/>
                  </a:lnTo>
                  <a:lnTo>
                    <a:pt x="7" y="200"/>
                  </a:lnTo>
                  <a:lnTo>
                    <a:pt x="20" y="208"/>
                  </a:lnTo>
                  <a:lnTo>
                    <a:pt x="26" y="208"/>
                  </a:lnTo>
                  <a:lnTo>
                    <a:pt x="46" y="208"/>
                  </a:lnTo>
                  <a:lnTo>
                    <a:pt x="52" y="200"/>
                  </a:lnTo>
                  <a:lnTo>
                    <a:pt x="78" y="208"/>
                  </a:lnTo>
                  <a:lnTo>
                    <a:pt x="85" y="208"/>
                  </a:lnTo>
                  <a:lnTo>
                    <a:pt x="91" y="200"/>
                  </a:lnTo>
                  <a:lnTo>
                    <a:pt x="91" y="144"/>
                  </a:lnTo>
                  <a:lnTo>
                    <a:pt x="91" y="112"/>
                  </a:lnTo>
                  <a:lnTo>
                    <a:pt x="85" y="0"/>
                  </a:lnTo>
                  <a:lnTo>
                    <a:pt x="78" y="8"/>
                  </a:lnTo>
                  <a:lnTo>
                    <a:pt x="52" y="16"/>
                  </a:lnTo>
                  <a:lnTo>
                    <a:pt x="26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80">
              <a:extLst>
                <a:ext uri="{FF2B5EF4-FFF2-40B4-BE49-F238E27FC236}">
                  <a16:creationId xmlns:a16="http://schemas.microsoft.com/office/drawing/2014/main" id="{C0ADBF3D-40B7-49F4-8B91-F50284498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" y="2743"/>
              <a:ext cx="7" cy="128"/>
            </a:xfrm>
            <a:custGeom>
              <a:avLst/>
              <a:gdLst>
                <a:gd name="T0" fmla="*/ 0 w 7"/>
                <a:gd name="T1" fmla="*/ 128 h 128"/>
                <a:gd name="T2" fmla="*/ 7 w 7"/>
                <a:gd name="T3" fmla="*/ 48 h 128"/>
                <a:gd name="T4" fmla="*/ 7 w 7"/>
                <a:gd name="T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8">
                  <a:moveTo>
                    <a:pt x="0" y="128"/>
                  </a:moveTo>
                  <a:lnTo>
                    <a:pt x="7" y="48"/>
                  </a:lnTo>
                  <a:lnTo>
                    <a:pt x="7" y="0"/>
                  </a:lnTo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81">
              <a:extLst>
                <a:ext uri="{FF2B5EF4-FFF2-40B4-BE49-F238E27FC236}">
                  <a16:creationId xmlns:a16="http://schemas.microsoft.com/office/drawing/2014/main" id="{5CE5E62D-23BC-48C1-AEB2-CD87BA511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3" y="2456"/>
              <a:ext cx="52" cy="71"/>
            </a:xfrm>
            <a:custGeom>
              <a:avLst/>
              <a:gdLst>
                <a:gd name="T0" fmla="*/ 7 w 52"/>
                <a:gd name="T1" fmla="*/ 23 h 71"/>
                <a:gd name="T2" fmla="*/ 0 w 52"/>
                <a:gd name="T3" fmla="*/ 23 h 71"/>
                <a:gd name="T4" fmla="*/ 0 w 52"/>
                <a:gd name="T5" fmla="*/ 31 h 71"/>
                <a:gd name="T6" fmla="*/ 0 w 52"/>
                <a:gd name="T7" fmla="*/ 39 h 71"/>
                <a:gd name="T8" fmla="*/ 7 w 52"/>
                <a:gd name="T9" fmla="*/ 39 h 71"/>
                <a:gd name="T10" fmla="*/ 13 w 52"/>
                <a:gd name="T11" fmla="*/ 55 h 71"/>
                <a:gd name="T12" fmla="*/ 26 w 52"/>
                <a:gd name="T13" fmla="*/ 71 h 71"/>
                <a:gd name="T14" fmla="*/ 46 w 52"/>
                <a:gd name="T15" fmla="*/ 71 h 71"/>
                <a:gd name="T16" fmla="*/ 52 w 52"/>
                <a:gd name="T17" fmla="*/ 55 h 71"/>
                <a:gd name="T18" fmla="*/ 52 w 52"/>
                <a:gd name="T19" fmla="*/ 47 h 71"/>
                <a:gd name="T20" fmla="*/ 52 w 52"/>
                <a:gd name="T21" fmla="*/ 16 h 71"/>
                <a:gd name="T22" fmla="*/ 46 w 52"/>
                <a:gd name="T23" fmla="*/ 0 h 71"/>
                <a:gd name="T24" fmla="*/ 20 w 52"/>
                <a:gd name="T25" fmla="*/ 16 h 71"/>
                <a:gd name="T26" fmla="*/ 7 w 52"/>
                <a:gd name="T27" fmla="*/ 8 h 71"/>
                <a:gd name="T28" fmla="*/ 7 w 52"/>
                <a:gd name="T29" fmla="*/ 2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1">
                  <a:moveTo>
                    <a:pt x="7" y="23"/>
                  </a:moveTo>
                  <a:lnTo>
                    <a:pt x="0" y="23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7" y="39"/>
                  </a:lnTo>
                  <a:lnTo>
                    <a:pt x="13" y="55"/>
                  </a:lnTo>
                  <a:lnTo>
                    <a:pt x="26" y="71"/>
                  </a:lnTo>
                  <a:lnTo>
                    <a:pt x="46" y="71"/>
                  </a:lnTo>
                  <a:lnTo>
                    <a:pt x="52" y="55"/>
                  </a:lnTo>
                  <a:lnTo>
                    <a:pt x="52" y="47"/>
                  </a:lnTo>
                  <a:lnTo>
                    <a:pt x="52" y="16"/>
                  </a:lnTo>
                  <a:lnTo>
                    <a:pt x="46" y="0"/>
                  </a:lnTo>
                  <a:lnTo>
                    <a:pt x="20" y="16"/>
                  </a:lnTo>
                  <a:lnTo>
                    <a:pt x="7" y="8"/>
                  </a:lnTo>
                  <a:lnTo>
                    <a:pt x="7" y="23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82">
              <a:extLst>
                <a:ext uri="{FF2B5EF4-FFF2-40B4-BE49-F238E27FC236}">
                  <a16:creationId xmlns:a16="http://schemas.microsoft.com/office/drawing/2014/main" id="{51720F6B-9FA0-46F5-88EC-53BAA6A33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" y="2432"/>
              <a:ext cx="72" cy="63"/>
            </a:xfrm>
            <a:custGeom>
              <a:avLst/>
              <a:gdLst>
                <a:gd name="T0" fmla="*/ 65 w 72"/>
                <a:gd name="T1" fmla="*/ 40 h 63"/>
                <a:gd name="T2" fmla="*/ 72 w 72"/>
                <a:gd name="T3" fmla="*/ 32 h 63"/>
                <a:gd name="T4" fmla="*/ 72 w 72"/>
                <a:gd name="T5" fmla="*/ 16 h 63"/>
                <a:gd name="T6" fmla="*/ 65 w 72"/>
                <a:gd name="T7" fmla="*/ 8 h 63"/>
                <a:gd name="T8" fmla="*/ 52 w 72"/>
                <a:gd name="T9" fmla="*/ 0 h 63"/>
                <a:gd name="T10" fmla="*/ 33 w 72"/>
                <a:gd name="T11" fmla="*/ 0 h 63"/>
                <a:gd name="T12" fmla="*/ 20 w 72"/>
                <a:gd name="T13" fmla="*/ 0 h 63"/>
                <a:gd name="T14" fmla="*/ 13 w 72"/>
                <a:gd name="T15" fmla="*/ 8 h 63"/>
                <a:gd name="T16" fmla="*/ 7 w 72"/>
                <a:gd name="T17" fmla="*/ 0 h 63"/>
                <a:gd name="T18" fmla="*/ 13 w 72"/>
                <a:gd name="T19" fmla="*/ 8 h 63"/>
                <a:gd name="T20" fmla="*/ 7 w 72"/>
                <a:gd name="T21" fmla="*/ 8 h 63"/>
                <a:gd name="T22" fmla="*/ 7 w 72"/>
                <a:gd name="T23" fmla="*/ 8 h 63"/>
                <a:gd name="T24" fmla="*/ 0 w 72"/>
                <a:gd name="T25" fmla="*/ 16 h 63"/>
                <a:gd name="T26" fmla="*/ 0 w 72"/>
                <a:gd name="T27" fmla="*/ 40 h 63"/>
                <a:gd name="T28" fmla="*/ 13 w 72"/>
                <a:gd name="T29" fmla="*/ 63 h 63"/>
                <a:gd name="T30" fmla="*/ 13 w 72"/>
                <a:gd name="T31" fmla="*/ 55 h 63"/>
                <a:gd name="T32" fmla="*/ 13 w 72"/>
                <a:gd name="T33" fmla="*/ 47 h 63"/>
                <a:gd name="T34" fmla="*/ 20 w 72"/>
                <a:gd name="T35" fmla="*/ 47 h 63"/>
                <a:gd name="T36" fmla="*/ 20 w 72"/>
                <a:gd name="T37" fmla="*/ 32 h 63"/>
                <a:gd name="T38" fmla="*/ 33 w 72"/>
                <a:gd name="T39" fmla="*/ 40 h 63"/>
                <a:gd name="T40" fmla="*/ 59 w 72"/>
                <a:gd name="T41" fmla="*/ 24 h 63"/>
                <a:gd name="T42" fmla="*/ 65 w 72"/>
                <a:gd name="T43" fmla="*/ 4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63">
                  <a:moveTo>
                    <a:pt x="65" y="40"/>
                  </a:moveTo>
                  <a:lnTo>
                    <a:pt x="72" y="32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13" y="63"/>
                  </a:lnTo>
                  <a:lnTo>
                    <a:pt x="13" y="55"/>
                  </a:lnTo>
                  <a:lnTo>
                    <a:pt x="13" y="47"/>
                  </a:lnTo>
                  <a:lnTo>
                    <a:pt x="20" y="47"/>
                  </a:lnTo>
                  <a:lnTo>
                    <a:pt x="20" y="32"/>
                  </a:lnTo>
                  <a:lnTo>
                    <a:pt x="33" y="40"/>
                  </a:lnTo>
                  <a:lnTo>
                    <a:pt x="59" y="24"/>
                  </a:lnTo>
                  <a:lnTo>
                    <a:pt x="65" y="4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3">
              <a:extLst>
                <a:ext uri="{FF2B5EF4-FFF2-40B4-BE49-F238E27FC236}">
                  <a16:creationId xmlns:a16="http://schemas.microsoft.com/office/drawing/2014/main" id="{AD832055-C58F-4D97-B5DD-BF620C03E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" y="2495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13 w 39"/>
                <a:gd name="T5" fmla="*/ 40 h 48"/>
                <a:gd name="T6" fmla="*/ 26 w 39"/>
                <a:gd name="T7" fmla="*/ 48 h 48"/>
                <a:gd name="T8" fmla="*/ 32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9 w 39"/>
                <a:gd name="T15" fmla="*/ 32 h 48"/>
                <a:gd name="T16" fmla="*/ 6 w 39"/>
                <a:gd name="T17" fmla="*/ 16 h 48"/>
                <a:gd name="T18" fmla="*/ 0 w 39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13" y="40"/>
                  </a:lnTo>
                  <a:lnTo>
                    <a:pt x="26" y="48"/>
                  </a:lnTo>
                  <a:lnTo>
                    <a:pt x="32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9" y="32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84">
              <a:extLst>
                <a:ext uri="{FF2B5EF4-FFF2-40B4-BE49-F238E27FC236}">
                  <a16:creationId xmlns:a16="http://schemas.microsoft.com/office/drawing/2014/main" id="{3F312712-782E-495B-9F1F-85FC49F9F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4" y="2527"/>
              <a:ext cx="130" cy="160"/>
            </a:xfrm>
            <a:custGeom>
              <a:avLst/>
              <a:gdLst>
                <a:gd name="T0" fmla="*/ 46 w 130"/>
                <a:gd name="T1" fmla="*/ 0 h 160"/>
                <a:gd name="T2" fmla="*/ 26 w 130"/>
                <a:gd name="T3" fmla="*/ 8 h 160"/>
                <a:gd name="T4" fmla="*/ 13 w 130"/>
                <a:gd name="T5" fmla="*/ 24 h 160"/>
                <a:gd name="T6" fmla="*/ 0 w 130"/>
                <a:gd name="T7" fmla="*/ 56 h 160"/>
                <a:gd name="T8" fmla="*/ 0 w 130"/>
                <a:gd name="T9" fmla="*/ 96 h 160"/>
                <a:gd name="T10" fmla="*/ 13 w 130"/>
                <a:gd name="T11" fmla="*/ 104 h 160"/>
                <a:gd name="T12" fmla="*/ 26 w 130"/>
                <a:gd name="T13" fmla="*/ 96 h 160"/>
                <a:gd name="T14" fmla="*/ 26 w 130"/>
                <a:gd name="T15" fmla="*/ 80 h 160"/>
                <a:gd name="T16" fmla="*/ 26 w 130"/>
                <a:gd name="T17" fmla="*/ 144 h 160"/>
                <a:gd name="T18" fmla="*/ 52 w 130"/>
                <a:gd name="T19" fmla="*/ 160 h 160"/>
                <a:gd name="T20" fmla="*/ 78 w 130"/>
                <a:gd name="T21" fmla="*/ 160 h 160"/>
                <a:gd name="T22" fmla="*/ 104 w 130"/>
                <a:gd name="T23" fmla="*/ 160 h 160"/>
                <a:gd name="T24" fmla="*/ 117 w 130"/>
                <a:gd name="T25" fmla="*/ 144 h 160"/>
                <a:gd name="T26" fmla="*/ 111 w 130"/>
                <a:gd name="T27" fmla="*/ 80 h 160"/>
                <a:gd name="T28" fmla="*/ 124 w 130"/>
                <a:gd name="T29" fmla="*/ 88 h 160"/>
                <a:gd name="T30" fmla="*/ 130 w 130"/>
                <a:gd name="T31" fmla="*/ 80 h 160"/>
                <a:gd name="T32" fmla="*/ 124 w 130"/>
                <a:gd name="T33" fmla="*/ 40 h 160"/>
                <a:gd name="T34" fmla="*/ 111 w 130"/>
                <a:gd name="T35" fmla="*/ 16 h 160"/>
                <a:gd name="T36" fmla="*/ 98 w 130"/>
                <a:gd name="T37" fmla="*/ 0 h 160"/>
                <a:gd name="T38" fmla="*/ 78 w 130"/>
                <a:gd name="T39" fmla="*/ 0 h 160"/>
                <a:gd name="T40" fmla="*/ 78 w 130"/>
                <a:gd name="T41" fmla="*/ 8 h 160"/>
                <a:gd name="T42" fmla="*/ 72 w 130"/>
                <a:gd name="T43" fmla="*/ 16 h 160"/>
                <a:gd name="T44" fmla="*/ 59 w 130"/>
                <a:gd name="T45" fmla="*/ 8 h 160"/>
                <a:gd name="T46" fmla="*/ 46 w 130"/>
                <a:gd name="T4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60">
                  <a:moveTo>
                    <a:pt x="46" y="0"/>
                  </a:moveTo>
                  <a:lnTo>
                    <a:pt x="26" y="8"/>
                  </a:lnTo>
                  <a:lnTo>
                    <a:pt x="13" y="24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13" y="104"/>
                  </a:lnTo>
                  <a:lnTo>
                    <a:pt x="26" y="96"/>
                  </a:lnTo>
                  <a:lnTo>
                    <a:pt x="26" y="80"/>
                  </a:lnTo>
                  <a:lnTo>
                    <a:pt x="26" y="144"/>
                  </a:lnTo>
                  <a:lnTo>
                    <a:pt x="52" y="160"/>
                  </a:lnTo>
                  <a:lnTo>
                    <a:pt x="78" y="160"/>
                  </a:lnTo>
                  <a:lnTo>
                    <a:pt x="104" y="160"/>
                  </a:lnTo>
                  <a:lnTo>
                    <a:pt x="117" y="144"/>
                  </a:lnTo>
                  <a:lnTo>
                    <a:pt x="111" y="80"/>
                  </a:lnTo>
                  <a:lnTo>
                    <a:pt x="124" y="88"/>
                  </a:lnTo>
                  <a:lnTo>
                    <a:pt x="130" y="80"/>
                  </a:lnTo>
                  <a:lnTo>
                    <a:pt x="124" y="40"/>
                  </a:lnTo>
                  <a:lnTo>
                    <a:pt x="111" y="16"/>
                  </a:lnTo>
                  <a:lnTo>
                    <a:pt x="98" y="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72" y="16"/>
                  </a:lnTo>
                  <a:lnTo>
                    <a:pt x="59" y="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85">
              <a:extLst>
                <a:ext uri="{FF2B5EF4-FFF2-40B4-BE49-F238E27FC236}">
                  <a16:creationId xmlns:a16="http://schemas.microsoft.com/office/drawing/2014/main" id="{AA701AAA-0C4B-4FED-A6A0-CC3F44A42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5" y="2591"/>
              <a:ext cx="1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86">
              <a:extLst>
                <a:ext uri="{FF2B5EF4-FFF2-40B4-BE49-F238E27FC236}">
                  <a16:creationId xmlns:a16="http://schemas.microsoft.com/office/drawing/2014/main" id="{C9EACED8-A280-457F-9CE7-E354F50F0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4" y="2623"/>
              <a:ext cx="39" cy="88"/>
            </a:xfrm>
            <a:custGeom>
              <a:avLst/>
              <a:gdLst>
                <a:gd name="T0" fmla="*/ 26 w 39"/>
                <a:gd name="T1" fmla="*/ 0 h 88"/>
                <a:gd name="T2" fmla="*/ 26 w 39"/>
                <a:gd name="T3" fmla="*/ 32 h 88"/>
                <a:gd name="T4" fmla="*/ 39 w 39"/>
                <a:gd name="T5" fmla="*/ 72 h 88"/>
                <a:gd name="T6" fmla="*/ 33 w 39"/>
                <a:gd name="T7" fmla="*/ 88 h 88"/>
                <a:gd name="T8" fmla="*/ 7 w 39"/>
                <a:gd name="T9" fmla="*/ 40 h 88"/>
                <a:gd name="T10" fmla="*/ 0 w 39"/>
                <a:gd name="T11" fmla="*/ 0 h 88"/>
                <a:gd name="T12" fmla="*/ 13 w 39"/>
                <a:gd name="T13" fmla="*/ 8 h 88"/>
                <a:gd name="T14" fmla="*/ 26 w 39"/>
                <a:gd name="T1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88">
                  <a:moveTo>
                    <a:pt x="26" y="0"/>
                  </a:moveTo>
                  <a:lnTo>
                    <a:pt x="26" y="32"/>
                  </a:lnTo>
                  <a:lnTo>
                    <a:pt x="39" y="72"/>
                  </a:lnTo>
                  <a:lnTo>
                    <a:pt x="33" y="8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43155F3A-FD3E-419F-B33E-EC82D7A34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" y="2607"/>
              <a:ext cx="19" cy="88"/>
            </a:xfrm>
            <a:custGeom>
              <a:avLst/>
              <a:gdLst>
                <a:gd name="T0" fmla="*/ 19 w 19"/>
                <a:gd name="T1" fmla="*/ 0 h 88"/>
                <a:gd name="T2" fmla="*/ 19 w 19"/>
                <a:gd name="T3" fmla="*/ 40 h 88"/>
                <a:gd name="T4" fmla="*/ 6 w 19"/>
                <a:gd name="T5" fmla="*/ 88 h 88"/>
                <a:gd name="T6" fmla="*/ 0 w 19"/>
                <a:gd name="T7" fmla="*/ 72 h 88"/>
                <a:gd name="T8" fmla="*/ 6 w 19"/>
                <a:gd name="T9" fmla="*/ 64 h 88"/>
                <a:gd name="T10" fmla="*/ 0 w 19"/>
                <a:gd name="T11" fmla="*/ 0 h 88"/>
                <a:gd name="T12" fmla="*/ 13 w 19"/>
                <a:gd name="T13" fmla="*/ 8 h 88"/>
                <a:gd name="T14" fmla="*/ 19 w 19"/>
                <a:gd name="T1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8">
                  <a:moveTo>
                    <a:pt x="19" y="0"/>
                  </a:moveTo>
                  <a:lnTo>
                    <a:pt x="19" y="40"/>
                  </a:lnTo>
                  <a:lnTo>
                    <a:pt x="6" y="88"/>
                  </a:lnTo>
                  <a:lnTo>
                    <a:pt x="0" y="72"/>
                  </a:lnTo>
                  <a:lnTo>
                    <a:pt x="6" y="64"/>
                  </a:lnTo>
                  <a:lnTo>
                    <a:pt x="0" y="0"/>
                  </a:lnTo>
                  <a:lnTo>
                    <a:pt x="13" y="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88">
              <a:extLst>
                <a:ext uri="{FF2B5EF4-FFF2-40B4-BE49-F238E27FC236}">
                  <a16:creationId xmlns:a16="http://schemas.microsoft.com/office/drawing/2014/main" id="{AABD0C17-9D2F-4A85-836D-ED10A6A80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" y="2871"/>
              <a:ext cx="136" cy="64"/>
            </a:xfrm>
            <a:custGeom>
              <a:avLst/>
              <a:gdLst>
                <a:gd name="T0" fmla="*/ 6 w 136"/>
                <a:gd name="T1" fmla="*/ 16 h 64"/>
                <a:gd name="T2" fmla="*/ 0 w 136"/>
                <a:gd name="T3" fmla="*/ 40 h 64"/>
                <a:gd name="T4" fmla="*/ 0 w 136"/>
                <a:gd name="T5" fmla="*/ 48 h 64"/>
                <a:gd name="T6" fmla="*/ 19 w 136"/>
                <a:gd name="T7" fmla="*/ 56 h 64"/>
                <a:gd name="T8" fmla="*/ 38 w 136"/>
                <a:gd name="T9" fmla="*/ 64 h 64"/>
                <a:gd name="T10" fmla="*/ 64 w 136"/>
                <a:gd name="T11" fmla="*/ 56 h 64"/>
                <a:gd name="T12" fmla="*/ 71 w 136"/>
                <a:gd name="T13" fmla="*/ 48 h 64"/>
                <a:gd name="T14" fmla="*/ 97 w 136"/>
                <a:gd name="T15" fmla="*/ 48 h 64"/>
                <a:gd name="T16" fmla="*/ 103 w 136"/>
                <a:gd name="T17" fmla="*/ 48 h 64"/>
                <a:gd name="T18" fmla="*/ 129 w 136"/>
                <a:gd name="T19" fmla="*/ 48 h 64"/>
                <a:gd name="T20" fmla="*/ 136 w 136"/>
                <a:gd name="T21" fmla="*/ 40 h 64"/>
                <a:gd name="T22" fmla="*/ 129 w 136"/>
                <a:gd name="T23" fmla="*/ 24 h 64"/>
                <a:gd name="T24" fmla="*/ 116 w 136"/>
                <a:gd name="T25" fmla="*/ 16 h 64"/>
                <a:gd name="T26" fmla="*/ 103 w 136"/>
                <a:gd name="T27" fmla="*/ 8 h 64"/>
                <a:gd name="T28" fmla="*/ 90 w 136"/>
                <a:gd name="T29" fmla="*/ 0 h 64"/>
                <a:gd name="T30" fmla="*/ 77 w 136"/>
                <a:gd name="T31" fmla="*/ 8 h 64"/>
                <a:gd name="T32" fmla="*/ 51 w 136"/>
                <a:gd name="T33" fmla="*/ 8 h 64"/>
                <a:gd name="T34" fmla="*/ 38 w 136"/>
                <a:gd name="T35" fmla="*/ 8 h 64"/>
                <a:gd name="T36" fmla="*/ 19 w 136"/>
                <a:gd name="T37" fmla="*/ 16 h 64"/>
                <a:gd name="T38" fmla="*/ 6 w 136"/>
                <a:gd name="T39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64">
                  <a:moveTo>
                    <a:pt x="6" y="16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19" y="56"/>
                  </a:lnTo>
                  <a:lnTo>
                    <a:pt x="38" y="64"/>
                  </a:lnTo>
                  <a:lnTo>
                    <a:pt x="64" y="56"/>
                  </a:lnTo>
                  <a:lnTo>
                    <a:pt x="71" y="48"/>
                  </a:lnTo>
                  <a:lnTo>
                    <a:pt x="97" y="48"/>
                  </a:lnTo>
                  <a:lnTo>
                    <a:pt x="103" y="48"/>
                  </a:lnTo>
                  <a:lnTo>
                    <a:pt x="129" y="48"/>
                  </a:lnTo>
                  <a:lnTo>
                    <a:pt x="136" y="40"/>
                  </a:lnTo>
                  <a:lnTo>
                    <a:pt x="129" y="24"/>
                  </a:lnTo>
                  <a:lnTo>
                    <a:pt x="116" y="16"/>
                  </a:lnTo>
                  <a:lnTo>
                    <a:pt x="103" y="8"/>
                  </a:lnTo>
                  <a:lnTo>
                    <a:pt x="90" y="0"/>
                  </a:lnTo>
                  <a:lnTo>
                    <a:pt x="77" y="8"/>
                  </a:lnTo>
                  <a:lnTo>
                    <a:pt x="51" y="8"/>
                  </a:lnTo>
                  <a:lnTo>
                    <a:pt x="38" y="8"/>
                  </a:lnTo>
                  <a:lnTo>
                    <a:pt x="19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Oval 89">
              <a:extLst>
                <a:ext uri="{FF2B5EF4-FFF2-40B4-BE49-F238E27FC236}">
                  <a16:creationId xmlns:a16="http://schemas.microsoft.com/office/drawing/2014/main" id="{BD482F4F-2E81-46FB-8B6F-B1C88A543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890"/>
              <a:ext cx="1" cy="10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Oval 90">
              <a:extLst>
                <a:ext uri="{FF2B5EF4-FFF2-40B4-BE49-F238E27FC236}">
                  <a16:creationId xmlns:a16="http://schemas.microsoft.com/office/drawing/2014/main" id="{4D9A90F3-E1AA-4263-B43F-1AB65FAB2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2882"/>
              <a:ext cx="0" cy="10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91">
              <a:extLst>
                <a:ext uri="{FF2B5EF4-FFF2-40B4-BE49-F238E27FC236}">
                  <a16:creationId xmlns:a16="http://schemas.microsoft.com/office/drawing/2014/main" id="{83330B83-B052-4A35-B08C-9D6F43C41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20 w 20"/>
                <a:gd name="T1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92">
              <a:extLst>
                <a:ext uri="{FF2B5EF4-FFF2-40B4-BE49-F238E27FC236}">
                  <a16:creationId xmlns:a16="http://schemas.microsoft.com/office/drawing/2014/main" id="{C163328C-9E83-48A0-BCF4-696CBEDC3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93">
              <a:extLst>
                <a:ext uri="{FF2B5EF4-FFF2-40B4-BE49-F238E27FC236}">
                  <a16:creationId xmlns:a16="http://schemas.microsoft.com/office/drawing/2014/main" id="{853188EF-D405-464A-A69E-DABC7ADAE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" y="2623"/>
              <a:ext cx="116" cy="264"/>
            </a:xfrm>
            <a:custGeom>
              <a:avLst/>
              <a:gdLst>
                <a:gd name="T0" fmla="*/ 6 w 116"/>
                <a:gd name="T1" fmla="*/ 0 h 264"/>
                <a:gd name="T2" fmla="*/ 0 w 116"/>
                <a:gd name="T3" fmla="*/ 40 h 264"/>
                <a:gd name="T4" fmla="*/ 6 w 116"/>
                <a:gd name="T5" fmla="*/ 80 h 264"/>
                <a:gd name="T6" fmla="*/ 13 w 116"/>
                <a:gd name="T7" fmla="*/ 184 h 264"/>
                <a:gd name="T8" fmla="*/ 13 w 116"/>
                <a:gd name="T9" fmla="*/ 248 h 264"/>
                <a:gd name="T10" fmla="*/ 19 w 116"/>
                <a:gd name="T11" fmla="*/ 264 h 264"/>
                <a:gd name="T12" fmla="*/ 32 w 116"/>
                <a:gd name="T13" fmla="*/ 264 h 264"/>
                <a:gd name="T14" fmla="*/ 58 w 116"/>
                <a:gd name="T15" fmla="*/ 256 h 264"/>
                <a:gd name="T16" fmla="*/ 64 w 116"/>
                <a:gd name="T17" fmla="*/ 248 h 264"/>
                <a:gd name="T18" fmla="*/ 90 w 116"/>
                <a:gd name="T19" fmla="*/ 256 h 264"/>
                <a:gd name="T20" fmla="*/ 103 w 116"/>
                <a:gd name="T21" fmla="*/ 256 h 264"/>
                <a:gd name="T22" fmla="*/ 110 w 116"/>
                <a:gd name="T23" fmla="*/ 240 h 264"/>
                <a:gd name="T24" fmla="*/ 116 w 116"/>
                <a:gd name="T25" fmla="*/ 176 h 264"/>
                <a:gd name="T26" fmla="*/ 116 w 116"/>
                <a:gd name="T27" fmla="*/ 136 h 264"/>
                <a:gd name="T28" fmla="*/ 110 w 116"/>
                <a:gd name="T29" fmla="*/ 0 h 264"/>
                <a:gd name="T30" fmla="*/ 97 w 116"/>
                <a:gd name="T31" fmla="*/ 8 h 264"/>
                <a:gd name="T32" fmla="*/ 64 w 116"/>
                <a:gd name="T33" fmla="*/ 16 h 264"/>
                <a:gd name="T34" fmla="*/ 32 w 116"/>
                <a:gd name="T35" fmla="*/ 16 h 264"/>
                <a:gd name="T36" fmla="*/ 6 w 116"/>
                <a:gd name="T3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264">
                  <a:moveTo>
                    <a:pt x="6" y="0"/>
                  </a:moveTo>
                  <a:lnTo>
                    <a:pt x="0" y="40"/>
                  </a:lnTo>
                  <a:lnTo>
                    <a:pt x="6" y="80"/>
                  </a:lnTo>
                  <a:lnTo>
                    <a:pt x="13" y="184"/>
                  </a:lnTo>
                  <a:lnTo>
                    <a:pt x="13" y="248"/>
                  </a:lnTo>
                  <a:lnTo>
                    <a:pt x="19" y="264"/>
                  </a:lnTo>
                  <a:lnTo>
                    <a:pt x="32" y="264"/>
                  </a:lnTo>
                  <a:lnTo>
                    <a:pt x="58" y="256"/>
                  </a:lnTo>
                  <a:lnTo>
                    <a:pt x="64" y="248"/>
                  </a:lnTo>
                  <a:lnTo>
                    <a:pt x="90" y="256"/>
                  </a:lnTo>
                  <a:lnTo>
                    <a:pt x="103" y="256"/>
                  </a:lnTo>
                  <a:lnTo>
                    <a:pt x="110" y="240"/>
                  </a:lnTo>
                  <a:lnTo>
                    <a:pt x="116" y="176"/>
                  </a:lnTo>
                  <a:lnTo>
                    <a:pt x="116" y="136"/>
                  </a:lnTo>
                  <a:lnTo>
                    <a:pt x="110" y="0"/>
                  </a:lnTo>
                  <a:lnTo>
                    <a:pt x="97" y="8"/>
                  </a:lnTo>
                  <a:lnTo>
                    <a:pt x="64" y="16"/>
                  </a:lnTo>
                  <a:lnTo>
                    <a:pt x="32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94">
              <a:extLst>
                <a:ext uri="{FF2B5EF4-FFF2-40B4-BE49-F238E27FC236}">
                  <a16:creationId xmlns:a16="http://schemas.microsoft.com/office/drawing/2014/main" id="{FEFDBA3A-B4D5-4834-BEF5-1E1B513E7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" y="2703"/>
              <a:ext cx="7" cy="168"/>
            </a:xfrm>
            <a:custGeom>
              <a:avLst/>
              <a:gdLst>
                <a:gd name="T0" fmla="*/ 0 w 7"/>
                <a:gd name="T1" fmla="*/ 168 h 168"/>
                <a:gd name="T2" fmla="*/ 7 w 7"/>
                <a:gd name="T3" fmla="*/ 64 h 168"/>
                <a:gd name="T4" fmla="*/ 7 w 7"/>
                <a:gd name="T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68">
                  <a:moveTo>
                    <a:pt x="0" y="168"/>
                  </a:moveTo>
                  <a:lnTo>
                    <a:pt x="7" y="64"/>
                  </a:lnTo>
                  <a:lnTo>
                    <a:pt x="7" y="0"/>
                  </a:lnTo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95">
              <a:extLst>
                <a:ext uri="{FF2B5EF4-FFF2-40B4-BE49-F238E27FC236}">
                  <a16:creationId xmlns:a16="http://schemas.microsoft.com/office/drawing/2014/main" id="{D589028E-5B35-4485-9532-24C9A9C5D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" y="2344"/>
              <a:ext cx="71" cy="96"/>
            </a:xfrm>
            <a:custGeom>
              <a:avLst/>
              <a:gdLst>
                <a:gd name="T0" fmla="*/ 13 w 71"/>
                <a:gd name="T1" fmla="*/ 40 h 96"/>
                <a:gd name="T2" fmla="*/ 6 w 71"/>
                <a:gd name="T3" fmla="*/ 40 h 96"/>
                <a:gd name="T4" fmla="*/ 0 w 71"/>
                <a:gd name="T5" fmla="*/ 48 h 96"/>
                <a:gd name="T6" fmla="*/ 0 w 71"/>
                <a:gd name="T7" fmla="*/ 56 h 96"/>
                <a:gd name="T8" fmla="*/ 13 w 71"/>
                <a:gd name="T9" fmla="*/ 64 h 96"/>
                <a:gd name="T10" fmla="*/ 19 w 71"/>
                <a:gd name="T11" fmla="*/ 80 h 96"/>
                <a:gd name="T12" fmla="*/ 38 w 71"/>
                <a:gd name="T13" fmla="*/ 96 h 96"/>
                <a:gd name="T14" fmla="*/ 58 w 71"/>
                <a:gd name="T15" fmla="*/ 96 h 96"/>
                <a:gd name="T16" fmla="*/ 64 w 71"/>
                <a:gd name="T17" fmla="*/ 80 h 96"/>
                <a:gd name="T18" fmla="*/ 71 w 71"/>
                <a:gd name="T19" fmla="*/ 64 h 96"/>
                <a:gd name="T20" fmla="*/ 71 w 71"/>
                <a:gd name="T21" fmla="*/ 32 h 96"/>
                <a:gd name="T22" fmla="*/ 64 w 71"/>
                <a:gd name="T23" fmla="*/ 0 h 96"/>
                <a:gd name="T24" fmla="*/ 25 w 71"/>
                <a:gd name="T25" fmla="*/ 24 h 96"/>
                <a:gd name="T26" fmla="*/ 13 w 71"/>
                <a:gd name="T27" fmla="*/ 24 h 96"/>
                <a:gd name="T28" fmla="*/ 13 w 71"/>
                <a:gd name="T29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96">
                  <a:moveTo>
                    <a:pt x="13" y="40"/>
                  </a:moveTo>
                  <a:lnTo>
                    <a:pt x="6" y="40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80"/>
                  </a:lnTo>
                  <a:lnTo>
                    <a:pt x="38" y="96"/>
                  </a:lnTo>
                  <a:lnTo>
                    <a:pt x="58" y="96"/>
                  </a:lnTo>
                  <a:lnTo>
                    <a:pt x="64" y="80"/>
                  </a:lnTo>
                  <a:lnTo>
                    <a:pt x="71" y="64"/>
                  </a:lnTo>
                  <a:lnTo>
                    <a:pt x="71" y="32"/>
                  </a:lnTo>
                  <a:lnTo>
                    <a:pt x="64" y="0"/>
                  </a:lnTo>
                  <a:lnTo>
                    <a:pt x="25" y="24"/>
                  </a:lnTo>
                  <a:lnTo>
                    <a:pt x="13" y="24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96">
              <a:extLst>
                <a:ext uri="{FF2B5EF4-FFF2-40B4-BE49-F238E27FC236}">
                  <a16:creationId xmlns:a16="http://schemas.microsoft.com/office/drawing/2014/main" id="{B97A4252-C439-40A4-A87B-6D8C003CE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" y="2320"/>
              <a:ext cx="90" cy="80"/>
            </a:xfrm>
            <a:custGeom>
              <a:avLst/>
              <a:gdLst>
                <a:gd name="T0" fmla="*/ 84 w 90"/>
                <a:gd name="T1" fmla="*/ 56 h 80"/>
                <a:gd name="T2" fmla="*/ 84 w 90"/>
                <a:gd name="T3" fmla="*/ 40 h 80"/>
                <a:gd name="T4" fmla="*/ 90 w 90"/>
                <a:gd name="T5" fmla="*/ 24 h 80"/>
                <a:gd name="T6" fmla="*/ 77 w 90"/>
                <a:gd name="T7" fmla="*/ 8 h 80"/>
                <a:gd name="T8" fmla="*/ 64 w 90"/>
                <a:gd name="T9" fmla="*/ 0 h 80"/>
                <a:gd name="T10" fmla="*/ 38 w 90"/>
                <a:gd name="T11" fmla="*/ 0 h 80"/>
                <a:gd name="T12" fmla="*/ 19 w 90"/>
                <a:gd name="T13" fmla="*/ 0 h 80"/>
                <a:gd name="T14" fmla="*/ 13 w 90"/>
                <a:gd name="T15" fmla="*/ 8 h 80"/>
                <a:gd name="T16" fmla="*/ 6 w 90"/>
                <a:gd name="T17" fmla="*/ 0 h 80"/>
                <a:gd name="T18" fmla="*/ 13 w 90"/>
                <a:gd name="T19" fmla="*/ 8 h 80"/>
                <a:gd name="T20" fmla="*/ 6 w 90"/>
                <a:gd name="T21" fmla="*/ 8 h 80"/>
                <a:gd name="T22" fmla="*/ 13 w 90"/>
                <a:gd name="T23" fmla="*/ 16 h 80"/>
                <a:gd name="T24" fmla="*/ 0 w 90"/>
                <a:gd name="T25" fmla="*/ 24 h 80"/>
                <a:gd name="T26" fmla="*/ 0 w 90"/>
                <a:gd name="T27" fmla="*/ 56 h 80"/>
                <a:gd name="T28" fmla="*/ 13 w 90"/>
                <a:gd name="T29" fmla="*/ 80 h 80"/>
                <a:gd name="T30" fmla="*/ 13 w 90"/>
                <a:gd name="T31" fmla="*/ 72 h 80"/>
                <a:gd name="T32" fmla="*/ 19 w 90"/>
                <a:gd name="T33" fmla="*/ 64 h 80"/>
                <a:gd name="T34" fmla="*/ 26 w 90"/>
                <a:gd name="T35" fmla="*/ 64 h 80"/>
                <a:gd name="T36" fmla="*/ 26 w 90"/>
                <a:gd name="T37" fmla="*/ 48 h 80"/>
                <a:gd name="T38" fmla="*/ 38 w 90"/>
                <a:gd name="T39" fmla="*/ 48 h 80"/>
                <a:gd name="T40" fmla="*/ 77 w 90"/>
                <a:gd name="T41" fmla="*/ 24 h 80"/>
                <a:gd name="T42" fmla="*/ 84 w 90"/>
                <a:gd name="T43" fmla="*/ 5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80">
                  <a:moveTo>
                    <a:pt x="84" y="56"/>
                  </a:moveTo>
                  <a:lnTo>
                    <a:pt x="84" y="40"/>
                  </a:lnTo>
                  <a:lnTo>
                    <a:pt x="90" y="24"/>
                  </a:lnTo>
                  <a:lnTo>
                    <a:pt x="77" y="8"/>
                  </a:lnTo>
                  <a:lnTo>
                    <a:pt x="64" y="0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16"/>
                  </a:lnTo>
                  <a:lnTo>
                    <a:pt x="0" y="24"/>
                  </a:lnTo>
                  <a:lnTo>
                    <a:pt x="0" y="56"/>
                  </a:lnTo>
                  <a:lnTo>
                    <a:pt x="13" y="80"/>
                  </a:lnTo>
                  <a:lnTo>
                    <a:pt x="13" y="72"/>
                  </a:lnTo>
                  <a:lnTo>
                    <a:pt x="19" y="64"/>
                  </a:lnTo>
                  <a:lnTo>
                    <a:pt x="26" y="64"/>
                  </a:lnTo>
                  <a:lnTo>
                    <a:pt x="26" y="48"/>
                  </a:lnTo>
                  <a:lnTo>
                    <a:pt x="38" y="48"/>
                  </a:lnTo>
                  <a:lnTo>
                    <a:pt x="77" y="24"/>
                  </a:lnTo>
                  <a:lnTo>
                    <a:pt x="84" y="56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97">
              <a:extLst>
                <a:ext uri="{FF2B5EF4-FFF2-40B4-BE49-F238E27FC236}">
                  <a16:creationId xmlns:a16="http://schemas.microsoft.com/office/drawing/2014/main" id="{065CBF23-FBDE-4761-BBA8-A03CDAF12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4" y="2408"/>
              <a:ext cx="52" cy="48"/>
            </a:xfrm>
            <a:custGeom>
              <a:avLst/>
              <a:gdLst>
                <a:gd name="T0" fmla="*/ 7 w 52"/>
                <a:gd name="T1" fmla="*/ 0 h 48"/>
                <a:gd name="T2" fmla="*/ 0 w 52"/>
                <a:gd name="T3" fmla="*/ 32 h 48"/>
                <a:gd name="T4" fmla="*/ 19 w 52"/>
                <a:gd name="T5" fmla="*/ 48 h 48"/>
                <a:gd name="T6" fmla="*/ 32 w 52"/>
                <a:gd name="T7" fmla="*/ 48 h 48"/>
                <a:gd name="T8" fmla="*/ 45 w 52"/>
                <a:gd name="T9" fmla="*/ 40 h 48"/>
                <a:gd name="T10" fmla="*/ 52 w 52"/>
                <a:gd name="T11" fmla="*/ 40 h 48"/>
                <a:gd name="T12" fmla="*/ 45 w 52"/>
                <a:gd name="T13" fmla="*/ 32 h 48"/>
                <a:gd name="T14" fmla="*/ 32 w 52"/>
                <a:gd name="T15" fmla="*/ 32 h 48"/>
                <a:gd name="T16" fmla="*/ 13 w 52"/>
                <a:gd name="T17" fmla="*/ 16 h 48"/>
                <a:gd name="T18" fmla="*/ 7 w 52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48">
                  <a:moveTo>
                    <a:pt x="7" y="0"/>
                  </a:moveTo>
                  <a:lnTo>
                    <a:pt x="0" y="32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45" y="40"/>
                  </a:lnTo>
                  <a:lnTo>
                    <a:pt x="52" y="40"/>
                  </a:lnTo>
                  <a:lnTo>
                    <a:pt x="45" y="32"/>
                  </a:lnTo>
                  <a:lnTo>
                    <a:pt x="32" y="32"/>
                  </a:lnTo>
                  <a:lnTo>
                    <a:pt x="13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98">
              <a:extLst>
                <a:ext uri="{FF2B5EF4-FFF2-40B4-BE49-F238E27FC236}">
                  <a16:creationId xmlns:a16="http://schemas.microsoft.com/office/drawing/2014/main" id="{C903AFEF-B3EA-4DB1-B2CF-9120F6FF3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2" y="2440"/>
              <a:ext cx="162" cy="199"/>
            </a:xfrm>
            <a:custGeom>
              <a:avLst/>
              <a:gdLst>
                <a:gd name="T0" fmla="*/ 52 w 162"/>
                <a:gd name="T1" fmla="*/ 0 h 199"/>
                <a:gd name="T2" fmla="*/ 33 w 162"/>
                <a:gd name="T3" fmla="*/ 16 h 199"/>
                <a:gd name="T4" fmla="*/ 13 w 162"/>
                <a:gd name="T5" fmla="*/ 32 h 199"/>
                <a:gd name="T6" fmla="*/ 0 w 162"/>
                <a:gd name="T7" fmla="*/ 71 h 199"/>
                <a:gd name="T8" fmla="*/ 0 w 162"/>
                <a:gd name="T9" fmla="*/ 119 h 199"/>
                <a:gd name="T10" fmla="*/ 13 w 162"/>
                <a:gd name="T11" fmla="*/ 127 h 199"/>
                <a:gd name="T12" fmla="*/ 33 w 162"/>
                <a:gd name="T13" fmla="*/ 119 h 199"/>
                <a:gd name="T14" fmla="*/ 33 w 162"/>
                <a:gd name="T15" fmla="*/ 103 h 199"/>
                <a:gd name="T16" fmla="*/ 33 w 162"/>
                <a:gd name="T17" fmla="*/ 183 h 199"/>
                <a:gd name="T18" fmla="*/ 65 w 162"/>
                <a:gd name="T19" fmla="*/ 199 h 199"/>
                <a:gd name="T20" fmla="*/ 97 w 162"/>
                <a:gd name="T21" fmla="*/ 199 h 199"/>
                <a:gd name="T22" fmla="*/ 130 w 162"/>
                <a:gd name="T23" fmla="*/ 199 h 199"/>
                <a:gd name="T24" fmla="*/ 143 w 162"/>
                <a:gd name="T25" fmla="*/ 183 h 199"/>
                <a:gd name="T26" fmla="*/ 136 w 162"/>
                <a:gd name="T27" fmla="*/ 103 h 199"/>
                <a:gd name="T28" fmla="*/ 156 w 162"/>
                <a:gd name="T29" fmla="*/ 103 h 199"/>
                <a:gd name="T30" fmla="*/ 162 w 162"/>
                <a:gd name="T31" fmla="*/ 95 h 199"/>
                <a:gd name="T32" fmla="*/ 156 w 162"/>
                <a:gd name="T33" fmla="*/ 55 h 199"/>
                <a:gd name="T34" fmla="*/ 143 w 162"/>
                <a:gd name="T35" fmla="*/ 16 h 199"/>
                <a:gd name="T36" fmla="*/ 117 w 162"/>
                <a:gd name="T37" fmla="*/ 8 h 199"/>
                <a:gd name="T38" fmla="*/ 97 w 162"/>
                <a:gd name="T39" fmla="*/ 0 h 199"/>
                <a:gd name="T40" fmla="*/ 97 w 162"/>
                <a:gd name="T41" fmla="*/ 8 h 199"/>
                <a:gd name="T42" fmla="*/ 84 w 162"/>
                <a:gd name="T43" fmla="*/ 16 h 199"/>
                <a:gd name="T44" fmla="*/ 71 w 162"/>
                <a:gd name="T45" fmla="*/ 16 h 199"/>
                <a:gd name="T46" fmla="*/ 52 w 162"/>
                <a:gd name="T4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" h="199">
                  <a:moveTo>
                    <a:pt x="52" y="0"/>
                  </a:moveTo>
                  <a:lnTo>
                    <a:pt x="33" y="16"/>
                  </a:lnTo>
                  <a:lnTo>
                    <a:pt x="13" y="32"/>
                  </a:lnTo>
                  <a:lnTo>
                    <a:pt x="0" y="71"/>
                  </a:lnTo>
                  <a:lnTo>
                    <a:pt x="0" y="119"/>
                  </a:lnTo>
                  <a:lnTo>
                    <a:pt x="13" y="127"/>
                  </a:lnTo>
                  <a:lnTo>
                    <a:pt x="33" y="119"/>
                  </a:lnTo>
                  <a:lnTo>
                    <a:pt x="33" y="103"/>
                  </a:lnTo>
                  <a:lnTo>
                    <a:pt x="33" y="183"/>
                  </a:lnTo>
                  <a:lnTo>
                    <a:pt x="65" y="199"/>
                  </a:lnTo>
                  <a:lnTo>
                    <a:pt x="97" y="199"/>
                  </a:lnTo>
                  <a:lnTo>
                    <a:pt x="130" y="199"/>
                  </a:lnTo>
                  <a:lnTo>
                    <a:pt x="143" y="183"/>
                  </a:lnTo>
                  <a:lnTo>
                    <a:pt x="136" y="103"/>
                  </a:lnTo>
                  <a:lnTo>
                    <a:pt x="156" y="103"/>
                  </a:lnTo>
                  <a:lnTo>
                    <a:pt x="162" y="95"/>
                  </a:lnTo>
                  <a:lnTo>
                    <a:pt x="156" y="55"/>
                  </a:lnTo>
                  <a:lnTo>
                    <a:pt x="143" y="16"/>
                  </a:lnTo>
                  <a:lnTo>
                    <a:pt x="117" y="8"/>
                  </a:lnTo>
                  <a:lnTo>
                    <a:pt x="97" y="0"/>
                  </a:lnTo>
                  <a:lnTo>
                    <a:pt x="97" y="8"/>
                  </a:lnTo>
                  <a:lnTo>
                    <a:pt x="84" y="16"/>
                  </a:lnTo>
                  <a:lnTo>
                    <a:pt x="71" y="1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99">
              <a:extLst>
                <a:ext uri="{FF2B5EF4-FFF2-40B4-BE49-F238E27FC236}">
                  <a16:creationId xmlns:a16="http://schemas.microsoft.com/office/drawing/2014/main" id="{AC15914D-0A06-46A8-9CDC-50554F836E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8" y="251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00">
              <a:extLst>
                <a:ext uri="{FF2B5EF4-FFF2-40B4-BE49-F238E27FC236}">
                  <a16:creationId xmlns:a16="http://schemas.microsoft.com/office/drawing/2014/main" id="{C9091C06-3309-4FA8-9AF3-C1DB10A8E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2" y="2559"/>
              <a:ext cx="52" cy="104"/>
            </a:xfrm>
            <a:custGeom>
              <a:avLst/>
              <a:gdLst>
                <a:gd name="T0" fmla="*/ 26 w 52"/>
                <a:gd name="T1" fmla="*/ 0 h 104"/>
                <a:gd name="T2" fmla="*/ 33 w 52"/>
                <a:gd name="T3" fmla="*/ 48 h 104"/>
                <a:gd name="T4" fmla="*/ 52 w 52"/>
                <a:gd name="T5" fmla="*/ 88 h 104"/>
                <a:gd name="T6" fmla="*/ 46 w 52"/>
                <a:gd name="T7" fmla="*/ 104 h 104"/>
                <a:gd name="T8" fmla="*/ 7 w 52"/>
                <a:gd name="T9" fmla="*/ 48 h 104"/>
                <a:gd name="T10" fmla="*/ 0 w 52"/>
                <a:gd name="T11" fmla="*/ 0 h 104"/>
                <a:gd name="T12" fmla="*/ 13 w 52"/>
                <a:gd name="T13" fmla="*/ 8 h 104"/>
                <a:gd name="T14" fmla="*/ 26 w 52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04">
                  <a:moveTo>
                    <a:pt x="26" y="0"/>
                  </a:moveTo>
                  <a:lnTo>
                    <a:pt x="33" y="48"/>
                  </a:lnTo>
                  <a:lnTo>
                    <a:pt x="52" y="88"/>
                  </a:lnTo>
                  <a:lnTo>
                    <a:pt x="46" y="104"/>
                  </a:lnTo>
                  <a:lnTo>
                    <a:pt x="7" y="48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01">
              <a:extLst>
                <a:ext uri="{FF2B5EF4-FFF2-40B4-BE49-F238E27FC236}">
                  <a16:creationId xmlns:a16="http://schemas.microsoft.com/office/drawing/2014/main" id="{ECA4FAED-ECE7-45E0-BF91-45E412B31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8" y="2543"/>
              <a:ext cx="26" cy="112"/>
            </a:xfrm>
            <a:custGeom>
              <a:avLst/>
              <a:gdLst>
                <a:gd name="T0" fmla="*/ 26 w 26"/>
                <a:gd name="T1" fmla="*/ 0 h 112"/>
                <a:gd name="T2" fmla="*/ 26 w 26"/>
                <a:gd name="T3" fmla="*/ 40 h 112"/>
                <a:gd name="T4" fmla="*/ 7 w 26"/>
                <a:gd name="T5" fmla="*/ 112 h 112"/>
                <a:gd name="T6" fmla="*/ 7 w 26"/>
                <a:gd name="T7" fmla="*/ 88 h 112"/>
                <a:gd name="T8" fmla="*/ 7 w 26"/>
                <a:gd name="T9" fmla="*/ 80 h 112"/>
                <a:gd name="T10" fmla="*/ 0 w 26"/>
                <a:gd name="T11" fmla="*/ 0 h 112"/>
                <a:gd name="T12" fmla="*/ 20 w 26"/>
                <a:gd name="T13" fmla="*/ 0 h 112"/>
                <a:gd name="T14" fmla="*/ 26 w 26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12">
                  <a:moveTo>
                    <a:pt x="26" y="0"/>
                  </a:moveTo>
                  <a:lnTo>
                    <a:pt x="26" y="40"/>
                  </a:lnTo>
                  <a:lnTo>
                    <a:pt x="7" y="112"/>
                  </a:lnTo>
                  <a:lnTo>
                    <a:pt x="7" y="88"/>
                  </a:lnTo>
                  <a:lnTo>
                    <a:pt x="7" y="8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02">
              <a:extLst>
                <a:ext uri="{FF2B5EF4-FFF2-40B4-BE49-F238E27FC236}">
                  <a16:creationId xmlns:a16="http://schemas.microsoft.com/office/drawing/2014/main" id="{DACCD62F-4437-4733-A11B-8F6E075BF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2895"/>
              <a:ext cx="77" cy="40"/>
            </a:xfrm>
            <a:custGeom>
              <a:avLst/>
              <a:gdLst>
                <a:gd name="T0" fmla="*/ 0 w 77"/>
                <a:gd name="T1" fmla="*/ 8 h 40"/>
                <a:gd name="T2" fmla="*/ 0 w 77"/>
                <a:gd name="T3" fmla="*/ 24 h 40"/>
                <a:gd name="T4" fmla="*/ 0 w 77"/>
                <a:gd name="T5" fmla="*/ 32 h 40"/>
                <a:gd name="T6" fmla="*/ 13 w 77"/>
                <a:gd name="T7" fmla="*/ 32 h 40"/>
                <a:gd name="T8" fmla="*/ 19 w 77"/>
                <a:gd name="T9" fmla="*/ 40 h 40"/>
                <a:gd name="T10" fmla="*/ 39 w 77"/>
                <a:gd name="T11" fmla="*/ 32 h 40"/>
                <a:gd name="T12" fmla="*/ 39 w 77"/>
                <a:gd name="T13" fmla="*/ 24 h 40"/>
                <a:gd name="T14" fmla="*/ 58 w 77"/>
                <a:gd name="T15" fmla="*/ 32 h 40"/>
                <a:gd name="T16" fmla="*/ 64 w 77"/>
                <a:gd name="T17" fmla="*/ 32 h 40"/>
                <a:gd name="T18" fmla="*/ 77 w 77"/>
                <a:gd name="T19" fmla="*/ 32 h 40"/>
                <a:gd name="T20" fmla="*/ 77 w 77"/>
                <a:gd name="T21" fmla="*/ 24 h 40"/>
                <a:gd name="T22" fmla="*/ 77 w 77"/>
                <a:gd name="T23" fmla="*/ 16 h 40"/>
                <a:gd name="T24" fmla="*/ 71 w 77"/>
                <a:gd name="T25" fmla="*/ 8 h 40"/>
                <a:gd name="T26" fmla="*/ 58 w 77"/>
                <a:gd name="T27" fmla="*/ 8 h 40"/>
                <a:gd name="T28" fmla="*/ 52 w 77"/>
                <a:gd name="T29" fmla="*/ 0 h 40"/>
                <a:gd name="T30" fmla="*/ 45 w 77"/>
                <a:gd name="T31" fmla="*/ 8 h 40"/>
                <a:gd name="T32" fmla="*/ 26 w 77"/>
                <a:gd name="T33" fmla="*/ 0 h 40"/>
                <a:gd name="T34" fmla="*/ 19 w 77"/>
                <a:gd name="T35" fmla="*/ 8 h 40"/>
                <a:gd name="T36" fmla="*/ 6 w 77"/>
                <a:gd name="T37" fmla="*/ 8 h 40"/>
                <a:gd name="T38" fmla="*/ 0 w 77"/>
                <a:gd name="T3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40">
                  <a:moveTo>
                    <a:pt x="0" y="8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13" y="32"/>
                  </a:lnTo>
                  <a:lnTo>
                    <a:pt x="19" y="40"/>
                  </a:lnTo>
                  <a:lnTo>
                    <a:pt x="39" y="32"/>
                  </a:lnTo>
                  <a:lnTo>
                    <a:pt x="39" y="24"/>
                  </a:lnTo>
                  <a:lnTo>
                    <a:pt x="58" y="32"/>
                  </a:lnTo>
                  <a:lnTo>
                    <a:pt x="64" y="32"/>
                  </a:lnTo>
                  <a:lnTo>
                    <a:pt x="77" y="32"/>
                  </a:lnTo>
                  <a:lnTo>
                    <a:pt x="77" y="24"/>
                  </a:lnTo>
                  <a:lnTo>
                    <a:pt x="77" y="16"/>
                  </a:lnTo>
                  <a:lnTo>
                    <a:pt x="71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Oval 103">
              <a:extLst>
                <a:ext uri="{FF2B5EF4-FFF2-40B4-BE49-F238E27FC236}">
                  <a16:creationId xmlns:a16="http://schemas.microsoft.com/office/drawing/2014/main" id="{29962694-9DFE-45E1-85A7-DF9E53854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8" y="2906"/>
              <a:ext cx="0" cy="10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Oval 104">
              <a:extLst>
                <a:ext uri="{FF2B5EF4-FFF2-40B4-BE49-F238E27FC236}">
                  <a16:creationId xmlns:a16="http://schemas.microsoft.com/office/drawing/2014/main" id="{3E82668F-C530-4D50-A3E0-A76BBA337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" y="2906"/>
              <a:ext cx="1" cy="2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105">
              <a:extLst>
                <a:ext uri="{FF2B5EF4-FFF2-40B4-BE49-F238E27FC236}">
                  <a16:creationId xmlns:a16="http://schemas.microsoft.com/office/drawing/2014/main" id="{C9BB8742-123C-4952-9DFB-9CD77C23F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06">
              <a:extLst>
                <a:ext uri="{FF2B5EF4-FFF2-40B4-BE49-F238E27FC236}">
                  <a16:creationId xmlns:a16="http://schemas.microsoft.com/office/drawing/2014/main" id="{4D868722-DF16-4234-8CEF-459DEA848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107">
              <a:extLst>
                <a:ext uri="{FF2B5EF4-FFF2-40B4-BE49-F238E27FC236}">
                  <a16:creationId xmlns:a16="http://schemas.microsoft.com/office/drawing/2014/main" id="{B291B014-3D0D-4B15-AC5B-E4E03D39B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2751"/>
              <a:ext cx="65" cy="152"/>
            </a:xfrm>
            <a:custGeom>
              <a:avLst/>
              <a:gdLst>
                <a:gd name="T0" fmla="*/ 0 w 65"/>
                <a:gd name="T1" fmla="*/ 0 h 152"/>
                <a:gd name="T2" fmla="*/ 0 w 65"/>
                <a:gd name="T3" fmla="*/ 16 h 152"/>
                <a:gd name="T4" fmla="*/ 0 w 65"/>
                <a:gd name="T5" fmla="*/ 40 h 152"/>
                <a:gd name="T6" fmla="*/ 0 w 65"/>
                <a:gd name="T7" fmla="*/ 104 h 152"/>
                <a:gd name="T8" fmla="*/ 0 w 65"/>
                <a:gd name="T9" fmla="*/ 144 h 152"/>
                <a:gd name="T10" fmla="*/ 7 w 65"/>
                <a:gd name="T11" fmla="*/ 152 h 152"/>
                <a:gd name="T12" fmla="*/ 20 w 65"/>
                <a:gd name="T13" fmla="*/ 152 h 152"/>
                <a:gd name="T14" fmla="*/ 33 w 65"/>
                <a:gd name="T15" fmla="*/ 152 h 152"/>
                <a:gd name="T16" fmla="*/ 39 w 65"/>
                <a:gd name="T17" fmla="*/ 144 h 152"/>
                <a:gd name="T18" fmla="*/ 52 w 65"/>
                <a:gd name="T19" fmla="*/ 152 h 152"/>
                <a:gd name="T20" fmla="*/ 59 w 65"/>
                <a:gd name="T21" fmla="*/ 152 h 152"/>
                <a:gd name="T22" fmla="*/ 65 w 65"/>
                <a:gd name="T23" fmla="*/ 144 h 152"/>
                <a:gd name="T24" fmla="*/ 65 w 65"/>
                <a:gd name="T25" fmla="*/ 96 h 152"/>
                <a:gd name="T26" fmla="*/ 65 w 65"/>
                <a:gd name="T27" fmla="*/ 80 h 152"/>
                <a:gd name="T28" fmla="*/ 59 w 65"/>
                <a:gd name="T29" fmla="*/ 0 h 152"/>
                <a:gd name="T30" fmla="*/ 59 w 65"/>
                <a:gd name="T31" fmla="*/ 0 h 152"/>
                <a:gd name="T32" fmla="*/ 39 w 65"/>
                <a:gd name="T33" fmla="*/ 8 h 152"/>
                <a:gd name="T34" fmla="*/ 20 w 65"/>
                <a:gd name="T35" fmla="*/ 8 h 152"/>
                <a:gd name="T36" fmla="*/ 0 w 65"/>
                <a:gd name="T3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" h="152">
                  <a:moveTo>
                    <a:pt x="0" y="0"/>
                  </a:moveTo>
                  <a:lnTo>
                    <a:pt x="0" y="16"/>
                  </a:lnTo>
                  <a:lnTo>
                    <a:pt x="0" y="40"/>
                  </a:lnTo>
                  <a:lnTo>
                    <a:pt x="0" y="104"/>
                  </a:lnTo>
                  <a:lnTo>
                    <a:pt x="0" y="144"/>
                  </a:lnTo>
                  <a:lnTo>
                    <a:pt x="7" y="152"/>
                  </a:lnTo>
                  <a:lnTo>
                    <a:pt x="20" y="152"/>
                  </a:lnTo>
                  <a:lnTo>
                    <a:pt x="33" y="152"/>
                  </a:lnTo>
                  <a:lnTo>
                    <a:pt x="39" y="144"/>
                  </a:lnTo>
                  <a:lnTo>
                    <a:pt x="52" y="152"/>
                  </a:lnTo>
                  <a:lnTo>
                    <a:pt x="59" y="152"/>
                  </a:lnTo>
                  <a:lnTo>
                    <a:pt x="65" y="144"/>
                  </a:lnTo>
                  <a:lnTo>
                    <a:pt x="65" y="96"/>
                  </a:lnTo>
                  <a:lnTo>
                    <a:pt x="65" y="8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39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08">
              <a:extLst>
                <a:ext uri="{FF2B5EF4-FFF2-40B4-BE49-F238E27FC236}">
                  <a16:creationId xmlns:a16="http://schemas.microsoft.com/office/drawing/2014/main" id="{23DEEB5A-51CE-4442-962B-B59182B9A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2799"/>
              <a:ext cx="1" cy="96"/>
            </a:xfrm>
            <a:custGeom>
              <a:avLst/>
              <a:gdLst>
                <a:gd name="T0" fmla="*/ 96 h 96"/>
                <a:gd name="T1" fmla="*/ 32 h 96"/>
                <a:gd name="T2" fmla="*/ 0 h 9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96">
                  <a:moveTo>
                    <a:pt x="0" y="96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09">
              <a:extLst>
                <a:ext uri="{FF2B5EF4-FFF2-40B4-BE49-F238E27FC236}">
                  <a16:creationId xmlns:a16="http://schemas.microsoft.com/office/drawing/2014/main" id="{0875FBCF-B064-48AB-A4A2-96017B0BD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2583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6 w 39"/>
                <a:gd name="T11" fmla="*/ 48 h 56"/>
                <a:gd name="T12" fmla="*/ 19 w 39"/>
                <a:gd name="T13" fmla="*/ 56 h 56"/>
                <a:gd name="T14" fmla="*/ 32 w 39"/>
                <a:gd name="T15" fmla="*/ 48 h 56"/>
                <a:gd name="T16" fmla="*/ 39 w 39"/>
                <a:gd name="T17" fmla="*/ 48 h 56"/>
                <a:gd name="T18" fmla="*/ 39 w 39"/>
                <a:gd name="T19" fmla="*/ 32 h 56"/>
                <a:gd name="T20" fmla="*/ 39 w 39"/>
                <a:gd name="T21" fmla="*/ 16 h 56"/>
                <a:gd name="T22" fmla="*/ 32 w 39"/>
                <a:gd name="T23" fmla="*/ 0 h 56"/>
                <a:gd name="T24" fmla="*/ 13 w 39"/>
                <a:gd name="T25" fmla="*/ 8 h 56"/>
                <a:gd name="T26" fmla="*/ 6 w 39"/>
                <a:gd name="T27" fmla="*/ 8 h 56"/>
                <a:gd name="T28" fmla="*/ 6 w 39"/>
                <a:gd name="T29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6" y="48"/>
                  </a:lnTo>
                  <a:lnTo>
                    <a:pt x="19" y="56"/>
                  </a:lnTo>
                  <a:lnTo>
                    <a:pt x="32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110">
              <a:extLst>
                <a:ext uri="{FF2B5EF4-FFF2-40B4-BE49-F238E27FC236}">
                  <a16:creationId xmlns:a16="http://schemas.microsoft.com/office/drawing/2014/main" id="{0E284A64-E86B-41CE-BF91-E9BEF7AD5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" y="2559"/>
              <a:ext cx="58" cy="56"/>
            </a:xfrm>
            <a:custGeom>
              <a:avLst/>
              <a:gdLst>
                <a:gd name="T0" fmla="*/ 52 w 58"/>
                <a:gd name="T1" fmla="*/ 40 h 56"/>
                <a:gd name="T2" fmla="*/ 52 w 58"/>
                <a:gd name="T3" fmla="*/ 32 h 56"/>
                <a:gd name="T4" fmla="*/ 58 w 58"/>
                <a:gd name="T5" fmla="*/ 16 h 56"/>
                <a:gd name="T6" fmla="*/ 52 w 58"/>
                <a:gd name="T7" fmla="*/ 8 h 56"/>
                <a:gd name="T8" fmla="*/ 45 w 58"/>
                <a:gd name="T9" fmla="*/ 8 h 56"/>
                <a:gd name="T10" fmla="*/ 26 w 58"/>
                <a:gd name="T11" fmla="*/ 0 h 56"/>
                <a:gd name="T12" fmla="*/ 13 w 58"/>
                <a:gd name="T13" fmla="*/ 8 h 56"/>
                <a:gd name="T14" fmla="*/ 13 w 58"/>
                <a:gd name="T15" fmla="*/ 8 h 56"/>
                <a:gd name="T16" fmla="*/ 6 w 58"/>
                <a:gd name="T17" fmla="*/ 8 h 56"/>
                <a:gd name="T18" fmla="*/ 13 w 58"/>
                <a:gd name="T19" fmla="*/ 8 h 56"/>
                <a:gd name="T20" fmla="*/ 6 w 58"/>
                <a:gd name="T21" fmla="*/ 8 h 56"/>
                <a:gd name="T22" fmla="*/ 6 w 58"/>
                <a:gd name="T23" fmla="*/ 16 h 56"/>
                <a:gd name="T24" fmla="*/ 6 w 58"/>
                <a:gd name="T25" fmla="*/ 16 h 56"/>
                <a:gd name="T26" fmla="*/ 0 w 58"/>
                <a:gd name="T27" fmla="*/ 40 h 56"/>
                <a:gd name="T28" fmla="*/ 13 w 58"/>
                <a:gd name="T29" fmla="*/ 56 h 56"/>
                <a:gd name="T30" fmla="*/ 13 w 58"/>
                <a:gd name="T31" fmla="*/ 48 h 56"/>
                <a:gd name="T32" fmla="*/ 13 w 58"/>
                <a:gd name="T33" fmla="*/ 40 h 56"/>
                <a:gd name="T34" fmla="*/ 19 w 58"/>
                <a:gd name="T35" fmla="*/ 48 h 56"/>
                <a:gd name="T36" fmla="*/ 19 w 58"/>
                <a:gd name="T37" fmla="*/ 32 h 56"/>
                <a:gd name="T38" fmla="*/ 26 w 58"/>
                <a:gd name="T39" fmla="*/ 32 h 56"/>
                <a:gd name="T40" fmla="*/ 45 w 58"/>
                <a:gd name="T41" fmla="*/ 24 h 56"/>
                <a:gd name="T42" fmla="*/ 52 w 58"/>
                <a:gd name="T43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56">
                  <a:moveTo>
                    <a:pt x="52" y="40"/>
                  </a:moveTo>
                  <a:lnTo>
                    <a:pt x="52" y="32"/>
                  </a:lnTo>
                  <a:lnTo>
                    <a:pt x="58" y="16"/>
                  </a:lnTo>
                  <a:lnTo>
                    <a:pt x="52" y="8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0" y="40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19" y="48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45" y="24"/>
                  </a:lnTo>
                  <a:lnTo>
                    <a:pt x="52" y="4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11">
              <a:extLst>
                <a:ext uri="{FF2B5EF4-FFF2-40B4-BE49-F238E27FC236}">
                  <a16:creationId xmlns:a16="http://schemas.microsoft.com/office/drawing/2014/main" id="{10ECE08F-94AC-4F00-8709-BF2712926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2615"/>
              <a:ext cx="26" cy="32"/>
            </a:xfrm>
            <a:custGeom>
              <a:avLst/>
              <a:gdLst>
                <a:gd name="T0" fmla="*/ 0 w 26"/>
                <a:gd name="T1" fmla="*/ 0 h 32"/>
                <a:gd name="T2" fmla="*/ 0 w 26"/>
                <a:gd name="T3" fmla="*/ 24 h 32"/>
                <a:gd name="T4" fmla="*/ 7 w 26"/>
                <a:gd name="T5" fmla="*/ 32 h 32"/>
                <a:gd name="T6" fmla="*/ 13 w 26"/>
                <a:gd name="T7" fmla="*/ 32 h 32"/>
                <a:gd name="T8" fmla="*/ 20 w 26"/>
                <a:gd name="T9" fmla="*/ 32 h 32"/>
                <a:gd name="T10" fmla="*/ 26 w 26"/>
                <a:gd name="T11" fmla="*/ 24 h 32"/>
                <a:gd name="T12" fmla="*/ 26 w 26"/>
                <a:gd name="T13" fmla="*/ 16 h 32"/>
                <a:gd name="T14" fmla="*/ 13 w 26"/>
                <a:gd name="T15" fmla="*/ 24 h 32"/>
                <a:gd name="T16" fmla="*/ 0 w 26"/>
                <a:gd name="T17" fmla="*/ 16 h 32"/>
                <a:gd name="T18" fmla="*/ 0 w 26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2">
                  <a:moveTo>
                    <a:pt x="0" y="0"/>
                  </a:moveTo>
                  <a:lnTo>
                    <a:pt x="0" y="24"/>
                  </a:lnTo>
                  <a:lnTo>
                    <a:pt x="7" y="32"/>
                  </a:lnTo>
                  <a:lnTo>
                    <a:pt x="13" y="32"/>
                  </a:lnTo>
                  <a:lnTo>
                    <a:pt x="20" y="32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13" y="24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12">
              <a:extLst>
                <a:ext uri="{FF2B5EF4-FFF2-40B4-BE49-F238E27FC236}">
                  <a16:creationId xmlns:a16="http://schemas.microsoft.com/office/drawing/2014/main" id="{873045D6-7362-4DB4-9081-AB02BF872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2" y="2631"/>
              <a:ext cx="97" cy="128"/>
            </a:xfrm>
            <a:custGeom>
              <a:avLst/>
              <a:gdLst>
                <a:gd name="T0" fmla="*/ 39 w 97"/>
                <a:gd name="T1" fmla="*/ 8 h 128"/>
                <a:gd name="T2" fmla="*/ 20 w 97"/>
                <a:gd name="T3" fmla="*/ 16 h 128"/>
                <a:gd name="T4" fmla="*/ 13 w 97"/>
                <a:gd name="T5" fmla="*/ 24 h 128"/>
                <a:gd name="T6" fmla="*/ 7 w 97"/>
                <a:gd name="T7" fmla="*/ 48 h 128"/>
                <a:gd name="T8" fmla="*/ 0 w 97"/>
                <a:gd name="T9" fmla="*/ 72 h 128"/>
                <a:gd name="T10" fmla="*/ 13 w 97"/>
                <a:gd name="T11" fmla="*/ 80 h 128"/>
                <a:gd name="T12" fmla="*/ 20 w 97"/>
                <a:gd name="T13" fmla="*/ 80 h 128"/>
                <a:gd name="T14" fmla="*/ 26 w 97"/>
                <a:gd name="T15" fmla="*/ 64 h 128"/>
                <a:gd name="T16" fmla="*/ 26 w 97"/>
                <a:gd name="T17" fmla="*/ 120 h 128"/>
                <a:gd name="T18" fmla="*/ 46 w 97"/>
                <a:gd name="T19" fmla="*/ 128 h 128"/>
                <a:gd name="T20" fmla="*/ 65 w 97"/>
                <a:gd name="T21" fmla="*/ 128 h 128"/>
                <a:gd name="T22" fmla="*/ 85 w 97"/>
                <a:gd name="T23" fmla="*/ 120 h 128"/>
                <a:gd name="T24" fmla="*/ 91 w 97"/>
                <a:gd name="T25" fmla="*/ 120 h 128"/>
                <a:gd name="T26" fmla="*/ 85 w 97"/>
                <a:gd name="T27" fmla="*/ 72 h 128"/>
                <a:gd name="T28" fmla="*/ 97 w 97"/>
                <a:gd name="T29" fmla="*/ 72 h 128"/>
                <a:gd name="T30" fmla="*/ 97 w 97"/>
                <a:gd name="T31" fmla="*/ 64 h 128"/>
                <a:gd name="T32" fmla="*/ 97 w 97"/>
                <a:gd name="T33" fmla="*/ 40 h 128"/>
                <a:gd name="T34" fmla="*/ 85 w 97"/>
                <a:gd name="T35" fmla="*/ 16 h 128"/>
                <a:gd name="T36" fmla="*/ 72 w 97"/>
                <a:gd name="T37" fmla="*/ 8 h 128"/>
                <a:gd name="T38" fmla="*/ 65 w 97"/>
                <a:gd name="T39" fmla="*/ 0 h 128"/>
                <a:gd name="T40" fmla="*/ 59 w 97"/>
                <a:gd name="T41" fmla="*/ 16 h 128"/>
                <a:gd name="T42" fmla="*/ 52 w 97"/>
                <a:gd name="T43" fmla="*/ 16 h 128"/>
                <a:gd name="T44" fmla="*/ 46 w 97"/>
                <a:gd name="T45" fmla="*/ 16 h 128"/>
                <a:gd name="T46" fmla="*/ 39 w 97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128">
                  <a:moveTo>
                    <a:pt x="39" y="8"/>
                  </a:moveTo>
                  <a:lnTo>
                    <a:pt x="20" y="16"/>
                  </a:lnTo>
                  <a:lnTo>
                    <a:pt x="13" y="24"/>
                  </a:lnTo>
                  <a:lnTo>
                    <a:pt x="7" y="48"/>
                  </a:lnTo>
                  <a:lnTo>
                    <a:pt x="0" y="72"/>
                  </a:lnTo>
                  <a:lnTo>
                    <a:pt x="13" y="80"/>
                  </a:lnTo>
                  <a:lnTo>
                    <a:pt x="20" y="80"/>
                  </a:lnTo>
                  <a:lnTo>
                    <a:pt x="26" y="64"/>
                  </a:lnTo>
                  <a:lnTo>
                    <a:pt x="26" y="120"/>
                  </a:lnTo>
                  <a:lnTo>
                    <a:pt x="46" y="128"/>
                  </a:lnTo>
                  <a:lnTo>
                    <a:pt x="65" y="128"/>
                  </a:lnTo>
                  <a:lnTo>
                    <a:pt x="85" y="120"/>
                  </a:lnTo>
                  <a:lnTo>
                    <a:pt x="91" y="120"/>
                  </a:lnTo>
                  <a:lnTo>
                    <a:pt x="85" y="72"/>
                  </a:lnTo>
                  <a:lnTo>
                    <a:pt x="97" y="72"/>
                  </a:lnTo>
                  <a:lnTo>
                    <a:pt x="97" y="64"/>
                  </a:lnTo>
                  <a:lnTo>
                    <a:pt x="97" y="40"/>
                  </a:lnTo>
                  <a:lnTo>
                    <a:pt x="85" y="16"/>
                  </a:lnTo>
                  <a:lnTo>
                    <a:pt x="72" y="8"/>
                  </a:lnTo>
                  <a:lnTo>
                    <a:pt x="65" y="0"/>
                  </a:lnTo>
                  <a:lnTo>
                    <a:pt x="59" y="16"/>
                  </a:lnTo>
                  <a:lnTo>
                    <a:pt x="52" y="16"/>
                  </a:lnTo>
                  <a:lnTo>
                    <a:pt x="46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13">
              <a:extLst>
                <a:ext uri="{FF2B5EF4-FFF2-40B4-BE49-F238E27FC236}">
                  <a16:creationId xmlns:a16="http://schemas.microsoft.com/office/drawing/2014/main" id="{CA8EA9A8-2156-40EA-8E9C-B46C6AAFC3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7" y="267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114">
              <a:extLst>
                <a:ext uri="{FF2B5EF4-FFF2-40B4-BE49-F238E27FC236}">
                  <a16:creationId xmlns:a16="http://schemas.microsoft.com/office/drawing/2014/main" id="{D0671D2E-D852-4BB2-A743-E7B8E3D8D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9" y="2711"/>
              <a:ext cx="26" cy="64"/>
            </a:xfrm>
            <a:custGeom>
              <a:avLst/>
              <a:gdLst>
                <a:gd name="T0" fmla="*/ 13 w 26"/>
                <a:gd name="T1" fmla="*/ 0 h 64"/>
                <a:gd name="T2" fmla="*/ 13 w 26"/>
                <a:gd name="T3" fmla="*/ 24 h 64"/>
                <a:gd name="T4" fmla="*/ 26 w 26"/>
                <a:gd name="T5" fmla="*/ 48 h 64"/>
                <a:gd name="T6" fmla="*/ 19 w 26"/>
                <a:gd name="T7" fmla="*/ 64 h 64"/>
                <a:gd name="T8" fmla="*/ 0 w 26"/>
                <a:gd name="T9" fmla="*/ 24 h 64"/>
                <a:gd name="T10" fmla="*/ 0 w 26"/>
                <a:gd name="T11" fmla="*/ 0 h 64"/>
                <a:gd name="T12" fmla="*/ 6 w 26"/>
                <a:gd name="T13" fmla="*/ 0 h 64"/>
                <a:gd name="T14" fmla="*/ 13 w 26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64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19" y="6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15">
              <a:extLst>
                <a:ext uri="{FF2B5EF4-FFF2-40B4-BE49-F238E27FC236}">
                  <a16:creationId xmlns:a16="http://schemas.microsoft.com/office/drawing/2014/main" id="{7816E4A8-51BF-4B09-A613-4491EF8C2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7" y="2695"/>
              <a:ext cx="12" cy="72"/>
            </a:xfrm>
            <a:custGeom>
              <a:avLst/>
              <a:gdLst>
                <a:gd name="T0" fmla="*/ 12 w 12"/>
                <a:gd name="T1" fmla="*/ 0 h 72"/>
                <a:gd name="T2" fmla="*/ 12 w 12"/>
                <a:gd name="T3" fmla="*/ 32 h 72"/>
                <a:gd name="T4" fmla="*/ 6 w 12"/>
                <a:gd name="T5" fmla="*/ 72 h 72"/>
                <a:gd name="T6" fmla="*/ 0 w 12"/>
                <a:gd name="T7" fmla="*/ 56 h 72"/>
                <a:gd name="T8" fmla="*/ 6 w 12"/>
                <a:gd name="T9" fmla="*/ 56 h 72"/>
                <a:gd name="T10" fmla="*/ 0 w 12"/>
                <a:gd name="T11" fmla="*/ 8 h 72"/>
                <a:gd name="T12" fmla="*/ 12 w 12"/>
                <a:gd name="T13" fmla="*/ 8 h 72"/>
                <a:gd name="T14" fmla="*/ 12 w 12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72">
                  <a:moveTo>
                    <a:pt x="12" y="0"/>
                  </a:moveTo>
                  <a:lnTo>
                    <a:pt x="12" y="32"/>
                  </a:lnTo>
                  <a:lnTo>
                    <a:pt x="6" y="72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0" y="8"/>
                  </a:lnTo>
                  <a:lnTo>
                    <a:pt x="12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16">
              <a:extLst>
                <a:ext uri="{FF2B5EF4-FFF2-40B4-BE49-F238E27FC236}">
                  <a16:creationId xmlns:a16="http://schemas.microsoft.com/office/drawing/2014/main" id="{7C746586-2A2C-451C-8F46-BFBDB393E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" y="2903"/>
              <a:ext cx="71" cy="32"/>
            </a:xfrm>
            <a:custGeom>
              <a:avLst/>
              <a:gdLst>
                <a:gd name="T0" fmla="*/ 6 w 71"/>
                <a:gd name="T1" fmla="*/ 8 h 32"/>
                <a:gd name="T2" fmla="*/ 0 w 71"/>
                <a:gd name="T3" fmla="*/ 16 h 32"/>
                <a:gd name="T4" fmla="*/ 0 w 71"/>
                <a:gd name="T5" fmla="*/ 24 h 32"/>
                <a:gd name="T6" fmla="*/ 13 w 71"/>
                <a:gd name="T7" fmla="*/ 24 h 32"/>
                <a:gd name="T8" fmla="*/ 19 w 71"/>
                <a:gd name="T9" fmla="*/ 32 h 32"/>
                <a:gd name="T10" fmla="*/ 32 w 71"/>
                <a:gd name="T11" fmla="*/ 24 h 32"/>
                <a:gd name="T12" fmla="*/ 39 w 71"/>
                <a:gd name="T13" fmla="*/ 24 h 32"/>
                <a:gd name="T14" fmla="*/ 45 w 71"/>
                <a:gd name="T15" fmla="*/ 24 h 32"/>
                <a:gd name="T16" fmla="*/ 52 w 71"/>
                <a:gd name="T17" fmla="*/ 24 h 32"/>
                <a:gd name="T18" fmla="*/ 65 w 71"/>
                <a:gd name="T19" fmla="*/ 24 h 32"/>
                <a:gd name="T20" fmla="*/ 71 w 71"/>
                <a:gd name="T21" fmla="*/ 16 h 32"/>
                <a:gd name="T22" fmla="*/ 65 w 71"/>
                <a:gd name="T23" fmla="*/ 8 h 32"/>
                <a:gd name="T24" fmla="*/ 58 w 71"/>
                <a:gd name="T25" fmla="*/ 8 h 32"/>
                <a:gd name="T26" fmla="*/ 52 w 71"/>
                <a:gd name="T27" fmla="*/ 0 h 32"/>
                <a:gd name="T28" fmla="*/ 45 w 71"/>
                <a:gd name="T29" fmla="*/ 0 h 32"/>
                <a:gd name="T30" fmla="*/ 39 w 71"/>
                <a:gd name="T31" fmla="*/ 0 h 32"/>
                <a:gd name="T32" fmla="*/ 26 w 71"/>
                <a:gd name="T33" fmla="*/ 0 h 32"/>
                <a:gd name="T34" fmla="*/ 19 w 71"/>
                <a:gd name="T35" fmla="*/ 0 h 32"/>
                <a:gd name="T36" fmla="*/ 13 w 71"/>
                <a:gd name="T37" fmla="*/ 8 h 32"/>
                <a:gd name="T38" fmla="*/ 6 w 71"/>
                <a:gd name="T3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2">
                  <a:moveTo>
                    <a:pt x="6" y="8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13" y="24"/>
                  </a:lnTo>
                  <a:lnTo>
                    <a:pt x="19" y="32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52" y="24"/>
                  </a:lnTo>
                  <a:lnTo>
                    <a:pt x="65" y="24"/>
                  </a:lnTo>
                  <a:lnTo>
                    <a:pt x="71" y="16"/>
                  </a:lnTo>
                  <a:lnTo>
                    <a:pt x="65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8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117">
              <a:extLst>
                <a:ext uri="{FF2B5EF4-FFF2-40B4-BE49-F238E27FC236}">
                  <a16:creationId xmlns:a16="http://schemas.microsoft.com/office/drawing/2014/main" id="{33E46ED1-6E2A-4E61-B106-499CD63DD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18">
              <a:extLst>
                <a:ext uri="{FF2B5EF4-FFF2-40B4-BE49-F238E27FC236}">
                  <a16:creationId xmlns:a16="http://schemas.microsoft.com/office/drawing/2014/main" id="{43BA4AB1-BF2A-4B0E-B1DA-DCE7889E6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19">
              <a:extLst>
                <a:ext uri="{FF2B5EF4-FFF2-40B4-BE49-F238E27FC236}">
                  <a16:creationId xmlns:a16="http://schemas.microsoft.com/office/drawing/2014/main" id="{2763E120-3A9C-4EF5-9130-66093594A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2775"/>
              <a:ext cx="59" cy="136"/>
            </a:xfrm>
            <a:custGeom>
              <a:avLst/>
              <a:gdLst>
                <a:gd name="T0" fmla="*/ 0 w 59"/>
                <a:gd name="T1" fmla="*/ 0 h 136"/>
                <a:gd name="T2" fmla="*/ 0 w 59"/>
                <a:gd name="T3" fmla="*/ 24 h 136"/>
                <a:gd name="T4" fmla="*/ 7 w 59"/>
                <a:gd name="T5" fmla="*/ 40 h 136"/>
                <a:gd name="T6" fmla="*/ 7 w 59"/>
                <a:gd name="T7" fmla="*/ 96 h 136"/>
                <a:gd name="T8" fmla="*/ 7 w 59"/>
                <a:gd name="T9" fmla="*/ 128 h 136"/>
                <a:gd name="T10" fmla="*/ 13 w 59"/>
                <a:gd name="T11" fmla="*/ 136 h 136"/>
                <a:gd name="T12" fmla="*/ 20 w 59"/>
                <a:gd name="T13" fmla="*/ 136 h 136"/>
                <a:gd name="T14" fmla="*/ 26 w 59"/>
                <a:gd name="T15" fmla="*/ 128 h 136"/>
                <a:gd name="T16" fmla="*/ 33 w 59"/>
                <a:gd name="T17" fmla="*/ 128 h 136"/>
                <a:gd name="T18" fmla="*/ 46 w 59"/>
                <a:gd name="T19" fmla="*/ 136 h 136"/>
                <a:gd name="T20" fmla="*/ 52 w 59"/>
                <a:gd name="T21" fmla="*/ 128 h 136"/>
                <a:gd name="T22" fmla="*/ 59 w 59"/>
                <a:gd name="T23" fmla="*/ 120 h 136"/>
                <a:gd name="T24" fmla="*/ 59 w 59"/>
                <a:gd name="T25" fmla="*/ 88 h 136"/>
                <a:gd name="T26" fmla="*/ 59 w 59"/>
                <a:gd name="T27" fmla="*/ 72 h 136"/>
                <a:gd name="T28" fmla="*/ 52 w 59"/>
                <a:gd name="T29" fmla="*/ 0 h 136"/>
                <a:gd name="T30" fmla="*/ 52 w 59"/>
                <a:gd name="T31" fmla="*/ 8 h 136"/>
                <a:gd name="T32" fmla="*/ 33 w 59"/>
                <a:gd name="T33" fmla="*/ 8 h 136"/>
                <a:gd name="T34" fmla="*/ 20 w 59"/>
                <a:gd name="T35" fmla="*/ 8 h 136"/>
                <a:gd name="T36" fmla="*/ 0 w 59"/>
                <a:gd name="T3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136">
                  <a:moveTo>
                    <a:pt x="0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7" y="96"/>
                  </a:lnTo>
                  <a:lnTo>
                    <a:pt x="7" y="128"/>
                  </a:lnTo>
                  <a:lnTo>
                    <a:pt x="13" y="136"/>
                  </a:lnTo>
                  <a:lnTo>
                    <a:pt x="20" y="136"/>
                  </a:lnTo>
                  <a:lnTo>
                    <a:pt x="26" y="128"/>
                  </a:lnTo>
                  <a:lnTo>
                    <a:pt x="33" y="128"/>
                  </a:lnTo>
                  <a:lnTo>
                    <a:pt x="46" y="136"/>
                  </a:lnTo>
                  <a:lnTo>
                    <a:pt x="52" y="128"/>
                  </a:lnTo>
                  <a:lnTo>
                    <a:pt x="59" y="120"/>
                  </a:lnTo>
                  <a:lnTo>
                    <a:pt x="59" y="88"/>
                  </a:lnTo>
                  <a:lnTo>
                    <a:pt x="59" y="72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3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120">
              <a:extLst>
                <a:ext uri="{FF2B5EF4-FFF2-40B4-BE49-F238E27FC236}">
                  <a16:creationId xmlns:a16="http://schemas.microsoft.com/office/drawing/2014/main" id="{DDA81A41-D635-4342-8498-E0748C9DA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" y="2815"/>
              <a:ext cx="6" cy="88"/>
            </a:xfrm>
            <a:custGeom>
              <a:avLst/>
              <a:gdLst>
                <a:gd name="T0" fmla="*/ 0 w 6"/>
                <a:gd name="T1" fmla="*/ 88 h 88"/>
                <a:gd name="T2" fmla="*/ 6 w 6"/>
                <a:gd name="T3" fmla="*/ 32 h 88"/>
                <a:gd name="T4" fmla="*/ 6 w 6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88">
                  <a:moveTo>
                    <a:pt x="0" y="88"/>
                  </a:moveTo>
                  <a:lnTo>
                    <a:pt x="6" y="32"/>
                  </a:lnTo>
                  <a:lnTo>
                    <a:pt x="6" y="0"/>
                  </a:lnTo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21">
              <a:extLst>
                <a:ext uri="{FF2B5EF4-FFF2-40B4-BE49-F238E27FC236}">
                  <a16:creationId xmlns:a16="http://schemas.microsoft.com/office/drawing/2014/main" id="{F7D4AED9-8F2E-4876-816C-5918B7B56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" y="2639"/>
              <a:ext cx="32" cy="48"/>
            </a:xfrm>
            <a:custGeom>
              <a:avLst/>
              <a:gdLst>
                <a:gd name="T0" fmla="*/ 6 w 32"/>
                <a:gd name="T1" fmla="*/ 16 h 48"/>
                <a:gd name="T2" fmla="*/ 6 w 32"/>
                <a:gd name="T3" fmla="*/ 16 h 48"/>
                <a:gd name="T4" fmla="*/ 0 w 32"/>
                <a:gd name="T5" fmla="*/ 24 h 48"/>
                <a:gd name="T6" fmla="*/ 0 w 32"/>
                <a:gd name="T7" fmla="*/ 24 h 48"/>
                <a:gd name="T8" fmla="*/ 6 w 32"/>
                <a:gd name="T9" fmla="*/ 32 h 48"/>
                <a:gd name="T10" fmla="*/ 6 w 32"/>
                <a:gd name="T11" fmla="*/ 40 h 48"/>
                <a:gd name="T12" fmla="*/ 19 w 32"/>
                <a:gd name="T13" fmla="*/ 48 h 48"/>
                <a:gd name="T14" fmla="*/ 32 w 32"/>
                <a:gd name="T15" fmla="*/ 48 h 48"/>
                <a:gd name="T16" fmla="*/ 32 w 32"/>
                <a:gd name="T17" fmla="*/ 40 h 48"/>
                <a:gd name="T18" fmla="*/ 32 w 32"/>
                <a:gd name="T19" fmla="*/ 32 h 48"/>
                <a:gd name="T20" fmla="*/ 32 w 32"/>
                <a:gd name="T21" fmla="*/ 16 h 48"/>
                <a:gd name="T22" fmla="*/ 32 w 32"/>
                <a:gd name="T23" fmla="*/ 0 h 48"/>
                <a:gd name="T24" fmla="*/ 13 w 32"/>
                <a:gd name="T25" fmla="*/ 8 h 48"/>
                <a:gd name="T26" fmla="*/ 6 w 32"/>
                <a:gd name="T27" fmla="*/ 8 h 48"/>
                <a:gd name="T28" fmla="*/ 6 w 32"/>
                <a:gd name="T29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8">
                  <a:moveTo>
                    <a:pt x="6" y="16"/>
                  </a:moveTo>
                  <a:lnTo>
                    <a:pt x="6" y="1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6" y="32"/>
                  </a:lnTo>
                  <a:lnTo>
                    <a:pt x="6" y="40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122">
              <a:extLst>
                <a:ext uri="{FF2B5EF4-FFF2-40B4-BE49-F238E27FC236}">
                  <a16:creationId xmlns:a16="http://schemas.microsoft.com/office/drawing/2014/main" id="{EB9BC40A-7C70-41B0-94EA-612D23757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2623"/>
              <a:ext cx="46" cy="40"/>
            </a:xfrm>
            <a:custGeom>
              <a:avLst/>
              <a:gdLst>
                <a:gd name="T0" fmla="*/ 39 w 46"/>
                <a:gd name="T1" fmla="*/ 32 h 40"/>
                <a:gd name="T2" fmla="*/ 46 w 46"/>
                <a:gd name="T3" fmla="*/ 24 h 40"/>
                <a:gd name="T4" fmla="*/ 46 w 46"/>
                <a:gd name="T5" fmla="*/ 16 h 40"/>
                <a:gd name="T6" fmla="*/ 39 w 46"/>
                <a:gd name="T7" fmla="*/ 8 h 40"/>
                <a:gd name="T8" fmla="*/ 33 w 46"/>
                <a:gd name="T9" fmla="*/ 0 h 40"/>
                <a:gd name="T10" fmla="*/ 20 w 46"/>
                <a:gd name="T11" fmla="*/ 0 h 40"/>
                <a:gd name="T12" fmla="*/ 13 w 46"/>
                <a:gd name="T13" fmla="*/ 0 h 40"/>
                <a:gd name="T14" fmla="*/ 7 w 46"/>
                <a:gd name="T15" fmla="*/ 8 h 40"/>
                <a:gd name="T16" fmla="*/ 7 w 46"/>
                <a:gd name="T17" fmla="*/ 0 h 40"/>
                <a:gd name="T18" fmla="*/ 7 w 46"/>
                <a:gd name="T19" fmla="*/ 8 h 40"/>
                <a:gd name="T20" fmla="*/ 0 w 46"/>
                <a:gd name="T21" fmla="*/ 8 h 40"/>
                <a:gd name="T22" fmla="*/ 7 w 46"/>
                <a:gd name="T23" fmla="*/ 8 h 40"/>
                <a:gd name="T24" fmla="*/ 0 w 46"/>
                <a:gd name="T25" fmla="*/ 16 h 40"/>
                <a:gd name="T26" fmla="*/ 0 w 46"/>
                <a:gd name="T27" fmla="*/ 32 h 40"/>
                <a:gd name="T28" fmla="*/ 7 w 46"/>
                <a:gd name="T29" fmla="*/ 40 h 40"/>
                <a:gd name="T30" fmla="*/ 7 w 46"/>
                <a:gd name="T31" fmla="*/ 40 h 40"/>
                <a:gd name="T32" fmla="*/ 13 w 46"/>
                <a:gd name="T33" fmla="*/ 32 h 40"/>
                <a:gd name="T34" fmla="*/ 13 w 46"/>
                <a:gd name="T35" fmla="*/ 32 h 40"/>
                <a:gd name="T36" fmla="*/ 13 w 46"/>
                <a:gd name="T37" fmla="*/ 24 h 40"/>
                <a:gd name="T38" fmla="*/ 20 w 46"/>
                <a:gd name="T39" fmla="*/ 24 h 40"/>
                <a:gd name="T40" fmla="*/ 39 w 46"/>
                <a:gd name="T41" fmla="*/ 16 h 40"/>
                <a:gd name="T42" fmla="*/ 39 w 46"/>
                <a:gd name="T43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40">
                  <a:moveTo>
                    <a:pt x="39" y="32"/>
                  </a:moveTo>
                  <a:lnTo>
                    <a:pt x="46" y="24"/>
                  </a:lnTo>
                  <a:lnTo>
                    <a:pt x="46" y="16"/>
                  </a:lnTo>
                  <a:lnTo>
                    <a:pt x="39" y="8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39" y="16"/>
                  </a:lnTo>
                  <a:lnTo>
                    <a:pt x="39" y="32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123">
              <a:extLst>
                <a:ext uri="{FF2B5EF4-FFF2-40B4-BE49-F238E27FC236}">
                  <a16:creationId xmlns:a16="http://schemas.microsoft.com/office/drawing/2014/main" id="{EBFDF287-D8F9-40DA-9A9A-443B19870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16 h 24"/>
                <a:gd name="T4" fmla="*/ 7 w 20"/>
                <a:gd name="T5" fmla="*/ 24 h 24"/>
                <a:gd name="T6" fmla="*/ 13 w 20"/>
                <a:gd name="T7" fmla="*/ 24 h 24"/>
                <a:gd name="T8" fmla="*/ 20 w 20"/>
                <a:gd name="T9" fmla="*/ 24 h 24"/>
                <a:gd name="T10" fmla="*/ 20 w 20"/>
                <a:gd name="T11" fmla="*/ 16 h 24"/>
                <a:gd name="T12" fmla="*/ 20 w 20"/>
                <a:gd name="T13" fmla="*/ 16 h 24"/>
                <a:gd name="T14" fmla="*/ 13 w 20"/>
                <a:gd name="T15" fmla="*/ 16 h 24"/>
                <a:gd name="T16" fmla="*/ 0 w 20"/>
                <a:gd name="T17" fmla="*/ 8 h 24"/>
                <a:gd name="T18" fmla="*/ 0 w 20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13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124">
              <a:extLst>
                <a:ext uri="{FF2B5EF4-FFF2-40B4-BE49-F238E27FC236}">
                  <a16:creationId xmlns:a16="http://schemas.microsoft.com/office/drawing/2014/main" id="{79F76160-F7FD-4351-991D-467A20215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0" y="2687"/>
              <a:ext cx="78" cy="96"/>
            </a:xfrm>
            <a:custGeom>
              <a:avLst/>
              <a:gdLst>
                <a:gd name="T0" fmla="*/ 26 w 78"/>
                <a:gd name="T1" fmla="*/ 0 h 96"/>
                <a:gd name="T2" fmla="*/ 13 w 78"/>
                <a:gd name="T3" fmla="*/ 8 h 96"/>
                <a:gd name="T4" fmla="*/ 7 w 78"/>
                <a:gd name="T5" fmla="*/ 16 h 96"/>
                <a:gd name="T6" fmla="*/ 0 w 78"/>
                <a:gd name="T7" fmla="*/ 32 h 96"/>
                <a:gd name="T8" fmla="*/ 0 w 78"/>
                <a:gd name="T9" fmla="*/ 56 h 96"/>
                <a:gd name="T10" fmla="*/ 7 w 78"/>
                <a:gd name="T11" fmla="*/ 64 h 96"/>
                <a:gd name="T12" fmla="*/ 13 w 78"/>
                <a:gd name="T13" fmla="*/ 56 h 96"/>
                <a:gd name="T14" fmla="*/ 13 w 78"/>
                <a:gd name="T15" fmla="*/ 48 h 96"/>
                <a:gd name="T16" fmla="*/ 13 w 78"/>
                <a:gd name="T17" fmla="*/ 88 h 96"/>
                <a:gd name="T18" fmla="*/ 33 w 78"/>
                <a:gd name="T19" fmla="*/ 96 h 96"/>
                <a:gd name="T20" fmla="*/ 46 w 78"/>
                <a:gd name="T21" fmla="*/ 96 h 96"/>
                <a:gd name="T22" fmla="*/ 65 w 78"/>
                <a:gd name="T23" fmla="*/ 96 h 96"/>
                <a:gd name="T24" fmla="*/ 72 w 78"/>
                <a:gd name="T25" fmla="*/ 88 h 96"/>
                <a:gd name="T26" fmla="*/ 65 w 78"/>
                <a:gd name="T27" fmla="*/ 48 h 96"/>
                <a:gd name="T28" fmla="*/ 72 w 78"/>
                <a:gd name="T29" fmla="*/ 48 h 96"/>
                <a:gd name="T30" fmla="*/ 78 w 78"/>
                <a:gd name="T31" fmla="*/ 48 h 96"/>
                <a:gd name="T32" fmla="*/ 78 w 78"/>
                <a:gd name="T33" fmla="*/ 24 h 96"/>
                <a:gd name="T34" fmla="*/ 65 w 78"/>
                <a:gd name="T35" fmla="*/ 8 h 96"/>
                <a:gd name="T36" fmla="*/ 59 w 78"/>
                <a:gd name="T37" fmla="*/ 0 h 96"/>
                <a:gd name="T38" fmla="*/ 46 w 78"/>
                <a:gd name="T39" fmla="*/ 0 h 96"/>
                <a:gd name="T40" fmla="*/ 46 w 78"/>
                <a:gd name="T41" fmla="*/ 8 h 96"/>
                <a:gd name="T42" fmla="*/ 39 w 78"/>
                <a:gd name="T43" fmla="*/ 8 h 96"/>
                <a:gd name="T44" fmla="*/ 33 w 78"/>
                <a:gd name="T45" fmla="*/ 8 h 96"/>
                <a:gd name="T46" fmla="*/ 26 w 78"/>
                <a:gd name="T4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" h="96">
                  <a:moveTo>
                    <a:pt x="26" y="0"/>
                  </a:moveTo>
                  <a:lnTo>
                    <a:pt x="13" y="8"/>
                  </a:lnTo>
                  <a:lnTo>
                    <a:pt x="7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7" y="64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88"/>
                  </a:lnTo>
                  <a:lnTo>
                    <a:pt x="33" y="96"/>
                  </a:lnTo>
                  <a:lnTo>
                    <a:pt x="46" y="96"/>
                  </a:lnTo>
                  <a:lnTo>
                    <a:pt x="65" y="96"/>
                  </a:lnTo>
                  <a:lnTo>
                    <a:pt x="72" y="88"/>
                  </a:lnTo>
                  <a:lnTo>
                    <a:pt x="65" y="48"/>
                  </a:lnTo>
                  <a:lnTo>
                    <a:pt x="72" y="48"/>
                  </a:lnTo>
                  <a:lnTo>
                    <a:pt x="78" y="48"/>
                  </a:lnTo>
                  <a:lnTo>
                    <a:pt x="78" y="24"/>
                  </a:lnTo>
                  <a:lnTo>
                    <a:pt x="65" y="8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46" y="8"/>
                  </a:lnTo>
                  <a:lnTo>
                    <a:pt x="39" y="8"/>
                  </a:lnTo>
                  <a:lnTo>
                    <a:pt x="3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125">
              <a:extLst>
                <a:ext uri="{FF2B5EF4-FFF2-40B4-BE49-F238E27FC236}">
                  <a16:creationId xmlns:a16="http://schemas.microsoft.com/office/drawing/2014/main" id="{B8FF64F5-FB46-4C2C-9D69-D4CE27EB4C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5" y="2727"/>
              <a:ext cx="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126">
              <a:extLst>
                <a:ext uri="{FF2B5EF4-FFF2-40B4-BE49-F238E27FC236}">
                  <a16:creationId xmlns:a16="http://schemas.microsoft.com/office/drawing/2014/main" id="{F409BB58-39BD-457E-849F-8EA9FADDF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0" y="2743"/>
              <a:ext cx="26" cy="56"/>
            </a:xfrm>
            <a:custGeom>
              <a:avLst/>
              <a:gdLst>
                <a:gd name="T0" fmla="*/ 13 w 26"/>
                <a:gd name="T1" fmla="*/ 0 h 56"/>
                <a:gd name="T2" fmla="*/ 13 w 26"/>
                <a:gd name="T3" fmla="*/ 24 h 56"/>
                <a:gd name="T4" fmla="*/ 26 w 26"/>
                <a:gd name="T5" fmla="*/ 48 h 56"/>
                <a:gd name="T6" fmla="*/ 20 w 26"/>
                <a:gd name="T7" fmla="*/ 56 h 56"/>
                <a:gd name="T8" fmla="*/ 0 w 26"/>
                <a:gd name="T9" fmla="*/ 24 h 56"/>
                <a:gd name="T10" fmla="*/ 0 w 26"/>
                <a:gd name="T11" fmla="*/ 0 h 56"/>
                <a:gd name="T12" fmla="*/ 7 w 26"/>
                <a:gd name="T13" fmla="*/ 8 h 56"/>
                <a:gd name="T14" fmla="*/ 13 w 26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56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20" y="56"/>
                  </a:lnTo>
                  <a:lnTo>
                    <a:pt x="0" y="24"/>
                  </a:lnTo>
                  <a:lnTo>
                    <a:pt x="0" y="0"/>
                  </a:lnTo>
                  <a:lnTo>
                    <a:pt x="7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27">
              <a:extLst>
                <a:ext uri="{FF2B5EF4-FFF2-40B4-BE49-F238E27FC236}">
                  <a16:creationId xmlns:a16="http://schemas.microsoft.com/office/drawing/2014/main" id="{D7D94E1C-5A57-4FDF-9605-E70D2F6D2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2735"/>
              <a:ext cx="13" cy="56"/>
            </a:xfrm>
            <a:custGeom>
              <a:avLst/>
              <a:gdLst>
                <a:gd name="T0" fmla="*/ 13 w 13"/>
                <a:gd name="T1" fmla="*/ 0 h 56"/>
                <a:gd name="T2" fmla="*/ 13 w 13"/>
                <a:gd name="T3" fmla="*/ 24 h 56"/>
                <a:gd name="T4" fmla="*/ 0 w 13"/>
                <a:gd name="T5" fmla="*/ 56 h 56"/>
                <a:gd name="T6" fmla="*/ 0 w 13"/>
                <a:gd name="T7" fmla="*/ 48 h 56"/>
                <a:gd name="T8" fmla="*/ 7 w 13"/>
                <a:gd name="T9" fmla="*/ 40 h 56"/>
                <a:gd name="T10" fmla="*/ 0 w 13"/>
                <a:gd name="T11" fmla="*/ 0 h 56"/>
                <a:gd name="T12" fmla="*/ 7 w 13"/>
                <a:gd name="T13" fmla="*/ 0 h 56"/>
                <a:gd name="T14" fmla="*/ 13 w 13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56">
                  <a:moveTo>
                    <a:pt x="13" y="0"/>
                  </a:moveTo>
                  <a:lnTo>
                    <a:pt x="13" y="24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5" name="Group 128">
            <a:extLst>
              <a:ext uri="{FF2B5EF4-FFF2-40B4-BE49-F238E27FC236}">
                <a16:creationId xmlns:a16="http://schemas.microsoft.com/office/drawing/2014/main" id="{AEC66D92-F257-4AD2-A482-5021E27BA131}"/>
              </a:ext>
            </a:extLst>
          </p:cNvPr>
          <p:cNvGrpSpPr>
            <a:grpSpLocks/>
          </p:cNvGrpSpPr>
          <p:nvPr/>
        </p:nvGrpSpPr>
        <p:grpSpPr bwMode="auto">
          <a:xfrm>
            <a:off x="4143375" y="2286000"/>
            <a:ext cx="1114425" cy="1119188"/>
            <a:chOff x="3110" y="2304"/>
            <a:chExt cx="702" cy="705"/>
          </a:xfrm>
        </p:grpSpPr>
        <p:sp>
          <p:nvSpPr>
            <p:cNvPr id="136" name="Rectangle 129">
              <a:extLst>
                <a:ext uri="{FF2B5EF4-FFF2-40B4-BE49-F238E27FC236}">
                  <a16:creationId xmlns:a16="http://schemas.microsoft.com/office/drawing/2014/main" id="{72FD506A-FD1B-4022-984B-4CD75E091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0" y="2304"/>
              <a:ext cx="702" cy="705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7" name="Group 130">
              <a:extLst>
                <a:ext uri="{FF2B5EF4-FFF2-40B4-BE49-F238E27FC236}">
                  <a16:creationId xmlns:a16="http://schemas.microsoft.com/office/drawing/2014/main" id="{E0F8D486-05B7-4D12-9B01-A667E15FAAA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216" y="2421"/>
              <a:ext cx="432" cy="411"/>
              <a:chOff x="1632" y="1248"/>
              <a:chExt cx="2682" cy="2286"/>
            </a:xfrm>
          </p:grpSpPr>
          <p:sp>
            <p:nvSpPr>
              <p:cNvPr id="138" name="Gear">
                <a:extLst>
                  <a:ext uri="{FF2B5EF4-FFF2-40B4-BE49-F238E27FC236}">
                    <a16:creationId xmlns:a16="http://schemas.microsoft.com/office/drawing/2014/main" id="{F84EADC5-0DFE-45E5-9E67-CD44A6CEA1F8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119" y="1248"/>
                <a:ext cx="1195" cy="1048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139" name="AutoShape 132">
                <a:extLst>
                  <a:ext uri="{FF2B5EF4-FFF2-40B4-BE49-F238E27FC236}">
                    <a16:creationId xmlns:a16="http://schemas.microsoft.com/office/drawing/2014/main" id="{13AB152F-8847-461E-ADFE-210CD9296DA0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1632" y="1680"/>
                <a:ext cx="1429" cy="1253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140" name="AutoShape 133">
                <a:extLst>
                  <a:ext uri="{FF2B5EF4-FFF2-40B4-BE49-F238E27FC236}">
                    <a16:creationId xmlns:a16="http://schemas.microsoft.com/office/drawing/2014/main" id="{0B9CFF76-0F90-46D0-9F8B-548FBD08155F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2559" y="2142"/>
                <a:ext cx="1588" cy="1392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</p:grpSp>
      </p:grpSp>
      <p:sp>
        <p:nvSpPr>
          <p:cNvPr id="141" name="AutoShape 134">
            <a:extLst>
              <a:ext uri="{FF2B5EF4-FFF2-40B4-BE49-F238E27FC236}">
                <a16:creationId xmlns:a16="http://schemas.microsoft.com/office/drawing/2014/main" id="{AD8A695C-B14D-40B1-ACE7-7BF7D2822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27305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AutoShape 135">
            <a:extLst>
              <a:ext uri="{FF2B5EF4-FFF2-40B4-BE49-F238E27FC236}">
                <a16:creationId xmlns:a16="http://schemas.microsoft.com/office/drawing/2014/main" id="{A8F59F86-5F21-4FE5-81DB-3D473872E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038" y="273208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E4BB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4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77600-983B-4ABE-A400-22895B1E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Stacks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DCC6-631E-4867-99C7-3E73EE19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33" y="2404028"/>
            <a:ext cx="11167447" cy="3695020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sz="2400" b="1" i="1" dirty="0"/>
              <a:t>Definition</a:t>
            </a:r>
            <a:r>
              <a:rPr lang="en-US" altLang="en-US" sz="2400" dirty="0"/>
              <a:t>: </a:t>
            </a:r>
            <a:r>
              <a:rPr lang="en-US" altLang="en-US" sz="2400" b="1" dirty="0"/>
              <a:t>Stack</a:t>
            </a:r>
            <a:r>
              <a:rPr lang="en-US" altLang="en-US" sz="2400" dirty="0"/>
              <a:t> is an ordered collection of items in which all insertion and deletion are made at one end, called the </a:t>
            </a:r>
            <a:r>
              <a:rPr lang="en-US" altLang="en-US" sz="2400" b="1" i="1" dirty="0">
                <a:solidFill>
                  <a:srgbClr val="FF0000"/>
                </a:solidFill>
              </a:rPr>
              <a:t>top</a:t>
            </a:r>
            <a:r>
              <a:rPr lang="en-US" altLang="en-US" sz="2400" dirty="0"/>
              <a:t>. Stack follows </a:t>
            </a:r>
            <a:r>
              <a:rPr lang="en-US" altLang="en-US" sz="2400" dirty="0">
                <a:solidFill>
                  <a:srgbClr val="FF0000"/>
                </a:solidFill>
              </a:rPr>
              <a:t>the </a:t>
            </a:r>
            <a:r>
              <a:rPr lang="en-US" altLang="en-US" sz="2400" b="1" dirty="0">
                <a:solidFill>
                  <a:srgbClr val="FF0000"/>
                </a:solidFill>
              </a:rPr>
              <a:t>L</a:t>
            </a:r>
            <a:r>
              <a:rPr lang="en-US" altLang="en-US" sz="2400" dirty="0">
                <a:solidFill>
                  <a:srgbClr val="FF0000"/>
                </a:solidFill>
              </a:rPr>
              <a:t>ast </a:t>
            </a:r>
            <a:r>
              <a:rPr lang="en-US" altLang="en-US" sz="2400" b="1" dirty="0">
                <a:solidFill>
                  <a:srgbClr val="FF0000"/>
                </a:solidFill>
              </a:rPr>
              <a:t>I</a:t>
            </a:r>
            <a:r>
              <a:rPr lang="en-US" altLang="en-US" sz="2400" dirty="0">
                <a:solidFill>
                  <a:srgbClr val="FF0000"/>
                </a:solidFill>
              </a:rPr>
              <a:t>n </a:t>
            </a:r>
            <a:r>
              <a:rPr lang="en-US" altLang="en-US" sz="2400" b="1" dirty="0">
                <a:solidFill>
                  <a:srgbClr val="FF0000"/>
                </a:solidFill>
              </a:rPr>
              <a:t>F</a:t>
            </a:r>
            <a:r>
              <a:rPr lang="en-US" altLang="en-US" sz="2400" dirty="0">
                <a:solidFill>
                  <a:srgbClr val="FF0000"/>
                </a:solidFill>
              </a:rPr>
              <a:t>irst </a:t>
            </a:r>
            <a:r>
              <a:rPr lang="en-US" altLang="en-US" sz="2400" b="1" dirty="0">
                <a:solidFill>
                  <a:srgbClr val="FF0000"/>
                </a:solidFill>
              </a:rPr>
              <a:t>O</a:t>
            </a:r>
            <a:r>
              <a:rPr lang="en-US" altLang="en-US" sz="2400" dirty="0">
                <a:solidFill>
                  <a:srgbClr val="FF0000"/>
                </a:solidFill>
              </a:rPr>
              <a:t>ut </a:t>
            </a:r>
            <a:r>
              <a:rPr lang="en-US" altLang="en-US" sz="2400" dirty="0"/>
              <a:t>(LIFO). </a:t>
            </a:r>
            <a:r>
              <a:rPr lang="en-US" altLang="en-US" sz="2400" dirty="0" err="1"/>
              <a:t>ie</a:t>
            </a:r>
            <a:r>
              <a:rPr lang="en-US" altLang="en-US" sz="2400" dirty="0"/>
              <a:t>., Last inserted element removes First.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Stack operations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insertion operation is called </a:t>
            </a:r>
            <a:r>
              <a:rPr lang="en-US" altLang="en-US" i="1" dirty="0">
                <a:solidFill>
                  <a:srgbClr val="FF0000"/>
                </a:solidFill>
              </a:rPr>
              <a:t>push</a:t>
            </a:r>
            <a:r>
              <a:rPr lang="en-US" altLang="en-US" i="1" dirty="0"/>
              <a:t>. 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Deletion operation is called </a:t>
            </a:r>
            <a:r>
              <a:rPr lang="en-US" altLang="en-US" i="1" dirty="0">
                <a:solidFill>
                  <a:srgbClr val="FF0000"/>
                </a:solidFill>
              </a:rPr>
              <a:t>pop</a:t>
            </a:r>
            <a:r>
              <a:rPr lang="en-US" altLang="en-US" i="1" dirty="0"/>
              <a:t>.</a:t>
            </a:r>
            <a:endParaRPr lang="en-US" altLang="en-US" dirty="0"/>
          </a:p>
          <a:p>
            <a:pPr lvl="2">
              <a:buFontTx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5269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77600-983B-4ABE-A400-22895B1E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Stack(Contd.)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9F68E6-E71D-4150-BE5B-FD2E09FE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997" y="2011680"/>
            <a:ext cx="4690403" cy="731520"/>
          </a:xfrm>
        </p:spPr>
        <p:txBody>
          <a:bodyPr/>
          <a:lstStyle/>
          <a:p>
            <a:r>
              <a:rPr lang="en-US" dirty="0"/>
              <a:t>Initial stack with size 5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05042D0-2094-4476-B590-BDBBD7608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744226"/>
              </p:ext>
            </p:extLst>
          </p:nvPr>
        </p:nvGraphicFramePr>
        <p:xfrm>
          <a:off x="4487594" y="3026664"/>
          <a:ext cx="1367692" cy="2895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692">
                  <a:extLst>
                    <a:ext uri="{9D8B030D-6E8A-4147-A177-3AD203B41FA5}">
                      <a16:colId xmlns:a16="http://schemas.microsoft.com/office/drawing/2014/main" val="1779474172"/>
                    </a:ext>
                  </a:extLst>
                </a:gridCol>
              </a:tblGrid>
              <a:tr h="5791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112985"/>
                  </a:ext>
                </a:extLst>
              </a:tr>
              <a:tr h="5791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004079"/>
                  </a:ext>
                </a:extLst>
              </a:tr>
              <a:tr h="5791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33263"/>
                  </a:ext>
                </a:extLst>
              </a:tr>
              <a:tr h="5791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76685"/>
                  </a:ext>
                </a:extLst>
              </a:tr>
              <a:tr h="5791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3700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229614E-016F-48B6-84AC-500F19EBB388}"/>
              </a:ext>
            </a:extLst>
          </p:cNvPr>
          <p:cNvSpPr txBox="1"/>
          <p:nvPr/>
        </p:nvSpPr>
        <p:spPr>
          <a:xfrm>
            <a:off x="4944935" y="6069722"/>
            <a:ext cx="45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stk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C4DFA4-437C-443F-9899-44C9BC301B82}"/>
              </a:ext>
            </a:extLst>
          </p:cNvPr>
          <p:cNvSpPr txBox="1"/>
          <p:nvPr/>
        </p:nvSpPr>
        <p:spPr>
          <a:xfrm>
            <a:off x="6038591" y="5885056"/>
            <a:ext cx="101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top=-1</a:t>
            </a: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2526BDB1-6D09-4D00-96BD-11E7F5B9B0ED}"/>
              </a:ext>
            </a:extLst>
          </p:cNvPr>
          <p:cNvSpPr/>
          <p:nvPr/>
        </p:nvSpPr>
        <p:spPr>
          <a:xfrm>
            <a:off x="3706553" y="2478315"/>
            <a:ext cx="1209822" cy="407963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EB02516F-A1E9-47B1-8F4A-DB4E75ADF47A}"/>
              </a:ext>
            </a:extLst>
          </p:cNvPr>
          <p:cNvSpPr/>
          <p:nvPr/>
        </p:nvSpPr>
        <p:spPr>
          <a:xfrm>
            <a:off x="5397944" y="2471373"/>
            <a:ext cx="1209822" cy="407963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A20C0-47D2-473E-8F00-CF31E8237950}"/>
              </a:ext>
            </a:extLst>
          </p:cNvPr>
          <p:cNvSpPr txBox="1"/>
          <p:nvPr/>
        </p:nvSpPr>
        <p:spPr>
          <a:xfrm>
            <a:off x="3209461" y="2844225"/>
            <a:ext cx="994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EADFB-51B1-4170-A38C-76B4867A6E2C}"/>
              </a:ext>
            </a:extLst>
          </p:cNvPr>
          <p:cNvSpPr txBox="1"/>
          <p:nvPr/>
        </p:nvSpPr>
        <p:spPr>
          <a:xfrm>
            <a:off x="6139236" y="2886278"/>
            <a:ext cx="833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35317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77600-983B-4ABE-A400-22895B1E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Stack(Cont.)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8C8396C4-F270-4504-9018-9C091F5DD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169" y="2218182"/>
            <a:ext cx="16954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id="{ACCC6DB7-9596-4D55-9B22-EB3F308CF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69" y="2189607"/>
            <a:ext cx="21240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>
            <a:extLst>
              <a:ext uri="{FF2B5EF4-FFF2-40B4-BE49-F238E27FC236}">
                <a16:creationId xmlns:a16="http://schemas.microsoft.com/office/drawing/2014/main" id="{3F1332E7-2074-428B-9431-BEF2CAB8D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169" y="2218182"/>
            <a:ext cx="200025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0B0AAEC2-C45E-45C1-9067-5D5604AD2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769" y="2237232"/>
            <a:ext cx="193357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7">
            <a:extLst>
              <a:ext uri="{FF2B5EF4-FFF2-40B4-BE49-F238E27FC236}">
                <a16:creationId xmlns:a16="http://schemas.microsoft.com/office/drawing/2014/main" id="{13789B9F-3581-49B2-A083-00E9BBAEB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169" y="4529970"/>
            <a:ext cx="19240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>
            <a:extLst>
              <a:ext uri="{FF2B5EF4-FFF2-40B4-BE49-F238E27FC236}">
                <a16:creationId xmlns:a16="http://schemas.microsoft.com/office/drawing/2014/main" id="{DC2D22B1-0484-468B-81DA-BC22BA80B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169" y="4473698"/>
            <a:ext cx="20193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45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77600-983B-4ABE-A400-22895B1E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Stack(Contd.)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DCC6-631E-4867-99C7-3E73EE19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8289"/>
            <a:ext cx="10168128" cy="4038674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The simplest way to represent a stack is by using a one-dimensional Array say </a:t>
            </a:r>
            <a:r>
              <a:rPr lang="en-US" altLang="en-US" sz="2800" i="1" dirty="0">
                <a:solidFill>
                  <a:srgbClr val="FF0000"/>
                </a:solidFill>
              </a:rPr>
              <a:t>stack</a:t>
            </a:r>
            <a:r>
              <a:rPr lang="en-US" altLang="en-US" sz="2800" dirty="0">
                <a:solidFill>
                  <a:srgbClr val="FF0000"/>
                </a:solidFill>
              </a:rPr>
              <a:t>[0 : n-1 ],</a:t>
            </a:r>
            <a:r>
              <a:rPr lang="en-US" altLang="en-US" sz="2800" dirty="0"/>
              <a:t> where </a:t>
            </a:r>
            <a:r>
              <a:rPr lang="en-US" altLang="en-US" sz="2800" i="1" dirty="0">
                <a:solidFill>
                  <a:srgbClr val="FF0000"/>
                </a:solidFill>
              </a:rPr>
              <a:t>n</a:t>
            </a:r>
            <a:r>
              <a:rPr lang="en-US" altLang="en-US" sz="2800" dirty="0"/>
              <a:t> is the maximum number of allowable entries.</a:t>
            </a:r>
          </a:p>
          <a:p>
            <a:pPr>
              <a:spcBef>
                <a:spcPct val="50000"/>
              </a:spcBef>
            </a:pPr>
            <a:endParaRPr lang="en-US" altLang="en-US" sz="2800" dirty="0"/>
          </a:p>
          <a:p>
            <a:pPr>
              <a:spcBef>
                <a:spcPct val="50000"/>
              </a:spcBef>
            </a:pPr>
            <a:r>
              <a:rPr lang="en-US" altLang="en-US" sz="2800" dirty="0"/>
              <a:t>Another way to represent a stack is by using links. A </a:t>
            </a:r>
            <a:r>
              <a:rPr lang="en-US" altLang="en-US" sz="2800" i="1" dirty="0">
                <a:solidFill>
                  <a:srgbClr val="FF0000"/>
                </a:solidFill>
              </a:rPr>
              <a:t>node</a:t>
            </a:r>
            <a:r>
              <a:rPr lang="en-US" altLang="en-US" sz="2800" dirty="0"/>
              <a:t> is a collection of data and link information. A stack can be represented using nodes with two fields, possibly called </a:t>
            </a:r>
            <a:r>
              <a:rPr lang="en-US" altLang="en-US" sz="2800" i="1" dirty="0">
                <a:solidFill>
                  <a:srgbClr val="FF0000"/>
                </a:solidFill>
              </a:rPr>
              <a:t>data</a:t>
            </a:r>
            <a:r>
              <a:rPr lang="en-US" altLang="en-US" sz="2800" i="1" dirty="0"/>
              <a:t> </a:t>
            </a:r>
            <a:r>
              <a:rPr lang="en-US" altLang="en-US" sz="2800" dirty="0"/>
              <a:t> and </a:t>
            </a:r>
            <a:r>
              <a:rPr lang="en-US" altLang="en-US" sz="2800" i="1" dirty="0">
                <a:solidFill>
                  <a:srgbClr val="FF0000"/>
                </a:solidFill>
              </a:rPr>
              <a:t>link</a:t>
            </a:r>
            <a:r>
              <a:rPr lang="en-US" altLang="en-US" sz="28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462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0525395E41FC40B143496053B59309" ma:contentTypeVersion="4" ma:contentTypeDescription="Create a new document." ma:contentTypeScope="" ma:versionID="e1aea9e7d2ef9f6b8102cda2e952e7f0">
  <xsd:schema xmlns:xsd="http://www.w3.org/2001/XMLSchema" xmlns:xs="http://www.w3.org/2001/XMLSchema" xmlns:p="http://schemas.microsoft.com/office/2006/metadata/properties" xmlns:ns2="f4a321fe-2540-41fe-af76-bf9e86ef03f4" targetNamespace="http://schemas.microsoft.com/office/2006/metadata/properties" ma:root="true" ma:fieldsID="18ce7eaf534322a645540b1a92c997ed" ns2:_="">
    <xsd:import namespace="f4a321fe-2540-41fe-af76-bf9e86ef03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a321fe-2540-41fe-af76-bf9e86ef0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86AAC5-C40D-43FF-B265-BECBA160E1B3}"/>
</file>

<file path=customXml/itemProps2.xml><?xml version="1.0" encoding="utf-8"?>
<ds:datastoreItem xmlns:ds="http://schemas.openxmlformats.org/officeDocument/2006/customXml" ds:itemID="{637BF3C0-0219-4E99-A998-2ADC838070EF}"/>
</file>

<file path=customXml/itemProps3.xml><?xml version="1.0" encoding="utf-8"?>
<ds:datastoreItem xmlns:ds="http://schemas.openxmlformats.org/officeDocument/2006/customXml" ds:itemID="{81E6574F-5F82-47C0-88D7-FFA28CDA37AF}"/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497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(Body)</vt:lpstr>
      <vt:lpstr>Calibri Light</vt:lpstr>
      <vt:lpstr>Tahoma</vt:lpstr>
      <vt:lpstr>Times</vt:lpstr>
      <vt:lpstr>Office Theme</vt:lpstr>
      <vt:lpstr>Office Theme</vt:lpstr>
      <vt:lpstr>Data Structures</vt:lpstr>
      <vt:lpstr>Data Structures</vt:lpstr>
      <vt:lpstr>Data Structures( Contd. )</vt:lpstr>
      <vt:lpstr>Abstract Data Type</vt:lpstr>
      <vt:lpstr>Algorithm</vt:lpstr>
      <vt:lpstr>Stacks</vt:lpstr>
      <vt:lpstr>Stack(Contd.)</vt:lpstr>
      <vt:lpstr>Stack(Cont.)</vt:lpstr>
      <vt:lpstr>Stack(Contd.)</vt:lpstr>
      <vt:lpstr>Stack – push operation</vt:lpstr>
      <vt:lpstr>Stack – pop operation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Janardhan Naidu</dc:creator>
  <cp:lastModifiedBy>Janardhan Naidu</cp:lastModifiedBy>
  <cp:revision>19</cp:revision>
  <dcterms:created xsi:type="dcterms:W3CDTF">2020-08-25T14:48:16Z</dcterms:created>
  <dcterms:modified xsi:type="dcterms:W3CDTF">2020-08-29T23:59:55Z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0x010100090525395E41FC40B143496053B59309</vt:lpwstr>
  </property>
</Properties>
</file>