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69" r:id="rId5"/>
    <p:sldId id="272" r:id="rId6"/>
    <p:sldId id="278" r:id="rId7"/>
    <p:sldId id="273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69"/>
            <p14:sldId id="272"/>
            <p14:sldId id="278"/>
            <p14:sldId id="273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27/08/2020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Lecture -3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Altering the Size of Memory Block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8289"/>
            <a:ext cx="10168128" cy="4038674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Sometimes we need to alter the size of some previously allocated memory block.</a:t>
            </a:r>
          </a:p>
          <a:p>
            <a:pPr lvl="1"/>
            <a:r>
              <a:rPr lang="en-US" altLang="en-US" dirty="0"/>
              <a:t>More memory needed.</a:t>
            </a:r>
          </a:p>
          <a:p>
            <a:pPr lvl="1"/>
            <a:r>
              <a:rPr lang="en-US" altLang="en-US" dirty="0"/>
              <a:t>Memory allocated is larger than necessary.</a:t>
            </a:r>
          </a:p>
          <a:p>
            <a:r>
              <a:rPr lang="en-US" altLang="en-US" dirty="0"/>
              <a:t>How?</a:t>
            </a:r>
          </a:p>
          <a:p>
            <a:pPr lvl="1"/>
            <a:r>
              <a:rPr lang="en-US" altLang="en-US" dirty="0"/>
              <a:t>By using the </a:t>
            </a:r>
            <a:r>
              <a:rPr lang="en-US" altLang="en-US" dirty="0" err="1">
                <a:solidFill>
                  <a:srgbClr val="CC0000"/>
                </a:solidFill>
              </a:rPr>
              <a:t>realloc</a:t>
            </a:r>
            <a:r>
              <a:rPr lang="en-US" altLang="en-US" dirty="0"/>
              <a:t> function.</a:t>
            </a:r>
          </a:p>
          <a:p>
            <a:r>
              <a:rPr lang="en-US" altLang="en-US" dirty="0"/>
              <a:t>If the original allocation is done by the statement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</a:t>
            </a:r>
            <a:r>
              <a:rPr lang="en-US" altLang="en-US" dirty="0" err="1">
                <a:solidFill>
                  <a:srgbClr val="FF0000"/>
                </a:solidFill>
              </a:rPr>
              <a:t>ptr</a:t>
            </a:r>
            <a:r>
              <a:rPr lang="en-US" altLang="en-US" dirty="0">
                <a:solidFill>
                  <a:srgbClr val="FF0000"/>
                </a:solidFill>
              </a:rPr>
              <a:t>  =  malloc (size) ;</a:t>
            </a:r>
          </a:p>
          <a:p>
            <a:pPr>
              <a:buFontTx/>
              <a:buNone/>
            </a:pPr>
            <a:r>
              <a:rPr lang="en-US" altLang="en-US" dirty="0"/>
              <a:t>    then reallocation of space may be done as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</a:t>
            </a:r>
            <a:r>
              <a:rPr lang="en-US" altLang="en-US" dirty="0" err="1">
                <a:solidFill>
                  <a:srgbClr val="FF0000"/>
                </a:solidFill>
              </a:rPr>
              <a:t>ptr</a:t>
            </a:r>
            <a:r>
              <a:rPr lang="en-US" altLang="en-US" dirty="0">
                <a:solidFill>
                  <a:srgbClr val="FF0000"/>
                </a:solidFill>
              </a:rPr>
              <a:t>  =  </a:t>
            </a:r>
            <a:r>
              <a:rPr lang="en-US" altLang="en-US" dirty="0" err="1">
                <a:solidFill>
                  <a:srgbClr val="FF0000"/>
                </a:solidFill>
              </a:rPr>
              <a:t>realloc</a:t>
            </a:r>
            <a:r>
              <a:rPr lang="en-US" altLang="en-US" dirty="0">
                <a:solidFill>
                  <a:srgbClr val="FF0000"/>
                </a:solidFill>
              </a:rPr>
              <a:t> (</a:t>
            </a:r>
            <a:r>
              <a:rPr lang="en-US" altLang="en-US" dirty="0" err="1">
                <a:solidFill>
                  <a:srgbClr val="FF0000"/>
                </a:solidFill>
              </a:rPr>
              <a:t>ptr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newsize</a:t>
            </a:r>
            <a:r>
              <a:rPr lang="en-US" altLang="en-US" dirty="0">
                <a:solidFill>
                  <a:srgbClr val="FF0000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332462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Altering the Size of Memory Block (Contd.)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8289"/>
            <a:ext cx="10168128" cy="4038674"/>
          </a:xfrm>
        </p:spPr>
        <p:txBody>
          <a:bodyPr>
            <a:normAutofit/>
          </a:bodyPr>
          <a:lstStyle/>
          <a:p>
            <a:pPr lvl="1"/>
            <a:r>
              <a:rPr lang="en-US" altLang="en-US" sz="2800" dirty="0"/>
              <a:t>The new memory block may or may not begin at the same place as the old one.</a:t>
            </a:r>
          </a:p>
          <a:p>
            <a:pPr lvl="2"/>
            <a:r>
              <a:rPr lang="en-US" altLang="en-US" sz="2800" dirty="0"/>
              <a:t>If it does not find space, it will create it in an entirely different region and move the contents of the old block into the new block.</a:t>
            </a:r>
          </a:p>
          <a:p>
            <a:pPr lvl="1"/>
            <a:r>
              <a:rPr lang="en-US" altLang="en-US" sz="2800" dirty="0"/>
              <a:t>The function guarantees that the old data remains intact.</a:t>
            </a:r>
          </a:p>
          <a:p>
            <a:pPr lvl="1"/>
            <a:r>
              <a:rPr lang="en-US" altLang="en-US" sz="2800" dirty="0"/>
              <a:t>If it is unable to allocate, it returns NULL and frees the original block.</a:t>
            </a:r>
          </a:p>
        </p:txBody>
      </p:sp>
    </p:spTree>
    <p:extLst>
      <p:ext uri="{BB962C8B-B14F-4D97-AF65-F5344CB8AC3E}">
        <p14:creationId xmlns:p14="http://schemas.microsoft.com/office/powerpoint/2010/main" val="39057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2-D Array Allocation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138289"/>
            <a:ext cx="6224116" cy="403867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Example:</a:t>
            </a:r>
          </a:p>
          <a:p>
            <a:pPr>
              <a:buFontTx/>
              <a:buNone/>
            </a:pPr>
            <a:r>
              <a:rPr lang="en-US" altLang="en-US" sz="2400" dirty="0"/>
              <a:t>                int **p;</a:t>
            </a:r>
          </a:p>
          <a:p>
            <a:pPr>
              <a:buFontTx/>
              <a:buNone/>
            </a:pPr>
            <a:r>
              <a:rPr lang="en-US" altLang="en-US" sz="2400" dirty="0"/>
              <a:t>               p=(int **) malloc(3 * </a:t>
            </a:r>
            <a:r>
              <a:rPr lang="en-US" altLang="en-US" sz="2400" dirty="0" err="1"/>
              <a:t>sizeof</a:t>
            </a:r>
            <a:r>
              <a:rPr lang="en-US" altLang="en-US" sz="2400" dirty="0"/>
              <a:t>(int *)); </a:t>
            </a:r>
          </a:p>
          <a:p>
            <a:pPr marL="457200" lvl="1" indent="0">
              <a:buNone/>
            </a:pPr>
            <a:r>
              <a:rPr lang="en-US" altLang="en-US" dirty="0"/>
              <a:t>	     for(</a:t>
            </a:r>
            <a:r>
              <a:rPr lang="en-US" altLang="en-US" dirty="0" err="1"/>
              <a:t>i</a:t>
            </a:r>
            <a:r>
              <a:rPr lang="en-US" altLang="en-US" dirty="0"/>
              <a:t>=0;  </a:t>
            </a:r>
            <a:r>
              <a:rPr lang="en-US" altLang="en-US" dirty="0" err="1"/>
              <a:t>i</a:t>
            </a:r>
            <a:r>
              <a:rPr lang="en-US" altLang="en-US" dirty="0"/>
              <a:t>&lt;3; </a:t>
            </a:r>
            <a:r>
              <a:rPr lang="en-US" altLang="en-US" dirty="0" err="1"/>
              <a:t>i</a:t>
            </a:r>
            <a:r>
              <a:rPr lang="en-US" altLang="en-US" dirty="0"/>
              <a:t>++){</a:t>
            </a:r>
          </a:p>
          <a:p>
            <a:pPr marL="457200" lvl="1" indent="0">
              <a:buNone/>
            </a:pPr>
            <a:r>
              <a:rPr lang="en-US" altLang="en-US" dirty="0"/>
              <a:t>		p[</a:t>
            </a:r>
            <a:r>
              <a:rPr lang="en-US" altLang="en-US" dirty="0" err="1"/>
              <a:t>i</a:t>
            </a:r>
            <a:r>
              <a:rPr lang="en-US" altLang="en-US" dirty="0"/>
              <a:t>]=(int*)malloc(3*</a:t>
            </a:r>
            <a:r>
              <a:rPr lang="en-US" altLang="en-US" dirty="0" err="1"/>
              <a:t>sizeof</a:t>
            </a:r>
            <a:r>
              <a:rPr lang="en-US" altLang="en-US" dirty="0"/>
              <a:t>(int));</a:t>
            </a:r>
          </a:p>
          <a:p>
            <a:pPr marL="457200" lvl="1" indent="0">
              <a:buNone/>
            </a:pPr>
            <a:r>
              <a:rPr lang="en-US" altLang="en-US" dirty="0"/>
              <a:t>	      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E6E1FF-CDB4-4D6B-9758-64763E33E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75519"/>
              </p:ext>
            </p:extLst>
          </p:nvPr>
        </p:nvGraphicFramePr>
        <p:xfrm>
          <a:off x="6674340" y="2382026"/>
          <a:ext cx="570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22">
                  <a:extLst>
                    <a:ext uri="{9D8B030D-6E8A-4147-A177-3AD203B41FA5}">
                      <a16:colId xmlns:a16="http://schemas.microsoft.com/office/drawing/2014/main" val="75032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9872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E9FCA1-B9E4-41F9-98CE-5184C61E7AF4}"/>
              </a:ext>
            </a:extLst>
          </p:cNvPr>
          <p:cNvSpPr txBox="1"/>
          <p:nvPr/>
        </p:nvSpPr>
        <p:spPr>
          <a:xfrm>
            <a:off x="6337967" y="23222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1AA487-931E-482F-AC89-51FA7E0E5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63053"/>
              </p:ext>
            </p:extLst>
          </p:nvPr>
        </p:nvGraphicFramePr>
        <p:xfrm>
          <a:off x="7363655" y="3058470"/>
          <a:ext cx="640861" cy="214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61">
                  <a:extLst>
                    <a:ext uri="{9D8B030D-6E8A-4147-A177-3AD203B41FA5}">
                      <a16:colId xmlns:a16="http://schemas.microsoft.com/office/drawing/2014/main" val="1601082516"/>
                    </a:ext>
                  </a:extLst>
                </a:gridCol>
              </a:tblGrid>
              <a:tr h="715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97795"/>
                  </a:ext>
                </a:extLst>
              </a:tr>
              <a:tr h="715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895545"/>
                  </a:ext>
                </a:extLst>
              </a:tr>
              <a:tr h="715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52024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C881A1-B45B-499F-8A42-8C727D44DEE8}"/>
              </a:ext>
            </a:extLst>
          </p:cNvPr>
          <p:cNvCxnSpPr/>
          <p:nvPr/>
        </p:nvCxnSpPr>
        <p:spPr>
          <a:xfrm>
            <a:off x="7047914" y="2752866"/>
            <a:ext cx="315741" cy="305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FE841A-5B19-4E73-A600-1363D6BA451E}"/>
              </a:ext>
            </a:extLst>
          </p:cNvPr>
          <p:cNvSpPr txBox="1"/>
          <p:nvPr/>
        </p:nvSpPr>
        <p:spPr>
          <a:xfrm>
            <a:off x="6712515" y="316815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A913E-1F08-4C1F-8233-F1EE616FC002}"/>
              </a:ext>
            </a:extLst>
          </p:cNvPr>
          <p:cNvSpPr txBox="1"/>
          <p:nvPr/>
        </p:nvSpPr>
        <p:spPr>
          <a:xfrm>
            <a:off x="6712515" y="394220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20200-C75A-4DCF-82AA-5CE79213179E}"/>
              </a:ext>
            </a:extLst>
          </p:cNvPr>
          <p:cNvSpPr txBox="1"/>
          <p:nvPr/>
        </p:nvSpPr>
        <p:spPr>
          <a:xfrm>
            <a:off x="6722344" y="46590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108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22BF39B-31A1-4EC1-8B32-6F92A3F37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85229"/>
              </p:ext>
            </p:extLst>
          </p:nvPr>
        </p:nvGraphicFramePr>
        <p:xfrm>
          <a:off x="8517205" y="3168156"/>
          <a:ext cx="2962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344">
                  <a:extLst>
                    <a:ext uri="{9D8B030D-6E8A-4147-A177-3AD203B41FA5}">
                      <a16:colId xmlns:a16="http://schemas.microsoft.com/office/drawing/2014/main" val="2242135327"/>
                    </a:ext>
                  </a:extLst>
                </a:gridCol>
                <a:gridCol w="987344">
                  <a:extLst>
                    <a:ext uri="{9D8B030D-6E8A-4147-A177-3AD203B41FA5}">
                      <a16:colId xmlns:a16="http://schemas.microsoft.com/office/drawing/2014/main" val="3780467146"/>
                    </a:ext>
                  </a:extLst>
                </a:gridCol>
                <a:gridCol w="987344">
                  <a:extLst>
                    <a:ext uri="{9D8B030D-6E8A-4147-A177-3AD203B41FA5}">
                      <a16:colId xmlns:a16="http://schemas.microsoft.com/office/drawing/2014/main" val="2672875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726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7B68C7-E3CE-43DD-B9F0-9FA5EC10A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99782"/>
              </p:ext>
            </p:extLst>
          </p:nvPr>
        </p:nvGraphicFramePr>
        <p:xfrm>
          <a:off x="8517205" y="3972206"/>
          <a:ext cx="2962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344">
                  <a:extLst>
                    <a:ext uri="{9D8B030D-6E8A-4147-A177-3AD203B41FA5}">
                      <a16:colId xmlns:a16="http://schemas.microsoft.com/office/drawing/2014/main" val="2242135327"/>
                    </a:ext>
                  </a:extLst>
                </a:gridCol>
                <a:gridCol w="987344">
                  <a:extLst>
                    <a:ext uri="{9D8B030D-6E8A-4147-A177-3AD203B41FA5}">
                      <a16:colId xmlns:a16="http://schemas.microsoft.com/office/drawing/2014/main" val="3780467146"/>
                    </a:ext>
                  </a:extLst>
                </a:gridCol>
                <a:gridCol w="987344">
                  <a:extLst>
                    <a:ext uri="{9D8B030D-6E8A-4147-A177-3AD203B41FA5}">
                      <a16:colId xmlns:a16="http://schemas.microsoft.com/office/drawing/2014/main" val="2672875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726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2F0982-36DF-4248-B327-1B6A6459C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99782"/>
              </p:ext>
            </p:extLst>
          </p:nvPr>
        </p:nvGraphicFramePr>
        <p:xfrm>
          <a:off x="8517205" y="4704413"/>
          <a:ext cx="2962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344">
                  <a:extLst>
                    <a:ext uri="{9D8B030D-6E8A-4147-A177-3AD203B41FA5}">
                      <a16:colId xmlns:a16="http://schemas.microsoft.com/office/drawing/2014/main" val="2242135327"/>
                    </a:ext>
                  </a:extLst>
                </a:gridCol>
                <a:gridCol w="987344">
                  <a:extLst>
                    <a:ext uri="{9D8B030D-6E8A-4147-A177-3AD203B41FA5}">
                      <a16:colId xmlns:a16="http://schemas.microsoft.com/office/drawing/2014/main" val="3780467146"/>
                    </a:ext>
                  </a:extLst>
                </a:gridCol>
                <a:gridCol w="987344">
                  <a:extLst>
                    <a:ext uri="{9D8B030D-6E8A-4147-A177-3AD203B41FA5}">
                      <a16:colId xmlns:a16="http://schemas.microsoft.com/office/drawing/2014/main" val="2672875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7265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5FB7B3-C985-43C0-A57C-CF90C4E59917}"/>
              </a:ext>
            </a:extLst>
          </p:cNvPr>
          <p:cNvCxnSpPr>
            <a:endCxn id="17" idx="1"/>
          </p:cNvCxnSpPr>
          <p:nvPr/>
        </p:nvCxnSpPr>
        <p:spPr>
          <a:xfrm>
            <a:off x="7863840" y="3353576"/>
            <a:ext cx="6533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1E3890-9F2D-492A-9A39-33672C6D7EB4}"/>
              </a:ext>
            </a:extLst>
          </p:cNvPr>
          <p:cNvCxnSpPr/>
          <p:nvPr/>
        </p:nvCxnSpPr>
        <p:spPr>
          <a:xfrm>
            <a:off x="7863840" y="4157626"/>
            <a:ext cx="6533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A9BC63-79D5-4C7C-9783-F23A3BDECC01}"/>
              </a:ext>
            </a:extLst>
          </p:cNvPr>
          <p:cNvCxnSpPr/>
          <p:nvPr/>
        </p:nvCxnSpPr>
        <p:spPr>
          <a:xfrm>
            <a:off x="7863839" y="4889833"/>
            <a:ext cx="6533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1C37DA-AE1A-4F2E-A19D-1B7293BEAA63}"/>
              </a:ext>
            </a:extLst>
          </p:cNvPr>
          <p:cNvSpPr txBox="1"/>
          <p:nvPr/>
        </p:nvSpPr>
        <p:spPr>
          <a:xfrm>
            <a:off x="8471941" y="2733776"/>
            <a:ext cx="75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p[0][0]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8A931-7695-4EF1-BEE9-544D10779F13}"/>
              </a:ext>
            </a:extLst>
          </p:cNvPr>
          <p:cNvSpPr txBox="1"/>
          <p:nvPr/>
        </p:nvSpPr>
        <p:spPr>
          <a:xfrm>
            <a:off x="9575505" y="2708289"/>
            <a:ext cx="75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p[0][1]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EEB13-8F9E-488C-AE08-DC338D9EC008}"/>
              </a:ext>
            </a:extLst>
          </p:cNvPr>
          <p:cNvSpPr txBox="1"/>
          <p:nvPr/>
        </p:nvSpPr>
        <p:spPr>
          <a:xfrm>
            <a:off x="10527231" y="2708289"/>
            <a:ext cx="75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p[0][2]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F5327-B52E-426D-A92C-3FB62BA9CBD8}"/>
              </a:ext>
            </a:extLst>
          </p:cNvPr>
          <p:cNvSpPr txBox="1"/>
          <p:nvPr/>
        </p:nvSpPr>
        <p:spPr>
          <a:xfrm>
            <a:off x="6310348" y="3204262"/>
            <a:ext cx="5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D789C-4737-4D8F-B901-75AEA727D430}"/>
              </a:ext>
            </a:extLst>
          </p:cNvPr>
          <p:cNvSpPr txBox="1"/>
          <p:nvPr/>
        </p:nvSpPr>
        <p:spPr>
          <a:xfrm>
            <a:off x="6365631" y="4154025"/>
            <a:ext cx="5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659B8-4FA6-48E6-AC2D-3548192E1C99}"/>
              </a:ext>
            </a:extLst>
          </p:cNvPr>
          <p:cNvSpPr txBox="1"/>
          <p:nvPr/>
        </p:nvSpPr>
        <p:spPr>
          <a:xfrm>
            <a:off x="6350002" y="4824296"/>
            <a:ext cx="5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P[2]</a:t>
            </a:r>
          </a:p>
        </p:txBody>
      </p:sp>
    </p:spTree>
    <p:extLst>
      <p:ext uri="{BB962C8B-B14F-4D97-AF65-F5344CB8AC3E}">
        <p14:creationId xmlns:p14="http://schemas.microsoft.com/office/powerpoint/2010/main" val="17471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16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84DF8B2-2396-4EA2-AF7B-506E08F6AA74}"/>
              </a:ext>
            </a:extLst>
          </p:cNvPr>
          <p:cNvSpPr/>
          <p:nvPr/>
        </p:nvSpPr>
        <p:spPr>
          <a:xfrm>
            <a:off x="6215806" y="1945042"/>
            <a:ext cx="5467643" cy="457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6CBDA-97FB-40D7-B249-261ECEB404B9}"/>
              </a:ext>
            </a:extLst>
          </p:cNvPr>
          <p:cNvSpPr/>
          <p:nvPr/>
        </p:nvSpPr>
        <p:spPr>
          <a:xfrm>
            <a:off x="323557" y="2018806"/>
            <a:ext cx="5467643" cy="457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2-D Array Allocation (Contd.)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138289"/>
            <a:ext cx="4958024" cy="40386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#include&lt;stdio.h&gt;</a:t>
            </a:r>
          </a:p>
          <a:p>
            <a:pPr marL="0" indent="0">
              <a:buNone/>
            </a:pPr>
            <a:r>
              <a:rPr lang="en-US" altLang="en-US" dirty="0"/>
              <a:t>#include&lt;malloc.h&gt;</a:t>
            </a:r>
          </a:p>
          <a:p>
            <a:pPr marL="0" indent="0">
              <a:buNone/>
            </a:pPr>
            <a:r>
              <a:rPr lang="en-US" altLang="en-US" dirty="0"/>
              <a:t>int main(){</a:t>
            </a:r>
          </a:p>
          <a:p>
            <a:pPr marL="0" indent="0">
              <a:buNone/>
            </a:pPr>
            <a:r>
              <a:rPr lang="en-US" altLang="en-US" dirty="0"/>
              <a:t>	int **p;</a:t>
            </a:r>
          </a:p>
          <a:p>
            <a:pPr marL="0" indent="0">
              <a:buNone/>
            </a:pPr>
            <a:r>
              <a:rPr lang="en-US" altLang="en-US" dirty="0"/>
              <a:t>	int </a:t>
            </a:r>
            <a:r>
              <a:rPr lang="en-US" altLang="en-US" dirty="0" err="1"/>
              <a:t>r,c,i,j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("Enter </a:t>
            </a:r>
            <a:r>
              <a:rPr lang="en-US" altLang="en-US" dirty="0" err="1"/>
              <a:t>No.of</a:t>
            </a:r>
            <a:r>
              <a:rPr lang="en-US" altLang="en-US" dirty="0"/>
              <a:t> Rows &amp; Cols\n");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scanf</a:t>
            </a:r>
            <a:r>
              <a:rPr lang="en-US" altLang="en-US" dirty="0"/>
              <a:t>("%</a:t>
            </a:r>
            <a:r>
              <a:rPr lang="en-US" altLang="en-US" dirty="0" err="1"/>
              <a:t>d%d</a:t>
            </a:r>
            <a:r>
              <a:rPr lang="en-US" altLang="en-US" dirty="0"/>
              <a:t>",&amp;</a:t>
            </a:r>
            <a:r>
              <a:rPr lang="en-US" altLang="en-US" dirty="0" err="1"/>
              <a:t>r,&amp;c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r>
              <a:rPr lang="en-US" altLang="en-US" dirty="0"/>
              <a:t>	p=(int**)malloc(r*</a:t>
            </a:r>
            <a:r>
              <a:rPr lang="en-US" altLang="en-US" dirty="0" err="1"/>
              <a:t>sizeof</a:t>
            </a:r>
            <a:r>
              <a:rPr lang="en-US" altLang="en-US" dirty="0"/>
              <a:t>(int *));</a:t>
            </a:r>
          </a:p>
          <a:p>
            <a:pPr marL="0" indent="0">
              <a:buNone/>
            </a:pPr>
            <a:r>
              <a:rPr lang="en-US" altLang="en-US" dirty="0"/>
              <a:t>	for(</a:t>
            </a:r>
            <a:r>
              <a:rPr lang="en-US" altLang="en-US" dirty="0" err="1"/>
              <a:t>i</a:t>
            </a:r>
            <a:r>
              <a:rPr lang="en-US" altLang="en-US" dirty="0"/>
              <a:t>=0;i&lt;</a:t>
            </a:r>
            <a:r>
              <a:rPr lang="en-US" altLang="en-US" dirty="0" err="1"/>
              <a:t>r;i</a:t>
            </a:r>
            <a:r>
              <a:rPr lang="en-US" altLang="en-US" dirty="0"/>
              <a:t>++)</a:t>
            </a:r>
          </a:p>
          <a:p>
            <a:pPr marL="0" indent="0">
              <a:buNone/>
            </a:pPr>
            <a:r>
              <a:rPr lang="en-US" altLang="en-US" dirty="0"/>
              <a:t>	p[</a:t>
            </a:r>
            <a:r>
              <a:rPr lang="en-US" altLang="en-US" dirty="0" err="1"/>
              <a:t>i</a:t>
            </a:r>
            <a:r>
              <a:rPr lang="en-US" altLang="en-US" dirty="0"/>
              <a:t>]=(int*)malloc(c*</a:t>
            </a:r>
            <a:r>
              <a:rPr lang="en-US" altLang="en-US" dirty="0" err="1"/>
              <a:t>sizeof</a:t>
            </a:r>
            <a:r>
              <a:rPr lang="en-US" altLang="en-US" dirty="0"/>
              <a:t>(int));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AD13A0B-2B95-40DD-A7C5-77FEFC5A8B21}"/>
              </a:ext>
            </a:extLst>
          </p:cNvPr>
          <p:cNvSpPr txBox="1">
            <a:spLocks/>
          </p:cNvSpPr>
          <p:nvPr/>
        </p:nvSpPr>
        <p:spPr>
          <a:xfrm>
            <a:off x="6400801" y="2018806"/>
            <a:ext cx="5321808" cy="429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("Enter Array Values\n");</a:t>
            </a:r>
          </a:p>
          <a:p>
            <a:pPr marL="0" indent="0">
              <a:buNone/>
            </a:pPr>
            <a:r>
              <a:rPr lang="en-US" altLang="en-US" dirty="0"/>
              <a:t>	for(</a:t>
            </a:r>
            <a:r>
              <a:rPr lang="en-US" altLang="en-US" dirty="0" err="1"/>
              <a:t>i</a:t>
            </a:r>
            <a:r>
              <a:rPr lang="en-US" altLang="en-US" dirty="0"/>
              <a:t>=0;i&lt;</a:t>
            </a:r>
            <a:r>
              <a:rPr lang="en-US" altLang="en-US" dirty="0" err="1"/>
              <a:t>r;i</a:t>
            </a:r>
            <a:r>
              <a:rPr lang="en-US" altLang="en-US" dirty="0"/>
              <a:t>++){</a:t>
            </a:r>
          </a:p>
          <a:p>
            <a:pPr marL="0" indent="0">
              <a:buNone/>
            </a:pPr>
            <a:r>
              <a:rPr lang="en-US" altLang="en-US" dirty="0"/>
              <a:t>	       for(j=0;j&lt;</a:t>
            </a:r>
            <a:r>
              <a:rPr lang="en-US" altLang="en-US" dirty="0" err="1"/>
              <a:t>c;j</a:t>
            </a:r>
            <a:r>
              <a:rPr lang="en-US" altLang="en-US" dirty="0"/>
              <a:t>++)</a:t>
            </a:r>
          </a:p>
          <a:p>
            <a:pPr marL="0" indent="0">
              <a:buNone/>
            </a:pPr>
            <a:r>
              <a:rPr lang="en-US" altLang="en-US" dirty="0"/>
              <a:t>	            </a:t>
            </a:r>
            <a:r>
              <a:rPr lang="en-US" altLang="en-US" dirty="0" err="1"/>
              <a:t>scanf</a:t>
            </a:r>
            <a:r>
              <a:rPr lang="en-US" altLang="en-US" dirty="0"/>
              <a:t>("%</a:t>
            </a:r>
            <a:r>
              <a:rPr lang="en-US" altLang="en-US" dirty="0" err="1"/>
              <a:t>d",&amp;p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][j]);</a:t>
            </a:r>
          </a:p>
          <a:p>
            <a:pPr marL="0" indent="0">
              <a:buNone/>
            </a:pPr>
            <a:r>
              <a:rPr lang="en-US" altLang="en-US" dirty="0"/>
              <a:t>	}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("Entered Matrix\n");</a:t>
            </a:r>
          </a:p>
          <a:p>
            <a:pPr marL="0" indent="0">
              <a:buNone/>
            </a:pPr>
            <a:r>
              <a:rPr lang="en-US" altLang="en-US" dirty="0"/>
              <a:t>	for(</a:t>
            </a:r>
            <a:r>
              <a:rPr lang="en-US" altLang="en-US" dirty="0" err="1"/>
              <a:t>i</a:t>
            </a:r>
            <a:r>
              <a:rPr lang="en-US" altLang="en-US" dirty="0"/>
              <a:t>=0;i&lt;</a:t>
            </a:r>
            <a:r>
              <a:rPr lang="en-US" altLang="en-US" dirty="0" err="1"/>
              <a:t>r;i</a:t>
            </a:r>
            <a:r>
              <a:rPr lang="en-US" altLang="en-US" dirty="0"/>
              <a:t>++){</a:t>
            </a:r>
          </a:p>
          <a:p>
            <a:pPr marL="0" indent="0">
              <a:buNone/>
            </a:pPr>
            <a:r>
              <a:rPr lang="en-US" altLang="en-US" dirty="0"/>
              <a:t>	       for(j=0;j&lt;</a:t>
            </a:r>
            <a:r>
              <a:rPr lang="en-US" altLang="en-US" dirty="0" err="1"/>
              <a:t>c;j</a:t>
            </a:r>
            <a:r>
              <a:rPr lang="en-US" altLang="en-US" dirty="0"/>
              <a:t>++)</a:t>
            </a:r>
          </a:p>
          <a:p>
            <a:pPr marL="0" indent="0">
              <a:buNone/>
            </a:pPr>
            <a:r>
              <a:rPr lang="en-US" altLang="en-US" dirty="0"/>
              <a:t>	             </a:t>
            </a:r>
            <a:r>
              <a:rPr lang="en-US" altLang="en-US" dirty="0" err="1"/>
              <a:t>printf</a:t>
            </a:r>
            <a:r>
              <a:rPr lang="en-US" altLang="en-US" dirty="0"/>
              <a:t>("%d\</a:t>
            </a:r>
            <a:r>
              <a:rPr lang="en-US" altLang="en-US" dirty="0" err="1"/>
              <a:t>t",p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][j]);</a:t>
            </a:r>
          </a:p>
          <a:p>
            <a:pPr marL="0" indent="0">
              <a:buNone/>
            </a:pPr>
            <a:r>
              <a:rPr lang="en-US" altLang="en-US" dirty="0"/>
              <a:t>	        </a:t>
            </a:r>
            <a:r>
              <a:rPr lang="en-US" altLang="en-US" dirty="0" err="1"/>
              <a:t>printf</a:t>
            </a:r>
            <a:r>
              <a:rPr lang="en-US" altLang="en-US" dirty="0"/>
              <a:t>("\n");</a:t>
            </a:r>
          </a:p>
          <a:p>
            <a:pPr marL="0" indent="0">
              <a:buNone/>
            </a:pPr>
            <a:r>
              <a:rPr lang="en-US" altLang="en-US" dirty="0"/>
              <a:t>	}</a:t>
            </a:r>
          </a:p>
          <a:p>
            <a:pPr marL="0" indent="0">
              <a:buNone/>
            </a:pPr>
            <a:r>
              <a:rPr lang="en-US" altLang="en-US" dirty="0"/>
              <a:t>	for(</a:t>
            </a:r>
            <a:r>
              <a:rPr lang="en-US" altLang="en-US" dirty="0" err="1"/>
              <a:t>i</a:t>
            </a:r>
            <a:r>
              <a:rPr lang="en-US" altLang="en-US" dirty="0"/>
              <a:t>=0;i&lt;</a:t>
            </a:r>
            <a:r>
              <a:rPr lang="en-US" altLang="en-US" dirty="0" err="1"/>
              <a:t>r;i</a:t>
            </a:r>
            <a:r>
              <a:rPr lang="en-US" altLang="en-US" dirty="0"/>
              <a:t>++)</a:t>
            </a:r>
          </a:p>
          <a:p>
            <a:pPr marL="0" indent="0">
              <a:buNone/>
            </a:pPr>
            <a:r>
              <a:rPr lang="en-US" altLang="en-US" dirty="0"/>
              <a:t>		free(p[</a:t>
            </a:r>
            <a:r>
              <a:rPr lang="en-US" altLang="en-US" dirty="0" err="1"/>
              <a:t>i</a:t>
            </a:r>
            <a:r>
              <a:rPr lang="en-US" altLang="en-US" dirty="0"/>
              <a:t>]);</a:t>
            </a:r>
          </a:p>
          <a:p>
            <a:pPr marL="0" indent="0">
              <a:buNone/>
            </a:pPr>
            <a:r>
              <a:rPr lang="en-US" altLang="en-US" dirty="0"/>
              <a:t>	free(p);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33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56CBDA-97FB-40D7-B249-261ECEB404B9}"/>
              </a:ext>
            </a:extLst>
          </p:cNvPr>
          <p:cNvSpPr/>
          <p:nvPr/>
        </p:nvSpPr>
        <p:spPr>
          <a:xfrm>
            <a:off x="323557" y="2018806"/>
            <a:ext cx="5467643" cy="4578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Memory Allocation for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138289"/>
            <a:ext cx="5487907" cy="40386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struct student{</a:t>
            </a:r>
          </a:p>
          <a:p>
            <a:pPr marL="0" indent="0">
              <a:buNone/>
            </a:pPr>
            <a:r>
              <a:rPr lang="en-US" altLang="en-US" dirty="0"/>
              <a:t>	int </a:t>
            </a:r>
            <a:r>
              <a:rPr lang="en-US" altLang="en-US" dirty="0" err="1"/>
              <a:t>rno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	char name[20];</a:t>
            </a:r>
          </a:p>
          <a:p>
            <a:pPr marL="0" indent="0">
              <a:buNone/>
            </a:pPr>
            <a:r>
              <a:rPr lang="en-US" altLang="en-US" dirty="0"/>
              <a:t>	float fee;</a:t>
            </a:r>
          </a:p>
          <a:p>
            <a:pPr marL="0" indent="0">
              <a:buNone/>
            </a:pPr>
            <a:r>
              <a:rPr lang="en-US" altLang="en-US" dirty="0"/>
              <a:t>};</a:t>
            </a:r>
          </a:p>
          <a:p>
            <a:pPr marL="0" indent="0">
              <a:buNone/>
            </a:pPr>
            <a:r>
              <a:rPr lang="en-US" altLang="en-US" dirty="0"/>
              <a:t>typedef struct student </a:t>
            </a:r>
            <a:r>
              <a:rPr lang="en-US" altLang="en-US" dirty="0" err="1"/>
              <a:t>stu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 err="1"/>
              <a:t>stu</a:t>
            </a:r>
            <a:r>
              <a:rPr lang="en-US" altLang="en-US" dirty="0"/>
              <a:t> *s;</a:t>
            </a:r>
          </a:p>
          <a:p>
            <a:pPr marL="0" indent="0">
              <a:buNone/>
            </a:pPr>
            <a:r>
              <a:rPr lang="en-US" altLang="en-US" dirty="0"/>
              <a:t>s=(</a:t>
            </a:r>
            <a:r>
              <a:rPr lang="en-US" altLang="en-US" dirty="0" err="1"/>
              <a:t>stu</a:t>
            </a:r>
            <a:r>
              <a:rPr lang="en-US" altLang="en-US" dirty="0"/>
              <a:t>*)malloc(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stu</a:t>
            </a:r>
            <a:r>
              <a:rPr lang="en-US" altLang="en-US" dirty="0"/>
              <a:t>));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4BE8F6-3A0B-48D7-8BDB-C69D3530F889}"/>
              </a:ext>
            </a:extLst>
          </p:cNvPr>
          <p:cNvSpPr txBox="1">
            <a:spLocks/>
          </p:cNvSpPr>
          <p:nvPr/>
        </p:nvSpPr>
        <p:spPr>
          <a:xfrm>
            <a:off x="6200754" y="2018806"/>
            <a:ext cx="5487907" cy="403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F0"/>
                </a:solidFill>
              </a:rPr>
              <a:t>To access variable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s-&gt;</a:t>
            </a:r>
            <a:r>
              <a:rPr lang="en-US" altLang="en-US" dirty="0" err="1">
                <a:solidFill>
                  <a:srgbClr val="FF0000"/>
                </a:solidFill>
              </a:rPr>
              <a:t>rno</a:t>
            </a:r>
            <a:r>
              <a:rPr lang="en-US" alt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s-&gt;name;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s-&gt;fee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76FCFB-E5D5-4811-BDC9-8EF22002D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61452"/>
              </p:ext>
            </p:extLst>
          </p:nvPr>
        </p:nvGraphicFramePr>
        <p:xfrm>
          <a:off x="5472360" y="4653774"/>
          <a:ext cx="622133" cy="39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33">
                  <a:extLst>
                    <a:ext uri="{9D8B030D-6E8A-4147-A177-3AD203B41FA5}">
                      <a16:colId xmlns:a16="http://schemas.microsoft.com/office/drawing/2014/main" val="518738383"/>
                    </a:ext>
                  </a:extLst>
                </a:gridCol>
              </a:tblGrid>
              <a:tr h="3965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325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4694F2-6F29-41CD-94CB-DBD1BEB96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21569"/>
              </p:ext>
            </p:extLst>
          </p:nvPr>
        </p:nvGraphicFramePr>
        <p:xfrm>
          <a:off x="6507088" y="5336241"/>
          <a:ext cx="4360956" cy="4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652">
                  <a:extLst>
                    <a:ext uri="{9D8B030D-6E8A-4147-A177-3AD203B41FA5}">
                      <a16:colId xmlns:a16="http://schemas.microsoft.com/office/drawing/2014/main" val="1236084372"/>
                    </a:ext>
                  </a:extLst>
                </a:gridCol>
                <a:gridCol w="1453652">
                  <a:extLst>
                    <a:ext uri="{9D8B030D-6E8A-4147-A177-3AD203B41FA5}">
                      <a16:colId xmlns:a16="http://schemas.microsoft.com/office/drawing/2014/main" val="2582516318"/>
                    </a:ext>
                  </a:extLst>
                </a:gridCol>
                <a:gridCol w="1453652">
                  <a:extLst>
                    <a:ext uri="{9D8B030D-6E8A-4147-A177-3AD203B41FA5}">
                      <a16:colId xmlns:a16="http://schemas.microsoft.com/office/drawing/2014/main" val="256705396"/>
                    </a:ext>
                  </a:extLst>
                </a:gridCol>
              </a:tblGrid>
              <a:tr h="473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75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8B8C16-6ED0-4BA4-9444-82AD6710D745}"/>
              </a:ext>
            </a:extLst>
          </p:cNvPr>
          <p:cNvCxnSpPr/>
          <p:nvPr/>
        </p:nvCxnSpPr>
        <p:spPr>
          <a:xfrm>
            <a:off x="5991247" y="5050301"/>
            <a:ext cx="479891" cy="3657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025DF7-0D2D-49AE-9179-4156B8638C64}"/>
              </a:ext>
            </a:extLst>
          </p:cNvPr>
          <p:cNvSpPr txBox="1"/>
          <p:nvPr/>
        </p:nvSpPr>
        <p:spPr>
          <a:xfrm>
            <a:off x="5155040" y="4349625"/>
            <a:ext cx="35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39993-EFFA-4A81-937D-E02AA1879242}"/>
              </a:ext>
            </a:extLst>
          </p:cNvPr>
          <p:cNvSpPr txBox="1"/>
          <p:nvPr/>
        </p:nvSpPr>
        <p:spPr>
          <a:xfrm>
            <a:off x="6557134" y="4813021"/>
            <a:ext cx="74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rno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1A3242-A524-4BE5-9376-587215593771}"/>
              </a:ext>
            </a:extLst>
          </p:cNvPr>
          <p:cNvSpPr txBox="1"/>
          <p:nvPr/>
        </p:nvSpPr>
        <p:spPr>
          <a:xfrm>
            <a:off x="7980314" y="4777760"/>
            <a:ext cx="1013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394A3-7D25-4C6E-88DB-1235354A899B}"/>
              </a:ext>
            </a:extLst>
          </p:cNvPr>
          <p:cNvSpPr txBox="1"/>
          <p:nvPr/>
        </p:nvSpPr>
        <p:spPr>
          <a:xfrm>
            <a:off x="9403493" y="4709961"/>
            <a:ext cx="91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fee</a:t>
            </a:r>
          </a:p>
        </p:txBody>
      </p:sp>
    </p:spTree>
    <p:extLst>
      <p:ext uri="{BB962C8B-B14F-4D97-AF65-F5344CB8AC3E}">
        <p14:creationId xmlns:p14="http://schemas.microsoft.com/office/powerpoint/2010/main" val="108010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Dynamic Memory Allocation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Many a time we face situations where data is dynamic in nature.</a:t>
            </a:r>
          </a:p>
          <a:p>
            <a:pPr lvl="1"/>
            <a:r>
              <a:rPr lang="en-US" altLang="en-US" sz="3200" dirty="0"/>
              <a:t>Amount of data cannot be predicted beforehand.</a:t>
            </a:r>
          </a:p>
          <a:p>
            <a:pPr lvl="1"/>
            <a:r>
              <a:rPr lang="en-US" altLang="en-US" sz="3200" dirty="0"/>
              <a:t>Number of data item keeps changing during program execution.</a:t>
            </a:r>
          </a:p>
          <a:p>
            <a:r>
              <a:rPr lang="en-US" altLang="en-US" sz="3200" dirty="0"/>
              <a:t>Such situations can be handled more easily and effectively using </a:t>
            </a:r>
            <a:r>
              <a:rPr lang="en-US" altLang="en-US" sz="3200" dirty="0">
                <a:solidFill>
                  <a:srgbClr val="FF0000"/>
                </a:solidFill>
              </a:rPr>
              <a:t>dynamic memory management</a:t>
            </a:r>
            <a:r>
              <a:rPr lang="en-US" altLang="en-US" sz="3200" dirty="0"/>
              <a:t> techniques.</a:t>
            </a:r>
          </a:p>
          <a:p>
            <a:pPr marL="0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Dynamic Memory Allocation( Contd.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dirty="0"/>
              <a:t>C language requires the number of elements in an array to be specified at compile time.</a:t>
            </a:r>
          </a:p>
          <a:p>
            <a:pPr lvl="1"/>
            <a:r>
              <a:rPr lang="en-US" altLang="en-US" sz="2800" dirty="0"/>
              <a:t>Often leads to wastage or memory space or program failure.</a:t>
            </a:r>
          </a:p>
          <a:p>
            <a:r>
              <a:rPr lang="en-US" altLang="en-US" dirty="0"/>
              <a:t>Dynamic Memory Allocation</a:t>
            </a:r>
          </a:p>
          <a:p>
            <a:pPr lvl="1"/>
            <a:r>
              <a:rPr lang="en-US" altLang="en-US" sz="2800" dirty="0"/>
              <a:t>Memory space required can be specified at the time of execution.</a:t>
            </a:r>
          </a:p>
          <a:p>
            <a:pPr lvl="1"/>
            <a:r>
              <a:rPr lang="en-US" altLang="en-US" sz="2800" dirty="0"/>
              <a:t>C supports allocating and freeing memory dynamically using library routines.</a:t>
            </a:r>
          </a:p>
        </p:txBody>
      </p:sp>
    </p:spTree>
    <p:extLst>
      <p:ext uri="{BB962C8B-B14F-4D97-AF65-F5344CB8AC3E}">
        <p14:creationId xmlns:p14="http://schemas.microsoft.com/office/powerpoint/2010/main" val="38744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Dynamic Memory Allocation( Contd.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325366"/>
            <a:ext cx="5468112" cy="377368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The program instructions and the global variables are stored in a region known as permanent storage area.</a:t>
            </a:r>
          </a:p>
          <a:p>
            <a:r>
              <a:rPr lang="en-US" altLang="en-US" dirty="0"/>
              <a:t>The local variables are stored in another area called stack.</a:t>
            </a:r>
          </a:p>
          <a:p>
            <a:r>
              <a:rPr lang="en-US" altLang="en-US" dirty="0"/>
              <a:t>The memory space between these two areas is available for dynamic allocation during execution of the program.</a:t>
            </a:r>
          </a:p>
          <a:p>
            <a:pPr lvl="1"/>
            <a:r>
              <a:rPr lang="en-US" altLang="en-US" dirty="0"/>
              <a:t>This free region is called the heap.</a:t>
            </a:r>
          </a:p>
          <a:p>
            <a:pPr lvl="1"/>
            <a:r>
              <a:rPr lang="en-US" altLang="en-US" dirty="0"/>
              <a:t>The size of the heap keeps changing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D742D-C836-4201-8E95-7E361883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30" y="2609603"/>
            <a:ext cx="28956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Local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992B17-ABB2-4B5D-9A04-F9047D2BA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30" y="3219203"/>
            <a:ext cx="28956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2400">
                <a:solidFill>
                  <a:srgbClr val="FF0000"/>
                </a:solidFill>
              </a:rPr>
              <a:t>Free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E5AC0-4F62-460C-B563-1119403F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30" y="3828803"/>
            <a:ext cx="28956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2400">
                <a:solidFill>
                  <a:srgbClr val="FF0000"/>
                </a:solidFill>
              </a:rPr>
              <a:t>Global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2871A-A29A-43B4-8C4E-8FC74780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30" y="4438403"/>
            <a:ext cx="28956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2400">
                <a:solidFill>
                  <a:srgbClr val="FF0000"/>
                </a:solidFill>
              </a:rPr>
              <a:t>Instructions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8F01AF4-55C3-4FBC-91BF-FD86F6BAE2F9}"/>
              </a:ext>
            </a:extLst>
          </p:cNvPr>
          <p:cNvSpPr>
            <a:spLocks/>
          </p:cNvSpPr>
          <p:nvPr/>
        </p:nvSpPr>
        <p:spPr bwMode="auto">
          <a:xfrm>
            <a:off x="9708730" y="3828803"/>
            <a:ext cx="457200" cy="12192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F941BF66-549C-41ED-BC73-47349BB5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130" y="4057403"/>
            <a:ext cx="1480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Permanent storage area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317036D4-0D81-42B2-A6C4-DF5E71F2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130" y="2685803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D552995B-0831-45AA-B82A-B0945A29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130" y="3371603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0362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Memory Allocation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3" y="2404028"/>
            <a:ext cx="11167447" cy="36950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malloc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Allocates requested number of bytes and returns a pointer to the first byte of the allocated space.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calloc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Allocates space for an array of elements, initializes them to zero and then returns a pointer to the memory.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free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Frees previously allocated space.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realloc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Modifies the size of previously allocated space.</a:t>
            </a:r>
          </a:p>
          <a:p>
            <a:pPr lvl="2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269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Allocating Memory Block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dirty="0"/>
              <a:t>A block of memory can be allocated using the function </a:t>
            </a:r>
            <a:r>
              <a:rPr lang="en-US" altLang="en-US" dirty="0">
                <a:solidFill>
                  <a:srgbClr val="CC0000"/>
                </a:solidFill>
              </a:rPr>
              <a:t>malloc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sz="2800" dirty="0"/>
              <a:t>Reserves a block of memory of specified size and returns a pointer of type </a:t>
            </a:r>
            <a:r>
              <a:rPr lang="en-US" altLang="en-US" sz="2800" dirty="0">
                <a:solidFill>
                  <a:srgbClr val="CC0000"/>
                </a:solidFill>
              </a:rPr>
              <a:t>void</a:t>
            </a:r>
            <a:r>
              <a:rPr lang="en-US" altLang="en-US" sz="2800" dirty="0"/>
              <a:t>.</a:t>
            </a:r>
          </a:p>
          <a:p>
            <a:pPr lvl="1"/>
            <a:r>
              <a:rPr lang="en-US" altLang="en-US" sz="2800" dirty="0"/>
              <a:t>The return pointer can be assigned to any pointer type.</a:t>
            </a:r>
          </a:p>
          <a:p>
            <a:r>
              <a:rPr lang="en-US" altLang="en-US" dirty="0"/>
              <a:t>General format:</a:t>
            </a:r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00B0F0"/>
                </a:solidFill>
              </a:rPr>
              <a:t>    </a:t>
            </a:r>
            <a:r>
              <a:rPr lang="en-US" altLang="en-US" sz="2800" dirty="0" err="1">
                <a:solidFill>
                  <a:srgbClr val="00B0F0"/>
                </a:solidFill>
              </a:rPr>
              <a:t>ptr</a:t>
            </a:r>
            <a:r>
              <a:rPr lang="en-US" altLang="en-US" sz="2800" dirty="0">
                <a:solidFill>
                  <a:srgbClr val="00B0F0"/>
                </a:solidFill>
              </a:rPr>
              <a:t>  =  (type *)  malloc (</a:t>
            </a:r>
            <a:r>
              <a:rPr lang="en-US" altLang="en-US" sz="2800" dirty="0" err="1">
                <a:solidFill>
                  <a:srgbClr val="00B0F0"/>
                </a:solidFill>
              </a:rPr>
              <a:t>byte_size</a:t>
            </a:r>
            <a:r>
              <a:rPr lang="en-US" altLang="en-US" sz="2800" dirty="0">
                <a:solidFill>
                  <a:srgbClr val="00B0F0"/>
                </a:solidFill>
              </a:rPr>
              <a:t>) ;</a:t>
            </a:r>
          </a:p>
          <a:p>
            <a:pPr lvl="2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17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Allocating Memory Block (Contd.)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dirty="0"/>
              <a:t>Examples</a:t>
            </a:r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sz="2800" dirty="0">
                <a:solidFill>
                  <a:srgbClr val="CC0000"/>
                </a:solidFill>
              </a:rPr>
              <a:t>p  =  (int *)  malloc (10 * </a:t>
            </a:r>
            <a:r>
              <a:rPr lang="en-US" altLang="en-US" sz="2800" dirty="0" err="1">
                <a:solidFill>
                  <a:srgbClr val="CC0000"/>
                </a:solidFill>
              </a:rPr>
              <a:t>sizeof</a:t>
            </a:r>
            <a:r>
              <a:rPr lang="en-US" altLang="en-US" sz="2800" dirty="0">
                <a:solidFill>
                  <a:srgbClr val="CC0000"/>
                </a:solidFill>
              </a:rPr>
              <a:t> (int)) ;</a:t>
            </a:r>
          </a:p>
          <a:p>
            <a:pPr lvl="2"/>
            <a:r>
              <a:rPr lang="en-US" altLang="en-US" dirty="0"/>
              <a:t>A memory space equivalent to “10 times the size of an int” bytes is reserved.</a:t>
            </a:r>
          </a:p>
          <a:p>
            <a:pPr lvl="2"/>
            <a:r>
              <a:rPr lang="en-US" altLang="en-US" dirty="0"/>
              <a:t>The address of the first byte of the allocated memory is assigned to the pointer p of type int.</a:t>
            </a:r>
          </a:p>
          <a:p>
            <a:pPr lvl="2">
              <a:buFontTx/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62DB59-FFB0-4486-9610-0589CFDB5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29675"/>
              </p:ext>
            </p:extLst>
          </p:nvPr>
        </p:nvGraphicFramePr>
        <p:xfrm>
          <a:off x="4536049" y="5221328"/>
          <a:ext cx="5677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10">
                  <a:extLst>
                    <a:ext uri="{9D8B030D-6E8A-4147-A177-3AD203B41FA5}">
                      <a16:colId xmlns:a16="http://schemas.microsoft.com/office/drawing/2014/main" val="274515667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4127106036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2161207125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1793995041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1032635994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3459408194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3096272131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1425221867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2326803489"/>
                    </a:ext>
                  </a:extLst>
                </a:gridCol>
                <a:gridCol w="567710">
                  <a:extLst>
                    <a:ext uri="{9D8B030D-6E8A-4147-A177-3AD203B41FA5}">
                      <a16:colId xmlns:a16="http://schemas.microsoft.com/office/drawing/2014/main" val="3352319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1356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523AD4-F432-42FF-9111-F15B6370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91739"/>
              </p:ext>
            </p:extLst>
          </p:nvPr>
        </p:nvGraphicFramePr>
        <p:xfrm>
          <a:off x="2805723" y="4630484"/>
          <a:ext cx="5705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23">
                  <a:extLst>
                    <a:ext uri="{9D8B030D-6E8A-4147-A177-3AD203B41FA5}">
                      <a16:colId xmlns:a16="http://schemas.microsoft.com/office/drawing/2014/main" val="154840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5598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45097-5989-4685-BADB-53993F7279A0}"/>
              </a:ext>
            </a:extLst>
          </p:cNvPr>
          <p:cNvSpPr txBox="1"/>
          <p:nvPr/>
        </p:nvSpPr>
        <p:spPr>
          <a:xfrm>
            <a:off x="2455947" y="45606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ACB0F-7453-4D14-A17E-2B8279A1DE56}"/>
              </a:ext>
            </a:extLst>
          </p:cNvPr>
          <p:cNvSpPr txBox="1"/>
          <p:nvPr/>
        </p:nvSpPr>
        <p:spPr>
          <a:xfrm>
            <a:off x="4536048" y="5627598"/>
            <a:ext cx="61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5F1BD3-DFB0-4010-90BF-2A9660A105FC}"/>
              </a:ext>
            </a:extLst>
          </p:cNvPr>
          <p:cNvCxnSpPr>
            <a:endCxn id="4" idx="1"/>
          </p:cNvCxnSpPr>
          <p:nvPr/>
        </p:nvCxnSpPr>
        <p:spPr>
          <a:xfrm>
            <a:off x="3376246" y="4815904"/>
            <a:ext cx="1159803" cy="590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0DBF39E-9348-4643-A827-6548689B15B3}"/>
              </a:ext>
            </a:extLst>
          </p:cNvPr>
          <p:cNvSpPr/>
          <p:nvPr/>
        </p:nvSpPr>
        <p:spPr>
          <a:xfrm rot="16200000">
            <a:off x="7189179" y="2011936"/>
            <a:ext cx="370840" cy="567710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7A66C-F818-4FDB-BD30-7FFFE9942CC2}"/>
              </a:ext>
            </a:extLst>
          </p:cNvPr>
          <p:cNvSpPr txBox="1"/>
          <p:nvPr/>
        </p:nvSpPr>
        <p:spPr>
          <a:xfrm>
            <a:off x="6944986" y="4224982"/>
            <a:ext cx="107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 Bytes</a:t>
            </a:r>
          </a:p>
        </p:txBody>
      </p:sp>
    </p:spTree>
    <p:extLst>
      <p:ext uri="{BB962C8B-B14F-4D97-AF65-F5344CB8AC3E}">
        <p14:creationId xmlns:p14="http://schemas.microsoft.com/office/powerpoint/2010/main" val="19964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Allocating Memory Block (Contd.)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Char *</a:t>
            </a:r>
            <a:r>
              <a:rPr lang="en-US" altLang="en-US" dirty="0" err="1">
                <a:solidFill>
                  <a:srgbClr val="FF0000"/>
                </a:solidFill>
              </a:rPr>
              <a:t>cptr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en-US" sz="2800" dirty="0" err="1">
                <a:solidFill>
                  <a:srgbClr val="CC0000"/>
                </a:solidFill>
              </a:rPr>
              <a:t>cptr</a:t>
            </a:r>
            <a:r>
              <a:rPr lang="en-US" altLang="en-US" sz="2800" dirty="0">
                <a:solidFill>
                  <a:srgbClr val="CC0000"/>
                </a:solidFill>
              </a:rPr>
              <a:t>  =  (char *)  malloc (20) ;</a:t>
            </a:r>
          </a:p>
          <a:p>
            <a:pPr lvl="2"/>
            <a:r>
              <a:rPr lang="en-US" altLang="en-US" dirty="0"/>
              <a:t>Allocates 20 bytes of space for the pointer </a:t>
            </a:r>
            <a:r>
              <a:rPr lang="en-US" altLang="en-US" dirty="0" err="1"/>
              <a:t>cptr</a:t>
            </a:r>
            <a:r>
              <a:rPr lang="en-US" altLang="en-US" dirty="0"/>
              <a:t> of type char.</a:t>
            </a:r>
          </a:p>
          <a:p>
            <a:pPr lvl="2"/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sz="2800" dirty="0" err="1">
                <a:solidFill>
                  <a:srgbClr val="CC0000"/>
                </a:solidFill>
              </a:rPr>
              <a:t>sptr</a:t>
            </a:r>
            <a:r>
              <a:rPr lang="en-US" altLang="en-US" sz="2800" dirty="0">
                <a:solidFill>
                  <a:srgbClr val="CC0000"/>
                </a:solidFill>
              </a:rPr>
              <a:t>  =  (struct student *)  malloc (10 *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800" dirty="0" err="1">
                <a:solidFill>
                  <a:srgbClr val="CC0000"/>
                </a:solidFill>
              </a:rPr>
              <a:t>sizeof</a:t>
            </a:r>
            <a:r>
              <a:rPr lang="en-US" altLang="en-US" sz="2800" dirty="0">
                <a:solidFill>
                  <a:srgbClr val="CC0000"/>
                </a:solidFill>
              </a:rPr>
              <a:t> (struct student));</a:t>
            </a:r>
          </a:p>
          <a:p>
            <a:r>
              <a:rPr lang="en-US" altLang="en-US" dirty="0">
                <a:solidFill>
                  <a:srgbClr val="CC0000"/>
                </a:solidFill>
              </a:rPr>
              <a:t>malloc</a:t>
            </a:r>
            <a:r>
              <a:rPr lang="en-US" altLang="en-US" dirty="0"/>
              <a:t> always allocates a block of contiguous bytes.</a:t>
            </a:r>
          </a:p>
          <a:p>
            <a:pPr lvl="1"/>
            <a:r>
              <a:rPr lang="en-US" altLang="en-US" dirty="0"/>
              <a:t>The allocation can fail if sufficient contiguous memory space is not available.</a:t>
            </a:r>
          </a:p>
          <a:p>
            <a:pPr lvl="1"/>
            <a:r>
              <a:rPr lang="en-US" altLang="en-US" dirty="0"/>
              <a:t>If it fails, </a:t>
            </a:r>
            <a:r>
              <a:rPr lang="en-US" altLang="en-US" dirty="0">
                <a:solidFill>
                  <a:srgbClr val="CC0000"/>
                </a:solidFill>
              </a:rPr>
              <a:t>malloc</a:t>
            </a:r>
            <a:r>
              <a:rPr lang="en-US" altLang="en-US" dirty="0"/>
              <a:t> returns </a:t>
            </a:r>
            <a:r>
              <a:rPr lang="en-US" altLang="en-US" dirty="0">
                <a:solidFill>
                  <a:srgbClr val="CC0000"/>
                </a:solidFill>
              </a:rPr>
              <a:t>NULL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19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Releasing the used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8289"/>
            <a:ext cx="10168128" cy="4038674"/>
          </a:xfrm>
        </p:spPr>
        <p:txBody>
          <a:bodyPr>
            <a:normAutofit/>
          </a:bodyPr>
          <a:lstStyle/>
          <a:p>
            <a:r>
              <a:rPr lang="en-US" altLang="en-US" dirty="0"/>
              <a:t>When we no longer need the data stored in a block of memory, we may release the block for future use.</a:t>
            </a:r>
          </a:p>
          <a:p>
            <a:r>
              <a:rPr lang="en-US" altLang="en-US" dirty="0"/>
              <a:t>How?</a:t>
            </a:r>
          </a:p>
          <a:p>
            <a:pPr lvl="1"/>
            <a:r>
              <a:rPr lang="en-US" altLang="en-US" dirty="0"/>
              <a:t>By using the </a:t>
            </a:r>
            <a:r>
              <a:rPr lang="en-US" altLang="en-US" dirty="0">
                <a:solidFill>
                  <a:srgbClr val="CC0000"/>
                </a:solidFill>
              </a:rPr>
              <a:t>free</a:t>
            </a:r>
            <a:r>
              <a:rPr lang="en-US" altLang="en-US" dirty="0"/>
              <a:t> function.</a:t>
            </a:r>
          </a:p>
          <a:p>
            <a:r>
              <a:rPr lang="en-US" altLang="en-US" dirty="0"/>
              <a:t>General format:</a:t>
            </a:r>
          </a:p>
          <a:p>
            <a:pPr lvl="1">
              <a:buFontTx/>
              <a:buNone/>
            </a:pPr>
            <a:r>
              <a:rPr lang="en-US" altLang="en-US" dirty="0"/>
              <a:t>        </a:t>
            </a:r>
            <a:r>
              <a:rPr lang="en-US" altLang="en-US" sz="2800" dirty="0">
                <a:solidFill>
                  <a:srgbClr val="CC0000"/>
                </a:solidFill>
              </a:rPr>
              <a:t>free (</a:t>
            </a:r>
            <a:r>
              <a:rPr lang="en-US" altLang="en-US" sz="2800" dirty="0" err="1">
                <a:solidFill>
                  <a:srgbClr val="CC0000"/>
                </a:solidFill>
              </a:rPr>
              <a:t>ptr</a:t>
            </a:r>
            <a:r>
              <a:rPr lang="en-US" altLang="en-US" sz="2800" dirty="0">
                <a:solidFill>
                  <a:srgbClr val="CC0000"/>
                </a:solidFill>
              </a:rPr>
              <a:t>) ;</a:t>
            </a:r>
          </a:p>
          <a:p>
            <a:pPr>
              <a:buFontTx/>
              <a:buNone/>
            </a:pPr>
            <a:r>
              <a:rPr lang="en-US" altLang="en-US" dirty="0"/>
              <a:t>    where </a:t>
            </a:r>
            <a:r>
              <a:rPr lang="en-US" altLang="en-US" dirty="0" err="1"/>
              <a:t>ptr</a:t>
            </a:r>
            <a:r>
              <a:rPr lang="en-US" altLang="en-US" dirty="0"/>
              <a:t> is a pointer to a memory block which has been already created using </a:t>
            </a:r>
            <a:r>
              <a:rPr lang="en-US" altLang="en-US" dirty="0">
                <a:solidFill>
                  <a:srgbClr val="CC0000"/>
                </a:solidFill>
              </a:rPr>
              <a:t>malloc</a:t>
            </a:r>
            <a:r>
              <a:rPr lang="en-US" altLang="en-US" dirty="0"/>
              <a:t>.</a:t>
            </a:r>
          </a:p>
          <a:p>
            <a:pPr lvl="2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680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9CEC2-85C5-4288-972B-A5E1899516F4}"/>
</file>

<file path=customXml/itemProps2.xml><?xml version="1.0" encoding="utf-8"?>
<ds:datastoreItem xmlns:ds="http://schemas.openxmlformats.org/officeDocument/2006/customXml" ds:itemID="{EB504A5A-C49A-4CB2-8C72-31C7F84765E3}"/>
</file>

<file path=customXml/itemProps3.xml><?xml version="1.0" encoding="utf-8"?>
<ds:datastoreItem xmlns:ds="http://schemas.openxmlformats.org/officeDocument/2006/customXml" ds:itemID="{0EA0D24D-7DAA-49BC-9778-272D79935A03}"/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1065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Office Theme</vt:lpstr>
      <vt:lpstr>Data Structures</vt:lpstr>
      <vt:lpstr>Dynamic Memory Allocation</vt:lpstr>
      <vt:lpstr>Dynamic Memory Allocation( Contd. )</vt:lpstr>
      <vt:lpstr>Dynamic Memory Allocation( Contd. )</vt:lpstr>
      <vt:lpstr>Memory Allocation Functions</vt:lpstr>
      <vt:lpstr>Allocating Memory Block</vt:lpstr>
      <vt:lpstr>Allocating Memory Block (Contd.)</vt:lpstr>
      <vt:lpstr>Allocating Memory Block (Contd.)</vt:lpstr>
      <vt:lpstr>Releasing the used memory</vt:lpstr>
      <vt:lpstr>Altering the Size of Memory Block</vt:lpstr>
      <vt:lpstr>Altering the Size of Memory Block (Contd.)</vt:lpstr>
      <vt:lpstr>2-D Array Allocation</vt:lpstr>
      <vt:lpstr>2-D Array Allocation (Contd.)</vt:lpstr>
      <vt:lpstr>Memory Allocation for Structure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12</cp:revision>
  <dcterms:created xsi:type="dcterms:W3CDTF">2020-08-25T14:48:16Z</dcterms:created>
  <dcterms:modified xsi:type="dcterms:W3CDTF">2020-08-27T01:31:09Z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