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1" r:id="rId3"/>
    <p:sldId id="268" r:id="rId4"/>
    <p:sldId id="276" r:id="rId5"/>
    <p:sldId id="275" r:id="rId6"/>
    <p:sldId id="277" r:id="rId7"/>
    <p:sldId id="278" r:id="rId8"/>
    <p:sldId id="279" r:id="rId9"/>
    <p:sldId id="280" r:id="rId10"/>
    <p:sldId id="28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88671-E863-4B5A-B59E-20B34C5D1478}">
          <p14:sldIdLst>
            <p14:sldId id="271"/>
            <p14:sldId id="268"/>
            <p14:sldId id="276"/>
            <p14:sldId id="275"/>
            <p14:sldId id="277"/>
            <p14:sldId id="278"/>
            <p14:sldId id="279"/>
            <p14:sldId id="280"/>
            <p14:sldId id="28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7849-573F-4B9E-B3B1-D66F4E6D6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A234-BB38-486B-A264-71B5F5B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E11-E118-4F8B-B1E7-6532B73F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E272-88EF-40A1-8A5E-B0925758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7DD-EA94-4A6F-BFFA-3D094C8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6E-72A2-4108-8225-F69088C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AEDE-4748-49EA-A30D-BFB9B5AA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D45E-6A44-4EE0-BF69-5FE9F535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B2E9-FA0D-4195-BA4B-73980C3F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023F-455C-4ED4-B90A-E71F4C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C99E8-5D8B-4DD8-A3A3-5D10B8BC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F229-CBEC-4CE8-92AC-E6BE7AAD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1CAB-A66D-47DA-B368-D370BD7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957-4A2D-4F3B-9B46-C3421F2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75A-8D32-4CD6-BA4A-3D8E9643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AFD1-1220-4BA9-A53E-B965CBD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742FF-8B59-4AAC-BD1A-AE91D822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BC5-AE00-4525-985F-162FA71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4D05-EB93-41ED-AA6C-BBA73B725675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0CE6-1BA3-4CF0-B40F-C2DC97E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6F551-3365-414C-B4BC-C8DAFEEC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3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D1A3-9F00-4A77-8888-E520B947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2D4C-56FC-481C-9A1D-ECD76058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CB05-CB99-4D1C-A8D6-4D827E4C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A62C-B789-4A21-8325-D14BC25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F900C-A3C7-4B3C-B09C-C570D53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DB-4CBA-4343-87D7-5BA2501F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19F5-B2F5-467F-8BFF-5736741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741F-A5D3-4715-9BCC-BD5EB7EA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405F-56F4-48A6-9524-1C4BA845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44BF-5115-4584-A883-09A20B00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8883-1B71-4B5E-A65D-CE3743F8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CFDD-EAB0-4652-BBC4-3B464DD57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BE30-D794-493C-9BE4-0796D691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46A36-3B43-4509-8878-D952270A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096F-0F64-49CA-B015-DB1D3B7F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B67C-186C-4DB6-BADF-624B368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6264-2365-4DE3-BDE8-131B78D8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611C-C3D5-4134-9E65-124AAC10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2FC64-C493-4FC3-90B9-677F6554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D911F-A2FA-40EA-8FCF-66D47F2E7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360F-8839-43D5-898B-261DA5DB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B65C4-78C2-499C-816E-FB10052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B2EA-A13A-4B76-959B-1B0971ED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51E6B-ED68-4817-BB78-ECADCECC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6BB7-7DE3-4337-BB9A-00577F0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F7FF9-4443-492A-97BC-45034AE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294A-6AB7-4FC9-A342-69F2B2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6A74-140C-421C-A83C-08F86108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DB3E-11DA-421F-9532-1A187C4D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01C8D-794A-4717-A64D-7A846D6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A49A-B243-48A9-BFAD-66ED341D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152-6B95-43FA-9A4C-B26ED4B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6E96-023D-4978-BC1C-01686EE1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B6418-480C-4CF1-8686-8CD6C2FB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658E-34A7-4F4D-A13B-630A06C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A8A-9EFF-42A4-8166-2C1CADF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7F19-6FA2-416B-BC18-1FFF454F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B23-4AC4-4FDD-B5BE-406B3182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DEB82-B1A7-4CB3-8178-B85BED928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ABDC-D991-45E9-9E70-CDF984A68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EEEF-CA40-46D0-B48F-F85297F7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5BDA-A262-42E6-82B2-ADD2671C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48D0-5E62-424F-A52E-53392398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4F72E-28BC-475F-868A-6759CB9F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84E1-4AA9-47E1-A655-AD53BFBC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48D6-0EC9-468E-BB46-7FCEADE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8CF7-7BCC-46C7-9225-FC1AB896F2E1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AD8D-9A0A-446F-9B64-BE02700E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3C45-68C1-4025-90FE-ABFA5984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C807-C219-4A63-B575-E683DA31B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AB044-0C7F-4311-B6EB-BCF745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AEFD5-0FED-4CA3-858F-DD461836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FA63-408E-48B1-9659-D8BEE912B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D05-EB93-41ED-AA6C-BBA73B725675}" type="datetimeFigureOut">
              <a:rPr lang="en-US" smtClean="0"/>
              <a:t>04/09/2020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E11-9069-4679-8C27-B168177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49D8-5DB2-45C0-AA7C-65B50833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1A83-AF0A-4802-A65B-08E70277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D2DF6-1788-410B-B2CB-14037F22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CB69-6E35-4B72-AE03-51FC51E8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Lecture -6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0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9ED1-1C7C-4038-8EC7-3AAC41A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chemeClr val="accent2"/>
                </a:solidFill>
              </a:rPr>
              <a:t>Definition:</a:t>
            </a:r>
            <a:r>
              <a:rPr lang="en-US" altLang="en-US" sz="3200" dirty="0"/>
              <a:t> A Queue is an ordered collection of elements in which all insertion take place at one end, the </a:t>
            </a:r>
            <a:r>
              <a:rPr lang="en-US" altLang="en-US" sz="3200" i="1" dirty="0">
                <a:solidFill>
                  <a:srgbClr val="00B050"/>
                </a:solidFill>
              </a:rPr>
              <a:t>rear</a:t>
            </a:r>
            <a:r>
              <a:rPr lang="en-US" altLang="en-US" sz="3200" dirty="0"/>
              <a:t>, whereas all deletion take place at the other end, the </a:t>
            </a:r>
            <a:r>
              <a:rPr lang="en-US" altLang="en-US" sz="3200" i="1" dirty="0">
                <a:solidFill>
                  <a:srgbClr val="00B050"/>
                </a:solidFill>
              </a:rPr>
              <a:t>front</a:t>
            </a:r>
            <a:r>
              <a:rPr lang="en-US" altLang="en-US" sz="3200" dirty="0"/>
              <a:t>. Queue follows </a:t>
            </a:r>
            <a:r>
              <a:rPr lang="en-US" altLang="en-US" sz="3200" b="1" dirty="0"/>
              <a:t>F</a:t>
            </a:r>
            <a:r>
              <a:rPr lang="en-US" altLang="en-US" sz="3200" dirty="0"/>
              <a:t>irst </a:t>
            </a:r>
            <a:r>
              <a:rPr lang="en-US" altLang="en-US" sz="3200" b="1" dirty="0"/>
              <a:t>I</a:t>
            </a:r>
            <a:r>
              <a:rPr lang="en-US" altLang="en-US" sz="3200" dirty="0"/>
              <a:t>n </a:t>
            </a:r>
            <a:r>
              <a:rPr lang="en-US" altLang="en-US" sz="3200" b="1" dirty="0"/>
              <a:t>F</a:t>
            </a:r>
            <a:r>
              <a:rPr lang="en-US" altLang="en-US" sz="3200" dirty="0"/>
              <a:t>irst </a:t>
            </a:r>
            <a:r>
              <a:rPr lang="en-US" altLang="en-US" sz="3200" b="1" dirty="0"/>
              <a:t>O</a:t>
            </a:r>
            <a:r>
              <a:rPr lang="en-US" altLang="en-US" sz="3200" dirty="0"/>
              <a:t>ut (</a:t>
            </a:r>
            <a:r>
              <a:rPr lang="en-US" altLang="en-US" sz="3200" dirty="0">
                <a:solidFill>
                  <a:srgbClr val="FF0000"/>
                </a:solidFill>
              </a:rPr>
              <a:t>FIFO</a:t>
            </a:r>
            <a:r>
              <a:rPr lang="en-US" altLang="en-US" sz="3200" dirty="0"/>
              <a:t>).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Queues are 3 types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/>
              <a:t>Linear Queues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/>
              <a:t>Circular Queues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3200" dirty="0"/>
              <a:t>De Queues</a:t>
            </a:r>
            <a:endParaRPr lang="en-US" altLang="en-US" sz="2200" dirty="0"/>
          </a:p>
        </p:txBody>
      </p:sp>
      <p:pic>
        <p:nvPicPr>
          <p:cNvPr id="1026" name="Picture 2" descr="queue">
            <a:extLst>
              <a:ext uri="{FF2B5EF4-FFF2-40B4-BE49-F238E27FC236}">
                <a16:creationId xmlns:a16="http://schemas.microsoft.com/office/drawing/2014/main" id="{53288120-3028-45B1-9FE5-26F55C26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81" y="3708537"/>
            <a:ext cx="6294487" cy="246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2620144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Another form of restricted list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Insertion is done at one end, whereas deletion is performed at the other end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Basic operations: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enqueue: insert an element at the rear of the list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dequeue: delete the element at the front of the list</a:t>
            </a:r>
          </a:p>
          <a:p>
            <a:pPr>
              <a:spcBef>
                <a:spcPct val="50000"/>
              </a:spcBef>
            </a:pPr>
            <a:endParaRPr lang="en-US" alt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48F101-AAAB-4B9B-86C4-CBE607265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60686"/>
              </p:ext>
            </p:extLst>
          </p:nvPr>
        </p:nvGraphicFramePr>
        <p:xfrm>
          <a:off x="3458816" y="5287617"/>
          <a:ext cx="5035830" cy="86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66">
                  <a:extLst>
                    <a:ext uri="{9D8B030D-6E8A-4147-A177-3AD203B41FA5}">
                      <a16:colId xmlns:a16="http://schemas.microsoft.com/office/drawing/2014/main" val="951821493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360527261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606784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398888938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3126672270"/>
                    </a:ext>
                  </a:extLst>
                </a:gridCol>
              </a:tblGrid>
              <a:tr h="861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346710"/>
                  </a:ext>
                </a:extLst>
              </a:tr>
            </a:tbl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9E4F44BF-3337-4D10-91BF-6F4561854ABE}"/>
              </a:ext>
            </a:extLst>
          </p:cNvPr>
          <p:cNvSpPr/>
          <p:nvPr/>
        </p:nvSpPr>
        <p:spPr>
          <a:xfrm>
            <a:off x="2048654" y="5598009"/>
            <a:ext cx="1336084" cy="15971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38C6123-E7B9-488F-9B71-62FB5E46DAC5}"/>
              </a:ext>
            </a:extLst>
          </p:cNvPr>
          <p:cNvSpPr/>
          <p:nvPr/>
        </p:nvSpPr>
        <p:spPr>
          <a:xfrm>
            <a:off x="8568724" y="5638455"/>
            <a:ext cx="1336084" cy="15971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0E643-9C52-45D4-BC4D-A008AC3F2871}"/>
              </a:ext>
            </a:extLst>
          </p:cNvPr>
          <p:cNvSpPr txBox="1"/>
          <p:nvPr/>
        </p:nvSpPr>
        <p:spPr>
          <a:xfrm>
            <a:off x="1115568" y="5102087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dequeue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EF771-ED34-4182-8714-91F15182BC90}"/>
              </a:ext>
            </a:extLst>
          </p:cNvPr>
          <p:cNvSpPr txBox="1"/>
          <p:nvPr/>
        </p:nvSpPr>
        <p:spPr>
          <a:xfrm>
            <a:off x="9353368" y="5102087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268744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Linear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2CE4-FAEB-4E4F-A6D0-58351544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2018806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/>
              <a:t>In Linear Queue initially </a:t>
            </a:r>
            <a:r>
              <a:rPr lang="en-US" altLang="en-US" sz="3200" i="1" dirty="0">
                <a:solidFill>
                  <a:srgbClr val="FF0000"/>
                </a:solidFill>
              </a:rPr>
              <a:t>front=0</a:t>
            </a:r>
            <a:r>
              <a:rPr lang="en-US" altLang="en-US" sz="3200" dirty="0"/>
              <a:t> and </a:t>
            </a:r>
            <a:r>
              <a:rPr lang="en-US" altLang="en-US" sz="3200" i="1" dirty="0">
                <a:solidFill>
                  <a:srgbClr val="FF0000"/>
                </a:solidFill>
              </a:rPr>
              <a:t>rear=-1</a:t>
            </a:r>
            <a:r>
              <a:rPr lang="en-US" altLang="en-US" sz="3200" dirty="0"/>
              <a:t>. To insert an element increase rear by 1 and insert element in rear position.  If </a:t>
            </a:r>
            <a:r>
              <a:rPr lang="en-US" altLang="en-US" sz="3200" dirty="0">
                <a:solidFill>
                  <a:srgbClr val="00B0F0"/>
                </a:solidFill>
              </a:rPr>
              <a:t>rear = </a:t>
            </a:r>
            <a:r>
              <a:rPr lang="en-US" altLang="en-US" sz="3200" i="1" dirty="0">
                <a:solidFill>
                  <a:srgbClr val="00B0F0"/>
                </a:solidFill>
              </a:rPr>
              <a:t>n-1</a:t>
            </a:r>
            <a:r>
              <a:rPr lang="en-US" altLang="en-US" sz="3200" b="1" i="1" dirty="0">
                <a:solidFill>
                  <a:srgbClr val="00B0F0"/>
                </a:solidFill>
              </a:rPr>
              <a:t> </a:t>
            </a:r>
            <a:r>
              <a:rPr lang="en-US" altLang="en-US" sz="3200" dirty="0"/>
              <a:t>queue is </a:t>
            </a:r>
            <a:r>
              <a:rPr lang="en-US" altLang="en-US" sz="3200" dirty="0">
                <a:solidFill>
                  <a:srgbClr val="00B0F0"/>
                </a:solidFill>
              </a:rPr>
              <a:t>full</a:t>
            </a:r>
            <a:r>
              <a:rPr lang="en-US" altLang="en-US" sz="3200" dirty="0"/>
              <a:t>.  To delete an element  increase front by 1. If  </a:t>
            </a:r>
            <a:r>
              <a:rPr lang="en-US" altLang="en-US" sz="3200" dirty="0">
                <a:solidFill>
                  <a:srgbClr val="00B0F0"/>
                </a:solidFill>
              </a:rPr>
              <a:t>front &gt; rear </a:t>
            </a:r>
            <a:r>
              <a:rPr lang="en-US" altLang="en-US" sz="3200" dirty="0"/>
              <a:t>Queue is </a:t>
            </a:r>
            <a:r>
              <a:rPr lang="en-US" altLang="en-US" sz="3200" dirty="0">
                <a:solidFill>
                  <a:srgbClr val="00B0F0"/>
                </a:solidFill>
              </a:rPr>
              <a:t>empty</a:t>
            </a:r>
            <a:r>
              <a:rPr lang="en-US" altLang="en-US" sz="3200" dirty="0"/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F6F5B5-4A32-4C05-8006-8A621D94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86481"/>
              </p:ext>
            </p:extLst>
          </p:nvPr>
        </p:nvGraphicFramePr>
        <p:xfrm>
          <a:off x="2135632" y="5308534"/>
          <a:ext cx="8128000" cy="74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914185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47780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9075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9906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11538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7543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06494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612134"/>
                    </a:ext>
                  </a:extLst>
                </a:gridCol>
              </a:tblGrid>
              <a:tr h="7405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3015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A486C-5EA0-4B7F-A5A5-50B985F57C97}"/>
              </a:ext>
            </a:extLst>
          </p:cNvPr>
          <p:cNvCxnSpPr>
            <a:cxnSpLocks/>
          </p:cNvCxnSpPr>
          <p:nvPr/>
        </p:nvCxnSpPr>
        <p:spPr>
          <a:xfrm>
            <a:off x="2504049" y="4768948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A10AC-9CA8-4932-BD8F-2CC5BF1F29E3}"/>
              </a:ext>
            </a:extLst>
          </p:cNvPr>
          <p:cNvCxnSpPr>
            <a:cxnSpLocks/>
          </p:cNvCxnSpPr>
          <p:nvPr/>
        </p:nvCxnSpPr>
        <p:spPr>
          <a:xfrm>
            <a:off x="1786596" y="4802097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A49912-777A-423A-9A2B-50CB76E4F396}"/>
              </a:ext>
            </a:extLst>
          </p:cNvPr>
          <p:cNvSpPr txBox="1"/>
          <p:nvPr/>
        </p:nvSpPr>
        <p:spPr>
          <a:xfrm>
            <a:off x="1263032" y="4371480"/>
            <a:ext cx="949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rear=-1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B5C09-FE9F-4E28-9727-A1FD3B409738}"/>
              </a:ext>
            </a:extLst>
          </p:cNvPr>
          <p:cNvSpPr txBox="1"/>
          <p:nvPr/>
        </p:nvSpPr>
        <p:spPr>
          <a:xfrm>
            <a:off x="2135632" y="4368838"/>
            <a:ext cx="9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606-531D-451C-B6AC-06F0707F86DE}"/>
              </a:ext>
            </a:extLst>
          </p:cNvPr>
          <p:cNvSpPr txBox="1"/>
          <p:nvPr/>
        </p:nvSpPr>
        <p:spPr>
          <a:xfrm>
            <a:off x="9687951" y="440198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SIZE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DF6C8-1A66-4D51-BC95-8ABE9AA6C366}"/>
              </a:ext>
            </a:extLst>
          </p:cNvPr>
          <p:cNvSpPr txBox="1"/>
          <p:nvPr/>
        </p:nvSpPr>
        <p:spPr>
          <a:xfrm>
            <a:off x="814832" y="5414685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98000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Linear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F6F5B5-4A32-4C05-8006-8A621D94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33005"/>
              </p:ext>
            </p:extLst>
          </p:nvPr>
        </p:nvGraphicFramePr>
        <p:xfrm>
          <a:off x="2135632" y="3691766"/>
          <a:ext cx="8128000" cy="74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914185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47780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9075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9906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11538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7543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06494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612134"/>
                    </a:ext>
                  </a:extLst>
                </a:gridCol>
              </a:tblGrid>
              <a:tr h="7405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3015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A486C-5EA0-4B7F-A5A5-50B985F57C97}"/>
              </a:ext>
            </a:extLst>
          </p:cNvPr>
          <p:cNvCxnSpPr>
            <a:cxnSpLocks/>
          </p:cNvCxnSpPr>
          <p:nvPr/>
        </p:nvCxnSpPr>
        <p:spPr>
          <a:xfrm>
            <a:off x="2504049" y="3152180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A10AC-9CA8-4932-BD8F-2CC5BF1F29E3}"/>
              </a:ext>
            </a:extLst>
          </p:cNvPr>
          <p:cNvCxnSpPr>
            <a:cxnSpLocks/>
          </p:cNvCxnSpPr>
          <p:nvPr/>
        </p:nvCxnSpPr>
        <p:spPr>
          <a:xfrm>
            <a:off x="1786596" y="3185329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A49912-777A-423A-9A2B-50CB76E4F396}"/>
              </a:ext>
            </a:extLst>
          </p:cNvPr>
          <p:cNvSpPr txBox="1"/>
          <p:nvPr/>
        </p:nvSpPr>
        <p:spPr>
          <a:xfrm>
            <a:off x="1263032" y="2754712"/>
            <a:ext cx="949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rear=-1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B5C09-FE9F-4E28-9727-A1FD3B409738}"/>
              </a:ext>
            </a:extLst>
          </p:cNvPr>
          <p:cNvSpPr txBox="1"/>
          <p:nvPr/>
        </p:nvSpPr>
        <p:spPr>
          <a:xfrm>
            <a:off x="2135632" y="2752070"/>
            <a:ext cx="9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606-531D-451C-B6AC-06F0707F86DE}"/>
              </a:ext>
            </a:extLst>
          </p:cNvPr>
          <p:cNvSpPr txBox="1"/>
          <p:nvPr/>
        </p:nvSpPr>
        <p:spPr>
          <a:xfrm>
            <a:off x="9687951" y="2785219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SIZE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DF6C8-1A66-4D51-BC95-8ABE9AA6C366}"/>
              </a:ext>
            </a:extLst>
          </p:cNvPr>
          <p:cNvSpPr txBox="1"/>
          <p:nvPr/>
        </p:nvSpPr>
        <p:spPr>
          <a:xfrm>
            <a:off x="814832" y="379791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70F9F-2B82-4ECF-9A15-B83EED690727}"/>
              </a:ext>
            </a:extLst>
          </p:cNvPr>
          <p:cNvSpPr txBox="1"/>
          <p:nvPr/>
        </p:nvSpPr>
        <p:spPr>
          <a:xfrm>
            <a:off x="1263032" y="5115339"/>
            <a:ext cx="326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Initial State of Queue</a:t>
            </a:r>
          </a:p>
        </p:txBody>
      </p:sp>
    </p:spTree>
    <p:extLst>
      <p:ext uri="{BB962C8B-B14F-4D97-AF65-F5344CB8AC3E}">
        <p14:creationId xmlns:p14="http://schemas.microsoft.com/office/powerpoint/2010/main" val="886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Linear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F6F5B5-4A32-4C05-8006-8A621D94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06268"/>
              </p:ext>
            </p:extLst>
          </p:nvPr>
        </p:nvGraphicFramePr>
        <p:xfrm>
          <a:off x="2135632" y="3691766"/>
          <a:ext cx="8128000" cy="74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914185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47780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9075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9906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11538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7543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06494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612134"/>
                    </a:ext>
                  </a:extLst>
                </a:gridCol>
              </a:tblGrid>
              <a:tr h="7405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3015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A486C-5EA0-4B7F-A5A5-50B985F57C97}"/>
              </a:ext>
            </a:extLst>
          </p:cNvPr>
          <p:cNvCxnSpPr>
            <a:cxnSpLocks/>
          </p:cNvCxnSpPr>
          <p:nvPr/>
        </p:nvCxnSpPr>
        <p:spPr>
          <a:xfrm>
            <a:off x="2504049" y="3152180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A10AC-9CA8-4932-BD8F-2CC5BF1F29E3}"/>
              </a:ext>
            </a:extLst>
          </p:cNvPr>
          <p:cNvCxnSpPr>
            <a:cxnSpLocks/>
          </p:cNvCxnSpPr>
          <p:nvPr/>
        </p:nvCxnSpPr>
        <p:spPr>
          <a:xfrm>
            <a:off x="2808584" y="3152179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A49912-777A-423A-9A2B-50CB76E4F396}"/>
              </a:ext>
            </a:extLst>
          </p:cNvPr>
          <p:cNvSpPr txBox="1"/>
          <p:nvPr/>
        </p:nvSpPr>
        <p:spPr>
          <a:xfrm rot="18757002">
            <a:off x="2533041" y="2598706"/>
            <a:ext cx="87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rear=0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B5C09-FE9F-4E28-9727-A1FD3B409738}"/>
              </a:ext>
            </a:extLst>
          </p:cNvPr>
          <p:cNvSpPr txBox="1"/>
          <p:nvPr/>
        </p:nvSpPr>
        <p:spPr>
          <a:xfrm rot="18420112">
            <a:off x="1870974" y="2754711"/>
            <a:ext cx="9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606-531D-451C-B6AC-06F0707F86DE}"/>
              </a:ext>
            </a:extLst>
          </p:cNvPr>
          <p:cNvSpPr txBox="1"/>
          <p:nvPr/>
        </p:nvSpPr>
        <p:spPr>
          <a:xfrm>
            <a:off x="9687951" y="2785219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SIZE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DF6C8-1A66-4D51-BC95-8ABE9AA6C366}"/>
              </a:ext>
            </a:extLst>
          </p:cNvPr>
          <p:cNvSpPr txBox="1"/>
          <p:nvPr/>
        </p:nvSpPr>
        <p:spPr>
          <a:xfrm>
            <a:off x="814832" y="379791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70F9F-2B82-4ECF-9A15-B83EED690727}"/>
              </a:ext>
            </a:extLst>
          </p:cNvPr>
          <p:cNvSpPr txBox="1"/>
          <p:nvPr/>
        </p:nvSpPr>
        <p:spPr>
          <a:xfrm>
            <a:off x="1263032" y="5115339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Enqueue(10)</a:t>
            </a:r>
          </a:p>
        </p:txBody>
      </p:sp>
    </p:spTree>
    <p:extLst>
      <p:ext uri="{BB962C8B-B14F-4D97-AF65-F5344CB8AC3E}">
        <p14:creationId xmlns:p14="http://schemas.microsoft.com/office/powerpoint/2010/main" val="41925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Linear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F6F5B5-4A32-4C05-8006-8A621D94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10069"/>
              </p:ext>
            </p:extLst>
          </p:nvPr>
        </p:nvGraphicFramePr>
        <p:xfrm>
          <a:off x="2135632" y="3691766"/>
          <a:ext cx="8128000" cy="74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914185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47780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9075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9906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11538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7543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06494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612134"/>
                    </a:ext>
                  </a:extLst>
                </a:gridCol>
              </a:tblGrid>
              <a:tr h="7405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3015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A486C-5EA0-4B7F-A5A5-50B985F57C97}"/>
              </a:ext>
            </a:extLst>
          </p:cNvPr>
          <p:cNvCxnSpPr>
            <a:cxnSpLocks/>
          </p:cNvCxnSpPr>
          <p:nvPr/>
        </p:nvCxnSpPr>
        <p:spPr>
          <a:xfrm>
            <a:off x="2504049" y="3152180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A10AC-9CA8-4932-BD8F-2CC5BF1F29E3}"/>
              </a:ext>
            </a:extLst>
          </p:cNvPr>
          <p:cNvCxnSpPr>
            <a:cxnSpLocks/>
          </p:cNvCxnSpPr>
          <p:nvPr/>
        </p:nvCxnSpPr>
        <p:spPr>
          <a:xfrm>
            <a:off x="3643472" y="3152179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A49912-777A-423A-9A2B-50CB76E4F396}"/>
              </a:ext>
            </a:extLst>
          </p:cNvPr>
          <p:cNvSpPr txBox="1"/>
          <p:nvPr/>
        </p:nvSpPr>
        <p:spPr>
          <a:xfrm rot="18757002">
            <a:off x="3367929" y="2598706"/>
            <a:ext cx="87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rear=1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B5C09-FE9F-4E28-9727-A1FD3B409738}"/>
              </a:ext>
            </a:extLst>
          </p:cNvPr>
          <p:cNvSpPr txBox="1"/>
          <p:nvPr/>
        </p:nvSpPr>
        <p:spPr>
          <a:xfrm rot="18420112">
            <a:off x="1870974" y="2754711"/>
            <a:ext cx="9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606-531D-451C-B6AC-06F0707F86DE}"/>
              </a:ext>
            </a:extLst>
          </p:cNvPr>
          <p:cNvSpPr txBox="1"/>
          <p:nvPr/>
        </p:nvSpPr>
        <p:spPr>
          <a:xfrm>
            <a:off x="9687951" y="2785219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SIZE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DF6C8-1A66-4D51-BC95-8ABE9AA6C366}"/>
              </a:ext>
            </a:extLst>
          </p:cNvPr>
          <p:cNvSpPr txBox="1"/>
          <p:nvPr/>
        </p:nvSpPr>
        <p:spPr>
          <a:xfrm>
            <a:off x="814832" y="379791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70F9F-2B82-4ECF-9A15-B83EED690727}"/>
              </a:ext>
            </a:extLst>
          </p:cNvPr>
          <p:cNvSpPr txBox="1"/>
          <p:nvPr/>
        </p:nvSpPr>
        <p:spPr>
          <a:xfrm>
            <a:off x="1263032" y="5115339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Enqueue(20)</a:t>
            </a:r>
          </a:p>
        </p:txBody>
      </p:sp>
    </p:spTree>
    <p:extLst>
      <p:ext uri="{BB962C8B-B14F-4D97-AF65-F5344CB8AC3E}">
        <p14:creationId xmlns:p14="http://schemas.microsoft.com/office/powerpoint/2010/main" val="126417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Linear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F6F5B5-4A32-4C05-8006-8A621D941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71292"/>
              </p:ext>
            </p:extLst>
          </p:nvPr>
        </p:nvGraphicFramePr>
        <p:xfrm>
          <a:off x="2135632" y="3691766"/>
          <a:ext cx="8128000" cy="74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914185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47780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9075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9906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11538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7543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06494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612134"/>
                    </a:ext>
                  </a:extLst>
                </a:gridCol>
              </a:tblGrid>
              <a:tr h="7405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3015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A486C-5EA0-4B7F-A5A5-50B985F57C97}"/>
              </a:ext>
            </a:extLst>
          </p:cNvPr>
          <p:cNvCxnSpPr>
            <a:cxnSpLocks/>
          </p:cNvCxnSpPr>
          <p:nvPr/>
        </p:nvCxnSpPr>
        <p:spPr>
          <a:xfrm>
            <a:off x="2504049" y="3152180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A10AC-9CA8-4932-BD8F-2CC5BF1F29E3}"/>
              </a:ext>
            </a:extLst>
          </p:cNvPr>
          <p:cNvCxnSpPr>
            <a:cxnSpLocks/>
          </p:cNvCxnSpPr>
          <p:nvPr/>
        </p:nvCxnSpPr>
        <p:spPr>
          <a:xfrm>
            <a:off x="6638467" y="3152179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A49912-777A-423A-9A2B-50CB76E4F396}"/>
              </a:ext>
            </a:extLst>
          </p:cNvPr>
          <p:cNvSpPr txBox="1"/>
          <p:nvPr/>
        </p:nvSpPr>
        <p:spPr>
          <a:xfrm rot="18757002">
            <a:off x="6362924" y="2598706"/>
            <a:ext cx="87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rear=4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B5C09-FE9F-4E28-9727-A1FD3B409738}"/>
              </a:ext>
            </a:extLst>
          </p:cNvPr>
          <p:cNvSpPr txBox="1"/>
          <p:nvPr/>
        </p:nvSpPr>
        <p:spPr>
          <a:xfrm rot="18420112">
            <a:off x="1870974" y="2754711"/>
            <a:ext cx="9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606-531D-451C-B6AC-06F0707F86DE}"/>
              </a:ext>
            </a:extLst>
          </p:cNvPr>
          <p:cNvSpPr txBox="1"/>
          <p:nvPr/>
        </p:nvSpPr>
        <p:spPr>
          <a:xfrm>
            <a:off x="9687951" y="2785219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SIZE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DF6C8-1A66-4D51-BC95-8ABE9AA6C366}"/>
              </a:ext>
            </a:extLst>
          </p:cNvPr>
          <p:cNvSpPr txBox="1"/>
          <p:nvPr/>
        </p:nvSpPr>
        <p:spPr>
          <a:xfrm>
            <a:off x="814832" y="379791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70F9F-2B82-4ECF-9A15-B83EED690727}"/>
              </a:ext>
            </a:extLst>
          </p:cNvPr>
          <p:cNvSpPr txBox="1"/>
          <p:nvPr/>
        </p:nvSpPr>
        <p:spPr>
          <a:xfrm>
            <a:off x="1307270" y="4899485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Enqueue(30)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FB1D-D411-4A1C-9269-F523B0D55EA9}"/>
              </a:ext>
            </a:extLst>
          </p:cNvPr>
          <p:cNvSpPr txBox="1"/>
          <p:nvPr/>
        </p:nvSpPr>
        <p:spPr>
          <a:xfrm>
            <a:off x="4306956" y="3803372"/>
            <a:ext cx="7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3C050-53CC-43C8-89E9-922A70DCE745}"/>
              </a:ext>
            </a:extLst>
          </p:cNvPr>
          <p:cNvSpPr txBox="1"/>
          <p:nvPr/>
        </p:nvSpPr>
        <p:spPr>
          <a:xfrm>
            <a:off x="5271139" y="3797917"/>
            <a:ext cx="7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D5462-0918-4184-9B03-F9B98194DD50}"/>
              </a:ext>
            </a:extLst>
          </p:cNvPr>
          <p:cNvSpPr txBox="1"/>
          <p:nvPr/>
        </p:nvSpPr>
        <p:spPr>
          <a:xfrm>
            <a:off x="6287284" y="3797917"/>
            <a:ext cx="7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51078-DC28-4E72-B8ED-3070DD21DF1A}"/>
              </a:ext>
            </a:extLst>
          </p:cNvPr>
          <p:cNvSpPr txBox="1"/>
          <p:nvPr/>
        </p:nvSpPr>
        <p:spPr>
          <a:xfrm>
            <a:off x="1307269" y="5456484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Enqueue(40)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64700-1B85-43E8-BE22-76796D5CBF97}"/>
              </a:ext>
            </a:extLst>
          </p:cNvPr>
          <p:cNvSpPr txBox="1"/>
          <p:nvPr/>
        </p:nvSpPr>
        <p:spPr>
          <a:xfrm>
            <a:off x="1307268" y="6000638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Enqueue(50)</a:t>
            </a:r>
          </a:p>
        </p:txBody>
      </p:sp>
    </p:spTree>
    <p:extLst>
      <p:ext uri="{BB962C8B-B14F-4D97-AF65-F5344CB8AC3E}">
        <p14:creationId xmlns:p14="http://schemas.microsoft.com/office/powerpoint/2010/main" val="13433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3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49E1B-41A8-4C0C-BE45-8FDAD78A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Linear Queue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F6F5B5-4A32-4C05-8006-8A621D941555}"/>
              </a:ext>
            </a:extLst>
          </p:cNvPr>
          <p:cNvGraphicFramePr>
            <a:graphicFrameLocks noGrp="1"/>
          </p:cNvGraphicFramePr>
          <p:nvPr/>
        </p:nvGraphicFramePr>
        <p:xfrm>
          <a:off x="2135632" y="3691766"/>
          <a:ext cx="8128000" cy="74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914185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47780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9075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99061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11538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7543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406494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2612134"/>
                    </a:ext>
                  </a:extLst>
                </a:gridCol>
              </a:tblGrid>
              <a:tr h="7405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3015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A486C-5EA0-4B7F-A5A5-50B985F57C97}"/>
              </a:ext>
            </a:extLst>
          </p:cNvPr>
          <p:cNvCxnSpPr>
            <a:cxnSpLocks/>
          </p:cNvCxnSpPr>
          <p:nvPr/>
        </p:nvCxnSpPr>
        <p:spPr>
          <a:xfrm>
            <a:off x="2593989" y="3152180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A10AC-9CA8-4932-BD8F-2CC5BF1F29E3}"/>
              </a:ext>
            </a:extLst>
          </p:cNvPr>
          <p:cNvCxnSpPr>
            <a:cxnSpLocks/>
          </p:cNvCxnSpPr>
          <p:nvPr/>
        </p:nvCxnSpPr>
        <p:spPr>
          <a:xfrm>
            <a:off x="6638467" y="3152179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A49912-777A-423A-9A2B-50CB76E4F396}"/>
              </a:ext>
            </a:extLst>
          </p:cNvPr>
          <p:cNvSpPr txBox="1"/>
          <p:nvPr/>
        </p:nvSpPr>
        <p:spPr>
          <a:xfrm rot="18757002">
            <a:off x="6362924" y="2598706"/>
            <a:ext cx="87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rear=4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B5C09-FE9F-4E28-9727-A1FD3B409738}"/>
              </a:ext>
            </a:extLst>
          </p:cNvPr>
          <p:cNvSpPr txBox="1"/>
          <p:nvPr/>
        </p:nvSpPr>
        <p:spPr>
          <a:xfrm rot="18420112">
            <a:off x="1960914" y="2754711"/>
            <a:ext cx="9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606-531D-451C-B6AC-06F0707F86DE}"/>
              </a:ext>
            </a:extLst>
          </p:cNvPr>
          <p:cNvSpPr txBox="1"/>
          <p:nvPr/>
        </p:nvSpPr>
        <p:spPr>
          <a:xfrm>
            <a:off x="9687951" y="2785219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SIZE 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DF6C8-1A66-4D51-BC95-8ABE9AA6C366}"/>
              </a:ext>
            </a:extLst>
          </p:cNvPr>
          <p:cNvSpPr txBox="1"/>
          <p:nvPr/>
        </p:nvSpPr>
        <p:spPr>
          <a:xfrm>
            <a:off x="814832" y="379791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70F9F-2B82-4ECF-9A15-B83EED690727}"/>
              </a:ext>
            </a:extLst>
          </p:cNvPr>
          <p:cNvSpPr txBox="1"/>
          <p:nvPr/>
        </p:nvSpPr>
        <p:spPr>
          <a:xfrm>
            <a:off x="1307270" y="4899485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denqueue</a:t>
            </a:r>
            <a:r>
              <a:rPr lang="en-US" sz="2800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3FB1D-D411-4A1C-9269-F523B0D55EA9}"/>
              </a:ext>
            </a:extLst>
          </p:cNvPr>
          <p:cNvSpPr txBox="1"/>
          <p:nvPr/>
        </p:nvSpPr>
        <p:spPr>
          <a:xfrm>
            <a:off x="4306956" y="3803372"/>
            <a:ext cx="7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3C050-53CC-43C8-89E9-922A70DCE745}"/>
              </a:ext>
            </a:extLst>
          </p:cNvPr>
          <p:cNvSpPr txBox="1"/>
          <p:nvPr/>
        </p:nvSpPr>
        <p:spPr>
          <a:xfrm>
            <a:off x="5271139" y="3797917"/>
            <a:ext cx="7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D5462-0918-4184-9B03-F9B98194DD50}"/>
              </a:ext>
            </a:extLst>
          </p:cNvPr>
          <p:cNvSpPr txBox="1"/>
          <p:nvPr/>
        </p:nvSpPr>
        <p:spPr>
          <a:xfrm>
            <a:off x="6287284" y="3797917"/>
            <a:ext cx="7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E8EFA-CEAC-4DE4-9595-CC6ECF354C58}"/>
              </a:ext>
            </a:extLst>
          </p:cNvPr>
          <p:cNvSpPr/>
          <p:nvPr/>
        </p:nvSpPr>
        <p:spPr>
          <a:xfrm>
            <a:off x="2228734" y="3797917"/>
            <a:ext cx="893361" cy="5621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610DCA-A028-42C1-979B-59C9D5B8D9A3}"/>
              </a:ext>
            </a:extLst>
          </p:cNvPr>
          <p:cNvCxnSpPr>
            <a:cxnSpLocks/>
          </p:cNvCxnSpPr>
          <p:nvPr/>
        </p:nvCxnSpPr>
        <p:spPr>
          <a:xfrm>
            <a:off x="3668360" y="3117885"/>
            <a:ext cx="0" cy="506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7AC054-6587-4886-85B8-1869B58AD160}"/>
              </a:ext>
            </a:extLst>
          </p:cNvPr>
          <p:cNvSpPr txBox="1"/>
          <p:nvPr/>
        </p:nvSpPr>
        <p:spPr>
          <a:xfrm rot="18420112">
            <a:off x="3035285" y="2720416"/>
            <a:ext cx="974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front=1</a:t>
            </a:r>
          </a:p>
        </p:txBody>
      </p:sp>
    </p:spTree>
    <p:extLst>
      <p:ext uri="{BB962C8B-B14F-4D97-AF65-F5344CB8AC3E}">
        <p14:creationId xmlns:p14="http://schemas.microsoft.com/office/powerpoint/2010/main" val="1614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4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8743E1-9719-4AD1-8C3D-65CAE47DFB43}"/>
</file>

<file path=customXml/itemProps2.xml><?xml version="1.0" encoding="utf-8"?>
<ds:datastoreItem xmlns:ds="http://schemas.openxmlformats.org/officeDocument/2006/customXml" ds:itemID="{7BE758BC-0BCF-43D4-8A79-7B0341CF6834}"/>
</file>

<file path=customXml/itemProps3.xml><?xml version="1.0" encoding="utf-8"?>
<ds:datastoreItem xmlns:ds="http://schemas.openxmlformats.org/officeDocument/2006/customXml" ds:itemID="{31480402-C51F-4DCE-8AA3-5283683B38D6}"/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277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Office Theme</vt:lpstr>
      <vt:lpstr>Data Structures</vt:lpstr>
      <vt:lpstr>Queue</vt:lpstr>
      <vt:lpstr>Queue</vt:lpstr>
      <vt:lpstr>Linear Queue</vt:lpstr>
      <vt:lpstr>Linear Queue</vt:lpstr>
      <vt:lpstr>Linear Queue</vt:lpstr>
      <vt:lpstr>Linear Queue</vt:lpstr>
      <vt:lpstr>Linear Queue</vt:lpstr>
      <vt:lpstr>Linear Queue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Janardhan Naidu</dc:creator>
  <cp:lastModifiedBy>Janardhan Naidu</cp:lastModifiedBy>
  <cp:revision>31</cp:revision>
  <dcterms:created xsi:type="dcterms:W3CDTF">2020-08-25T14:48:16Z</dcterms:created>
  <dcterms:modified xsi:type="dcterms:W3CDTF">2020-09-04T04:06:43Z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