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71" r:id="rId3"/>
    <p:sldId id="268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90" r:id="rId18"/>
    <p:sldId id="288" r:id="rId19"/>
    <p:sldId id="289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325" r:id="rId55"/>
    <p:sldId id="326" r:id="rId56"/>
    <p:sldId id="327" r:id="rId57"/>
    <p:sldId id="274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E88671-E863-4B5A-B59E-20B34C5D1478}">
          <p14:sldIdLst>
            <p14:sldId id="271"/>
            <p14:sldId id="268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90"/>
            <p14:sldId id="288"/>
            <p14:sldId id="289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customXml" Target="../customXml/item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customXml" Target="../customXml/item2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65" Type="http://schemas.openxmlformats.org/officeDocument/2006/relationships/customXml" Target="../customXml/item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77849-573F-4B9E-B3B1-D66F4E6D6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1A234-BB38-486B-A264-71B5F5B2C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EFE11-E118-4F8B-B1E7-6532B73FC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29/09/2020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0E272-88EF-40A1-8A5E-B0925758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307DD-EA94-4A6F-BFFA-3D094C8F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9E76E-72A2-4108-8225-F69088C9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9AEDE-4748-49EA-A30D-BFB9B5AAF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ED45E-6A44-4EE0-BF69-5FE9F535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29/09/2020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FB2E9-FA0D-4195-BA4B-73980C3F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3023F-455C-4ED4-B90A-E71F4C14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3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DC99E8-5D8B-4DD8-A3A3-5D10B8BCA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4F229-CBEC-4CE8-92AC-E6BE7AADE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D1CAB-A66D-47DA-B368-D370BD754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29/09/2020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AE957-4A2D-4F3B-9B46-C3421F2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9575A-8D32-4CD6-BA4A-3D8E9643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46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AFD1-1220-4BA9-A53E-B965CBD4D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742FF-8B59-4AAC-BD1A-AE91D822F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92BC5-AE00-4525-985F-162FA713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4D05-EB93-41ED-AA6C-BBA73B725675}" type="datetimeFigureOut">
              <a:rPr lang="en-US" smtClean="0"/>
              <a:t>29/09/2020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90CE6-1BA3-4CF0-B40F-C2DC97EC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6F551-3365-414C-B4BC-C8DAFEECE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1A83-AF0A-4802-A65B-08E70277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3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2D1A3-9F00-4A77-8888-E520B947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D2D4C-56FC-481C-9A1D-ECD76058C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CB05-CB99-4D1C-A8D6-4D827E4C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29/09/2020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0A62C-B789-4A21-8325-D14BC25D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F900C-A3C7-4B3C-B09C-C570D533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7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790DB-4CBA-4343-87D7-5BA2501FD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F19F5-B2F5-467F-8BFF-57367418F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7741F-A5D3-4715-9BCC-BD5EB7EA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29/09/2020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1405F-56F4-48A6-9524-1C4BA845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244BF-5115-4584-A883-09A20B00C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8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8883-1B71-4B5E-A65D-CE3743F8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ECFDD-EAB0-4652-BBC4-3B464DD57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FBE30-D794-493C-9BE4-0796D691A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46A36-3B43-4509-8878-D952270A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29/09/2020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3096F-0F64-49CA-B015-DB1D3B7F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7B67C-186C-4DB6-BADF-624B368A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1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6264-2365-4DE3-BDE8-131B78D8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D611C-C3D5-4134-9E65-124AAC103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2FC64-C493-4FC3-90B9-677F65549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2D911F-A2FA-40EA-8FCF-66D47F2E7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7360F-8839-43D5-898B-261DA5DBA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B65C4-78C2-499C-816E-FB100528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29/09/2020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45B2EA-A13A-4B76-959B-1B0971ED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151E6B-ED68-4817-BB78-ECADCECC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6BB7-7DE3-4337-BB9A-00577F01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F7FF9-4443-492A-97BC-45034AE6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29/09/2020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A294A-6AB7-4FC9-A342-69F2B261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66A74-140C-421C-A83C-08F86108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1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4DB3E-11DA-421F-9532-1A187C4DE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29/09/2020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01C8D-794A-4717-A64D-7A846D649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1A49A-B243-48A9-BFAD-66ED341D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6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11152-6B95-43FA-9A4C-B26ED4BB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96E96-023D-4978-BC1C-01686EE1D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B6418-480C-4CF1-8686-8CD6C2FBE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C658E-34A7-4F4D-A13B-630A06CE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29/09/2020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10A8A-9EFF-42A4-8166-2C1CADF4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B7F19-6FA2-416B-BC18-1FFF454F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7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4B23-4AC4-4FDD-B5BE-406B31826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8DEB82-B1A7-4CB3-8178-B85BED928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DABDC-D991-45E9-9E70-CDF984A68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BEEEF-CA40-46D0-B48F-F85297F7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29/09/2020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95BDA-A262-42E6-82B2-ADD2671C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F48D0-5E62-424F-A52E-53392398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3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4F72E-28BC-475F-868A-6759CB9F3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784E1-4AA9-47E1-A655-AD53BFBCF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648D6-0EC9-468E-BB46-7FCEADEAC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88CF7-7BCC-46C7-9225-FC1AB896F2E1}" type="datetimeFigureOut">
              <a:rPr lang="en-US" smtClean="0"/>
              <a:t>29/09/2020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5AD8D-9A0A-446F-9B64-BE02700E8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C3C45-68C1-4025-90FE-ABFA5984D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5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3AB044-0C7F-4311-B6EB-BCF745732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AEFD5-0FED-4CA3-858F-DD461836F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3FA63-408E-48B1-9659-D8BEE912B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74D05-EB93-41ED-AA6C-BBA73B725675}" type="datetimeFigureOut">
              <a:rPr lang="en-US" smtClean="0"/>
              <a:t>29/09/2020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EFE11-9069-4679-8C27-B168177A6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A49D8-5DB2-45C0-AA7C-65B508337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71A83-AF0A-4802-A65B-08E70277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1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D2DF6-1788-410B-B2CB-14037F227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ACB69-6E35-4B72-AE03-51FC51E8B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3113" y="4619624"/>
            <a:ext cx="5501541" cy="103822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Applications of Stack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3088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Algorithm for Infix to Postfix conversion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18805"/>
            <a:ext cx="10168128" cy="447193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Initialize  a Stack for operators, output list</a:t>
            </a:r>
          </a:p>
          <a:p>
            <a:r>
              <a:rPr lang="en-US" altLang="en-US" dirty="0"/>
              <a:t>Split the input into a list of tokens.</a:t>
            </a:r>
          </a:p>
          <a:p>
            <a:r>
              <a:rPr lang="en-US" altLang="en-US" dirty="0"/>
              <a:t>for each token (left to right):</a:t>
            </a:r>
          </a:p>
          <a:p>
            <a:pPr>
              <a:lnSpc>
                <a:spcPct val="90000"/>
              </a:lnSpc>
              <a:buFont typeface="Monotype Sorts" pitchFamily="32" charset="2"/>
              <a:buNone/>
            </a:pPr>
            <a:r>
              <a:rPr lang="en-US" altLang="en-US" dirty="0"/>
              <a:t>	 </a:t>
            </a:r>
            <a:r>
              <a:rPr lang="en-US" altLang="en-US" sz="2800" dirty="0"/>
              <a:t>if it is operand:  append to output</a:t>
            </a:r>
          </a:p>
          <a:p>
            <a:pPr>
              <a:lnSpc>
                <a:spcPct val="90000"/>
              </a:lnSpc>
              <a:buFont typeface="Monotype Sorts" pitchFamily="32" charset="2"/>
              <a:buNone/>
            </a:pPr>
            <a:r>
              <a:rPr lang="en-US" altLang="en-US" sz="2800" dirty="0"/>
              <a:t>	   if it is '(': push onto Stack</a:t>
            </a:r>
          </a:p>
          <a:p>
            <a:pPr>
              <a:lnSpc>
                <a:spcPct val="90000"/>
              </a:lnSpc>
              <a:buFont typeface="Monotype Sorts" pitchFamily="32" charset="2"/>
              <a:buNone/>
            </a:pPr>
            <a:r>
              <a:rPr lang="en-US" altLang="en-US" sz="2800" dirty="0"/>
              <a:t>	   if it is ')': pop &amp; append till '('</a:t>
            </a:r>
          </a:p>
          <a:p>
            <a:pPr>
              <a:lnSpc>
                <a:spcPct val="90000"/>
              </a:lnSpc>
              <a:buFont typeface="Monotype Sorts" pitchFamily="32" charset="2"/>
              <a:buNone/>
            </a:pPr>
            <a:r>
              <a:rPr lang="en-US" altLang="en-US" sz="2800" dirty="0"/>
              <a:t>	   if it in '+-*/': </a:t>
            </a:r>
          </a:p>
          <a:p>
            <a:pPr>
              <a:lnSpc>
                <a:spcPct val="90000"/>
              </a:lnSpc>
              <a:buFont typeface="Monotype Sorts" pitchFamily="32" charset="2"/>
              <a:buNone/>
            </a:pPr>
            <a:r>
              <a:rPr lang="en-US" altLang="en-US" sz="2800" dirty="0"/>
              <a:t>		 while peek has precedence ≥ it:</a:t>
            </a:r>
          </a:p>
          <a:p>
            <a:pPr>
              <a:lnSpc>
                <a:spcPct val="90000"/>
              </a:lnSpc>
              <a:buFont typeface="Monotype Sorts" pitchFamily="32" charset="2"/>
              <a:buNone/>
            </a:pPr>
            <a:r>
              <a:rPr lang="en-US" altLang="en-US" sz="2800" dirty="0"/>
              <a:t>			pop &amp; append</a:t>
            </a:r>
          </a:p>
          <a:p>
            <a:pPr>
              <a:lnSpc>
                <a:spcPct val="90000"/>
              </a:lnSpc>
              <a:buFont typeface="Monotype Sorts" pitchFamily="32" charset="2"/>
              <a:buNone/>
            </a:pPr>
            <a:r>
              <a:rPr lang="en-US" altLang="en-US" sz="2800" dirty="0"/>
              <a:t>		 push onto Stack</a:t>
            </a:r>
          </a:p>
          <a:p>
            <a:pPr>
              <a:lnSpc>
                <a:spcPct val="90000"/>
              </a:lnSpc>
              <a:buFont typeface="Monotype Sorts" pitchFamily="32" charset="2"/>
              <a:buNone/>
            </a:pPr>
            <a:r>
              <a:rPr lang="en-US" altLang="en-US" sz="2800" dirty="0"/>
              <a:t>	pop and append the rest of the Stack</a:t>
            </a:r>
            <a:endParaRPr lang="en-US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650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Algorithm for Infix to Postfix conversion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18805"/>
            <a:ext cx="10168128" cy="4471935"/>
          </a:xfrm>
        </p:spPr>
        <p:txBody>
          <a:bodyPr>
            <a:normAutofit/>
          </a:bodyPr>
          <a:lstStyle/>
          <a:p>
            <a:r>
              <a:rPr lang="en-US" altLang="en-US" dirty="0"/>
              <a:t>A+B*C/(D-E)+F</a:t>
            </a:r>
          </a:p>
          <a:p>
            <a:endParaRPr lang="en-US" altLang="en-US" dirty="0"/>
          </a:p>
          <a:p>
            <a:r>
              <a:rPr lang="en-US" altLang="en-US" dirty="0"/>
              <a:t>Stack  :</a:t>
            </a:r>
          </a:p>
          <a:p>
            <a:r>
              <a:rPr lang="en-US" altLang="en-US" dirty="0"/>
              <a:t>Postfix :</a:t>
            </a:r>
          </a:p>
        </p:txBody>
      </p:sp>
    </p:spTree>
    <p:extLst>
      <p:ext uri="{BB962C8B-B14F-4D97-AF65-F5344CB8AC3E}">
        <p14:creationId xmlns:p14="http://schemas.microsoft.com/office/powerpoint/2010/main" val="4245196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Algorithm for Infix to Postfix conversion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18805"/>
            <a:ext cx="10168128" cy="4471935"/>
          </a:xfrm>
        </p:spPr>
        <p:txBody>
          <a:bodyPr>
            <a:normAutofit/>
          </a:bodyPr>
          <a:lstStyle/>
          <a:p>
            <a:r>
              <a:rPr lang="en-US" altLang="en-US" dirty="0"/>
              <a:t>A+B*C/(D-E)+F</a:t>
            </a:r>
          </a:p>
          <a:p>
            <a:endParaRPr lang="en-US" altLang="en-US" dirty="0"/>
          </a:p>
          <a:p>
            <a:r>
              <a:rPr lang="en-US" altLang="en-US" dirty="0"/>
              <a:t>Stack  :</a:t>
            </a:r>
          </a:p>
          <a:p>
            <a:r>
              <a:rPr lang="en-US" altLang="en-US" dirty="0"/>
              <a:t>Postfix :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4F0578F9-1EF8-40D8-BD4F-B471F6F49E7E}"/>
              </a:ext>
            </a:extLst>
          </p:cNvPr>
          <p:cNvSpPr/>
          <p:nvPr/>
        </p:nvSpPr>
        <p:spPr>
          <a:xfrm>
            <a:off x="1349115" y="2458387"/>
            <a:ext cx="149901" cy="3297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47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Algorithm for Infix to Postfix conversion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18805"/>
            <a:ext cx="10168128" cy="4471935"/>
          </a:xfrm>
        </p:spPr>
        <p:txBody>
          <a:bodyPr>
            <a:normAutofit/>
          </a:bodyPr>
          <a:lstStyle/>
          <a:p>
            <a:r>
              <a:rPr lang="en-US" altLang="en-US" dirty="0"/>
              <a:t>A+B*C/(D-E)+F</a:t>
            </a:r>
          </a:p>
          <a:p>
            <a:endParaRPr lang="en-US" altLang="en-US" dirty="0"/>
          </a:p>
          <a:p>
            <a:r>
              <a:rPr lang="en-US" altLang="en-US" dirty="0"/>
              <a:t>Stack  :</a:t>
            </a:r>
          </a:p>
          <a:p>
            <a:r>
              <a:rPr lang="en-US" altLang="en-US" dirty="0"/>
              <a:t>Postfix : A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4F0578F9-1EF8-40D8-BD4F-B471F6F49E7E}"/>
              </a:ext>
            </a:extLst>
          </p:cNvPr>
          <p:cNvSpPr/>
          <p:nvPr/>
        </p:nvSpPr>
        <p:spPr>
          <a:xfrm>
            <a:off x="1514007" y="2402554"/>
            <a:ext cx="149901" cy="3297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Algorithm for Infix to Postfix conversion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18805"/>
            <a:ext cx="10168128" cy="4471935"/>
          </a:xfrm>
        </p:spPr>
        <p:txBody>
          <a:bodyPr>
            <a:normAutofit/>
          </a:bodyPr>
          <a:lstStyle/>
          <a:p>
            <a:r>
              <a:rPr lang="en-US" altLang="en-US" dirty="0"/>
              <a:t>A+B*C/(D-E)+F</a:t>
            </a:r>
          </a:p>
          <a:p>
            <a:endParaRPr lang="en-US" altLang="en-US" dirty="0"/>
          </a:p>
          <a:p>
            <a:r>
              <a:rPr lang="en-US" altLang="en-US" dirty="0"/>
              <a:t>Stack  : +</a:t>
            </a:r>
          </a:p>
          <a:p>
            <a:r>
              <a:rPr lang="en-US" altLang="en-US" dirty="0"/>
              <a:t>Postfix : A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4F0578F9-1EF8-40D8-BD4F-B471F6F49E7E}"/>
              </a:ext>
            </a:extLst>
          </p:cNvPr>
          <p:cNvSpPr/>
          <p:nvPr/>
        </p:nvSpPr>
        <p:spPr>
          <a:xfrm>
            <a:off x="1738860" y="2402554"/>
            <a:ext cx="149901" cy="3297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25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Algorithm for Infix to Postfix conversion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18805"/>
            <a:ext cx="10168128" cy="4471935"/>
          </a:xfrm>
        </p:spPr>
        <p:txBody>
          <a:bodyPr>
            <a:normAutofit/>
          </a:bodyPr>
          <a:lstStyle/>
          <a:p>
            <a:r>
              <a:rPr lang="en-US" altLang="en-US" dirty="0"/>
              <a:t>A+B*C/(D-E)+F</a:t>
            </a:r>
          </a:p>
          <a:p>
            <a:endParaRPr lang="en-US" altLang="en-US" dirty="0"/>
          </a:p>
          <a:p>
            <a:r>
              <a:rPr lang="en-US" altLang="en-US" dirty="0"/>
              <a:t>Stack  : +</a:t>
            </a:r>
          </a:p>
          <a:p>
            <a:r>
              <a:rPr lang="en-US" altLang="en-US" dirty="0"/>
              <a:t>Postfix : AB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4F0578F9-1EF8-40D8-BD4F-B471F6F49E7E}"/>
              </a:ext>
            </a:extLst>
          </p:cNvPr>
          <p:cNvSpPr/>
          <p:nvPr/>
        </p:nvSpPr>
        <p:spPr>
          <a:xfrm>
            <a:off x="1903752" y="2402554"/>
            <a:ext cx="149901" cy="3297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49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Algorithm for Infix to Postfix conversion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18805"/>
            <a:ext cx="10168128" cy="4471935"/>
          </a:xfrm>
        </p:spPr>
        <p:txBody>
          <a:bodyPr>
            <a:normAutofit/>
          </a:bodyPr>
          <a:lstStyle/>
          <a:p>
            <a:r>
              <a:rPr lang="en-US" altLang="en-US" dirty="0"/>
              <a:t>A+B*C/(D-E)+F</a:t>
            </a:r>
          </a:p>
          <a:p>
            <a:endParaRPr lang="en-US" altLang="en-US" dirty="0"/>
          </a:p>
          <a:p>
            <a:r>
              <a:rPr lang="en-US" altLang="en-US" dirty="0"/>
              <a:t>Stack  : +*</a:t>
            </a:r>
          </a:p>
          <a:p>
            <a:r>
              <a:rPr lang="en-US" altLang="en-US" dirty="0"/>
              <a:t>Postfix : AB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4F0578F9-1EF8-40D8-BD4F-B471F6F49E7E}"/>
              </a:ext>
            </a:extLst>
          </p:cNvPr>
          <p:cNvSpPr/>
          <p:nvPr/>
        </p:nvSpPr>
        <p:spPr>
          <a:xfrm>
            <a:off x="2068644" y="2402554"/>
            <a:ext cx="149901" cy="3297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37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Algorithm for Infix to Postfix conversion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18805"/>
            <a:ext cx="10168128" cy="4471935"/>
          </a:xfrm>
        </p:spPr>
        <p:txBody>
          <a:bodyPr>
            <a:normAutofit/>
          </a:bodyPr>
          <a:lstStyle/>
          <a:p>
            <a:r>
              <a:rPr lang="en-US" altLang="en-US" dirty="0"/>
              <a:t>A+B*C/(D-E)+F</a:t>
            </a:r>
          </a:p>
          <a:p>
            <a:endParaRPr lang="en-US" altLang="en-US" dirty="0"/>
          </a:p>
          <a:p>
            <a:r>
              <a:rPr lang="en-US" altLang="en-US" dirty="0"/>
              <a:t>Stack  : +*</a:t>
            </a:r>
          </a:p>
          <a:p>
            <a:r>
              <a:rPr lang="en-US" altLang="en-US" dirty="0"/>
              <a:t>Postfix : ABC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4F0578F9-1EF8-40D8-BD4F-B471F6F49E7E}"/>
              </a:ext>
            </a:extLst>
          </p:cNvPr>
          <p:cNvSpPr/>
          <p:nvPr/>
        </p:nvSpPr>
        <p:spPr>
          <a:xfrm>
            <a:off x="2233535" y="2402554"/>
            <a:ext cx="149901" cy="3297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03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Algorithm for Infix to Postfix conversion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18805"/>
            <a:ext cx="10168128" cy="4471935"/>
          </a:xfrm>
        </p:spPr>
        <p:txBody>
          <a:bodyPr>
            <a:normAutofit/>
          </a:bodyPr>
          <a:lstStyle/>
          <a:p>
            <a:r>
              <a:rPr lang="en-US" altLang="en-US" dirty="0"/>
              <a:t>A+B*C/(D-E)+F</a:t>
            </a:r>
          </a:p>
          <a:p>
            <a:endParaRPr lang="en-US" altLang="en-US" dirty="0"/>
          </a:p>
          <a:p>
            <a:r>
              <a:rPr lang="en-US" altLang="en-US" dirty="0"/>
              <a:t>Stack  : +/</a:t>
            </a:r>
          </a:p>
          <a:p>
            <a:r>
              <a:rPr lang="en-US" altLang="en-US" dirty="0"/>
              <a:t>Postfix : ABC*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4F0578F9-1EF8-40D8-BD4F-B471F6F49E7E}"/>
              </a:ext>
            </a:extLst>
          </p:cNvPr>
          <p:cNvSpPr/>
          <p:nvPr/>
        </p:nvSpPr>
        <p:spPr>
          <a:xfrm>
            <a:off x="2398427" y="2402554"/>
            <a:ext cx="149901" cy="3297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8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Algorithm for Infix to Postfix conversion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18805"/>
            <a:ext cx="10168128" cy="4471935"/>
          </a:xfrm>
        </p:spPr>
        <p:txBody>
          <a:bodyPr>
            <a:normAutofit/>
          </a:bodyPr>
          <a:lstStyle/>
          <a:p>
            <a:r>
              <a:rPr lang="en-US" altLang="en-US" dirty="0"/>
              <a:t>A+B*C/(D-E)+F</a:t>
            </a:r>
          </a:p>
          <a:p>
            <a:endParaRPr lang="en-US" altLang="en-US" dirty="0"/>
          </a:p>
          <a:p>
            <a:r>
              <a:rPr lang="en-US" altLang="en-US" dirty="0"/>
              <a:t>Stack  : +/(</a:t>
            </a:r>
          </a:p>
          <a:p>
            <a:r>
              <a:rPr lang="en-US" altLang="en-US" dirty="0"/>
              <a:t>Postfix : ABC*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4F0578F9-1EF8-40D8-BD4F-B471F6F49E7E}"/>
              </a:ext>
            </a:extLst>
          </p:cNvPr>
          <p:cNvSpPr/>
          <p:nvPr/>
        </p:nvSpPr>
        <p:spPr>
          <a:xfrm>
            <a:off x="2548329" y="2402554"/>
            <a:ext cx="149901" cy="3297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8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Applications of Stack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18807"/>
            <a:ext cx="10168128" cy="1410194"/>
          </a:xfrm>
        </p:spPr>
        <p:txBody>
          <a:bodyPr>
            <a:normAutofit/>
          </a:bodyPr>
          <a:lstStyle/>
          <a:p>
            <a:pPr eaLnBrk="1" hangingPunct="1">
              <a:buClr>
                <a:schemeClr val="tx1"/>
              </a:buClr>
            </a:pPr>
            <a:r>
              <a:rPr lang="en-US" altLang="en-US" dirty="0"/>
              <a:t>Infix, Postfix, Prefix expression conversion and evaluation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dirty="0"/>
              <a:t>Towers of Hanoi</a:t>
            </a:r>
          </a:p>
        </p:txBody>
      </p:sp>
    </p:spTree>
    <p:extLst>
      <p:ext uri="{BB962C8B-B14F-4D97-AF65-F5344CB8AC3E}">
        <p14:creationId xmlns:p14="http://schemas.microsoft.com/office/powerpoint/2010/main" val="578192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Algorithm for Infix to Postfix conversion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18805"/>
            <a:ext cx="10168128" cy="4471935"/>
          </a:xfrm>
        </p:spPr>
        <p:txBody>
          <a:bodyPr>
            <a:normAutofit/>
          </a:bodyPr>
          <a:lstStyle/>
          <a:p>
            <a:r>
              <a:rPr lang="en-US" altLang="en-US" dirty="0"/>
              <a:t>A+B*C/(D-E)+F</a:t>
            </a:r>
          </a:p>
          <a:p>
            <a:endParaRPr lang="en-US" altLang="en-US" dirty="0"/>
          </a:p>
          <a:p>
            <a:r>
              <a:rPr lang="en-US" altLang="en-US" dirty="0"/>
              <a:t>Stack  : +/(</a:t>
            </a:r>
          </a:p>
          <a:p>
            <a:r>
              <a:rPr lang="en-US" altLang="en-US" dirty="0"/>
              <a:t>Postfix : ABC*D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4F0578F9-1EF8-40D8-BD4F-B471F6F49E7E}"/>
              </a:ext>
            </a:extLst>
          </p:cNvPr>
          <p:cNvSpPr/>
          <p:nvPr/>
        </p:nvSpPr>
        <p:spPr>
          <a:xfrm>
            <a:off x="2683240" y="2402554"/>
            <a:ext cx="149901" cy="3297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5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Algorithm for Infix to Postfix conversion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18805"/>
            <a:ext cx="10168128" cy="4471935"/>
          </a:xfrm>
        </p:spPr>
        <p:txBody>
          <a:bodyPr>
            <a:normAutofit/>
          </a:bodyPr>
          <a:lstStyle/>
          <a:p>
            <a:r>
              <a:rPr lang="en-US" altLang="en-US" dirty="0"/>
              <a:t>A+B*C/(D-E)+F</a:t>
            </a:r>
          </a:p>
          <a:p>
            <a:endParaRPr lang="en-US" altLang="en-US" dirty="0"/>
          </a:p>
          <a:p>
            <a:r>
              <a:rPr lang="en-US" altLang="en-US" dirty="0"/>
              <a:t>Stack  : +/(-</a:t>
            </a:r>
          </a:p>
          <a:p>
            <a:r>
              <a:rPr lang="en-US" altLang="en-US" dirty="0"/>
              <a:t>Postfix : ABC*D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4F0578F9-1EF8-40D8-BD4F-B471F6F49E7E}"/>
              </a:ext>
            </a:extLst>
          </p:cNvPr>
          <p:cNvSpPr/>
          <p:nvPr/>
        </p:nvSpPr>
        <p:spPr>
          <a:xfrm>
            <a:off x="2863122" y="2402554"/>
            <a:ext cx="149901" cy="3297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74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Algorithm for Infix to Postfix conversion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18805"/>
            <a:ext cx="10168128" cy="4471935"/>
          </a:xfrm>
        </p:spPr>
        <p:txBody>
          <a:bodyPr>
            <a:normAutofit/>
          </a:bodyPr>
          <a:lstStyle/>
          <a:p>
            <a:r>
              <a:rPr lang="en-US" altLang="en-US" dirty="0"/>
              <a:t>A+B*C/(D-E)+F</a:t>
            </a:r>
          </a:p>
          <a:p>
            <a:endParaRPr lang="en-US" altLang="en-US" dirty="0"/>
          </a:p>
          <a:p>
            <a:r>
              <a:rPr lang="en-US" altLang="en-US" dirty="0"/>
              <a:t>Stack  : +/(-</a:t>
            </a:r>
          </a:p>
          <a:p>
            <a:r>
              <a:rPr lang="en-US" altLang="en-US" dirty="0"/>
              <a:t>Postfix : ABC*DE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4F0578F9-1EF8-40D8-BD4F-B471F6F49E7E}"/>
              </a:ext>
            </a:extLst>
          </p:cNvPr>
          <p:cNvSpPr/>
          <p:nvPr/>
        </p:nvSpPr>
        <p:spPr>
          <a:xfrm>
            <a:off x="2998034" y="2402554"/>
            <a:ext cx="149901" cy="3297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0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Algorithm for Infix to Postfix conversion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18805"/>
            <a:ext cx="10168128" cy="4471935"/>
          </a:xfrm>
        </p:spPr>
        <p:txBody>
          <a:bodyPr>
            <a:normAutofit/>
          </a:bodyPr>
          <a:lstStyle/>
          <a:p>
            <a:r>
              <a:rPr lang="en-US" altLang="en-US" dirty="0"/>
              <a:t>A+B*C/(D-E)+F</a:t>
            </a:r>
          </a:p>
          <a:p>
            <a:endParaRPr lang="en-US" altLang="en-US" dirty="0"/>
          </a:p>
          <a:p>
            <a:r>
              <a:rPr lang="en-US" altLang="en-US" dirty="0"/>
              <a:t>Stack  : +/(</a:t>
            </a:r>
          </a:p>
          <a:p>
            <a:r>
              <a:rPr lang="en-US" altLang="en-US" dirty="0"/>
              <a:t>Postfix : ABC*DE-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4F0578F9-1EF8-40D8-BD4F-B471F6F49E7E}"/>
              </a:ext>
            </a:extLst>
          </p:cNvPr>
          <p:cNvSpPr/>
          <p:nvPr/>
        </p:nvSpPr>
        <p:spPr>
          <a:xfrm>
            <a:off x="2998034" y="2402554"/>
            <a:ext cx="149901" cy="3297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90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Algorithm for Infix to Postfix conversion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18805"/>
            <a:ext cx="10168128" cy="4471935"/>
          </a:xfrm>
        </p:spPr>
        <p:txBody>
          <a:bodyPr>
            <a:normAutofit/>
          </a:bodyPr>
          <a:lstStyle/>
          <a:p>
            <a:r>
              <a:rPr lang="en-US" altLang="en-US" dirty="0"/>
              <a:t>A+B*C/(D-E)+F</a:t>
            </a:r>
          </a:p>
          <a:p>
            <a:endParaRPr lang="en-US" altLang="en-US" dirty="0"/>
          </a:p>
          <a:p>
            <a:r>
              <a:rPr lang="en-US" altLang="en-US" dirty="0"/>
              <a:t>Stack  : +/</a:t>
            </a:r>
          </a:p>
          <a:p>
            <a:r>
              <a:rPr lang="en-US" altLang="en-US" dirty="0"/>
              <a:t>Postfix : ABC*DE-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4F0578F9-1EF8-40D8-BD4F-B471F6F49E7E}"/>
              </a:ext>
            </a:extLst>
          </p:cNvPr>
          <p:cNvSpPr/>
          <p:nvPr/>
        </p:nvSpPr>
        <p:spPr>
          <a:xfrm>
            <a:off x="3147935" y="2402554"/>
            <a:ext cx="149901" cy="3297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30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Algorithm for Infix to Postfix conversion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18805"/>
            <a:ext cx="10168128" cy="4471935"/>
          </a:xfrm>
        </p:spPr>
        <p:txBody>
          <a:bodyPr>
            <a:normAutofit/>
          </a:bodyPr>
          <a:lstStyle/>
          <a:p>
            <a:r>
              <a:rPr lang="en-US" altLang="en-US" dirty="0"/>
              <a:t>A+B*C/(D-E)+F</a:t>
            </a:r>
          </a:p>
          <a:p>
            <a:endParaRPr lang="en-US" altLang="en-US" dirty="0"/>
          </a:p>
          <a:p>
            <a:r>
              <a:rPr lang="en-US" altLang="en-US" dirty="0"/>
              <a:t>Stack  : +</a:t>
            </a:r>
          </a:p>
          <a:p>
            <a:r>
              <a:rPr lang="en-US" altLang="en-US" dirty="0"/>
              <a:t>Postfix : ABC*DE-/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4F0578F9-1EF8-40D8-BD4F-B471F6F49E7E}"/>
              </a:ext>
            </a:extLst>
          </p:cNvPr>
          <p:cNvSpPr/>
          <p:nvPr/>
        </p:nvSpPr>
        <p:spPr>
          <a:xfrm>
            <a:off x="3147935" y="2402554"/>
            <a:ext cx="149901" cy="3297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Algorithm for Infix to Postfix conversion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18805"/>
            <a:ext cx="10168128" cy="4471935"/>
          </a:xfrm>
        </p:spPr>
        <p:txBody>
          <a:bodyPr>
            <a:normAutofit/>
          </a:bodyPr>
          <a:lstStyle/>
          <a:p>
            <a:r>
              <a:rPr lang="en-US" altLang="en-US" dirty="0"/>
              <a:t>A+B*C/(D-E)+F</a:t>
            </a:r>
          </a:p>
          <a:p>
            <a:endParaRPr lang="en-US" altLang="en-US" dirty="0"/>
          </a:p>
          <a:p>
            <a:r>
              <a:rPr lang="en-US" altLang="en-US" dirty="0"/>
              <a:t>Stack  : ++</a:t>
            </a:r>
          </a:p>
          <a:p>
            <a:r>
              <a:rPr lang="en-US" altLang="en-US" dirty="0"/>
              <a:t>Postfix : ABC*DE-/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4F0578F9-1EF8-40D8-BD4F-B471F6F49E7E}"/>
              </a:ext>
            </a:extLst>
          </p:cNvPr>
          <p:cNvSpPr/>
          <p:nvPr/>
        </p:nvSpPr>
        <p:spPr>
          <a:xfrm>
            <a:off x="3312827" y="2402554"/>
            <a:ext cx="149901" cy="3297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02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Algorithm for Infix to Postfix conversion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18805"/>
            <a:ext cx="10168128" cy="4471935"/>
          </a:xfrm>
        </p:spPr>
        <p:txBody>
          <a:bodyPr>
            <a:normAutofit/>
          </a:bodyPr>
          <a:lstStyle/>
          <a:p>
            <a:r>
              <a:rPr lang="en-US" altLang="en-US" dirty="0"/>
              <a:t>A+B*C/(D-E)+F</a:t>
            </a:r>
          </a:p>
          <a:p>
            <a:endParaRPr lang="en-US" altLang="en-US" dirty="0"/>
          </a:p>
          <a:p>
            <a:r>
              <a:rPr lang="en-US" altLang="en-US" dirty="0"/>
              <a:t>Stack  : ++</a:t>
            </a:r>
          </a:p>
          <a:p>
            <a:r>
              <a:rPr lang="en-US" altLang="en-US" dirty="0"/>
              <a:t>Postfix : ABC*DE-/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4F0578F9-1EF8-40D8-BD4F-B471F6F49E7E}"/>
              </a:ext>
            </a:extLst>
          </p:cNvPr>
          <p:cNvSpPr/>
          <p:nvPr/>
        </p:nvSpPr>
        <p:spPr>
          <a:xfrm>
            <a:off x="3477718" y="2402554"/>
            <a:ext cx="149901" cy="3297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88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Algorithm for Infix to Postfix conversion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18805"/>
            <a:ext cx="10168128" cy="4471935"/>
          </a:xfrm>
        </p:spPr>
        <p:txBody>
          <a:bodyPr>
            <a:normAutofit/>
          </a:bodyPr>
          <a:lstStyle/>
          <a:p>
            <a:r>
              <a:rPr lang="en-US" altLang="en-US" dirty="0"/>
              <a:t>A+B*C/(D-E)+F</a:t>
            </a:r>
          </a:p>
          <a:p>
            <a:endParaRPr lang="en-US" altLang="en-US" dirty="0"/>
          </a:p>
          <a:p>
            <a:r>
              <a:rPr lang="en-US" altLang="en-US" dirty="0"/>
              <a:t>Stack  : ++</a:t>
            </a:r>
          </a:p>
          <a:p>
            <a:r>
              <a:rPr lang="en-US" altLang="en-US" dirty="0"/>
              <a:t>Postfix : ABC*DE-/F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4F0578F9-1EF8-40D8-BD4F-B471F6F49E7E}"/>
              </a:ext>
            </a:extLst>
          </p:cNvPr>
          <p:cNvSpPr/>
          <p:nvPr/>
        </p:nvSpPr>
        <p:spPr>
          <a:xfrm>
            <a:off x="3477718" y="2402554"/>
            <a:ext cx="149901" cy="3297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82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Algorithm for Infix to Postfix conversion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18805"/>
            <a:ext cx="10168128" cy="4471935"/>
          </a:xfrm>
        </p:spPr>
        <p:txBody>
          <a:bodyPr>
            <a:normAutofit/>
          </a:bodyPr>
          <a:lstStyle/>
          <a:p>
            <a:r>
              <a:rPr lang="en-US" altLang="en-US" dirty="0"/>
              <a:t>A+B*C/(D-E)+F</a:t>
            </a:r>
          </a:p>
          <a:p>
            <a:endParaRPr lang="en-US" altLang="en-US" dirty="0"/>
          </a:p>
          <a:p>
            <a:r>
              <a:rPr lang="en-US" altLang="en-US" dirty="0"/>
              <a:t>Stack  : +</a:t>
            </a:r>
          </a:p>
          <a:p>
            <a:r>
              <a:rPr lang="en-US" altLang="en-US" dirty="0"/>
              <a:t>Postfix : ABC*DE-/F+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4F0578F9-1EF8-40D8-BD4F-B471F6F49E7E}"/>
              </a:ext>
            </a:extLst>
          </p:cNvPr>
          <p:cNvSpPr/>
          <p:nvPr/>
        </p:nvSpPr>
        <p:spPr>
          <a:xfrm>
            <a:off x="3477718" y="2402554"/>
            <a:ext cx="149901" cy="3297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6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Infix, Postfix and Prefix Expression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18806"/>
            <a:ext cx="10168128" cy="4426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Algebraic expressions composed of</a:t>
            </a:r>
          </a:p>
          <a:p>
            <a:pPr lvl="1" eaLnBrk="1" hangingPunct="1"/>
            <a:r>
              <a:rPr lang="en-US" altLang="en-US" dirty="0"/>
              <a:t>Operands (variables, constants)</a:t>
            </a:r>
          </a:p>
          <a:p>
            <a:pPr lvl="1" eaLnBrk="1" hangingPunct="1"/>
            <a:r>
              <a:rPr lang="en-US" altLang="en-US" dirty="0"/>
              <a:t>Operators (+, -, /, *, ^)</a:t>
            </a:r>
          </a:p>
          <a:p>
            <a:pPr eaLnBrk="1" hangingPunct="1"/>
            <a:r>
              <a:rPr lang="en-US" altLang="en-US" dirty="0"/>
              <a:t>Operators can be unary or binary</a:t>
            </a:r>
          </a:p>
          <a:p>
            <a:pPr eaLnBrk="1" hangingPunct="1"/>
            <a:r>
              <a:rPr lang="en-US" altLang="en-US" dirty="0"/>
              <a:t>Different precedence notations</a:t>
            </a:r>
          </a:p>
          <a:p>
            <a:pPr lvl="1" eaLnBrk="1" hangingPunct="1"/>
            <a:r>
              <a:rPr lang="en-US" altLang="en-US" dirty="0"/>
              <a:t>Infix   </a:t>
            </a:r>
            <a:r>
              <a:rPr lang="en-US" altLang="en-US" dirty="0">
                <a:solidFill>
                  <a:srgbClr val="00B0F0"/>
                </a:solidFill>
              </a:rPr>
              <a:t>a + b</a:t>
            </a:r>
          </a:p>
          <a:p>
            <a:pPr lvl="1" eaLnBrk="1" hangingPunct="1"/>
            <a:r>
              <a:rPr lang="en-US" altLang="en-US" dirty="0"/>
              <a:t>Prefix  </a:t>
            </a:r>
            <a:r>
              <a:rPr lang="en-US" altLang="en-US" dirty="0">
                <a:solidFill>
                  <a:srgbClr val="00B0F0"/>
                </a:solidFill>
              </a:rPr>
              <a:t>+ a b</a:t>
            </a:r>
          </a:p>
          <a:p>
            <a:pPr lvl="1" eaLnBrk="1" hangingPunct="1"/>
            <a:r>
              <a:rPr lang="en-US" altLang="en-US" dirty="0"/>
              <a:t>Postfix   </a:t>
            </a:r>
            <a:r>
              <a:rPr lang="en-US" altLang="en-US" dirty="0">
                <a:solidFill>
                  <a:srgbClr val="00B0F0"/>
                </a:solidFill>
              </a:rPr>
              <a:t>a b +</a:t>
            </a:r>
          </a:p>
        </p:txBody>
      </p:sp>
    </p:spTree>
    <p:extLst>
      <p:ext uri="{BB962C8B-B14F-4D97-AF65-F5344CB8AC3E}">
        <p14:creationId xmlns:p14="http://schemas.microsoft.com/office/powerpoint/2010/main" val="525093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Algorithm for Infix to Postfix conversion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18805"/>
            <a:ext cx="10168128" cy="4471935"/>
          </a:xfrm>
        </p:spPr>
        <p:txBody>
          <a:bodyPr>
            <a:normAutofit/>
          </a:bodyPr>
          <a:lstStyle/>
          <a:p>
            <a:r>
              <a:rPr lang="en-US" altLang="en-US" dirty="0"/>
              <a:t>A+B*C/(D-E)+F</a:t>
            </a:r>
          </a:p>
          <a:p>
            <a:endParaRPr lang="en-US" altLang="en-US" dirty="0"/>
          </a:p>
          <a:p>
            <a:r>
              <a:rPr lang="en-US" altLang="en-US" dirty="0"/>
              <a:t>Stack  : </a:t>
            </a:r>
          </a:p>
          <a:p>
            <a:r>
              <a:rPr lang="en-US" altLang="en-US" dirty="0"/>
              <a:t>Postfix : ABC*DE-/F++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4F0578F9-1EF8-40D8-BD4F-B471F6F49E7E}"/>
              </a:ext>
            </a:extLst>
          </p:cNvPr>
          <p:cNvSpPr/>
          <p:nvPr/>
        </p:nvSpPr>
        <p:spPr>
          <a:xfrm>
            <a:off x="3477718" y="2402554"/>
            <a:ext cx="149901" cy="3297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2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Postfix Evaluation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18805"/>
            <a:ext cx="10168128" cy="447193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Infix : 5*2+3-(5+2)/6</a:t>
            </a:r>
          </a:p>
          <a:p>
            <a:endParaRPr lang="en-US" altLang="en-US" dirty="0"/>
          </a:p>
          <a:p>
            <a:r>
              <a:rPr lang="en-US" altLang="en-US" dirty="0"/>
              <a:t>Postfix : 52*3+52+6/-</a:t>
            </a:r>
          </a:p>
          <a:p>
            <a:r>
              <a:rPr lang="en-US" altLang="en-US" dirty="0"/>
              <a:t>Read the character from postfix</a:t>
            </a:r>
          </a:p>
          <a:p>
            <a:r>
              <a:rPr lang="en-US" altLang="en-US" dirty="0"/>
              <a:t>If character is operand push into the stack</a:t>
            </a:r>
          </a:p>
          <a:p>
            <a:r>
              <a:rPr lang="en-US" altLang="en-US" dirty="0"/>
              <a:t>If character is operator pop the stack two times</a:t>
            </a:r>
          </a:p>
          <a:p>
            <a:r>
              <a:rPr lang="en-US" altLang="en-US" dirty="0"/>
              <a:t>Apply the operation on popped elements and push the result into the stack</a:t>
            </a:r>
          </a:p>
          <a:p>
            <a:r>
              <a:rPr lang="en-US" altLang="en-US" dirty="0"/>
              <a:t>Continue above steps till to reach null character</a:t>
            </a:r>
          </a:p>
          <a:p>
            <a:r>
              <a:rPr lang="en-US" altLang="en-US" dirty="0"/>
              <a:t>Finally pop the stack. It gives the results</a:t>
            </a:r>
          </a:p>
        </p:txBody>
      </p:sp>
    </p:spTree>
    <p:extLst>
      <p:ext uri="{BB962C8B-B14F-4D97-AF65-F5344CB8AC3E}">
        <p14:creationId xmlns:p14="http://schemas.microsoft.com/office/powerpoint/2010/main" val="4212667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Postfix Evaluation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18805"/>
            <a:ext cx="10168128" cy="4471935"/>
          </a:xfrm>
        </p:spPr>
        <p:txBody>
          <a:bodyPr>
            <a:normAutofit/>
          </a:bodyPr>
          <a:lstStyle/>
          <a:p>
            <a:r>
              <a:rPr lang="en-US" altLang="en-US" dirty="0"/>
              <a:t>Postfix : 5 2 * 3 + 5 2 + 6 / -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Stack : 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0F490A00-0D98-492E-BA24-FACB9C33402B}"/>
              </a:ext>
            </a:extLst>
          </p:cNvPr>
          <p:cNvSpPr/>
          <p:nvPr/>
        </p:nvSpPr>
        <p:spPr>
          <a:xfrm>
            <a:off x="2578308" y="2402554"/>
            <a:ext cx="149901" cy="3297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661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Postfix Evaluation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18805"/>
            <a:ext cx="10168128" cy="4471935"/>
          </a:xfrm>
        </p:spPr>
        <p:txBody>
          <a:bodyPr>
            <a:normAutofit/>
          </a:bodyPr>
          <a:lstStyle/>
          <a:p>
            <a:r>
              <a:rPr lang="en-US" altLang="en-US" dirty="0"/>
              <a:t>Postfix : 5 2 * 3 + 5 2 + 6 / -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Stack : 5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0F490A00-0D98-492E-BA24-FACB9C33402B}"/>
              </a:ext>
            </a:extLst>
          </p:cNvPr>
          <p:cNvSpPr/>
          <p:nvPr/>
        </p:nvSpPr>
        <p:spPr>
          <a:xfrm>
            <a:off x="2818150" y="2402554"/>
            <a:ext cx="149901" cy="3297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205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Postfix Evaluation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18805"/>
            <a:ext cx="10168128" cy="4471935"/>
          </a:xfrm>
        </p:spPr>
        <p:txBody>
          <a:bodyPr>
            <a:normAutofit/>
          </a:bodyPr>
          <a:lstStyle/>
          <a:p>
            <a:r>
              <a:rPr lang="en-US" altLang="en-US" dirty="0"/>
              <a:t>Postfix : 5 2 * 3 + 5 2 + 6 / -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Stack : 5 2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0F490A00-0D98-492E-BA24-FACB9C33402B}"/>
              </a:ext>
            </a:extLst>
          </p:cNvPr>
          <p:cNvSpPr/>
          <p:nvPr/>
        </p:nvSpPr>
        <p:spPr>
          <a:xfrm>
            <a:off x="3117954" y="2402554"/>
            <a:ext cx="149901" cy="3297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958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Postfix Evaluation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18805"/>
            <a:ext cx="4594385" cy="4471935"/>
          </a:xfrm>
        </p:spPr>
        <p:txBody>
          <a:bodyPr>
            <a:normAutofit/>
          </a:bodyPr>
          <a:lstStyle/>
          <a:p>
            <a:r>
              <a:rPr lang="en-US" altLang="en-US" dirty="0"/>
              <a:t>Postfix : 5 2 * 3 + 5 2 + 6 / -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Stack : 5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0F490A00-0D98-492E-BA24-FACB9C33402B}"/>
              </a:ext>
            </a:extLst>
          </p:cNvPr>
          <p:cNvSpPr/>
          <p:nvPr/>
        </p:nvSpPr>
        <p:spPr>
          <a:xfrm>
            <a:off x="3117954" y="2402554"/>
            <a:ext cx="149901" cy="3297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33348-7082-4C6E-B910-95A6B36B9F19}"/>
              </a:ext>
            </a:extLst>
          </p:cNvPr>
          <p:cNvSpPr txBox="1"/>
          <p:nvPr/>
        </p:nvSpPr>
        <p:spPr>
          <a:xfrm>
            <a:off x="8266551" y="3028890"/>
            <a:ext cx="1434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oprand2 = 2</a:t>
            </a:r>
          </a:p>
        </p:txBody>
      </p:sp>
    </p:spTree>
    <p:extLst>
      <p:ext uri="{BB962C8B-B14F-4D97-AF65-F5344CB8AC3E}">
        <p14:creationId xmlns:p14="http://schemas.microsoft.com/office/powerpoint/2010/main" val="35843254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Postfix Evaluation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18805"/>
            <a:ext cx="4594385" cy="4471935"/>
          </a:xfrm>
        </p:spPr>
        <p:txBody>
          <a:bodyPr>
            <a:normAutofit/>
          </a:bodyPr>
          <a:lstStyle/>
          <a:p>
            <a:r>
              <a:rPr lang="en-US" altLang="en-US" dirty="0"/>
              <a:t>Postfix : 5 2 * 3 + 5 2 + 6 / -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Stack : 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0F490A00-0D98-492E-BA24-FACB9C33402B}"/>
              </a:ext>
            </a:extLst>
          </p:cNvPr>
          <p:cNvSpPr/>
          <p:nvPr/>
        </p:nvSpPr>
        <p:spPr>
          <a:xfrm>
            <a:off x="3117954" y="2402554"/>
            <a:ext cx="149901" cy="3297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33348-7082-4C6E-B910-95A6B36B9F19}"/>
              </a:ext>
            </a:extLst>
          </p:cNvPr>
          <p:cNvSpPr txBox="1"/>
          <p:nvPr/>
        </p:nvSpPr>
        <p:spPr>
          <a:xfrm>
            <a:off x="8266551" y="3028890"/>
            <a:ext cx="15980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Operand2 = 2</a:t>
            </a:r>
          </a:p>
          <a:p>
            <a:r>
              <a:rPr lang="en-US" sz="2000" dirty="0"/>
              <a:t>Operand1 = 5</a:t>
            </a:r>
          </a:p>
        </p:txBody>
      </p:sp>
    </p:spTree>
    <p:extLst>
      <p:ext uri="{BB962C8B-B14F-4D97-AF65-F5344CB8AC3E}">
        <p14:creationId xmlns:p14="http://schemas.microsoft.com/office/powerpoint/2010/main" val="4197891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Postfix Evaluation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18805"/>
            <a:ext cx="4594385" cy="4471935"/>
          </a:xfrm>
        </p:spPr>
        <p:txBody>
          <a:bodyPr>
            <a:normAutofit/>
          </a:bodyPr>
          <a:lstStyle/>
          <a:p>
            <a:r>
              <a:rPr lang="en-US" altLang="en-US" dirty="0"/>
              <a:t>Postfix : 5 2 * 3 + 5 2 + 6 / -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Stack : 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0F490A00-0D98-492E-BA24-FACB9C33402B}"/>
              </a:ext>
            </a:extLst>
          </p:cNvPr>
          <p:cNvSpPr/>
          <p:nvPr/>
        </p:nvSpPr>
        <p:spPr>
          <a:xfrm>
            <a:off x="3117954" y="2402554"/>
            <a:ext cx="149901" cy="3297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33348-7082-4C6E-B910-95A6B36B9F19}"/>
              </a:ext>
            </a:extLst>
          </p:cNvPr>
          <p:cNvSpPr txBox="1"/>
          <p:nvPr/>
        </p:nvSpPr>
        <p:spPr>
          <a:xfrm>
            <a:off x="8266551" y="3028890"/>
            <a:ext cx="29428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Oprand2 = 2</a:t>
            </a:r>
          </a:p>
          <a:p>
            <a:r>
              <a:rPr lang="en-US" sz="2000" dirty="0"/>
              <a:t>Operand1 = 5</a:t>
            </a:r>
          </a:p>
          <a:p>
            <a:r>
              <a:rPr lang="en-US" sz="2000" dirty="0"/>
              <a:t>Res =Operand1*Operand2</a:t>
            </a:r>
          </a:p>
          <a:p>
            <a:r>
              <a:rPr lang="en-US" sz="2000" dirty="0"/>
              <a:t>Push(res)</a:t>
            </a:r>
          </a:p>
        </p:txBody>
      </p:sp>
    </p:spTree>
    <p:extLst>
      <p:ext uri="{BB962C8B-B14F-4D97-AF65-F5344CB8AC3E}">
        <p14:creationId xmlns:p14="http://schemas.microsoft.com/office/powerpoint/2010/main" val="27807602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Postfix Evaluation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18805"/>
            <a:ext cx="4594385" cy="4471935"/>
          </a:xfrm>
        </p:spPr>
        <p:txBody>
          <a:bodyPr>
            <a:normAutofit/>
          </a:bodyPr>
          <a:lstStyle/>
          <a:p>
            <a:r>
              <a:rPr lang="en-US" altLang="en-US" dirty="0"/>
              <a:t>Postfix : 5 2 * 3 + 5 2 + 6 / -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Stack : 10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0F490A00-0D98-492E-BA24-FACB9C33402B}"/>
              </a:ext>
            </a:extLst>
          </p:cNvPr>
          <p:cNvSpPr/>
          <p:nvPr/>
        </p:nvSpPr>
        <p:spPr>
          <a:xfrm>
            <a:off x="3117954" y="2402554"/>
            <a:ext cx="149901" cy="3297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33348-7082-4C6E-B910-95A6B36B9F19}"/>
              </a:ext>
            </a:extLst>
          </p:cNvPr>
          <p:cNvSpPr txBox="1"/>
          <p:nvPr/>
        </p:nvSpPr>
        <p:spPr>
          <a:xfrm>
            <a:off x="8266551" y="3028890"/>
            <a:ext cx="29428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Oprand2 = 2</a:t>
            </a:r>
          </a:p>
          <a:p>
            <a:r>
              <a:rPr lang="en-US" sz="2000" dirty="0"/>
              <a:t>Operand1 = 5</a:t>
            </a:r>
          </a:p>
          <a:p>
            <a:r>
              <a:rPr lang="en-US" sz="2000" dirty="0"/>
              <a:t>Res =Operand1*Operand2</a:t>
            </a:r>
          </a:p>
          <a:p>
            <a:r>
              <a:rPr lang="en-US" sz="2000" dirty="0"/>
              <a:t>Push(res)</a:t>
            </a:r>
          </a:p>
        </p:txBody>
      </p:sp>
    </p:spTree>
    <p:extLst>
      <p:ext uri="{BB962C8B-B14F-4D97-AF65-F5344CB8AC3E}">
        <p14:creationId xmlns:p14="http://schemas.microsoft.com/office/powerpoint/2010/main" val="606613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Postfix Evaluation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18805"/>
            <a:ext cx="4594385" cy="4471935"/>
          </a:xfrm>
        </p:spPr>
        <p:txBody>
          <a:bodyPr>
            <a:normAutofit/>
          </a:bodyPr>
          <a:lstStyle/>
          <a:p>
            <a:r>
              <a:rPr lang="en-US" altLang="en-US" dirty="0"/>
              <a:t>Postfix : 5 2 * 3 + 5 2 + 6 / -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Stack : 10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0F490A00-0D98-492E-BA24-FACB9C33402B}"/>
              </a:ext>
            </a:extLst>
          </p:cNvPr>
          <p:cNvSpPr/>
          <p:nvPr/>
        </p:nvSpPr>
        <p:spPr>
          <a:xfrm>
            <a:off x="3309128" y="2395428"/>
            <a:ext cx="149901" cy="3297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33348-7082-4C6E-B910-95A6B36B9F19}"/>
              </a:ext>
            </a:extLst>
          </p:cNvPr>
          <p:cNvSpPr txBox="1"/>
          <p:nvPr/>
        </p:nvSpPr>
        <p:spPr>
          <a:xfrm>
            <a:off x="8266551" y="3028890"/>
            <a:ext cx="29428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Oprand2 = 2</a:t>
            </a:r>
          </a:p>
          <a:p>
            <a:r>
              <a:rPr lang="en-US" sz="2000" dirty="0"/>
              <a:t>Operand1 = 5</a:t>
            </a:r>
          </a:p>
          <a:p>
            <a:r>
              <a:rPr lang="en-US" sz="2000" dirty="0"/>
              <a:t>Res =Operand1*Operand2</a:t>
            </a:r>
          </a:p>
          <a:p>
            <a:r>
              <a:rPr lang="en-US" sz="2000" dirty="0"/>
              <a:t>Push(res)</a:t>
            </a:r>
          </a:p>
        </p:txBody>
      </p:sp>
    </p:spTree>
    <p:extLst>
      <p:ext uri="{BB962C8B-B14F-4D97-AF65-F5344CB8AC3E}">
        <p14:creationId xmlns:p14="http://schemas.microsoft.com/office/powerpoint/2010/main" val="2419142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Infix Expression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18806"/>
            <a:ext cx="10168128" cy="4426963"/>
          </a:xfrm>
        </p:spPr>
        <p:txBody>
          <a:bodyPr>
            <a:normAutofit/>
          </a:bodyPr>
          <a:lstStyle/>
          <a:p>
            <a:r>
              <a:rPr lang="en-US" altLang="en-US" dirty="0"/>
              <a:t>To add A, B, we write</a:t>
            </a:r>
          </a:p>
          <a:p>
            <a:pPr>
              <a:buFont typeface="Monotype Sorts" pitchFamily="32" charset="2"/>
              <a:buNone/>
            </a:pPr>
            <a:r>
              <a:rPr lang="en-US" altLang="en-US" dirty="0"/>
              <a:t>				A+B</a:t>
            </a:r>
          </a:p>
          <a:p>
            <a:r>
              <a:rPr lang="en-US" altLang="en-US" dirty="0"/>
              <a:t>To multiply A, B, we write</a:t>
            </a:r>
          </a:p>
          <a:p>
            <a:pPr>
              <a:buFont typeface="Monotype Sorts" pitchFamily="32" charset="2"/>
              <a:buNone/>
            </a:pPr>
            <a:r>
              <a:rPr lang="en-US" altLang="en-US" dirty="0"/>
              <a:t>				A*B</a:t>
            </a:r>
          </a:p>
          <a:p>
            <a:r>
              <a:rPr lang="en-US" altLang="en-US" dirty="0"/>
              <a:t>The operators ('+' and '*') go in between the operands ('A' and 'B')</a:t>
            </a:r>
          </a:p>
          <a:p>
            <a:r>
              <a:rPr lang="en-US" altLang="en-US" dirty="0"/>
              <a:t>This is </a:t>
            </a:r>
            <a:r>
              <a:rPr lang="en-US" altLang="en-US" i="1" dirty="0"/>
              <a:t>"Infix"</a:t>
            </a:r>
            <a:r>
              <a:rPr lang="en-US" altLang="en-US" dirty="0"/>
              <a:t> notation.</a:t>
            </a:r>
          </a:p>
          <a:p>
            <a:pPr marL="457200" lvl="1" indent="0" eaLnBrk="1" hangingPunct="1">
              <a:buNone/>
            </a:pPr>
            <a:endParaRPr lang="en-US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7599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Postfix Evaluation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18805"/>
            <a:ext cx="4594385" cy="4471935"/>
          </a:xfrm>
        </p:spPr>
        <p:txBody>
          <a:bodyPr>
            <a:normAutofit/>
          </a:bodyPr>
          <a:lstStyle/>
          <a:p>
            <a:r>
              <a:rPr lang="en-US" altLang="en-US" dirty="0"/>
              <a:t>Postfix : 5 2 * 3 + 5 2 + 6 / -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Stack : 10 3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0F490A00-0D98-492E-BA24-FACB9C33402B}"/>
              </a:ext>
            </a:extLst>
          </p:cNvPr>
          <p:cNvSpPr/>
          <p:nvPr/>
        </p:nvSpPr>
        <p:spPr>
          <a:xfrm>
            <a:off x="3608931" y="2402554"/>
            <a:ext cx="149901" cy="3297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33348-7082-4C6E-B910-95A6B36B9F19}"/>
              </a:ext>
            </a:extLst>
          </p:cNvPr>
          <p:cNvSpPr txBox="1"/>
          <p:nvPr/>
        </p:nvSpPr>
        <p:spPr>
          <a:xfrm>
            <a:off x="8266551" y="3028890"/>
            <a:ext cx="29428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Oprand2 = 2</a:t>
            </a:r>
          </a:p>
          <a:p>
            <a:r>
              <a:rPr lang="en-US" sz="2000" dirty="0"/>
              <a:t>Operand1 = 5</a:t>
            </a:r>
          </a:p>
          <a:p>
            <a:r>
              <a:rPr lang="en-US" sz="2000" dirty="0"/>
              <a:t>Res =Operand1*Operand2</a:t>
            </a:r>
          </a:p>
          <a:p>
            <a:r>
              <a:rPr lang="en-US" sz="2000" dirty="0"/>
              <a:t>Push(res)</a:t>
            </a:r>
          </a:p>
        </p:txBody>
      </p:sp>
    </p:spTree>
    <p:extLst>
      <p:ext uri="{BB962C8B-B14F-4D97-AF65-F5344CB8AC3E}">
        <p14:creationId xmlns:p14="http://schemas.microsoft.com/office/powerpoint/2010/main" val="14179477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Postfix Evaluation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18805"/>
            <a:ext cx="4594385" cy="4471935"/>
          </a:xfrm>
        </p:spPr>
        <p:txBody>
          <a:bodyPr>
            <a:normAutofit/>
          </a:bodyPr>
          <a:lstStyle/>
          <a:p>
            <a:r>
              <a:rPr lang="en-US" altLang="en-US" dirty="0"/>
              <a:t>Postfix : 5 2 * 3 + 5 2 + 6 / -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Stack : 10 3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0F490A00-0D98-492E-BA24-FACB9C33402B}"/>
              </a:ext>
            </a:extLst>
          </p:cNvPr>
          <p:cNvSpPr/>
          <p:nvPr/>
        </p:nvSpPr>
        <p:spPr>
          <a:xfrm>
            <a:off x="3608931" y="2402554"/>
            <a:ext cx="149901" cy="3297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33348-7082-4C6E-B910-95A6B36B9F19}"/>
              </a:ext>
            </a:extLst>
          </p:cNvPr>
          <p:cNvSpPr txBox="1"/>
          <p:nvPr/>
        </p:nvSpPr>
        <p:spPr>
          <a:xfrm>
            <a:off x="8266551" y="3028890"/>
            <a:ext cx="29428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Oprand2 = 2</a:t>
            </a:r>
          </a:p>
          <a:p>
            <a:r>
              <a:rPr lang="en-US" sz="2000" dirty="0"/>
              <a:t>Operand1 = 5</a:t>
            </a:r>
          </a:p>
          <a:p>
            <a:r>
              <a:rPr lang="en-US" sz="2000" dirty="0"/>
              <a:t>Res =Operand1*Operand2</a:t>
            </a:r>
          </a:p>
          <a:p>
            <a:r>
              <a:rPr lang="en-US" sz="2000" dirty="0"/>
              <a:t>Push(res)</a:t>
            </a:r>
          </a:p>
        </p:txBody>
      </p:sp>
    </p:spTree>
    <p:extLst>
      <p:ext uri="{BB962C8B-B14F-4D97-AF65-F5344CB8AC3E}">
        <p14:creationId xmlns:p14="http://schemas.microsoft.com/office/powerpoint/2010/main" val="25368061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Postfix Evaluation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18805"/>
            <a:ext cx="4594385" cy="4471935"/>
          </a:xfrm>
        </p:spPr>
        <p:txBody>
          <a:bodyPr>
            <a:normAutofit/>
          </a:bodyPr>
          <a:lstStyle/>
          <a:p>
            <a:r>
              <a:rPr lang="en-US" altLang="en-US" dirty="0"/>
              <a:t>Postfix : 5 2 * 3 + 5  2 + 6 / -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Stack : 10 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0F490A00-0D98-492E-BA24-FACB9C33402B}"/>
              </a:ext>
            </a:extLst>
          </p:cNvPr>
          <p:cNvSpPr/>
          <p:nvPr/>
        </p:nvSpPr>
        <p:spPr>
          <a:xfrm>
            <a:off x="3608931" y="2402554"/>
            <a:ext cx="149901" cy="3297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33348-7082-4C6E-B910-95A6B36B9F19}"/>
              </a:ext>
            </a:extLst>
          </p:cNvPr>
          <p:cNvSpPr txBox="1"/>
          <p:nvPr/>
        </p:nvSpPr>
        <p:spPr>
          <a:xfrm>
            <a:off x="8266551" y="3028890"/>
            <a:ext cx="29428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Oprand2 = 3</a:t>
            </a:r>
          </a:p>
          <a:p>
            <a:r>
              <a:rPr lang="en-US" sz="2000" dirty="0"/>
              <a:t>Operand1 = 5</a:t>
            </a:r>
          </a:p>
          <a:p>
            <a:r>
              <a:rPr lang="en-US" sz="2000" dirty="0"/>
              <a:t>Res =Operand1*Operand2</a:t>
            </a:r>
          </a:p>
          <a:p>
            <a:r>
              <a:rPr lang="en-US" sz="2000" dirty="0"/>
              <a:t>Push(res)</a:t>
            </a:r>
          </a:p>
        </p:txBody>
      </p:sp>
    </p:spTree>
    <p:extLst>
      <p:ext uri="{BB962C8B-B14F-4D97-AF65-F5344CB8AC3E}">
        <p14:creationId xmlns:p14="http://schemas.microsoft.com/office/powerpoint/2010/main" val="15117938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Postfix Evaluation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18805"/>
            <a:ext cx="4594385" cy="4471935"/>
          </a:xfrm>
        </p:spPr>
        <p:txBody>
          <a:bodyPr>
            <a:normAutofit/>
          </a:bodyPr>
          <a:lstStyle/>
          <a:p>
            <a:r>
              <a:rPr lang="en-US" altLang="en-US" dirty="0"/>
              <a:t>Postfix : 5 2 * 3 + 5 2 + 6 / -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Stack : 10 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0F490A00-0D98-492E-BA24-FACB9C33402B}"/>
              </a:ext>
            </a:extLst>
          </p:cNvPr>
          <p:cNvSpPr/>
          <p:nvPr/>
        </p:nvSpPr>
        <p:spPr>
          <a:xfrm>
            <a:off x="3608931" y="2402554"/>
            <a:ext cx="149901" cy="3297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33348-7082-4C6E-B910-95A6B36B9F19}"/>
              </a:ext>
            </a:extLst>
          </p:cNvPr>
          <p:cNvSpPr txBox="1"/>
          <p:nvPr/>
        </p:nvSpPr>
        <p:spPr>
          <a:xfrm>
            <a:off x="8266551" y="3028890"/>
            <a:ext cx="29428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Oprand2 = 3</a:t>
            </a:r>
          </a:p>
          <a:p>
            <a:r>
              <a:rPr lang="en-US" sz="2000" dirty="0"/>
              <a:t>Operand1 = 10</a:t>
            </a:r>
          </a:p>
          <a:p>
            <a:r>
              <a:rPr lang="en-US" sz="2000" dirty="0"/>
              <a:t>Res =Operand1*Operand2</a:t>
            </a:r>
          </a:p>
          <a:p>
            <a:r>
              <a:rPr lang="en-US" sz="2000" dirty="0"/>
              <a:t>Push(res)</a:t>
            </a:r>
          </a:p>
        </p:txBody>
      </p:sp>
    </p:spTree>
    <p:extLst>
      <p:ext uri="{BB962C8B-B14F-4D97-AF65-F5344CB8AC3E}">
        <p14:creationId xmlns:p14="http://schemas.microsoft.com/office/powerpoint/2010/main" val="23262693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Postfix Evaluation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18805"/>
            <a:ext cx="4594385" cy="4471935"/>
          </a:xfrm>
        </p:spPr>
        <p:txBody>
          <a:bodyPr>
            <a:normAutofit/>
          </a:bodyPr>
          <a:lstStyle/>
          <a:p>
            <a:r>
              <a:rPr lang="en-US" altLang="en-US" dirty="0"/>
              <a:t>Postfix : 5 2 * 3 + 5  + 6 / -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Stack :  13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0F490A00-0D98-492E-BA24-FACB9C33402B}"/>
              </a:ext>
            </a:extLst>
          </p:cNvPr>
          <p:cNvSpPr/>
          <p:nvPr/>
        </p:nvSpPr>
        <p:spPr>
          <a:xfrm>
            <a:off x="3608931" y="2402554"/>
            <a:ext cx="149901" cy="3297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33348-7082-4C6E-B910-95A6B36B9F19}"/>
              </a:ext>
            </a:extLst>
          </p:cNvPr>
          <p:cNvSpPr txBox="1"/>
          <p:nvPr/>
        </p:nvSpPr>
        <p:spPr>
          <a:xfrm>
            <a:off x="8266551" y="3028890"/>
            <a:ext cx="29428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Oprand2 = 3</a:t>
            </a:r>
          </a:p>
          <a:p>
            <a:r>
              <a:rPr lang="en-US" sz="2000" dirty="0"/>
              <a:t>Operand1 = 10</a:t>
            </a:r>
          </a:p>
          <a:p>
            <a:r>
              <a:rPr lang="en-US" sz="2000" dirty="0"/>
              <a:t>Res =Operand1+Operand2</a:t>
            </a:r>
          </a:p>
          <a:p>
            <a:r>
              <a:rPr lang="en-US" sz="2000" dirty="0"/>
              <a:t>Push(res)</a:t>
            </a:r>
          </a:p>
        </p:txBody>
      </p:sp>
    </p:spTree>
    <p:extLst>
      <p:ext uri="{BB962C8B-B14F-4D97-AF65-F5344CB8AC3E}">
        <p14:creationId xmlns:p14="http://schemas.microsoft.com/office/powerpoint/2010/main" val="16214865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Postfix Evaluation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18805"/>
            <a:ext cx="4594385" cy="4471935"/>
          </a:xfrm>
        </p:spPr>
        <p:txBody>
          <a:bodyPr>
            <a:normAutofit/>
          </a:bodyPr>
          <a:lstStyle/>
          <a:p>
            <a:r>
              <a:rPr lang="en-US" altLang="en-US" dirty="0"/>
              <a:t>Postfix : 5 2 * 3 + 5 2 + 6 / -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Stack :  13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0F490A00-0D98-492E-BA24-FACB9C33402B}"/>
              </a:ext>
            </a:extLst>
          </p:cNvPr>
          <p:cNvSpPr/>
          <p:nvPr/>
        </p:nvSpPr>
        <p:spPr>
          <a:xfrm>
            <a:off x="3848774" y="2402554"/>
            <a:ext cx="149901" cy="3297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33348-7082-4C6E-B910-95A6B36B9F19}"/>
              </a:ext>
            </a:extLst>
          </p:cNvPr>
          <p:cNvSpPr txBox="1"/>
          <p:nvPr/>
        </p:nvSpPr>
        <p:spPr>
          <a:xfrm>
            <a:off x="8266551" y="3028890"/>
            <a:ext cx="29428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Oprand2 = 3</a:t>
            </a:r>
          </a:p>
          <a:p>
            <a:r>
              <a:rPr lang="en-US" sz="2000" dirty="0"/>
              <a:t>Operand1 = 10</a:t>
            </a:r>
          </a:p>
          <a:p>
            <a:r>
              <a:rPr lang="en-US" sz="2000" dirty="0"/>
              <a:t>Res =Operand1+Operand2</a:t>
            </a:r>
          </a:p>
          <a:p>
            <a:r>
              <a:rPr lang="en-US" sz="2000" dirty="0"/>
              <a:t>Push(res)</a:t>
            </a:r>
          </a:p>
        </p:txBody>
      </p:sp>
    </p:spTree>
    <p:extLst>
      <p:ext uri="{BB962C8B-B14F-4D97-AF65-F5344CB8AC3E}">
        <p14:creationId xmlns:p14="http://schemas.microsoft.com/office/powerpoint/2010/main" val="6106532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Postfix Evaluation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18805"/>
            <a:ext cx="4594385" cy="4471935"/>
          </a:xfrm>
        </p:spPr>
        <p:txBody>
          <a:bodyPr>
            <a:normAutofit/>
          </a:bodyPr>
          <a:lstStyle/>
          <a:p>
            <a:r>
              <a:rPr lang="en-US" altLang="en-US" dirty="0"/>
              <a:t>Postfix : 5 2 * 3 + 5 2 + 6 / -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Stack :  13  5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0F490A00-0D98-492E-BA24-FACB9C33402B}"/>
              </a:ext>
            </a:extLst>
          </p:cNvPr>
          <p:cNvSpPr/>
          <p:nvPr/>
        </p:nvSpPr>
        <p:spPr>
          <a:xfrm>
            <a:off x="4163567" y="2402554"/>
            <a:ext cx="149901" cy="3297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33348-7082-4C6E-B910-95A6B36B9F19}"/>
              </a:ext>
            </a:extLst>
          </p:cNvPr>
          <p:cNvSpPr txBox="1"/>
          <p:nvPr/>
        </p:nvSpPr>
        <p:spPr>
          <a:xfrm>
            <a:off x="8266551" y="3028890"/>
            <a:ext cx="29428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Oprand2 = 3</a:t>
            </a:r>
          </a:p>
          <a:p>
            <a:r>
              <a:rPr lang="en-US" sz="2000" dirty="0"/>
              <a:t>Operand1 = 10</a:t>
            </a:r>
          </a:p>
          <a:p>
            <a:r>
              <a:rPr lang="en-US" sz="2000" dirty="0"/>
              <a:t>Res =Operand1+Operand2</a:t>
            </a:r>
          </a:p>
          <a:p>
            <a:r>
              <a:rPr lang="en-US" sz="2000" dirty="0"/>
              <a:t>Push(res)</a:t>
            </a:r>
          </a:p>
        </p:txBody>
      </p:sp>
    </p:spTree>
    <p:extLst>
      <p:ext uri="{BB962C8B-B14F-4D97-AF65-F5344CB8AC3E}">
        <p14:creationId xmlns:p14="http://schemas.microsoft.com/office/powerpoint/2010/main" val="13626610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Postfix Evaluation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18805"/>
            <a:ext cx="4594385" cy="4471935"/>
          </a:xfrm>
        </p:spPr>
        <p:txBody>
          <a:bodyPr>
            <a:normAutofit/>
          </a:bodyPr>
          <a:lstStyle/>
          <a:p>
            <a:r>
              <a:rPr lang="en-US" altLang="en-US" dirty="0"/>
              <a:t>Postfix : 5 2 * 3 + 5 2 + 6 / -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Stack :  13  5 2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0F490A00-0D98-492E-BA24-FACB9C33402B}"/>
              </a:ext>
            </a:extLst>
          </p:cNvPr>
          <p:cNvSpPr/>
          <p:nvPr/>
        </p:nvSpPr>
        <p:spPr>
          <a:xfrm>
            <a:off x="4373430" y="2402554"/>
            <a:ext cx="149901" cy="3297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33348-7082-4C6E-B910-95A6B36B9F19}"/>
              </a:ext>
            </a:extLst>
          </p:cNvPr>
          <p:cNvSpPr txBox="1"/>
          <p:nvPr/>
        </p:nvSpPr>
        <p:spPr>
          <a:xfrm>
            <a:off x="8266551" y="3028890"/>
            <a:ext cx="29428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Oprand2 = 3</a:t>
            </a:r>
          </a:p>
          <a:p>
            <a:r>
              <a:rPr lang="en-US" sz="2000" dirty="0"/>
              <a:t>Operand1 = 10</a:t>
            </a:r>
          </a:p>
          <a:p>
            <a:r>
              <a:rPr lang="en-US" sz="2000" dirty="0"/>
              <a:t>Res =Operand1+Operand2</a:t>
            </a:r>
          </a:p>
          <a:p>
            <a:r>
              <a:rPr lang="en-US" sz="2000" dirty="0"/>
              <a:t>Push(res)</a:t>
            </a:r>
          </a:p>
        </p:txBody>
      </p:sp>
    </p:spTree>
    <p:extLst>
      <p:ext uri="{BB962C8B-B14F-4D97-AF65-F5344CB8AC3E}">
        <p14:creationId xmlns:p14="http://schemas.microsoft.com/office/powerpoint/2010/main" val="37094047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Postfix Evaluation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18805"/>
            <a:ext cx="4594385" cy="4471935"/>
          </a:xfrm>
        </p:spPr>
        <p:txBody>
          <a:bodyPr>
            <a:normAutofit/>
          </a:bodyPr>
          <a:lstStyle/>
          <a:p>
            <a:r>
              <a:rPr lang="en-US" altLang="en-US" dirty="0"/>
              <a:t>Postfix : 5 2 * 3 + 5 2 + 6 / -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Stack :  13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0F490A00-0D98-492E-BA24-FACB9C33402B}"/>
              </a:ext>
            </a:extLst>
          </p:cNvPr>
          <p:cNvSpPr/>
          <p:nvPr/>
        </p:nvSpPr>
        <p:spPr>
          <a:xfrm>
            <a:off x="4373430" y="2402554"/>
            <a:ext cx="149901" cy="3297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33348-7082-4C6E-B910-95A6B36B9F19}"/>
              </a:ext>
            </a:extLst>
          </p:cNvPr>
          <p:cNvSpPr txBox="1"/>
          <p:nvPr/>
        </p:nvSpPr>
        <p:spPr>
          <a:xfrm>
            <a:off x="8266551" y="3028890"/>
            <a:ext cx="29428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Oprand2 = 2</a:t>
            </a:r>
          </a:p>
          <a:p>
            <a:r>
              <a:rPr lang="en-US" sz="2000" dirty="0"/>
              <a:t>Operand1 = 5</a:t>
            </a:r>
          </a:p>
          <a:p>
            <a:r>
              <a:rPr lang="en-US" sz="2000" dirty="0"/>
              <a:t>Res =Operand1+Operand2</a:t>
            </a:r>
          </a:p>
          <a:p>
            <a:r>
              <a:rPr lang="en-US" sz="2000" dirty="0"/>
              <a:t>Push(res)</a:t>
            </a:r>
          </a:p>
        </p:txBody>
      </p:sp>
    </p:spTree>
    <p:extLst>
      <p:ext uri="{BB962C8B-B14F-4D97-AF65-F5344CB8AC3E}">
        <p14:creationId xmlns:p14="http://schemas.microsoft.com/office/powerpoint/2010/main" val="21037452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Postfix Evaluation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18805"/>
            <a:ext cx="4594385" cy="4471935"/>
          </a:xfrm>
        </p:spPr>
        <p:txBody>
          <a:bodyPr>
            <a:normAutofit/>
          </a:bodyPr>
          <a:lstStyle/>
          <a:p>
            <a:r>
              <a:rPr lang="en-US" altLang="en-US" dirty="0"/>
              <a:t>Postfix : 5 2 * 3 + 5 2 + 6 / -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Stack :  13 7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0F490A00-0D98-492E-BA24-FACB9C33402B}"/>
              </a:ext>
            </a:extLst>
          </p:cNvPr>
          <p:cNvSpPr/>
          <p:nvPr/>
        </p:nvSpPr>
        <p:spPr>
          <a:xfrm>
            <a:off x="4373430" y="2402554"/>
            <a:ext cx="149901" cy="3297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33348-7082-4C6E-B910-95A6B36B9F19}"/>
              </a:ext>
            </a:extLst>
          </p:cNvPr>
          <p:cNvSpPr txBox="1"/>
          <p:nvPr/>
        </p:nvSpPr>
        <p:spPr>
          <a:xfrm>
            <a:off x="8266551" y="3028890"/>
            <a:ext cx="29428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Oprand2 = 2</a:t>
            </a:r>
          </a:p>
          <a:p>
            <a:r>
              <a:rPr lang="en-US" sz="2000" dirty="0"/>
              <a:t>Operand1 = 5</a:t>
            </a:r>
          </a:p>
          <a:p>
            <a:r>
              <a:rPr lang="en-US" sz="2000" dirty="0"/>
              <a:t>Res =Operand1+Operand2</a:t>
            </a:r>
          </a:p>
          <a:p>
            <a:r>
              <a:rPr lang="en-US" sz="2000" dirty="0"/>
              <a:t>Push(res)</a:t>
            </a:r>
          </a:p>
        </p:txBody>
      </p:sp>
    </p:spTree>
    <p:extLst>
      <p:ext uri="{BB962C8B-B14F-4D97-AF65-F5344CB8AC3E}">
        <p14:creationId xmlns:p14="http://schemas.microsoft.com/office/powerpoint/2010/main" val="2428409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Prefix Notation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18806"/>
            <a:ext cx="10168128" cy="4426963"/>
          </a:xfrm>
        </p:spPr>
        <p:txBody>
          <a:bodyPr>
            <a:normAutofit/>
          </a:bodyPr>
          <a:lstStyle/>
          <a:p>
            <a:r>
              <a:rPr lang="en-US" altLang="en-US" dirty="0"/>
              <a:t>Instead of saying "A plus B", we could say "add A,B " and write</a:t>
            </a:r>
          </a:p>
          <a:p>
            <a:pPr>
              <a:buFont typeface="Monotype Sorts" pitchFamily="32" charset="2"/>
              <a:buNone/>
            </a:pPr>
            <a:r>
              <a:rPr lang="en-US" altLang="en-US" dirty="0"/>
              <a:t>				+ A B</a:t>
            </a:r>
          </a:p>
          <a:p>
            <a:r>
              <a:rPr lang="en-US" altLang="en-US" dirty="0"/>
              <a:t>"Multiply A,B" would be written</a:t>
            </a:r>
          </a:p>
          <a:p>
            <a:pPr>
              <a:buFont typeface="Monotype Sorts" pitchFamily="32" charset="2"/>
              <a:buNone/>
            </a:pPr>
            <a:r>
              <a:rPr lang="en-US" altLang="en-US" dirty="0"/>
              <a:t>				* A B</a:t>
            </a:r>
          </a:p>
          <a:p>
            <a:r>
              <a:rPr lang="en-US" altLang="en-US" dirty="0"/>
              <a:t>This is </a:t>
            </a:r>
            <a:r>
              <a:rPr lang="en-US" altLang="en-US" i="1" dirty="0"/>
              <a:t>Prefix</a:t>
            </a:r>
            <a:r>
              <a:rPr lang="en-US" altLang="en-US" dirty="0"/>
              <a:t> notation.</a:t>
            </a:r>
          </a:p>
          <a:p>
            <a:pPr marL="457200" lvl="1" indent="0" eaLnBrk="1" hangingPunct="1">
              <a:buNone/>
            </a:pPr>
            <a:endParaRPr lang="en-US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8895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Postfix Evaluation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18805"/>
            <a:ext cx="4594385" cy="4471935"/>
          </a:xfrm>
        </p:spPr>
        <p:txBody>
          <a:bodyPr>
            <a:normAutofit/>
          </a:bodyPr>
          <a:lstStyle/>
          <a:p>
            <a:r>
              <a:rPr lang="en-US" altLang="en-US" dirty="0"/>
              <a:t>Postfix : 5 2 * 3 + 5 2 + 6 / -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Stack :  13 7 6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0F490A00-0D98-492E-BA24-FACB9C33402B}"/>
              </a:ext>
            </a:extLst>
          </p:cNvPr>
          <p:cNvSpPr/>
          <p:nvPr/>
        </p:nvSpPr>
        <p:spPr>
          <a:xfrm>
            <a:off x="4808144" y="2402554"/>
            <a:ext cx="149901" cy="3297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33348-7082-4C6E-B910-95A6B36B9F19}"/>
              </a:ext>
            </a:extLst>
          </p:cNvPr>
          <p:cNvSpPr txBox="1"/>
          <p:nvPr/>
        </p:nvSpPr>
        <p:spPr>
          <a:xfrm>
            <a:off x="8266551" y="3028890"/>
            <a:ext cx="29428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Oprand2 = 2</a:t>
            </a:r>
          </a:p>
          <a:p>
            <a:r>
              <a:rPr lang="en-US" sz="2000" dirty="0"/>
              <a:t>Operand1 = 5</a:t>
            </a:r>
          </a:p>
          <a:p>
            <a:r>
              <a:rPr lang="en-US" sz="2000" dirty="0"/>
              <a:t>Res =Operand1+Operand2</a:t>
            </a:r>
          </a:p>
          <a:p>
            <a:r>
              <a:rPr lang="en-US" sz="2000" dirty="0"/>
              <a:t>Push(res)</a:t>
            </a:r>
          </a:p>
        </p:txBody>
      </p:sp>
    </p:spTree>
    <p:extLst>
      <p:ext uri="{BB962C8B-B14F-4D97-AF65-F5344CB8AC3E}">
        <p14:creationId xmlns:p14="http://schemas.microsoft.com/office/powerpoint/2010/main" val="16313797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Postfix Evaluation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18805"/>
            <a:ext cx="4594385" cy="4471935"/>
          </a:xfrm>
        </p:spPr>
        <p:txBody>
          <a:bodyPr>
            <a:normAutofit/>
          </a:bodyPr>
          <a:lstStyle/>
          <a:p>
            <a:r>
              <a:rPr lang="en-US" altLang="en-US" dirty="0"/>
              <a:t>Postfix : 5 2 * 3 + 5 2 + 6 / -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Stack :  13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0F490A00-0D98-492E-BA24-FACB9C33402B}"/>
              </a:ext>
            </a:extLst>
          </p:cNvPr>
          <p:cNvSpPr/>
          <p:nvPr/>
        </p:nvSpPr>
        <p:spPr>
          <a:xfrm>
            <a:off x="4808144" y="2402554"/>
            <a:ext cx="149901" cy="3297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33348-7082-4C6E-B910-95A6B36B9F19}"/>
              </a:ext>
            </a:extLst>
          </p:cNvPr>
          <p:cNvSpPr txBox="1"/>
          <p:nvPr/>
        </p:nvSpPr>
        <p:spPr>
          <a:xfrm>
            <a:off x="8266551" y="3028890"/>
            <a:ext cx="29140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Oprand2 = 6</a:t>
            </a:r>
          </a:p>
          <a:p>
            <a:r>
              <a:rPr lang="en-US" sz="2000" dirty="0"/>
              <a:t>Operand1 = 7</a:t>
            </a:r>
          </a:p>
          <a:p>
            <a:r>
              <a:rPr lang="en-US" sz="2000" dirty="0"/>
              <a:t>Res =Operand1/Operand2</a:t>
            </a:r>
          </a:p>
          <a:p>
            <a:r>
              <a:rPr lang="en-US" sz="2000" dirty="0"/>
              <a:t>Push(res)</a:t>
            </a:r>
          </a:p>
        </p:txBody>
      </p:sp>
    </p:spTree>
    <p:extLst>
      <p:ext uri="{BB962C8B-B14F-4D97-AF65-F5344CB8AC3E}">
        <p14:creationId xmlns:p14="http://schemas.microsoft.com/office/powerpoint/2010/main" val="32147493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Postfix Evaluation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18805"/>
            <a:ext cx="4594385" cy="4471935"/>
          </a:xfrm>
        </p:spPr>
        <p:txBody>
          <a:bodyPr>
            <a:normAutofit/>
          </a:bodyPr>
          <a:lstStyle/>
          <a:p>
            <a:r>
              <a:rPr lang="en-US" altLang="en-US" dirty="0"/>
              <a:t>Postfix : 5 2 * 3 + 5 2 + 6 / -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Stack :  13 1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0F490A00-0D98-492E-BA24-FACB9C33402B}"/>
              </a:ext>
            </a:extLst>
          </p:cNvPr>
          <p:cNvSpPr/>
          <p:nvPr/>
        </p:nvSpPr>
        <p:spPr>
          <a:xfrm>
            <a:off x="5077967" y="2402554"/>
            <a:ext cx="149901" cy="3297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33348-7082-4C6E-B910-95A6B36B9F19}"/>
              </a:ext>
            </a:extLst>
          </p:cNvPr>
          <p:cNvSpPr txBox="1"/>
          <p:nvPr/>
        </p:nvSpPr>
        <p:spPr>
          <a:xfrm>
            <a:off x="8266551" y="3028890"/>
            <a:ext cx="29140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Oprand2 = 6</a:t>
            </a:r>
          </a:p>
          <a:p>
            <a:r>
              <a:rPr lang="en-US" sz="2000" dirty="0"/>
              <a:t>Operand1 = 7</a:t>
            </a:r>
          </a:p>
          <a:p>
            <a:r>
              <a:rPr lang="en-US" sz="2000" dirty="0"/>
              <a:t>Res =Operand1/Operand2</a:t>
            </a:r>
          </a:p>
          <a:p>
            <a:r>
              <a:rPr lang="en-US" sz="2000" dirty="0"/>
              <a:t>Push(res)</a:t>
            </a:r>
          </a:p>
        </p:txBody>
      </p:sp>
    </p:spTree>
    <p:extLst>
      <p:ext uri="{BB962C8B-B14F-4D97-AF65-F5344CB8AC3E}">
        <p14:creationId xmlns:p14="http://schemas.microsoft.com/office/powerpoint/2010/main" val="30925249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Postfix Evaluation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18805"/>
            <a:ext cx="4594385" cy="4471935"/>
          </a:xfrm>
        </p:spPr>
        <p:txBody>
          <a:bodyPr>
            <a:normAutofit/>
          </a:bodyPr>
          <a:lstStyle/>
          <a:p>
            <a:r>
              <a:rPr lang="en-US" altLang="en-US" dirty="0"/>
              <a:t>Postfix : 5 2 * 3 + 5 2 + 6 / -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Stack :  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0F490A00-0D98-492E-BA24-FACB9C33402B}"/>
              </a:ext>
            </a:extLst>
          </p:cNvPr>
          <p:cNvSpPr/>
          <p:nvPr/>
        </p:nvSpPr>
        <p:spPr>
          <a:xfrm>
            <a:off x="5077967" y="2402554"/>
            <a:ext cx="149901" cy="3297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33348-7082-4C6E-B910-95A6B36B9F19}"/>
              </a:ext>
            </a:extLst>
          </p:cNvPr>
          <p:cNvSpPr txBox="1"/>
          <p:nvPr/>
        </p:nvSpPr>
        <p:spPr>
          <a:xfrm>
            <a:off x="8266551" y="3028890"/>
            <a:ext cx="29140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Oprand2 = 1</a:t>
            </a:r>
          </a:p>
          <a:p>
            <a:r>
              <a:rPr lang="en-US" sz="2000" dirty="0"/>
              <a:t>Operand1 = 13</a:t>
            </a:r>
          </a:p>
          <a:p>
            <a:r>
              <a:rPr lang="en-US" sz="2000" dirty="0"/>
              <a:t>Res =Operand1-Operand2</a:t>
            </a:r>
          </a:p>
          <a:p>
            <a:r>
              <a:rPr lang="en-US" sz="2000" dirty="0"/>
              <a:t>Push(res)</a:t>
            </a:r>
          </a:p>
        </p:txBody>
      </p:sp>
    </p:spTree>
    <p:extLst>
      <p:ext uri="{BB962C8B-B14F-4D97-AF65-F5344CB8AC3E}">
        <p14:creationId xmlns:p14="http://schemas.microsoft.com/office/powerpoint/2010/main" val="18333826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Postfix Evaluation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18805"/>
            <a:ext cx="4594385" cy="4471935"/>
          </a:xfrm>
        </p:spPr>
        <p:txBody>
          <a:bodyPr>
            <a:normAutofit/>
          </a:bodyPr>
          <a:lstStyle/>
          <a:p>
            <a:r>
              <a:rPr lang="en-US" altLang="en-US" dirty="0"/>
              <a:t>Postfix : 5 2 * 3 + 5 2 + 6 / -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Stack :  12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0F490A00-0D98-492E-BA24-FACB9C33402B}"/>
              </a:ext>
            </a:extLst>
          </p:cNvPr>
          <p:cNvSpPr/>
          <p:nvPr/>
        </p:nvSpPr>
        <p:spPr>
          <a:xfrm>
            <a:off x="5332799" y="2402554"/>
            <a:ext cx="149901" cy="3297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33348-7082-4C6E-B910-95A6B36B9F19}"/>
              </a:ext>
            </a:extLst>
          </p:cNvPr>
          <p:cNvSpPr txBox="1"/>
          <p:nvPr/>
        </p:nvSpPr>
        <p:spPr>
          <a:xfrm>
            <a:off x="8266551" y="3028890"/>
            <a:ext cx="29140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Oprand2 = 1</a:t>
            </a:r>
          </a:p>
          <a:p>
            <a:r>
              <a:rPr lang="en-US" sz="2000" dirty="0"/>
              <a:t>Operand1 = 13</a:t>
            </a:r>
          </a:p>
          <a:p>
            <a:r>
              <a:rPr lang="en-US" sz="2000" dirty="0"/>
              <a:t>Res =Operand1-Operand2</a:t>
            </a:r>
          </a:p>
          <a:p>
            <a:r>
              <a:rPr lang="en-US" sz="2000" dirty="0"/>
              <a:t>Push(res)</a:t>
            </a:r>
          </a:p>
        </p:txBody>
      </p:sp>
    </p:spTree>
    <p:extLst>
      <p:ext uri="{BB962C8B-B14F-4D97-AF65-F5344CB8AC3E}">
        <p14:creationId xmlns:p14="http://schemas.microsoft.com/office/powerpoint/2010/main" val="34666128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Postfix Evaluation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18805"/>
            <a:ext cx="4594385" cy="4471935"/>
          </a:xfrm>
        </p:spPr>
        <p:txBody>
          <a:bodyPr>
            <a:normAutofit/>
          </a:bodyPr>
          <a:lstStyle/>
          <a:p>
            <a:r>
              <a:rPr lang="en-US" altLang="en-US" dirty="0"/>
              <a:t>Postfix : 5 2 * 3 + 5 2 + 6 / -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Stack :  </a:t>
            </a:r>
            <a:r>
              <a:rPr lang="en-US" altLang="en-US" b="1" dirty="0">
                <a:solidFill>
                  <a:srgbClr val="FF0000"/>
                </a:solidFill>
              </a:rPr>
              <a:t>12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0F490A00-0D98-492E-BA24-FACB9C33402B}"/>
              </a:ext>
            </a:extLst>
          </p:cNvPr>
          <p:cNvSpPr/>
          <p:nvPr/>
        </p:nvSpPr>
        <p:spPr>
          <a:xfrm>
            <a:off x="5332799" y="2402554"/>
            <a:ext cx="149901" cy="32978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33348-7082-4C6E-B910-95A6B36B9F19}"/>
              </a:ext>
            </a:extLst>
          </p:cNvPr>
          <p:cNvSpPr txBox="1"/>
          <p:nvPr/>
        </p:nvSpPr>
        <p:spPr>
          <a:xfrm>
            <a:off x="8266551" y="3028890"/>
            <a:ext cx="29140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Oprand2 = 1</a:t>
            </a:r>
          </a:p>
          <a:p>
            <a:r>
              <a:rPr lang="en-US" sz="2000" dirty="0"/>
              <a:t>Operand1 = 13</a:t>
            </a:r>
          </a:p>
          <a:p>
            <a:r>
              <a:rPr lang="en-US" sz="2000" dirty="0"/>
              <a:t>Res =Operand1-Operand2</a:t>
            </a:r>
          </a:p>
          <a:p>
            <a:r>
              <a:rPr lang="en-US" sz="2000" dirty="0"/>
              <a:t>Push(res)</a:t>
            </a:r>
          </a:p>
        </p:txBody>
      </p:sp>
    </p:spTree>
    <p:extLst>
      <p:ext uri="{BB962C8B-B14F-4D97-AF65-F5344CB8AC3E}">
        <p14:creationId xmlns:p14="http://schemas.microsoft.com/office/powerpoint/2010/main" val="15266306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49ED1-1C7C-4038-8EC7-3AAC41AD3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8028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Postfix Notation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423542"/>
            <a:ext cx="10168128" cy="3482584"/>
          </a:xfrm>
        </p:spPr>
        <p:txBody>
          <a:bodyPr>
            <a:normAutofit/>
          </a:bodyPr>
          <a:lstStyle/>
          <a:p>
            <a:r>
              <a:rPr lang="en-US" altLang="en-US" dirty="0"/>
              <a:t>Another alternative is to put the operators after the operands as in</a:t>
            </a:r>
          </a:p>
          <a:p>
            <a:pPr>
              <a:buFont typeface="Monotype Sorts" pitchFamily="32" charset="2"/>
              <a:buNone/>
            </a:pPr>
            <a:r>
              <a:rPr lang="en-US" altLang="en-US" dirty="0"/>
              <a:t>				A B +</a:t>
            </a:r>
          </a:p>
          <a:p>
            <a:pPr>
              <a:buFont typeface="Monotype Sorts" pitchFamily="32" charset="2"/>
              <a:buNone/>
            </a:pPr>
            <a:r>
              <a:rPr lang="en-US" altLang="en-US" dirty="0"/>
              <a:t>                          and</a:t>
            </a:r>
          </a:p>
          <a:p>
            <a:pPr>
              <a:buFont typeface="Monotype Sorts" pitchFamily="32" charset="2"/>
              <a:buNone/>
            </a:pPr>
            <a:r>
              <a:rPr lang="en-US" altLang="en-US" dirty="0"/>
              <a:t>				A B *</a:t>
            </a:r>
          </a:p>
          <a:p>
            <a:r>
              <a:rPr lang="en-US" altLang="en-US" dirty="0"/>
              <a:t>This is </a:t>
            </a:r>
            <a:r>
              <a:rPr lang="en-US" altLang="en-US" i="1" dirty="0"/>
              <a:t>Postfix</a:t>
            </a:r>
            <a:r>
              <a:rPr lang="en-US" altLang="en-US" dirty="0"/>
              <a:t> notation</a:t>
            </a:r>
            <a:endParaRPr lang="en-US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11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Infix to Postfix conversion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423542"/>
            <a:ext cx="10168128" cy="3482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00B0F0"/>
                </a:solidFill>
              </a:rPr>
              <a:t>Infix : A+B*C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B0F0"/>
                </a:solidFill>
              </a:rPr>
              <a:t>Postfix: ABC*+</a:t>
            </a:r>
          </a:p>
          <a:p>
            <a:pPr marL="0" indent="0">
              <a:buNone/>
            </a:pPr>
            <a:endParaRPr lang="en-US" alt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B0F0"/>
                </a:solidFill>
              </a:rPr>
              <a:t>Infix : (A+B)*C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B0F0"/>
                </a:solidFill>
              </a:rPr>
              <a:t>Postfix: AB+C*</a:t>
            </a:r>
          </a:p>
        </p:txBody>
      </p:sp>
    </p:spTree>
    <p:extLst>
      <p:ext uri="{BB962C8B-B14F-4D97-AF65-F5344CB8AC3E}">
        <p14:creationId xmlns:p14="http://schemas.microsoft.com/office/powerpoint/2010/main" val="2267670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Infix to Prefix conversion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423542"/>
            <a:ext cx="10168128" cy="3482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00B0F0"/>
                </a:solidFill>
              </a:rPr>
              <a:t>Infix : A+B*C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B0F0"/>
                </a:solidFill>
              </a:rPr>
              <a:t>Prefix: +A*BC</a:t>
            </a:r>
          </a:p>
          <a:p>
            <a:pPr marL="0" indent="0">
              <a:buNone/>
            </a:pPr>
            <a:endParaRPr lang="en-US" alt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B0F0"/>
                </a:solidFill>
              </a:rPr>
              <a:t>Infix : (A+B)*C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B0F0"/>
                </a:solidFill>
              </a:rPr>
              <a:t>Prefix:*+ABC</a:t>
            </a:r>
          </a:p>
        </p:txBody>
      </p:sp>
    </p:spTree>
    <p:extLst>
      <p:ext uri="{BB962C8B-B14F-4D97-AF65-F5344CB8AC3E}">
        <p14:creationId xmlns:p14="http://schemas.microsoft.com/office/powerpoint/2010/main" val="3274496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Algorithm for Infix to Postfix conversion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423542"/>
            <a:ext cx="10168128" cy="3482584"/>
          </a:xfrm>
        </p:spPr>
        <p:txBody>
          <a:bodyPr>
            <a:normAutofit/>
          </a:bodyPr>
          <a:lstStyle/>
          <a:p>
            <a:pPr marL="609600" indent="-609600">
              <a:buFont typeface="Arial" panose="020B0604020202020204" pitchFamily="34" charset="0"/>
              <a:buAutoNum type="arabicPeriod"/>
            </a:pPr>
            <a:r>
              <a:rPr lang="en-US" altLang="en-US" dirty="0"/>
              <a:t>Operands are single characters.</a:t>
            </a:r>
          </a:p>
          <a:p>
            <a:pPr marL="609600" indent="-609600">
              <a:buFont typeface="Arial" panose="020B0604020202020204" pitchFamily="34" charset="0"/>
              <a:buAutoNum type="arabicPeriod"/>
            </a:pPr>
            <a:r>
              <a:rPr lang="en-US" altLang="en-US" dirty="0"/>
              <a:t> Operators +,-,*,/</a:t>
            </a:r>
          </a:p>
          <a:p>
            <a:pPr marL="0" indent="0">
              <a:buNone/>
            </a:pPr>
            <a:endParaRPr lang="en-US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714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0525395E41FC40B143496053B59309" ma:contentTypeVersion="4" ma:contentTypeDescription="Create a new document." ma:contentTypeScope="" ma:versionID="e1aea9e7d2ef9f6b8102cda2e952e7f0">
  <xsd:schema xmlns:xsd="http://www.w3.org/2001/XMLSchema" xmlns:xs="http://www.w3.org/2001/XMLSchema" xmlns:p="http://schemas.microsoft.com/office/2006/metadata/properties" xmlns:ns2="f4a321fe-2540-41fe-af76-bf9e86ef03f4" targetNamespace="http://schemas.microsoft.com/office/2006/metadata/properties" ma:root="true" ma:fieldsID="18ce7eaf534322a645540b1a92c997ed" ns2:_="">
    <xsd:import namespace="f4a321fe-2540-41fe-af76-bf9e86ef03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a321fe-2540-41fe-af76-bf9e86ef03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5858DB-9C8D-468A-BE48-D8210E814DDE}"/>
</file>

<file path=customXml/itemProps2.xml><?xml version="1.0" encoding="utf-8"?>
<ds:datastoreItem xmlns:ds="http://schemas.openxmlformats.org/officeDocument/2006/customXml" ds:itemID="{A3D02CC9-6DAF-4219-9DD2-E87225A36C69}"/>
</file>

<file path=customXml/itemProps3.xml><?xml version="1.0" encoding="utf-8"?>
<ds:datastoreItem xmlns:ds="http://schemas.openxmlformats.org/officeDocument/2006/customXml" ds:itemID="{6F050018-3278-42D6-98F0-13BFDDA08227}"/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1611</Words>
  <Application>Microsoft Office PowerPoint</Application>
  <PresentationFormat>Widescreen</PresentationFormat>
  <Paragraphs>370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Calibri Light</vt:lpstr>
      <vt:lpstr>Monotype Sorts</vt:lpstr>
      <vt:lpstr>Office Theme</vt:lpstr>
      <vt:lpstr>Office Theme</vt:lpstr>
      <vt:lpstr>Data Structures</vt:lpstr>
      <vt:lpstr>Applications of Stack</vt:lpstr>
      <vt:lpstr>Infix, Postfix and Prefix Expression</vt:lpstr>
      <vt:lpstr>Infix Expression</vt:lpstr>
      <vt:lpstr>Prefix Notation</vt:lpstr>
      <vt:lpstr>Postfix Notation</vt:lpstr>
      <vt:lpstr>Infix to Postfix conversion</vt:lpstr>
      <vt:lpstr>Infix to Prefix conversion</vt:lpstr>
      <vt:lpstr>Algorithm for Infix to Postfix conversion</vt:lpstr>
      <vt:lpstr>Algorithm for Infix to Postfix conversion</vt:lpstr>
      <vt:lpstr>Algorithm for Infix to Postfix conversion</vt:lpstr>
      <vt:lpstr>Algorithm for Infix to Postfix conversion</vt:lpstr>
      <vt:lpstr>Algorithm for Infix to Postfix conversion</vt:lpstr>
      <vt:lpstr>Algorithm for Infix to Postfix conversion</vt:lpstr>
      <vt:lpstr>Algorithm for Infix to Postfix conversion</vt:lpstr>
      <vt:lpstr>Algorithm for Infix to Postfix conversion</vt:lpstr>
      <vt:lpstr>Algorithm for Infix to Postfix conversion</vt:lpstr>
      <vt:lpstr>Algorithm for Infix to Postfix conversion</vt:lpstr>
      <vt:lpstr>Algorithm for Infix to Postfix conversion</vt:lpstr>
      <vt:lpstr>Algorithm for Infix to Postfix conversion</vt:lpstr>
      <vt:lpstr>Algorithm for Infix to Postfix conversion</vt:lpstr>
      <vt:lpstr>Algorithm for Infix to Postfix conversion</vt:lpstr>
      <vt:lpstr>Algorithm for Infix to Postfix conversion</vt:lpstr>
      <vt:lpstr>Algorithm for Infix to Postfix conversion</vt:lpstr>
      <vt:lpstr>Algorithm for Infix to Postfix conversion</vt:lpstr>
      <vt:lpstr>Algorithm for Infix to Postfix conversion</vt:lpstr>
      <vt:lpstr>Algorithm for Infix to Postfix conversion</vt:lpstr>
      <vt:lpstr>Algorithm for Infix to Postfix conversion</vt:lpstr>
      <vt:lpstr>Algorithm for Infix to Postfix conversion</vt:lpstr>
      <vt:lpstr>Algorithm for Infix to Postfix conversion</vt:lpstr>
      <vt:lpstr>Postfix Evaluation</vt:lpstr>
      <vt:lpstr>Postfix Evaluation</vt:lpstr>
      <vt:lpstr>Postfix Evaluation</vt:lpstr>
      <vt:lpstr>Postfix Evaluation</vt:lpstr>
      <vt:lpstr>Postfix Evaluation</vt:lpstr>
      <vt:lpstr>Postfix Evaluation</vt:lpstr>
      <vt:lpstr>Postfix Evaluation</vt:lpstr>
      <vt:lpstr>Postfix Evaluation</vt:lpstr>
      <vt:lpstr>Postfix Evaluation</vt:lpstr>
      <vt:lpstr>Postfix Evaluation</vt:lpstr>
      <vt:lpstr>Postfix Evaluation</vt:lpstr>
      <vt:lpstr>Postfix Evaluation</vt:lpstr>
      <vt:lpstr>Postfix Evaluation</vt:lpstr>
      <vt:lpstr>Postfix Evaluation</vt:lpstr>
      <vt:lpstr>Postfix Evaluation</vt:lpstr>
      <vt:lpstr>Postfix Evaluation</vt:lpstr>
      <vt:lpstr>Postfix Evaluation</vt:lpstr>
      <vt:lpstr>Postfix Evaluation</vt:lpstr>
      <vt:lpstr>Postfix Evaluation</vt:lpstr>
      <vt:lpstr>Postfix Evaluation</vt:lpstr>
      <vt:lpstr>Postfix Evaluation</vt:lpstr>
      <vt:lpstr>Postfix Evaluation</vt:lpstr>
      <vt:lpstr>Postfix Evaluation</vt:lpstr>
      <vt:lpstr>Postfix Evaluation</vt:lpstr>
      <vt:lpstr>Postfix Evaluation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Janardhan Naidu</dc:creator>
  <cp:lastModifiedBy>Janardhan Naidu</cp:lastModifiedBy>
  <cp:revision>35</cp:revision>
  <dcterms:created xsi:type="dcterms:W3CDTF">2020-09-19T15:38:07Z</dcterms:created>
  <dcterms:modified xsi:type="dcterms:W3CDTF">2020-09-29T08:00:20Z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0x010100090525395E41FC40B143496053B59309</vt:lpwstr>
  </property>
</Properties>
</file>