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sldIdLst>
    <p:sldId id="271" r:id="rId3"/>
    <p:sldId id="268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7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0E88671-E863-4B5A-B59E-20B34C5D1478}">
          <p14:sldIdLst>
            <p14:sldId id="271"/>
            <p14:sldId id="268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62" autoAdjust="0"/>
    <p:restoredTop sz="94660"/>
  </p:normalViewPr>
  <p:slideViewPr>
    <p:cSldViewPr snapToGrid="0">
      <p:cViewPr varScale="1">
        <p:scale>
          <a:sx n="72" d="100"/>
          <a:sy n="72" d="100"/>
        </p:scale>
        <p:origin x="73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customXml" Target="../customXml/item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customXml" Target="../customXml/item2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77849-573F-4B9E-B3B1-D66F4E6D6D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21A234-BB38-486B-A264-71B5F5B2C6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2EFE11-E118-4F8B-B1E7-6532B73FC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88CF7-7BCC-46C7-9225-FC1AB896F2E1}" type="datetimeFigureOut">
              <a:rPr lang="en-US" smtClean="0"/>
              <a:t>24/09/2020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0E272-88EF-40A1-8A5E-B09257586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D307DD-EA94-4A6F-BFFA-3D094C8FF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DC807-C219-4A63-B575-E683DA31B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9E76E-72A2-4108-8225-F69088C92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B9AEDE-4748-49EA-A30D-BFB9B5AAF5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ED45E-6A44-4EE0-BF69-5FE9F535F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88CF7-7BCC-46C7-9225-FC1AB896F2E1}" type="datetimeFigureOut">
              <a:rPr lang="en-US" smtClean="0"/>
              <a:t>24/09/2020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FB2E9-FA0D-4195-BA4B-73980C3F4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3023F-455C-4ED4-B90A-E71F4C14C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DC807-C219-4A63-B575-E683DA31B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435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DC99E8-5D8B-4DD8-A3A3-5D10B8BCA9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34F229-CBEC-4CE8-92AC-E6BE7AADE6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D1CAB-A66D-47DA-B368-D370BD754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88CF7-7BCC-46C7-9225-FC1AB896F2E1}" type="datetimeFigureOut">
              <a:rPr lang="en-US" smtClean="0"/>
              <a:t>24/09/2020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AE957-4A2D-4F3B-9B46-C3421F25F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9575A-8D32-4CD6-BA4A-3D8E96435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DC807-C219-4A63-B575-E683DA31B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3468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FAFD1-1220-4BA9-A53E-B965CBD4D4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E742FF-8B59-4AAC-BD1A-AE91D822F1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892BC5-AE00-4525-985F-162FA7135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74D05-EB93-41ED-AA6C-BBA73B725675}" type="datetimeFigureOut">
              <a:rPr lang="en-US" smtClean="0"/>
              <a:t>24/09/2020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790CE6-1BA3-4CF0-B40F-C2DC97ECD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6F551-3365-414C-B4BC-C8DAFEECE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71A83-AF0A-4802-A65B-08E70277B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331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2D1A3-9F00-4A77-8888-E520B947C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D2D4C-56FC-481C-9A1D-ECD76058C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9CB05-CB99-4D1C-A8D6-4D827E4CA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88CF7-7BCC-46C7-9225-FC1AB896F2E1}" type="datetimeFigureOut">
              <a:rPr lang="en-US" smtClean="0"/>
              <a:t>24/09/2020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0A62C-B789-4A21-8325-D14BC25D3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F900C-A3C7-4B3C-B09C-C570D5336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DC807-C219-4A63-B575-E683DA31B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777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790DB-4CBA-4343-87D7-5BA2501FD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BF19F5-B2F5-467F-8BFF-57367418F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7741F-A5D3-4715-9BCC-BD5EB7EA2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88CF7-7BCC-46C7-9225-FC1AB896F2E1}" type="datetimeFigureOut">
              <a:rPr lang="en-US" smtClean="0"/>
              <a:t>24/09/2020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C1405F-56F4-48A6-9524-1C4BA8458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244BF-5115-4584-A883-09A20B00C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DC807-C219-4A63-B575-E683DA31B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587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C8883-1B71-4B5E-A65D-CE3743F89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ECFDD-EAB0-4652-BBC4-3B464DD574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3FBE30-D794-493C-9BE4-0796D691A7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F46A36-3B43-4509-8878-D952270A4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88CF7-7BCC-46C7-9225-FC1AB896F2E1}" type="datetimeFigureOut">
              <a:rPr lang="en-US" smtClean="0"/>
              <a:t>24/09/2020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3096F-0F64-49CA-B015-DB1D3B7F0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B7B67C-186C-4DB6-BADF-624B368AF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DC807-C219-4A63-B575-E683DA31B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110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26264-2365-4DE3-BDE8-131B78D86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DD611C-C3D5-4134-9E65-124AAC103B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D2FC64-C493-4FC3-90B9-677F65549F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2D911F-A2FA-40EA-8FCF-66D47F2E78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97360F-8839-43D5-898B-261DA5DBAB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8B65C4-78C2-499C-816E-FB1005285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88CF7-7BCC-46C7-9225-FC1AB896F2E1}" type="datetimeFigureOut">
              <a:rPr lang="en-US" smtClean="0"/>
              <a:t>24/09/2020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45B2EA-A13A-4B76-959B-1B0971ED5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151E6B-ED68-4817-BB78-ECADCECCD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DC807-C219-4A63-B575-E683DA31B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77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96BB7-7DE3-4337-BB9A-00577F01D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CF7FF9-4443-492A-97BC-45034AE63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88CF7-7BCC-46C7-9225-FC1AB896F2E1}" type="datetimeFigureOut">
              <a:rPr lang="en-US" smtClean="0"/>
              <a:t>24/09/2020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7A294A-6AB7-4FC9-A342-69F2B261C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A66A74-140C-421C-A83C-08F86108C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DC807-C219-4A63-B575-E683DA31B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116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04DB3E-11DA-421F-9532-1A187C4DE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88CF7-7BCC-46C7-9225-FC1AB896F2E1}" type="datetimeFigureOut">
              <a:rPr lang="en-US" smtClean="0"/>
              <a:t>24/09/2020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101C8D-794A-4717-A64D-7A846D649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11A49A-B243-48A9-BFAD-66ED341D4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DC807-C219-4A63-B575-E683DA31B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861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11152-6B95-43FA-9A4C-B26ED4BBC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96E96-023D-4978-BC1C-01686EE1D5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4B6418-480C-4CF1-8686-8CD6C2FBE9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C658E-34A7-4F4D-A13B-630A06CE0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88CF7-7BCC-46C7-9225-FC1AB896F2E1}" type="datetimeFigureOut">
              <a:rPr lang="en-US" smtClean="0"/>
              <a:t>24/09/2020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810A8A-9EFF-42A4-8166-2C1CADF47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EB7F19-6FA2-416B-BC18-1FFF454F9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DC807-C219-4A63-B575-E683DA31B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674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34B23-4AC4-4FDD-B5BE-406B31826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8DEB82-B1A7-4CB3-8178-B85BED9284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DDABDC-D991-45E9-9E70-CDF984A686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BBEEEF-CA40-46D0-B48F-F85297F72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88CF7-7BCC-46C7-9225-FC1AB896F2E1}" type="datetimeFigureOut">
              <a:rPr lang="en-US" smtClean="0"/>
              <a:t>24/09/2020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E95BDA-A262-42E6-82B2-ADD2671C0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9F48D0-5E62-424F-A52E-53392398A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DC807-C219-4A63-B575-E683DA31B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731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24F72E-28BC-475F-868A-6759CB9F3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9784E1-4AA9-47E1-A655-AD53BFBCF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648D6-0EC9-468E-BB46-7FCEADEAC4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88CF7-7BCC-46C7-9225-FC1AB896F2E1}" type="datetimeFigureOut">
              <a:rPr lang="en-US" smtClean="0"/>
              <a:t>24/09/2020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5AD8D-9A0A-446F-9B64-BE02700E8B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4C3C45-68C1-4025-90FE-ABFA5984D3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DC807-C219-4A63-B575-E683DA31B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157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3AB044-0C7F-4311-B6EB-BCF745732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4AEFD5-0FED-4CA3-858F-DD461836F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3FA63-408E-48B1-9659-D8BEE912B7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74D05-EB93-41ED-AA6C-BBA73B725675}" type="datetimeFigureOut">
              <a:rPr lang="en-US" smtClean="0"/>
              <a:t>24/09/2020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EFE11-9069-4679-8C27-B168177A64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A49D8-5DB2-45C0-AA7C-65B508337E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71A83-AF0A-4802-A65B-08E70277B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613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7D2DF6-1788-410B-B2CB-14037F227B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>
            <a:normAutofit/>
          </a:bodyPr>
          <a:lstStyle/>
          <a:p>
            <a:pPr algn="l"/>
            <a:r>
              <a:rPr lang="en-US" sz="8000"/>
              <a:t>Data Structures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4ACB69-6E35-4B72-AE03-51FC51E8B7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43113" y="4619624"/>
            <a:ext cx="5501541" cy="1038225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Stack using Singly Linked List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3088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1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3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Rectangle 25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F49E1B-41A8-4C0C-BE45-8FDAD78A8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Stack using Singly Linked List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592E5355-2FFE-428A-BAC9-4362F2D488AF}"/>
              </a:ext>
            </a:extLst>
          </p:cNvPr>
          <p:cNvGraphicFramePr>
            <a:graphicFrameLocks noGrp="1"/>
          </p:cNvGraphicFramePr>
          <p:nvPr/>
        </p:nvGraphicFramePr>
        <p:xfrm>
          <a:off x="10484220" y="5216267"/>
          <a:ext cx="79947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9476">
                  <a:extLst>
                    <a:ext uri="{9D8B030D-6E8A-4147-A177-3AD203B41FA5}">
                      <a16:colId xmlns:a16="http://schemas.microsoft.com/office/drawing/2014/main" val="3415795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889548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A1C2D13-8B17-4408-9FDA-40A6DC4E98D2}"/>
              </a:ext>
            </a:extLst>
          </p:cNvPr>
          <p:cNvSpPr txBox="1"/>
          <p:nvPr/>
        </p:nvSpPr>
        <p:spPr>
          <a:xfrm>
            <a:off x="11283696" y="5216267"/>
            <a:ext cx="503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1FE7F19-D02B-4FB1-8927-A3DEBDDC7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8806"/>
            <a:ext cx="5712502" cy="4546885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void push(int n){</a:t>
            </a:r>
          </a:p>
          <a:p>
            <a:pPr marL="0" indent="0">
              <a:buNone/>
            </a:pPr>
            <a:r>
              <a:rPr lang="en-IN" dirty="0"/>
              <a:t>	node *c;</a:t>
            </a:r>
          </a:p>
          <a:p>
            <a:pPr marL="0" indent="0">
              <a:buNone/>
            </a:pPr>
            <a:r>
              <a:rPr lang="en-IN" dirty="0"/>
              <a:t>	c=(node*)malloc(</a:t>
            </a:r>
            <a:r>
              <a:rPr lang="en-IN" dirty="0" err="1"/>
              <a:t>sizeof</a:t>
            </a:r>
            <a:r>
              <a:rPr lang="en-IN" dirty="0"/>
              <a:t>(node));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>
                <a:solidFill>
                  <a:srgbClr val="FF0000"/>
                </a:solidFill>
              </a:rPr>
              <a:t>c-&gt;data=n;</a:t>
            </a:r>
          </a:p>
          <a:p>
            <a:pPr marL="0" indent="0">
              <a:buNone/>
            </a:pPr>
            <a:r>
              <a:rPr lang="en-IN" dirty="0"/>
              <a:t>	c-&gt;link=top;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	</a:t>
            </a:r>
            <a:r>
              <a:rPr lang="en-IN" dirty="0"/>
              <a:t>top = c;</a:t>
            </a:r>
          </a:p>
          <a:p>
            <a:pPr marL="0" indent="0">
              <a:buNone/>
            </a:pPr>
            <a:r>
              <a:rPr lang="en-IN" dirty="0"/>
              <a:t>}</a:t>
            </a:r>
            <a:endParaRPr lang="en-US" dirty="0"/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086A42B8-6DD7-4815-94A5-68994F2F4374}"/>
              </a:ext>
            </a:extLst>
          </p:cNvPr>
          <p:cNvGraphicFramePr>
            <a:graphicFrameLocks noGrp="1"/>
          </p:cNvGraphicFramePr>
          <p:nvPr/>
        </p:nvGraphicFramePr>
        <p:xfrm>
          <a:off x="8175477" y="5196196"/>
          <a:ext cx="1925404" cy="5245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2702">
                  <a:extLst>
                    <a:ext uri="{9D8B030D-6E8A-4147-A177-3AD203B41FA5}">
                      <a16:colId xmlns:a16="http://schemas.microsoft.com/office/drawing/2014/main" val="742430512"/>
                    </a:ext>
                  </a:extLst>
                </a:gridCol>
                <a:gridCol w="962702">
                  <a:extLst>
                    <a:ext uri="{9D8B030D-6E8A-4147-A177-3AD203B41FA5}">
                      <a16:colId xmlns:a16="http://schemas.microsoft.com/office/drawing/2014/main" val="2459972916"/>
                    </a:ext>
                  </a:extLst>
                </a:gridCol>
              </a:tblGrid>
              <a:tr h="52451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7589892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252AE399-C7FB-433F-864C-447FB88A4D59}"/>
              </a:ext>
            </a:extLst>
          </p:cNvPr>
          <p:cNvSpPr txBox="1"/>
          <p:nvPr/>
        </p:nvSpPr>
        <p:spPr>
          <a:xfrm>
            <a:off x="7585710" y="484693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</a:t>
            </a:r>
          </a:p>
        </p:txBody>
      </p:sp>
      <p:graphicFrame>
        <p:nvGraphicFramePr>
          <p:cNvPr id="14" name="Table 8">
            <a:extLst>
              <a:ext uri="{FF2B5EF4-FFF2-40B4-BE49-F238E27FC236}">
                <a16:creationId xmlns:a16="http://schemas.microsoft.com/office/drawing/2014/main" id="{90ED4638-23FE-4D5A-8806-52EC87E105C1}"/>
              </a:ext>
            </a:extLst>
          </p:cNvPr>
          <p:cNvGraphicFramePr>
            <a:graphicFrameLocks noGrp="1"/>
          </p:cNvGraphicFramePr>
          <p:nvPr/>
        </p:nvGraphicFramePr>
        <p:xfrm>
          <a:off x="6594565" y="4584676"/>
          <a:ext cx="79947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9476">
                  <a:extLst>
                    <a:ext uri="{9D8B030D-6E8A-4147-A177-3AD203B41FA5}">
                      <a16:colId xmlns:a16="http://schemas.microsoft.com/office/drawing/2014/main" val="3415795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8895489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448D3B8C-F712-4124-9FE6-ED37AE3B50BB}"/>
              </a:ext>
            </a:extLst>
          </p:cNvPr>
          <p:cNvSpPr txBox="1"/>
          <p:nvPr/>
        </p:nvSpPr>
        <p:spPr>
          <a:xfrm>
            <a:off x="6174970" y="4955516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cur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F8502265-46AE-43AC-B0D7-5162DD09A83C}"/>
              </a:ext>
            </a:extLst>
          </p:cNvPr>
          <p:cNvSpPr/>
          <p:nvPr/>
        </p:nvSpPr>
        <p:spPr>
          <a:xfrm>
            <a:off x="7410397" y="4584676"/>
            <a:ext cx="711037" cy="12714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EB5533F1-264D-47F3-A397-7C6BA76F1869}"/>
              </a:ext>
            </a:extLst>
          </p:cNvPr>
          <p:cNvSpPr/>
          <p:nvPr/>
        </p:nvSpPr>
        <p:spPr>
          <a:xfrm rot="10800000">
            <a:off x="10100881" y="5355987"/>
            <a:ext cx="427559" cy="13127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Table 5">
            <a:extLst>
              <a:ext uri="{FF2B5EF4-FFF2-40B4-BE49-F238E27FC236}">
                <a16:creationId xmlns:a16="http://schemas.microsoft.com/office/drawing/2014/main" id="{86727134-2FC8-4581-8EB8-DD8FADAF21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0636608"/>
              </p:ext>
            </p:extLst>
          </p:nvPr>
        </p:nvGraphicFramePr>
        <p:xfrm>
          <a:off x="8175477" y="4420749"/>
          <a:ext cx="1925404" cy="5245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2702">
                  <a:extLst>
                    <a:ext uri="{9D8B030D-6E8A-4147-A177-3AD203B41FA5}">
                      <a16:colId xmlns:a16="http://schemas.microsoft.com/office/drawing/2014/main" val="742430512"/>
                    </a:ext>
                  </a:extLst>
                </a:gridCol>
                <a:gridCol w="962702">
                  <a:extLst>
                    <a:ext uri="{9D8B030D-6E8A-4147-A177-3AD203B41FA5}">
                      <a16:colId xmlns:a16="http://schemas.microsoft.com/office/drawing/2014/main" val="2459972916"/>
                    </a:ext>
                  </a:extLst>
                </a:gridCol>
              </a:tblGrid>
              <a:tr h="52451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7589892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944A9E32-D8AB-44AC-BA33-8294F96A5B6B}"/>
              </a:ext>
            </a:extLst>
          </p:cNvPr>
          <p:cNvSpPr txBox="1"/>
          <p:nvPr/>
        </p:nvSpPr>
        <p:spPr>
          <a:xfrm>
            <a:off x="8121434" y="575624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</a:t>
            </a:r>
          </a:p>
        </p:txBody>
      </p:sp>
    </p:spTree>
    <p:extLst>
      <p:ext uri="{BB962C8B-B14F-4D97-AF65-F5344CB8AC3E}">
        <p14:creationId xmlns:p14="http://schemas.microsoft.com/office/powerpoint/2010/main" val="18975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1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3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Rectangle 25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F49E1B-41A8-4C0C-BE45-8FDAD78A8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Stack using Singly Linked List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592E5355-2FFE-428A-BAC9-4362F2D488AF}"/>
              </a:ext>
            </a:extLst>
          </p:cNvPr>
          <p:cNvGraphicFramePr>
            <a:graphicFrameLocks noGrp="1"/>
          </p:cNvGraphicFramePr>
          <p:nvPr/>
        </p:nvGraphicFramePr>
        <p:xfrm>
          <a:off x="10484220" y="5216267"/>
          <a:ext cx="79947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9476">
                  <a:extLst>
                    <a:ext uri="{9D8B030D-6E8A-4147-A177-3AD203B41FA5}">
                      <a16:colId xmlns:a16="http://schemas.microsoft.com/office/drawing/2014/main" val="3415795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889548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A1C2D13-8B17-4408-9FDA-40A6DC4E98D2}"/>
              </a:ext>
            </a:extLst>
          </p:cNvPr>
          <p:cNvSpPr txBox="1"/>
          <p:nvPr/>
        </p:nvSpPr>
        <p:spPr>
          <a:xfrm>
            <a:off x="11283696" y="5216267"/>
            <a:ext cx="503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1FE7F19-D02B-4FB1-8927-A3DEBDDC7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8806"/>
            <a:ext cx="5712502" cy="4546885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void push(int n){</a:t>
            </a:r>
          </a:p>
          <a:p>
            <a:pPr marL="0" indent="0">
              <a:buNone/>
            </a:pPr>
            <a:r>
              <a:rPr lang="en-IN" dirty="0"/>
              <a:t>	node *c;</a:t>
            </a:r>
          </a:p>
          <a:p>
            <a:pPr marL="0" indent="0">
              <a:buNone/>
            </a:pPr>
            <a:r>
              <a:rPr lang="en-IN" dirty="0"/>
              <a:t>	c=(node*)malloc(</a:t>
            </a:r>
            <a:r>
              <a:rPr lang="en-IN" dirty="0" err="1"/>
              <a:t>sizeof</a:t>
            </a:r>
            <a:r>
              <a:rPr lang="en-IN" dirty="0"/>
              <a:t>(node));</a:t>
            </a:r>
          </a:p>
          <a:p>
            <a:pPr marL="0" indent="0">
              <a:buNone/>
            </a:pPr>
            <a:r>
              <a:rPr lang="en-IN" dirty="0"/>
              <a:t>	c-&gt;data=n;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>
                <a:solidFill>
                  <a:srgbClr val="FF0000"/>
                </a:solidFill>
              </a:rPr>
              <a:t>c-&gt;link=top;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	</a:t>
            </a:r>
            <a:r>
              <a:rPr lang="en-IN" dirty="0"/>
              <a:t>top = c;</a:t>
            </a:r>
          </a:p>
          <a:p>
            <a:pPr marL="0" indent="0">
              <a:buNone/>
            </a:pPr>
            <a:r>
              <a:rPr lang="en-IN" dirty="0"/>
              <a:t>}</a:t>
            </a:r>
            <a:endParaRPr lang="en-US" dirty="0"/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086A42B8-6DD7-4815-94A5-68994F2F4374}"/>
              </a:ext>
            </a:extLst>
          </p:cNvPr>
          <p:cNvGraphicFramePr>
            <a:graphicFrameLocks noGrp="1"/>
          </p:cNvGraphicFramePr>
          <p:nvPr/>
        </p:nvGraphicFramePr>
        <p:xfrm>
          <a:off x="8175477" y="5196196"/>
          <a:ext cx="1925404" cy="5245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2702">
                  <a:extLst>
                    <a:ext uri="{9D8B030D-6E8A-4147-A177-3AD203B41FA5}">
                      <a16:colId xmlns:a16="http://schemas.microsoft.com/office/drawing/2014/main" val="742430512"/>
                    </a:ext>
                  </a:extLst>
                </a:gridCol>
                <a:gridCol w="962702">
                  <a:extLst>
                    <a:ext uri="{9D8B030D-6E8A-4147-A177-3AD203B41FA5}">
                      <a16:colId xmlns:a16="http://schemas.microsoft.com/office/drawing/2014/main" val="2459972916"/>
                    </a:ext>
                  </a:extLst>
                </a:gridCol>
              </a:tblGrid>
              <a:tr h="52451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7589892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252AE399-C7FB-433F-864C-447FB88A4D59}"/>
              </a:ext>
            </a:extLst>
          </p:cNvPr>
          <p:cNvSpPr txBox="1"/>
          <p:nvPr/>
        </p:nvSpPr>
        <p:spPr>
          <a:xfrm>
            <a:off x="7585710" y="484693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</a:t>
            </a:r>
          </a:p>
        </p:txBody>
      </p:sp>
      <p:graphicFrame>
        <p:nvGraphicFramePr>
          <p:cNvPr id="14" name="Table 8">
            <a:extLst>
              <a:ext uri="{FF2B5EF4-FFF2-40B4-BE49-F238E27FC236}">
                <a16:creationId xmlns:a16="http://schemas.microsoft.com/office/drawing/2014/main" id="{90ED4638-23FE-4D5A-8806-52EC87E105C1}"/>
              </a:ext>
            </a:extLst>
          </p:cNvPr>
          <p:cNvGraphicFramePr>
            <a:graphicFrameLocks noGrp="1"/>
          </p:cNvGraphicFramePr>
          <p:nvPr/>
        </p:nvGraphicFramePr>
        <p:xfrm>
          <a:off x="6594565" y="4584676"/>
          <a:ext cx="79947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9476">
                  <a:extLst>
                    <a:ext uri="{9D8B030D-6E8A-4147-A177-3AD203B41FA5}">
                      <a16:colId xmlns:a16="http://schemas.microsoft.com/office/drawing/2014/main" val="3415795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8895489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448D3B8C-F712-4124-9FE6-ED37AE3B50BB}"/>
              </a:ext>
            </a:extLst>
          </p:cNvPr>
          <p:cNvSpPr txBox="1"/>
          <p:nvPr/>
        </p:nvSpPr>
        <p:spPr>
          <a:xfrm>
            <a:off x="6174970" y="4955516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cur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F8502265-46AE-43AC-B0D7-5162DD09A83C}"/>
              </a:ext>
            </a:extLst>
          </p:cNvPr>
          <p:cNvSpPr/>
          <p:nvPr/>
        </p:nvSpPr>
        <p:spPr>
          <a:xfrm>
            <a:off x="7410397" y="4584676"/>
            <a:ext cx="711037" cy="12714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EB5533F1-264D-47F3-A397-7C6BA76F1869}"/>
              </a:ext>
            </a:extLst>
          </p:cNvPr>
          <p:cNvSpPr/>
          <p:nvPr/>
        </p:nvSpPr>
        <p:spPr>
          <a:xfrm rot="10800000">
            <a:off x="10100881" y="5355987"/>
            <a:ext cx="427559" cy="13127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Table 5">
            <a:extLst>
              <a:ext uri="{FF2B5EF4-FFF2-40B4-BE49-F238E27FC236}">
                <a16:creationId xmlns:a16="http://schemas.microsoft.com/office/drawing/2014/main" id="{86727134-2FC8-4581-8EB8-DD8FADAF21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8751159"/>
              </p:ext>
            </p:extLst>
          </p:nvPr>
        </p:nvGraphicFramePr>
        <p:xfrm>
          <a:off x="8175477" y="4420749"/>
          <a:ext cx="1925404" cy="5245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2702">
                  <a:extLst>
                    <a:ext uri="{9D8B030D-6E8A-4147-A177-3AD203B41FA5}">
                      <a16:colId xmlns:a16="http://schemas.microsoft.com/office/drawing/2014/main" val="742430512"/>
                    </a:ext>
                  </a:extLst>
                </a:gridCol>
                <a:gridCol w="962702">
                  <a:extLst>
                    <a:ext uri="{9D8B030D-6E8A-4147-A177-3AD203B41FA5}">
                      <a16:colId xmlns:a16="http://schemas.microsoft.com/office/drawing/2014/main" val="2459972916"/>
                    </a:ext>
                  </a:extLst>
                </a:gridCol>
              </a:tblGrid>
              <a:tr h="52451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7589892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944A9E32-D8AB-44AC-BA33-8294F96A5B6B}"/>
              </a:ext>
            </a:extLst>
          </p:cNvPr>
          <p:cNvSpPr txBox="1"/>
          <p:nvPr/>
        </p:nvSpPr>
        <p:spPr>
          <a:xfrm>
            <a:off x="8121434" y="575624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10C0F77A-4D89-431D-A73B-2FD5B31B3A07}"/>
              </a:ext>
            </a:extLst>
          </p:cNvPr>
          <p:cNvSpPr/>
          <p:nvPr/>
        </p:nvSpPr>
        <p:spPr>
          <a:xfrm rot="5400000">
            <a:off x="9531489" y="4932890"/>
            <a:ext cx="369330" cy="15728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35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1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3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Rectangle 25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F49E1B-41A8-4C0C-BE45-8FDAD78A8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Stack using Singly Linked List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592E5355-2FFE-428A-BAC9-4362F2D488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6353212"/>
              </p:ext>
            </p:extLst>
          </p:nvPr>
        </p:nvGraphicFramePr>
        <p:xfrm>
          <a:off x="10507308" y="4420749"/>
          <a:ext cx="79947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9476">
                  <a:extLst>
                    <a:ext uri="{9D8B030D-6E8A-4147-A177-3AD203B41FA5}">
                      <a16:colId xmlns:a16="http://schemas.microsoft.com/office/drawing/2014/main" val="3415795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889548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A1C2D13-8B17-4408-9FDA-40A6DC4E98D2}"/>
              </a:ext>
            </a:extLst>
          </p:cNvPr>
          <p:cNvSpPr txBox="1"/>
          <p:nvPr/>
        </p:nvSpPr>
        <p:spPr>
          <a:xfrm>
            <a:off x="11306784" y="4420749"/>
            <a:ext cx="503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1FE7F19-D02B-4FB1-8927-A3DEBDDC7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8806"/>
            <a:ext cx="5712502" cy="4546885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void push(int n){</a:t>
            </a:r>
          </a:p>
          <a:p>
            <a:pPr marL="0" indent="0">
              <a:buNone/>
            </a:pPr>
            <a:r>
              <a:rPr lang="en-IN" dirty="0"/>
              <a:t>	node *c;</a:t>
            </a:r>
          </a:p>
          <a:p>
            <a:pPr marL="0" indent="0">
              <a:buNone/>
            </a:pPr>
            <a:r>
              <a:rPr lang="en-IN" dirty="0"/>
              <a:t>	c=(node*)malloc(</a:t>
            </a:r>
            <a:r>
              <a:rPr lang="en-IN" dirty="0" err="1"/>
              <a:t>sizeof</a:t>
            </a:r>
            <a:r>
              <a:rPr lang="en-IN" dirty="0"/>
              <a:t>(node));</a:t>
            </a:r>
          </a:p>
          <a:p>
            <a:pPr marL="0" indent="0">
              <a:buNone/>
            </a:pPr>
            <a:r>
              <a:rPr lang="en-IN" dirty="0"/>
              <a:t>	c-&gt;data=n;</a:t>
            </a:r>
          </a:p>
          <a:p>
            <a:pPr marL="0" indent="0">
              <a:buNone/>
            </a:pPr>
            <a:r>
              <a:rPr lang="en-IN" dirty="0"/>
              <a:t>	c-&gt;link=top;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	top = c;</a:t>
            </a:r>
          </a:p>
          <a:p>
            <a:pPr marL="0" indent="0">
              <a:buNone/>
            </a:pPr>
            <a:r>
              <a:rPr lang="en-IN" dirty="0"/>
              <a:t>}</a:t>
            </a:r>
            <a:endParaRPr lang="en-US" dirty="0"/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086A42B8-6DD7-4815-94A5-68994F2F4374}"/>
              </a:ext>
            </a:extLst>
          </p:cNvPr>
          <p:cNvGraphicFramePr>
            <a:graphicFrameLocks noGrp="1"/>
          </p:cNvGraphicFramePr>
          <p:nvPr/>
        </p:nvGraphicFramePr>
        <p:xfrm>
          <a:off x="8175477" y="5196196"/>
          <a:ext cx="1925404" cy="5245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2702">
                  <a:extLst>
                    <a:ext uri="{9D8B030D-6E8A-4147-A177-3AD203B41FA5}">
                      <a16:colId xmlns:a16="http://schemas.microsoft.com/office/drawing/2014/main" val="742430512"/>
                    </a:ext>
                  </a:extLst>
                </a:gridCol>
                <a:gridCol w="962702">
                  <a:extLst>
                    <a:ext uri="{9D8B030D-6E8A-4147-A177-3AD203B41FA5}">
                      <a16:colId xmlns:a16="http://schemas.microsoft.com/office/drawing/2014/main" val="2459972916"/>
                    </a:ext>
                  </a:extLst>
                </a:gridCol>
              </a:tblGrid>
              <a:tr h="52451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7589892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252AE399-C7FB-433F-864C-447FB88A4D59}"/>
              </a:ext>
            </a:extLst>
          </p:cNvPr>
          <p:cNvSpPr txBox="1"/>
          <p:nvPr/>
        </p:nvSpPr>
        <p:spPr>
          <a:xfrm>
            <a:off x="7585710" y="484693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</a:t>
            </a:r>
          </a:p>
        </p:txBody>
      </p:sp>
      <p:graphicFrame>
        <p:nvGraphicFramePr>
          <p:cNvPr id="14" name="Table 8">
            <a:extLst>
              <a:ext uri="{FF2B5EF4-FFF2-40B4-BE49-F238E27FC236}">
                <a16:creationId xmlns:a16="http://schemas.microsoft.com/office/drawing/2014/main" id="{90ED4638-23FE-4D5A-8806-52EC87E105C1}"/>
              </a:ext>
            </a:extLst>
          </p:cNvPr>
          <p:cNvGraphicFramePr>
            <a:graphicFrameLocks noGrp="1"/>
          </p:cNvGraphicFramePr>
          <p:nvPr/>
        </p:nvGraphicFramePr>
        <p:xfrm>
          <a:off x="6594565" y="4584676"/>
          <a:ext cx="79947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9476">
                  <a:extLst>
                    <a:ext uri="{9D8B030D-6E8A-4147-A177-3AD203B41FA5}">
                      <a16:colId xmlns:a16="http://schemas.microsoft.com/office/drawing/2014/main" val="3415795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8895489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448D3B8C-F712-4124-9FE6-ED37AE3B50BB}"/>
              </a:ext>
            </a:extLst>
          </p:cNvPr>
          <p:cNvSpPr txBox="1"/>
          <p:nvPr/>
        </p:nvSpPr>
        <p:spPr>
          <a:xfrm>
            <a:off x="6174970" y="4955516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cur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F8502265-46AE-43AC-B0D7-5162DD09A83C}"/>
              </a:ext>
            </a:extLst>
          </p:cNvPr>
          <p:cNvSpPr/>
          <p:nvPr/>
        </p:nvSpPr>
        <p:spPr>
          <a:xfrm>
            <a:off x="7410397" y="4584676"/>
            <a:ext cx="711037" cy="12714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EB5533F1-264D-47F3-A397-7C6BA76F1869}"/>
              </a:ext>
            </a:extLst>
          </p:cNvPr>
          <p:cNvSpPr/>
          <p:nvPr/>
        </p:nvSpPr>
        <p:spPr>
          <a:xfrm rot="10800000">
            <a:off x="10123969" y="4560469"/>
            <a:ext cx="427559" cy="13127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Table 5">
            <a:extLst>
              <a:ext uri="{FF2B5EF4-FFF2-40B4-BE49-F238E27FC236}">
                <a16:creationId xmlns:a16="http://schemas.microsoft.com/office/drawing/2014/main" id="{86727134-2FC8-4581-8EB8-DD8FADAF2178}"/>
              </a:ext>
            </a:extLst>
          </p:cNvPr>
          <p:cNvGraphicFramePr>
            <a:graphicFrameLocks noGrp="1"/>
          </p:cNvGraphicFramePr>
          <p:nvPr/>
        </p:nvGraphicFramePr>
        <p:xfrm>
          <a:off x="8175477" y="4420749"/>
          <a:ext cx="1925404" cy="5245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2702">
                  <a:extLst>
                    <a:ext uri="{9D8B030D-6E8A-4147-A177-3AD203B41FA5}">
                      <a16:colId xmlns:a16="http://schemas.microsoft.com/office/drawing/2014/main" val="742430512"/>
                    </a:ext>
                  </a:extLst>
                </a:gridCol>
                <a:gridCol w="962702">
                  <a:extLst>
                    <a:ext uri="{9D8B030D-6E8A-4147-A177-3AD203B41FA5}">
                      <a16:colId xmlns:a16="http://schemas.microsoft.com/office/drawing/2014/main" val="2459972916"/>
                    </a:ext>
                  </a:extLst>
                </a:gridCol>
              </a:tblGrid>
              <a:tr h="52451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7589892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944A9E32-D8AB-44AC-BA33-8294F96A5B6B}"/>
              </a:ext>
            </a:extLst>
          </p:cNvPr>
          <p:cNvSpPr txBox="1"/>
          <p:nvPr/>
        </p:nvSpPr>
        <p:spPr>
          <a:xfrm>
            <a:off x="8121434" y="575624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10C0F77A-4D89-431D-A73B-2FD5B31B3A07}"/>
              </a:ext>
            </a:extLst>
          </p:cNvPr>
          <p:cNvSpPr/>
          <p:nvPr/>
        </p:nvSpPr>
        <p:spPr>
          <a:xfrm rot="5400000">
            <a:off x="9531489" y="4932890"/>
            <a:ext cx="369330" cy="15728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38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1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3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Rectangle 25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F49E1B-41A8-4C0C-BE45-8FDAD78A8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Stack using Singly Linked List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592E5355-2FFE-428A-BAC9-4362F2D488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433845"/>
              </p:ext>
            </p:extLst>
          </p:nvPr>
        </p:nvGraphicFramePr>
        <p:xfrm>
          <a:off x="10420109" y="2582026"/>
          <a:ext cx="79947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9476">
                  <a:extLst>
                    <a:ext uri="{9D8B030D-6E8A-4147-A177-3AD203B41FA5}">
                      <a16:colId xmlns:a16="http://schemas.microsoft.com/office/drawing/2014/main" val="3415795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889548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A1C2D13-8B17-4408-9FDA-40A6DC4E98D2}"/>
              </a:ext>
            </a:extLst>
          </p:cNvPr>
          <p:cNvSpPr txBox="1"/>
          <p:nvPr/>
        </p:nvSpPr>
        <p:spPr>
          <a:xfrm>
            <a:off x="11219585" y="2582026"/>
            <a:ext cx="503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1FE7F19-D02B-4FB1-8927-A3DEBDDC7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8806"/>
            <a:ext cx="5712502" cy="454688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/>
              <a:t>int pop(){</a:t>
            </a:r>
          </a:p>
          <a:p>
            <a:pPr marL="0" indent="0">
              <a:buNone/>
            </a:pPr>
            <a:r>
              <a:rPr lang="en-IN" dirty="0"/>
              <a:t>	int n;</a:t>
            </a:r>
          </a:p>
          <a:p>
            <a:pPr marL="0" indent="0">
              <a:buNone/>
            </a:pPr>
            <a:r>
              <a:rPr lang="en-IN" dirty="0"/>
              <a:t>	node *c;</a:t>
            </a:r>
          </a:p>
          <a:p>
            <a:pPr marL="0" indent="0">
              <a:buNone/>
            </a:pPr>
            <a:r>
              <a:rPr lang="en-IN" dirty="0"/>
              <a:t>	if(top!=NULL){</a:t>
            </a:r>
          </a:p>
          <a:p>
            <a:pPr marL="0" indent="0">
              <a:buNone/>
            </a:pPr>
            <a:r>
              <a:rPr lang="en-IN" dirty="0"/>
              <a:t>		c=top;</a:t>
            </a:r>
          </a:p>
          <a:p>
            <a:pPr marL="0" indent="0">
              <a:buNone/>
            </a:pPr>
            <a:r>
              <a:rPr lang="en-IN" dirty="0"/>
              <a:t>		top=top-&gt;link;</a:t>
            </a:r>
          </a:p>
          <a:p>
            <a:pPr marL="0" indent="0">
              <a:buNone/>
            </a:pPr>
            <a:r>
              <a:rPr lang="en-IN" dirty="0"/>
              <a:t>		n=c-&gt;data;</a:t>
            </a:r>
          </a:p>
          <a:p>
            <a:pPr marL="0" indent="0">
              <a:buNone/>
            </a:pPr>
            <a:r>
              <a:rPr lang="en-IN" dirty="0"/>
              <a:t>		free(c);</a:t>
            </a:r>
          </a:p>
          <a:p>
            <a:pPr marL="0" indent="0">
              <a:buNone/>
            </a:pPr>
            <a:r>
              <a:rPr lang="en-IN" dirty="0"/>
              <a:t>		return n;</a:t>
            </a:r>
          </a:p>
          <a:p>
            <a:pPr marL="0" indent="0">
              <a:buNone/>
            </a:pPr>
            <a:r>
              <a:rPr lang="en-IN" dirty="0"/>
              <a:t>	}</a:t>
            </a:r>
          </a:p>
          <a:p>
            <a:pPr marL="0" indent="0">
              <a:buNone/>
            </a:pPr>
            <a:r>
              <a:rPr lang="en-IN" dirty="0"/>
              <a:t>	return 0;</a:t>
            </a:r>
          </a:p>
          <a:p>
            <a:pPr marL="0" indent="0">
              <a:buNone/>
            </a:pPr>
            <a:r>
              <a:rPr lang="en-IN" dirty="0"/>
              <a:t>}</a:t>
            </a:r>
            <a:endParaRPr lang="en-US" dirty="0"/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086A42B8-6DD7-4815-94A5-68994F2F4374}"/>
              </a:ext>
            </a:extLst>
          </p:cNvPr>
          <p:cNvGraphicFramePr>
            <a:graphicFrameLocks noGrp="1"/>
          </p:cNvGraphicFramePr>
          <p:nvPr/>
        </p:nvGraphicFramePr>
        <p:xfrm>
          <a:off x="8175477" y="5196196"/>
          <a:ext cx="1925404" cy="5245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2702">
                  <a:extLst>
                    <a:ext uri="{9D8B030D-6E8A-4147-A177-3AD203B41FA5}">
                      <a16:colId xmlns:a16="http://schemas.microsoft.com/office/drawing/2014/main" val="742430512"/>
                    </a:ext>
                  </a:extLst>
                </a:gridCol>
                <a:gridCol w="962702">
                  <a:extLst>
                    <a:ext uri="{9D8B030D-6E8A-4147-A177-3AD203B41FA5}">
                      <a16:colId xmlns:a16="http://schemas.microsoft.com/office/drawing/2014/main" val="2459972916"/>
                    </a:ext>
                  </a:extLst>
                </a:gridCol>
              </a:tblGrid>
              <a:tr h="52451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7589892"/>
                  </a:ext>
                </a:extLst>
              </a:tr>
            </a:tbl>
          </a:graphicData>
        </a:graphic>
      </p:graphicFrame>
      <p:sp>
        <p:nvSpPr>
          <p:cNvPr id="16" name="Arrow: Right 15">
            <a:extLst>
              <a:ext uri="{FF2B5EF4-FFF2-40B4-BE49-F238E27FC236}">
                <a16:creationId xmlns:a16="http://schemas.microsoft.com/office/drawing/2014/main" id="{EB5533F1-264D-47F3-A397-7C6BA76F1869}"/>
              </a:ext>
            </a:extLst>
          </p:cNvPr>
          <p:cNvSpPr/>
          <p:nvPr/>
        </p:nvSpPr>
        <p:spPr>
          <a:xfrm rot="10800000">
            <a:off x="10036770" y="2721746"/>
            <a:ext cx="427559" cy="13127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Table 5">
            <a:extLst>
              <a:ext uri="{FF2B5EF4-FFF2-40B4-BE49-F238E27FC236}">
                <a16:creationId xmlns:a16="http://schemas.microsoft.com/office/drawing/2014/main" id="{86727134-2FC8-4581-8EB8-DD8FADAF21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0939219"/>
              </p:ext>
            </p:extLst>
          </p:nvPr>
        </p:nvGraphicFramePr>
        <p:xfrm>
          <a:off x="8175477" y="4420749"/>
          <a:ext cx="1925404" cy="5245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2702">
                  <a:extLst>
                    <a:ext uri="{9D8B030D-6E8A-4147-A177-3AD203B41FA5}">
                      <a16:colId xmlns:a16="http://schemas.microsoft.com/office/drawing/2014/main" val="742430512"/>
                    </a:ext>
                  </a:extLst>
                </a:gridCol>
                <a:gridCol w="962702">
                  <a:extLst>
                    <a:ext uri="{9D8B030D-6E8A-4147-A177-3AD203B41FA5}">
                      <a16:colId xmlns:a16="http://schemas.microsoft.com/office/drawing/2014/main" val="2459972916"/>
                    </a:ext>
                  </a:extLst>
                </a:gridCol>
              </a:tblGrid>
              <a:tr h="52451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7589892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944A9E32-D8AB-44AC-BA33-8294F96A5B6B}"/>
              </a:ext>
            </a:extLst>
          </p:cNvPr>
          <p:cNvSpPr txBox="1"/>
          <p:nvPr/>
        </p:nvSpPr>
        <p:spPr>
          <a:xfrm>
            <a:off x="8121434" y="575624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10C0F77A-4D89-431D-A73B-2FD5B31B3A07}"/>
              </a:ext>
            </a:extLst>
          </p:cNvPr>
          <p:cNvSpPr/>
          <p:nvPr/>
        </p:nvSpPr>
        <p:spPr>
          <a:xfrm rot="5400000">
            <a:off x="9531489" y="4932890"/>
            <a:ext cx="369330" cy="15728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Table 5">
            <a:extLst>
              <a:ext uri="{FF2B5EF4-FFF2-40B4-BE49-F238E27FC236}">
                <a16:creationId xmlns:a16="http://schemas.microsoft.com/office/drawing/2014/main" id="{95A490EF-B374-449C-9EF4-4BFC748ED5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241541"/>
              </p:ext>
            </p:extLst>
          </p:nvPr>
        </p:nvGraphicFramePr>
        <p:xfrm>
          <a:off x="8121434" y="3528279"/>
          <a:ext cx="1925404" cy="5245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2702">
                  <a:extLst>
                    <a:ext uri="{9D8B030D-6E8A-4147-A177-3AD203B41FA5}">
                      <a16:colId xmlns:a16="http://schemas.microsoft.com/office/drawing/2014/main" val="742430512"/>
                    </a:ext>
                  </a:extLst>
                </a:gridCol>
                <a:gridCol w="962702">
                  <a:extLst>
                    <a:ext uri="{9D8B030D-6E8A-4147-A177-3AD203B41FA5}">
                      <a16:colId xmlns:a16="http://schemas.microsoft.com/office/drawing/2014/main" val="2459972916"/>
                    </a:ext>
                  </a:extLst>
                </a:gridCol>
              </a:tblGrid>
              <a:tr h="52451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7589892"/>
                  </a:ext>
                </a:extLst>
              </a:tr>
            </a:tbl>
          </a:graphicData>
        </a:graphic>
      </p:graphicFrame>
      <p:graphicFrame>
        <p:nvGraphicFramePr>
          <p:cNvPr id="21" name="Table 5">
            <a:extLst>
              <a:ext uri="{FF2B5EF4-FFF2-40B4-BE49-F238E27FC236}">
                <a16:creationId xmlns:a16="http://schemas.microsoft.com/office/drawing/2014/main" id="{978F4BBE-D792-4E23-9152-AFA3A02BE8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9890454"/>
              </p:ext>
            </p:extLst>
          </p:nvPr>
        </p:nvGraphicFramePr>
        <p:xfrm>
          <a:off x="8083116" y="2582026"/>
          <a:ext cx="1925404" cy="5245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2702">
                  <a:extLst>
                    <a:ext uri="{9D8B030D-6E8A-4147-A177-3AD203B41FA5}">
                      <a16:colId xmlns:a16="http://schemas.microsoft.com/office/drawing/2014/main" val="742430512"/>
                    </a:ext>
                  </a:extLst>
                </a:gridCol>
                <a:gridCol w="962702">
                  <a:extLst>
                    <a:ext uri="{9D8B030D-6E8A-4147-A177-3AD203B41FA5}">
                      <a16:colId xmlns:a16="http://schemas.microsoft.com/office/drawing/2014/main" val="2459972916"/>
                    </a:ext>
                  </a:extLst>
                </a:gridCol>
              </a:tblGrid>
              <a:tr h="52451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7589892"/>
                  </a:ext>
                </a:extLst>
              </a:tr>
            </a:tbl>
          </a:graphicData>
        </a:graphic>
      </p:graphicFrame>
      <p:sp>
        <p:nvSpPr>
          <p:cNvPr id="26" name="Arrow: Right 25">
            <a:extLst>
              <a:ext uri="{FF2B5EF4-FFF2-40B4-BE49-F238E27FC236}">
                <a16:creationId xmlns:a16="http://schemas.microsoft.com/office/drawing/2014/main" id="{F7216190-4D54-4AEB-BB1B-B64AD9350697}"/>
              </a:ext>
            </a:extLst>
          </p:cNvPr>
          <p:cNvSpPr/>
          <p:nvPr/>
        </p:nvSpPr>
        <p:spPr>
          <a:xfrm rot="5400000">
            <a:off x="9468411" y="4157443"/>
            <a:ext cx="369330" cy="15728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6CCD776A-B39A-47F3-8BD2-C03605BE8E00}"/>
              </a:ext>
            </a:extLst>
          </p:cNvPr>
          <p:cNvSpPr/>
          <p:nvPr/>
        </p:nvSpPr>
        <p:spPr>
          <a:xfrm rot="5400000">
            <a:off x="9374207" y="3165694"/>
            <a:ext cx="369330" cy="15728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CB7F22-2945-4420-BEA4-9165B7A9911D}"/>
              </a:ext>
            </a:extLst>
          </p:cNvPr>
          <p:cNvSpPr txBox="1"/>
          <p:nvPr/>
        </p:nvSpPr>
        <p:spPr>
          <a:xfrm>
            <a:off x="7572821" y="300598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400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A7A6640-315A-46A4-A90B-506E69C0C69D}"/>
              </a:ext>
            </a:extLst>
          </p:cNvPr>
          <p:cNvSpPr txBox="1"/>
          <p:nvPr/>
        </p:nvSpPr>
        <p:spPr>
          <a:xfrm>
            <a:off x="7639753" y="394692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13E6432-217C-475C-AC87-A5B0479B5AA5}"/>
              </a:ext>
            </a:extLst>
          </p:cNvPr>
          <p:cNvSpPr txBox="1"/>
          <p:nvPr/>
        </p:nvSpPr>
        <p:spPr>
          <a:xfrm>
            <a:off x="7677215" y="486377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</a:t>
            </a:r>
          </a:p>
        </p:txBody>
      </p:sp>
    </p:spTree>
    <p:extLst>
      <p:ext uri="{BB962C8B-B14F-4D97-AF65-F5344CB8AC3E}">
        <p14:creationId xmlns:p14="http://schemas.microsoft.com/office/powerpoint/2010/main" val="39206786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1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3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Rectangle 25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F49E1B-41A8-4C0C-BE45-8FDAD78A8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Stack using Singly Linked List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592E5355-2FFE-428A-BAC9-4362F2D488AF}"/>
              </a:ext>
            </a:extLst>
          </p:cNvPr>
          <p:cNvGraphicFramePr>
            <a:graphicFrameLocks noGrp="1"/>
          </p:cNvGraphicFramePr>
          <p:nvPr/>
        </p:nvGraphicFramePr>
        <p:xfrm>
          <a:off x="10420109" y="2582026"/>
          <a:ext cx="79947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9476">
                  <a:extLst>
                    <a:ext uri="{9D8B030D-6E8A-4147-A177-3AD203B41FA5}">
                      <a16:colId xmlns:a16="http://schemas.microsoft.com/office/drawing/2014/main" val="3415795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889548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A1C2D13-8B17-4408-9FDA-40A6DC4E98D2}"/>
              </a:ext>
            </a:extLst>
          </p:cNvPr>
          <p:cNvSpPr txBox="1"/>
          <p:nvPr/>
        </p:nvSpPr>
        <p:spPr>
          <a:xfrm>
            <a:off x="11219585" y="2582026"/>
            <a:ext cx="503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1FE7F19-D02B-4FB1-8927-A3DEBDDC7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8806"/>
            <a:ext cx="5712502" cy="45468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void display(){</a:t>
            </a:r>
          </a:p>
          <a:p>
            <a:pPr marL="0" indent="0">
              <a:buNone/>
            </a:pPr>
            <a:r>
              <a:rPr lang="en-IN" dirty="0"/>
              <a:t>	node *c;</a:t>
            </a:r>
          </a:p>
          <a:p>
            <a:pPr marL="0" indent="0">
              <a:buNone/>
            </a:pPr>
            <a:r>
              <a:rPr lang="en-IN" dirty="0"/>
              <a:t>	c=top;</a:t>
            </a:r>
          </a:p>
          <a:p>
            <a:pPr marL="0" indent="0">
              <a:buNone/>
            </a:pPr>
            <a:r>
              <a:rPr lang="en-IN" dirty="0"/>
              <a:t>	while(c!=NULL){</a:t>
            </a:r>
          </a:p>
          <a:p>
            <a:pPr marL="0" indent="0">
              <a:buNone/>
            </a:pPr>
            <a:r>
              <a:rPr lang="en-IN" dirty="0"/>
              <a:t>		</a:t>
            </a:r>
            <a:r>
              <a:rPr lang="en-IN" dirty="0" err="1"/>
              <a:t>printf</a:t>
            </a:r>
            <a:r>
              <a:rPr lang="en-IN" dirty="0"/>
              <a:t>("%d\</a:t>
            </a:r>
            <a:r>
              <a:rPr lang="en-IN" dirty="0" err="1"/>
              <a:t>t",c</a:t>
            </a:r>
            <a:r>
              <a:rPr lang="en-IN" dirty="0"/>
              <a:t>-&gt;data);</a:t>
            </a:r>
          </a:p>
          <a:p>
            <a:pPr marL="0" indent="0">
              <a:buNone/>
            </a:pPr>
            <a:r>
              <a:rPr lang="en-IN" dirty="0"/>
              <a:t>		c=c-&gt;link;</a:t>
            </a:r>
          </a:p>
          <a:p>
            <a:pPr marL="0" indent="0">
              <a:buNone/>
            </a:pPr>
            <a:r>
              <a:rPr lang="en-IN" dirty="0"/>
              <a:t>	}</a:t>
            </a:r>
          </a:p>
          <a:p>
            <a:pPr marL="0" indent="0">
              <a:buNone/>
            </a:pPr>
            <a:r>
              <a:rPr lang="en-IN" dirty="0"/>
              <a:t>}</a:t>
            </a:r>
            <a:endParaRPr lang="en-US" dirty="0"/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086A42B8-6DD7-4815-94A5-68994F2F4374}"/>
              </a:ext>
            </a:extLst>
          </p:cNvPr>
          <p:cNvGraphicFramePr>
            <a:graphicFrameLocks noGrp="1"/>
          </p:cNvGraphicFramePr>
          <p:nvPr/>
        </p:nvGraphicFramePr>
        <p:xfrm>
          <a:off x="8175477" y="5196196"/>
          <a:ext cx="1925404" cy="5245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2702">
                  <a:extLst>
                    <a:ext uri="{9D8B030D-6E8A-4147-A177-3AD203B41FA5}">
                      <a16:colId xmlns:a16="http://schemas.microsoft.com/office/drawing/2014/main" val="742430512"/>
                    </a:ext>
                  </a:extLst>
                </a:gridCol>
                <a:gridCol w="962702">
                  <a:extLst>
                    <a:ext uri="{9D8B030D-6E8A-4147-A177-3AD203B41FA5}">
                      <a16:colId xmlns:a16="http://schemas.microsoft.com/office/drawing/2014/main" val="2459972916"/>
                    </a:ext>
                  </a:extLst>
                </a:gridCol>
              </a:tblGrid>
              <a:tr h="52451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7589892"/>
                  </a:ext>
                </a:extLst>
              </a:tr>
            </a:tbl>
          </a:graphicData>
        </a:graphic>
      </p:graphicFrame>
      <p:sp>
        <p:nvSpPr>
          <p:cNvPr id="16" name="Arrow: Right 15">
            <a:extLst>
              <a:ext uri="{FF2B5EF4-FFF2-40B4-BE49-F238E27FC236}">
                <a16:creationId xmlns:a16="http://schemas.microsoft.com/office/drawing/2014/main" id="{EB5533F1-264D-47F3-A397-7C6BA76F1869}"/>
              </a:ext>
            </a:extLst>
          </p:cNvPr>
          <p:cNvSpPr/>
          <p:nvPr/>
        </p:nvSpPr>
        <p:spPr>
          <a:xfrm rot="10800000">
            <a:off x="10036770" y="2721746"/>
            <a:ext cx="427559" cy="13127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Table 5">
            <a:extLst>
              <a:ext uri="{FF2B5EF4-FFF2-40B4-BE49-F238E27FC236}">
                <a16:creationId xmlns:a16="http://schemas.microsoft.com/office/drawing/2014/main" id="{86727134-2FC8-4581-8EB8-DD8FADAF2178}"/>
              </a:ext>
            </a:extLst>
          </p:cNvPr>
          <p:cNvGraphicFramePr>
            <a:graphicFrameLocks noGrp="1"/>
          </p:cNvGraphicFramePr>
          <p:nvPr/>
        </p:nvGraphicFramePr>
        <p:xfrm>
          <a:off x="8175477" y="4420749"/>
          <a:ext cx="1925404" cy="5245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2702">
                  <a:extLst>
                    <a:ext uri="{9D8B030D-6E8A-4147-A177-3AD203B41FA5}">
                      <a16:colId xmlns:a16="http://schemas.microsoft.com/office/drawing/2014/main" val="742430512"/>
                    </a:ext>
                  </a:extLst>
                </a:gridCol>
                <a:gridCol w="962702">
                  <a:extLst>
                    <a:ext uri="{9D8B030D-6E8A-4147-A177-3AD203B41FA5}">
                      <a16:colId xmlns:a16="http://schemas.microsoft.com/office/drawing/2014/main" val="2459972916"/>
                    </a:ext>
                  </a:extLst>
                </a:gridCol>
              </a:tblGrid>
              <a:tr h="52451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7589892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944A9E32-D8AB-44AC-BA33-8294F96A5B6B}"/>
              </a:ext>
            </a:extLst>
          </p:cNvPr>
          <p:cNvSpPr txBox="1"/>
          <p:nvPr/>
        </p:nvSpPr>
        <p:spPr>
          <a:xfrm>
            <a:off x="8121434" y="575624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10C0F77A-4D89-431D-A73B-2FD5B31B3A07}"/>
              </a:ext>
            </a:extLst>
          </p:cNvPr>
          <p:cNvSpPr/>
          <p:nvPr/>
        </p:nvSpPr>
        <p:spPr>
          <a:xfrm rot="5400000">
            <a:off x="9531489" y="4932890"/>
            <a:ext cx="369330" cy="15728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Table 5">
            <a:extLst>
              <a:ext uri="{FF2B5EF4-FFF2-40B4-BE49-F238E27FC236}">
                <a16:creationId xmlns:a16="http://schemas.microsoft.com/office/drawing/2014/main" id="{95A490EF-B374-449C-9EF4-4BFC748ED5E6}"/>
              </a:ext>
            </a:extLst>
          </p:cNvPr>
          <p:cNvGraphicFramePr>
            <a:graphicFrameLocks noGrp="1"/>
          </p:cNvGraphicFramePr>
          <p:nvPr/>
        </p:nvGraphicFramePr>
        <p:xfrm>
          <a:off x="8121434" y="3528279"/>
          <a:ext cx="1925404" cy="5245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2702">
                  <a:extLst>
                    <a:ext uri="{9D8B030D-6E8A-4147-A177-3AD203B41FA5}">
                      <a16:colId xmlns:a16="http://schemas.microsoft.com/office/drawing/2014/main" val="742430512"/>
                    </a:ext>
                  </a:extLst>
                </a:gridCol>
                <a:gridCol w="962702">
                  <a:extLst>
                    <a:ext uri="{9D8B030D-6E8A-4147-A177-3AD203B41FA5}">
                      <a16:colId xmlns:a16="http://schemas.microsoft.com/office/drawing/2014/main" val="2459972916"/>
                    </a:ext>
                  </a:extLst>
                </a:gridCol>
              </a:tblGrid>
              <a:tr h="52451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7589892"/>
                  </a:ext>
                </a:extLst>
              </a:tr>
            </a:tbl>
          </a:graphicData>
        </a:graphic>
      </p:graphicFrame>
      <p:graphicFrame>
        <p:nvGraphicFramePr>
          <p:cNvPr id="21" name="Table 5">
            <a:extLst>
              <a:ext uri="{FF2B5EF4-FFF2-40B4-BE49-F238E27FC236}">
                <a16:creationId xmlns:a16="http://schemas.microsoft.com/office/drawing/2014/main" id="{978F4BBE-D792-4E23-9152-AFA3A02BE844}"/>
              </a:ext>
            </a:extLst>
          </p:cNvPr>
          <p:cNvGraphicFramePr>
            <a:graphicFrameLocks noGrp="1"/>
          </p:cNvGraphicFramePr>
          <p:nvPr/>
        </p:nvGraphicFramePr>
        <p:xfrm>
          <a:off x="8083116" y="2582026"/>
          <a:ext cx="1925404" cy="5245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2702">
                  <a:extLst>
                    <a:ext uri="{9D8B030D-6E8A-4147-A177-3AD203B41FA5}">
                      <a16:colId xmlns:a16="http://schemas.microsoft.com/office/drawing/2014/main" val="742430512"/>
                    </a:ext>
                  </a:extLst>
                </a:gridCol>
                <a:gridCol w="962702">
                  <a:extLst>
                    <a:ext uri="{9D8B030D-6E8A-4147-A177-3AD203B41FA5}">
                      <a16:colId xmlns:a16="http://schemas.microsoft.com/office/drawing/2014/main" val="2459972916"/>
                    </a:ext>
                  </a:extLst>
                </a:gridCol>
              </a:tblGrid>
              <a:tr h="52451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7589892"/>
                  </a:ext>
                </a:extLst>
              </a:tr>
            </a:tbl>
          </a:graphicData>
        </a:graphic>
      </p:graphicFrame>
      <p:sp>
        <p:nvSpPr>
          <p:cNvPr id="26" name="Arrow: Right 25">
            <a:extLst>
              <a:ext uri="{FF2B5EF4-FFF2-40B4-BE49-F238E27FC236}">
                <a16:creationId xmlns:a16="http://schemas.microsoft.com/office/drawing/2014/main" id="{F7216190-4D54-4AEB-BB1B-B64AD9350697}"/>
              </a:ext>
            </a:extLst>
          </p:cNvPr>
          <p:cNvSpPr/>
          <p:nvPr/>
        </p:nvSpPr>
        <p:spPr>
          <a:xfrm rot="5400000">
            <a:off x="9468411" y="4157443"/>
            <a:ext cx="369330" cy="15728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6CCD776A-B39A-47F3-8BD2-C03605BE8E00}"/>
              </a:ext>
            </a:extLst>
          </p:cNvPr>
          <p:cNvSpPr/>
          <p:nvPr/>
        </p:nvSpPr>
        <p:spPr>
          <a:xfrm rot="5400000">
            <a:off x="9374207" y="3165694"/>
            <a:ext cx="369330" cy="15728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CB7F22-2945-4420-BEA4-9165B7A9911D}"/>
              </a:ext>
            </a:extLst>
          </p:cNvPr>
          <p:cNvSpPr txBox="1"/>
          <p:nvPr/>
        </p:nvSpPr>
        <p:spPr>
          <a:xfrm>
            <a:off x="7572821" y="300598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400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A7A6640-315A-46A4-A90B-506E69C0C69D}"/>
              </a:ext>
            </a:extLst>
          </p:cNvPr>
          <p:cNvSpPr txBox="1"/>
          <p:nvPr/>
        </p:nvSpPr>
        <p:spPr>
          <a:xfrm>
            <a:off x="7639753" y="394692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13E6432-217C-475C-AC87-A5B0479B5AA5}"/>
              </a:ext>
            </a:extLst>
          </p:cNvPr>
          <p:cNvSpPr txBox="1"/>
          <p:nvPr/>
        </p:nvSpPr>
        <p:spPr>
          <a:xfrm>
            <a:off x="7677215" y="486377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</a:t>
            </a:r>
          </a:p>
        </p:txBody>
      </p:sp>
    </p:spTree>
    <p:extLst>
      <p:ext uri="{BB962C8B-B14F-4D97-AF65-F5344CB8AC3E}">
        <p14:creationId xmlns:p14="http://schemas.microsoft.com/office/powerpoint/2010/main" val="6947822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249ED1-1C7C-4038-8EC7-3AAC41AD3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8028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1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3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Rectangle 25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F49E1B-41A8-4C0C-BE45-8FDAD78A8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Stack using Singly Linked List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A2CE4-FAEB-4E4F-A6D0-583515443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1936" y="2018807"/>
            <a:ext cx="10168128" cy="1410194"/>
          </a:xfrm>
        </p:spPr>
        <p:txBody>
          <a:bodyPr>
            <a:normAutofit/>
          </a:bodyPr>
          <a:lstStyle/>
          <a:p>
            <a:pPr eaLnBrk="1" hangingPunct="1">
              <a:buClr>
                <a:schemeClr val="tx1"/>
              </a:buClr>
            </a:pPr>
            <a:r>
              <a:rPr lang="en-US" altLang="en-US" dirty="0"/>
              <a:t>We can implement a stack with a singly linked list</a:t>
            </a:r>
          </a:p>
          <a:p>
            <a:pPr eaLnBrk="1" hangingPunct="1">
              <a:buClr>
                <a:schemeClr val="tx1"/>
              </a:buClr>
            </a:pPr>
            <a:r>
              <a:rPr lang="en-US" altLang="en-US" dirty="0"/>
              <a:t>The top element is stored at the first node of the list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EC194F9-BC2D-42ED-A5FB-41B41AF11A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8638787"/>
              </p:ext>
            </p:extLst>
          </p:nvPr>
        </p:nvGraphicFramePr>
        <p:xfrm>
          <a:off x="3770859" y="5607361"/>
          <a:ext cx="1925404" cy="5245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2702">
                  <a:extLst>
                    <a:ext uri="{9D8B030D-6E8A-4147-A177-3AD203B41FA5}">
                      <a16:colId xmlns:a16="http://schemas.microsoft.com/office/drawing/2014/main" val="742430512"/>
                    </a:ext>
                  </a:extLst>
                </a:gridCol>
                <a:gridCol w="962702">
                  <a:extLst>
                    <a:ext uri="{9D8B030D-6E8A-4147-A177-3AD203B41FA5}">
                      <a16:colId xmlns:a16="http://schemas.microsoft.com/office/drawing/2014/main" val="2459972916"/>
                    </a:ext>
                  </a:extLst>
                </a:gridCol>
              </a:tblGrid>
              <a:tr h="52451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7589892"/>
                  </a:ext>
                </a:extLst>
              </a:tr>
            </a:tbl>
          </a:graphicData>
        </a:graphic>
      </p:graphicFrame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EA12EE0F-F79C-4CC2-A1AC-D17BAFEC26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937331"/>
              </p:ext>
            </p:extLst>
          </p:nvPr>
        </p:nvGraphicFramePr>
        <p:xfrm>
          <a:off x="3770859" y="4662913"/>
          <a:ext cx="1925404" cy="5245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2702">
                  <a:extLst>
                    <a:ext uri="{9D8B030D-6E8A-4147-A177-3AD203B41FA5}">
                      <a16:colId xmlns:a16="http://schemas.microsoft.com/office/drawing/2014/main" val="742430512"/>
                    </a:ext>
                  </a:extLst>
                </a:gridCol>
                <a:gridCol w="962702">
                  <a:extLst>
                    <a:ext uri="{9D8B030D-6E8A-4147-A177-3AD203B41FA5}">
                      <a16:colId xmlns:a16="http://schemas.microsoft.com/office/drawing/2014/main" val="2459972916"/>
                    </a:ext>
                  </a:extLst>
                </a:gridCol>
              </a:tblGrid>
              <a:tr h="52451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7589892"/>
                  </a:ext>
                </a:extLst>
              </a:tr>
            </a:tbl>
          </a:graphicData>
        </a:graphic>
      </p:graphicFrame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D89CBCDC-B736-40FC-BE33-4B728DC7B9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4880844"/>
              </p:ext>
            </p:extLst>
          </p:nvPr>
        </p:nvGraphicFramePr>
        <p:xfrm>
          <a:off x="3770859" y="3770263"/>
          <a:ext cx="1925404" cy="5245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2702">
                  <a:extLst>
                    <a:ext uri="{9D8B030D-6E8A-4147-A177-3AD203B41FA5}">
                      <a16:colId xmlns:a16="http://schemas.microsoft.com/office/drawing/2014/main" val="742430512"/>
                    </a:ext>
                  </a:extLst>
                </a:gridCol>
                <a:gridCol w="962702">
                  <a:extLst>
                    <a:ext uri="{9D8B030D-6E8A-4147-A177-3AD203B41FA5}">
                      <a16:colId xmlns:a16="http://schemas.microsoft.com/office/drawing/2014/main" val="2459972916"/>
                    </a:ext>
                  </a:extLst>
                </a:gridCol>
              </a:tblGrid>
              <a:tr h="52451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7589892"/>
                  </a:ext>
                </a:extLst>
              </a:tr>
            </a:tbl>
          </a:graphicData>
        </a:graphic>
      </p:graphicFrame>
      <p:sp>
        <p:nvSpPr>
          <p:cNvPr id="6" name="Arrow: Down 5">
            <a:extLst>
              <a:ext uri="{FF2B5EF4-FFF2-40B4-BE49-F238E27FC236}">
                <a16:creationId xmlns:a16="http://schemas.microsoft.com/office/drawing/2014/main" id="{D8C662BC-E305-4470-90CC-DB50374908C7}"/>
              </a:ext>
            </a:extLst>
          </p:cNvPr>
          <p:cNvSpPr/>
          <p:nvPr/>
        </p:nvSpPr>
        <p:spPr>
          <a:xfrm>
            <a:off x="4976734" y="4294781"/>
            <a:ext cx="134912" cy="34126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6BBB13E0-277D-4E01-A5A1-3585BA6D26FE}"/>
              </a:ext>
            </a:extLst>
          </p:cNvPr>
          <p:cNvSpPr/>
          <p:nvPr/>
        </p:nvSpPr>
        <p:spPr>
          <a:xfrm>
            <a:off x="4946753" y="5209229"/>
            <a:ext cx="134912" cy="34126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AFFDF4B8-FD76-4BAC-A651-2EE788B689BA}"/>
              </a:ext>
            </a:extLst>
          </p:cNvPr>
          <p:cNvSpPr/>
          <p:nvPr/>
        </p:nvSpPr>
        <p:spPr>
          <a:xfrm>
            <a:off x="5696263" y="3936792"/>
            <a:ext cx="799476" cy="140533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592E5355-2FFE-428A-BAC9-4362F2D488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939160"/>
              </p:ext>
            </p:extLst>
          </p:nvPr>
        </p:nvGraphicFramePr>
        <p:xfrm>
          <a:off x="6495739" y="3821638"/>
          <a:ext cx="79947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9476">
                  <a:extLst>
                    <a:ext uri="{9D8B030D-6E8A-4147-A177-3AD203B41FA5}">
                      <a16:colId xmlns:a16="http://schemas.microsoft.com/office/drawing/2014/main" val="3415795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889548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A1C2D13-8B17-4408-9FDA-40A6DC4E98D2}"/>
              </a:ext>
            </a:extLst>
          </p:cNvPr>
          <p:cNvSpPr txBox="1"/>
          <p:nvPr/>
        </p:nvSpPr>
        <p:spPr>
          <a:xfrm>
            <a:off x="7366804" y="3821638"/>
            <a:ext cx="503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</a:t>
            </a:r>
          </a:p>
        </p:txBody>
      </p:sp>
    </p:spTree>
    <p:extLst>
      <p:ext uri="{BB962C8B-B14F-4D97-AF65-F5344CB8AC3E}">
        <p14:creationId xmlns:p14="http://schemas.microsoft.com/office/powerpoint/2010/main" val="578192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1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3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Rectangle 25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F49E1B-41A8-4C0C-BE45-8FDAD78A8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Stack using Singly Linked List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A2CE4-FAEB-4E4F-A6D0-583515443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1936" y="2018807"/>
            <a:ext cx="5084064" cy="4696786"/>
          </a:xfrm>
        </p:spPr>
        <p:txBody>
          <a:bodyPr>
            <a:normAutofit/>
          </a:bodyPr>
          <a:lstStyle/>
          <a:p>
            <a:pPr marL="0" indent="0" eaLnBrk="1" hangingPunct="1">
              <a:buClr>
                <a:schemeClr val="tx1"/>
              </a:buClr>
              <a:buNone/>
            </a:pPr>
            <a:r>
              <a:rPr lang="en-IN" altLang="en-US" dirty="0"/>
              <a:t>struct </a:t>
            </a:r>
            <a:r>
              <a:rPr lang="en-IN" altLang="en-US" dirty="0" err="1"/>
              <a:t>StackNode</a:t>
            </a:r>
            <a:r>
              <a:rPr lang="en-IN" altLang="en-US" dirty="0"/>
              <a:t>{</a:t>
            </a:r>
          </a:p>
          <a:p>
            <a:pPr marL="0" indent="0" eaLnBrk="1" hangingPunct="1">
              <a:buClr>
                <a:schemeClr val="tx1"/>
              </a:buClr>
              <a:buNone/>
            </a:pPr>
            <a:r>
              <a:rPr lang="en-IN" altLang="en-US" dirty="0"/>
              <a:t>	int data;</a:t>
            </a:r>
          </a:p>
          <a:p>
            <a:pPr marL="0" indent="0" eaLnBrk="1" hangingPunct="1">
              <a:buClr>
                <a:schemeClr val="tx1"/>
              </a:buClr>
              <a:buNone/>
            </a:pPr>
            <a:r>
              <a:rPr lang="en-IN" altLang="en-US" dirty="0"/>
              <a:t>	struct </a:t>
            </a:r>
            <a:r>
              <a:rPr lang="en-IN" altLang="en-US" dirty="0" err="1"/>
              <a:t>StackNode</a:t>
            </a:r>
            <a:r>
              <a:rPr lang="en-IN" altLang="en-US" dirty="0"/>
              <a:t> *link;</a:t>
            </a:r>
          </a:p>
          <a:p>
            <a:pPr marL="0" indent="0" eaLnBrk="1" hangingPunct="1">
              <a:buClr>
                <a:schemeClr val="tx1"/>
              </a:buClr>
              <a:buNone/>
            </a:pPr>
            <a:r>
              <a:rPr lang="en-IN" altLang="en-US" dirty="0"/>
              <a:t>};</a:t>
            </a:r>
          </a:p>
          <a:p>
            <a:pPr marL="0" indent="0" eaLnBrk="1" hangingPunct="1">
              <a:buClr>
                <a:schemeClr val="tx1"/>
              </a:buClr>
              <a:buNone/>
            </a:pPr>
            <a:r>
              <a:rPr lang="en-IN" altLang="en-US" dirty="0"/>
              <a:t>typedef struct </a:t>
            </a:r>
            <a:r>
              <a:rPr lang="en-IN" altLang="en-US" dirty="0" err="1"/>
              <a:t>StackNode</a:t>
            </a:r>
            <a:r>
              <a:rPr lang="en-IN" altLang="en-US" dirty="0"/>
              <a:t> node;</a:t>
            </a:r>
          </a:p>
          <a:p>
            <a:pPr marL="0" indent="0" eaLnBrk="1" hangingPunct="1">
              <a:buClr>
                <a:schemeClr val="tx1"/>
              </a:buClr>
              <a:buNone/>
            </a:pPr>
            <a:r>
              <a:rPr lang="en-IN" altLang="en-US" dirty="0"/>
              <a:t>node *top;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12725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1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3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Rectangle 25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F49E1B-41A8-4C0C-BE45-8FDAD78A8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Stack using Singly Linked List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592E5355-2FFE-428A-BAC9-4362F2D488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2119760"/>
              </p:ext>
            </p:extLst>
          </p:nvPr>
        </p:nvGraphicFramePr>
        <p:xfrm>
          <a:off x="10484220" y="5216267"/>
          <a:ext cx="79947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9476">
                  <a:extLst>
                    <a:ext uri="{9D8B030D-6E8A-4147-A177-3AD203B41FA5}">
                      <a16:colId xmlns:a16="http://schemas.microsoft.com/office/drawing/2014/main" val="3415795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889548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A1C2D13-8B17-4408-9FDA-40A6DC4E98D2}"/>
              </a:ext>
            </a:extLst>
          </p:cNvPr>
          <p:cNvSpPr txBox="1"/>
          <p:nvPr/>
        </p:nvSpPr>
        <p:spPr>
          <a:xfrm>
            <a:off x="11283696" y="5216267"/>
            <a:ext cx="503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1FE7F19-D02B-4FB1-8927-A3DEBDDC7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8806"/>
            <a:ext cx="5712502" cy="4546885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void push(int n){</a:t>
            </a:r>
          </a:p>
          <a:p>
            <a:pPr marL="0" indent="0">
              <a:buNone/>
            </a:pPr>
            <a:r>
              <a:rPr lang="en-IN" dirty="0"/>
              <a:t>	node *c;</a:t>
            </a:r>
          </a:p>
          <a:p>
            <a:pPr marL="0" indent="0">
              <a:buNone/>
            </a:pPr>
            <a:r>
              <a:rPr lang="en-IN" dirty="0"/>
              <a:t>	c=(node*)malloc(</a:t>
            </a:r>
            <a:r>
              <a:rPr lang="en-IN" dirty="0" err="1"/>
              <a:t>sizeof</a:t>
            </a:r>
            <a:r>
              <a:rPr lang="en-IN" dirty="0"/>
              <a:t>(node));</a:t>
            </a:r>
          </a:p>
          <a:p>
            <a:pPr marL="0" indent="0">
              <a:buNone/>
            </a:pPr>
            <a:r>
              <a:rPr lang="en-IN" dirty="0"/>
              <a:t>	c-&gt;data=n;</a:t>
            </a:r>
          </a:p>
          <a:p>
            <a:pPr marL="0" indent="0">
              <a:buNone/>
            </a:pPr>
            <a:r>
              <a:rPr lang="en-IN" dirty="0"/>
              <a:t>	c-&gt;link=top;</a:t>
            </a:r>
          </a:p>
          <a:p>
            <a:pPr marL="0" indent="0">
              <a:buNone/>
            </a:pPr>
            <a:r>
              <a:rPr lang="en-IN" dirty="0"/>
              <a:t>	top = c;</a:t>
            </a:r>
          </a:p>
          <a:p>
            <a:pPr marL="0" indent="0">
              <a:buNone/>
            </a:pPr>
            <a:r>
              <a:rPr lang="en-IN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773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1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3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Rectangle 25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F49E1B-41A8-4C0C-BE45-8FDAD78A8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Stack using Singly Linked List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592E5355-2FFE-428A-BAC9-4362F2D488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992219"/>
              </p:ext>
            </p:extLst>
          </p:nvPr>
        </p:nvGraphicFramePr>
        <p:xfrm>
          <a:off x="10484220" y="5216267"/>
          <a:ext cx="79947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9476">
                  <a:extLst>
                    <a:ext uri="{9D8B030D-6E8A-4147-A177-3AD203B41FA5}">
                      <a16:colId xmlns:a16="http://schemas.microsoft.com/office/drawing/2014/main" val="3415795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889548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A1C2D13-8B17-4408-9FDA-40A6DC4E98D2}"/>
              </a:ext>
            </a:extLst>
          </p:cNvPr>
          <p:cNvSpPr txBox="1"/>
          <p:nvPr/>
        </p:nvSpPr>
        <p:spPr>
          <a:xfrm>
            <a:off x="11283696" y="5216267"/>
            <a:ext cx="503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1FE7F19-D02B-4FB1-8927-A3DEBDDC7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8806"/>
            <a:ext cx="5712502" cy="4546885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void push(int n){</a:t>
            </a:r>
          </a:p>
          <a:p>
            <a:pPr marL="0" indent="0">
              <a:buNone/>
            </a:pPr>
            <a:r>
              <a:rPr lang="en-IN" dirty="0"/>
              <a:t>	node *c;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>
                <a:solidFill>
                  <a:srgbClr val="FF0000"/>
                </a:solidFill>
              </a:rPr>
              <a:t>c=(node*)malloc(</a:t>
            </a:r>
            <a:r>
              <a:rPr lang="en-IN" dirty="0" err="1">
                <a:solidFill>
                  <a:srgbClr val="FF0000"/>
                </a:solidFill>
              </a:rPr>
              <a:t>sizeof</a:t>
            </a:r>
            <a:r>
              <a:rPr lang="en-IN" dirty="0">
                <a:solidFill>
                  <a:srgbClr val="FF0000"/>
                </a:solidFill>
              </a:rPr>
              <a:t>(node));</a:t>
            </a:r>
          </a:p>
          <a:p>
            <a:pPr marL="0" indent="0">
              <a:buNone/>
            </a:pPr>
            <a:r>
              <a:rPr lang="en-IN" dirty="0"/>
              <a:t>	c-&gt;data=n;</a:t>
            </a:r>
          </a:p>
          <a:p>
            <a:pPr marL="0" indent="0">
              <a:buNone/>
            </a:pPr>
            <a:r>
              <a:rPr lang="en-IN" dirty="0"/>
              <a:t>	c-&gt;link=top;</a:t>
            </a:r>
          </a:p>
          <a:p>
            <a:pPr marL="0" indent="0">
              <a:buNone/>
            </a:pPr>
            <a:r>
              <a:rPr lang="en-IN" dirty="0"/>
              <a:t>	top = c;</a:t>
            </a:r>
          </a:p>
          <a:p>
            <a:pPr marL="0" indent="0">
              <a:buNone/>
            </a:pPr>
            <a:r>
              <a:rPr lang="en-IN" dirty="0"/>
              <a:t>}</a:t>
            </a:r>
            <a:endParaRPr lang="en-US" dirty="0"/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086A42B8-6DD7-4815-94A5-68994F2F43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018665"/>
              </p:ext>
            </p:extLst>
          </p:nvPr>
        </p:nvGraphicFramePr>
        <p:xfrm>
          <a:off x="8175477" y="5196196"/>
          <a:ext cx="1925404" cy="5245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2702">
                  <a:extLst>
                    <a:ext uri="{9D8B030D-6E8A-4147-A177-3AD203B41FA5}">
                      <a16:colId xmlns:a16="http://schemas.microsoft.com/office/drawing/2014/main" val="742430512"/>
                    </a:ext>
                  </a:extLst>
                </a:gridCol>
                <a:gridCol w="962702">
                  <a:extLst>
                    <a:ext uri="{9D8B030D-6E8A-4147-A177-3AD203B41FA5}">
                      <a16:colId xmlns:a16="http://schemas.microsoft.com/office/drawing/2014/main" val="2459972916"/>
                    </a:ext>
                  </a:extLst>
                </a:gridCol>
              </a:tblGrid>
              <a:tr h="524518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7589892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252AE399-C7FB-433F-864C-447FB88A4D59}"/>
              </a:ext>
            </a:extLst>
          </p:cNvPr>
          <p:cNvSpPr txBox="1"/>
          <p:nvPr/>
        </p:nvSpPr>
        <p:spPr>
          <a:xfrm>
            <a:off x="7616147" y="572071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</a:t>
            </a:r>
          </a:p>
        </p:txBody>
      </p:sp>
      <p:graphicFrame>
        <p:nvGraphicFramePr>
          <p:cNvPr id="14" name="Table 8">
            <a:extLst>
              <a:ext uri="{FF2B5EF4-FFF2-40B4-BE49-F238E27FC236}">
                <a16:creationId xmlns:a16="http://schemas.microsoft.com/office/drawing/2014/main" id="{90ED4638-23FE-4D5A-8806-52EC87E105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5823644"/>
              </p:ext>
            </p:extLst>
          </p:nvPr>
        </p:nvGraphicFramePr>
        <p:xfrm>
          <a:off x="6625002" y="5458455"/>
          <a:ext cx="79947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9476">
                  <a:extLst>
                    <a:ext uri="{9D8B030D-6E8A-4147-A177-3AD203B41FA5}">
                      <a16:colId xmlns:a16="http://schemas.microsoft.com/office/drawing/2014/main" val="3415795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8895489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448D3B8C-F712-4124-9FE6-ED37AE3B50BB}"/>
              </a:ext>
            </a:extLst>
          </p:cNvPr>
          <p:cNvSpPr txBox="1"/>
          <p:nvPr/>
        </p:nvSpPr>
        <p:spPr>
          <a:xfrm>
            <a:off x="6205407" y="5829295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cur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F8502265-46AE-43AC-B0D7-5162DD09A83C}"/>
              </a:ext>
            </a:extLst>
          </p:cNvPr>
          <p:cNvSpPr/>
          <p:nvPr/>
        </p:nvSpPr>
        <p:spPr>
          <a:xfrm>
            <a:off x="7440834" y="5458455"/>
            <a:ext cx="711037" cy="12714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280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1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3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Rectangle 25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F49E1B-41A8-4C0C-BE45-8FDAD78A8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Stack using Singly Linked List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592E5355-2FFE-428A-BAC9-4362F2D488AF}"/>
              </a:ext>
            </a:extLst>
          </p:cNvPr>
          <p:cNvGraphicFramePr>
            <a:graphicFrameLocks noGrp="1"/>
          </p:cNvGraphicFramePr>
          <p:nvPr/>
        </p:nvGraphicFramePr>
        <p:xfrm>
          <a:off x="10484220" y="5216267"/>
          <a:ext cx="79947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9476">
                  <a:extLst>
                    <a:ext uri="{9D8B030D-6E8A-4147-A177-3AD203B41FA5}">
                      <a16:colId xmlns:a16="http://schemas.microsoft.com/office/drawing/2014/main" val="3415795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889548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A1C2D13-8B17-4408-9FDA-40A6DC4E98D2}"/>
              </a:ext>
            </a:extLst>
          </p:cNvPr>
          <p:cNvSpPr txBox="1"/>
          <p:nvPr/>
        </p:nvSpPr>
        <p:spPr>
          <a:xfrm>
            <a:off x="11283696" y="5216267"/>
            <a:ext cx="503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1FE7F19-D02B-4FB1-8927-A3DEBDDC7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8806"/>
            <a:ext cx="5712502" cy="4546885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void push(int n){</a:t>
            </a:r>
          </a:p>
          <a:p>
            <a:pPr marL="0" indent="0">
              <a:buNone/>
            </a:pPr>
            <a:r>
              <a:rPr lang="en-IN" dirty="0"/>
              <a:t>	node *c;</a:t>
            </a:r>
          </a:p>
          <a:p>
            <a:pPr marL="0" indent="0">
              <a:buNone/>
            </a:pPr>
            <a:r>
              <a:rPr lang="en-IN" dirty="0"/>
              <a:t>	c=(node*)malloc(</a:t>
            </a:r>
            <a:r>
              <a:rPr lang="en-IN" dirty="0" err="1"/>
              <a:t>sizeof</a:t>
            </a:r>
            <a:r>
              <a:rPr lang="en-IN" dirty="0"/>
              <a:t>(node));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>
                <a:solidFill>
                  <a:srgbClr val="FF0000"/>
                </a:solidFill>
              </a:rPr>
              <a:t>c-&gt;data=n;</a:t>
            </a:r>
          </a:p>
          <a:p>
            <a:pPr marL="0" indent="0">
              <a:buNone/>
            </a:pPr>
            <a:r>
              <a:rPr lang="en-IN" dirty="0"/>
              <a:t>	c-&gt;link=top;</a:t>
            </a:r>
          </a:p>
          <a:p>
            <a:pPr marL="0" indent="0">
              <a:buNone/>
            </a:pPr>
            <a:r>
              <a:rPr lang="en-IN" dirty="0"/>
              <a:t>	top = c;</a:t>
            </a:r>
          </a:p>
          <a:p>
            <a:pPr marL="0" indent="0">
              <a:buNone/>
            </a:pPr>
            <a:r>
              <a:rPr lang="en-IN" dirty="0"/>
              <a:t>}</a:t>
            </a:r>
            <a:endParaRPr lang="en-US" dirty="0"/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086A42B8-6DD7-4815-94A5-68994F2F43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4783306"/>
              </p:ext>
            </p:extLst>
          </p:nvPr>
        </p:nvGraphicFramePr>
        <p:xfrm>
          <a:off x="8175477" y="5196196"/>
          <a:ext cx="1925404" cy="5245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2702">
                  <a:extLst>
                    <a:ext uri="{9D8B030D-6E8A-4147-A177-3AD203B41FA5}">
                      <a16:colId xmlns:a16="http://schemas.microsoft.com/office/drawing/2014/main" val="742430512"/>
                    </a:ext>
                  </a:extLst>
                </a:gridCol>
                <a:gridCol w="962702">
                  <a:extLst>
                    <a:ext uri="{9D8B030D-6E8A-4147-A177-3AD203B41FA5}">
                      <a16:colId xmlns:a16="http://schemas.microsoft.com/office/drawing/2014/main" val="2459972916"/>
                    </a:ext>
                  </a:extLst>
                </a:gridCol>
              </a:tblGrid>
              <a:tr h="52451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7589892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252AE399-C7FB-433F-864C-447FB88A4D59}"/>
              </a:ext>
            </a:extLst>
          </p:cNvPr>
          <p:cNvSpPr txBox="1"/>
          <p:nvPr/>
        </p:nvSpPr>
        <p:spPr>
          <a:xfrm>
            <a:off x="7616147" y="572071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</a:t>
            </a:r>
          </a:p>
        </p:txBody>
      </p:sp>
      <p:graphicFrame>
        <p:nvGraphicFramePr>
          <p:cNvPr id="14" name="Table 8">
            <a:extLst>
              <a:ext uri="{FF2B5EF4-FFF2-40B4-BE49-F238E27FC236}">
                <a16:creationId xmlns:a16="http://schemas.microsoft.com/office/drawing/2014/main" id="{90ED4638-23FE-4D5A-8806-52EC87E105C1}"/>
              </a:ext>
            </a:extLst>
          </p:cNvPr>
          <p:cNvGraphicFramePr>
            <a:graphicFrameLocks noGrp="1"/>
          </p:cNvGraphicFramePr>
          <p:nvPr/>
        </p:nvGraphicFramePr>
        <p:xfrm>
          <a:off x="6625002" y="5458455"/>
          <a:ext cx="79947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9476">
                  <a:extLst>
                    <a:ext uri="{9D8B030D-6E8A-4147-A177-3AD203B41FA5}">
                      <a16:colId xmlns:a16="http://schemas.microsoft.com/office/drawing/2014/main" val="3415795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8895489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448D3B8C-F712-4124-9FE6-ED37AE3B50BB}"/>
              </a:ext>
            </a:extLst>
          </p:cNvPr>
          <p:cNvSpPr txBox="1"/>
          <p:nvPr/>
        </p:nvSpPr>
        <p:spPr>
          <a:xfrm>
            <a:off x="6205407" y="5829295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cur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F8502265-46AE-43AC-B0D7-5162DD09A83C}"/>
              </a:ext>
            </a:extLst>
          </p:cNvPr>
          <p:cNvSpPr/>
          <p:nvPr/>
        </p:nvSpPr>
        <p:spPr>
          <a:xfrm>
            <a:off x="7440834" y="5458455"/>
            <a:ext cx="711037" cy="12714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013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1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3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Rectangle 25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F49E1B-41A8-4C0C-BE45-8FDAD78A8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Stack using Singly Linked List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592E5355-2FFE-428A-BAC9-4362F2D488AF}"/>
              </a:ext>
            </a:extLst>
          </p:cNvPr>
          <p:cNvGraphicFramePr>
            <a:graphicFrameLocks noGrp="1"/>
          </p:cNvGraphicFramePr>
          <p:nvPr/>
        </p:nvGraphicFramePr>
        <p:xfrm>
          <a:off x="10484220" y="5216267"/>
          <a:ext cx="79947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9476">
                  <a:extLst>
                    <a:ext uri="{9D8B030D-6E8A-4147-A177-3AD203B41FA5}">
                      <a16:colId xmlns:a16="http://schemas.microsoft.com/office/drawing/2014/main" val="3415795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889548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A1C2D13-8B17-4408-9FDA-40A6DC4E98D2}"/>
              </a:ext>
            </a:extLst>
          </p:cNvPr>
          <p:cNvSpPr txBox="1"/>
          <p:nvPr/>
        </p:nvSpPr>
        <p:spPr>
          <a:xfrm>
            <a:off x="11283696" y="5216267"/>
            <a:ext cx="503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1FE7F19-D02B-4FB1-8927-A3DEBDDC7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8806"/>
            <a:ext cx="5712502" cy="4546885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void push(int n){</a:t>
            </a:r>
          </a:p>
          <a:p>
            <a:pPr marL="0" indent="0">
              <a:buNone/>
            </a:pPr>
            <a:r>
              <a:rPr lang="en-IN" dirty="0"/>
              <a:t>	node *c;</a:t>
            </a:r>
          </a:p>
          <a:p>
            <a:pPr marL="0" indent="0">
              <a:buNone/>
            </a:pPr>
            <a:r>
              <a:rPr lang="en-IN" dirty="0"/>
              <a:t>	c=(node*)malloc(</a:t>
            </a:r>
            <a:r>
              <a:rPr lang="en-IN" dirty="0" err="1"/>
              <a:t>sizeof</a:t>
            </a:r>
            <a:r>
              <a:rPr lang="en-IN" dirty="0"/>
              <a:t>(node));</a:t>
            </a:r>
          </a:p>
          <a:p>
            <a:pPr marL="0" indent="0">
              <a:buNone/>
            </a:pPr>
            <a:r>
              <a:rPr lang="en-IN" dirty="0"/>
              <a:t>	c-&gt;data=n;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>
                <a:solidFill>
                  <a:srgbClr val="FF0000"/>
                </a:solidFill>
              </a:rPr>
              <a:t>c-&gt;link=top;</a:t>
            </a:r>
          </a:p>
          <a:p>
            <a:pPr marL="0" indent="0">
              <a:buNone/>
            </a:pPr>
            <a:r>
              <a:rPr lang="en-IN" dirty="0"/>
              <a:t>	top = c;</a:t>
            </a:r>
          </a:p>
          <a:p>
            <a:pPr marL="0" indent="0">
              <a:buNone/>
            </a:pPr>
            <a:r>
              <a:rPr lang="en-IN" dirty="0"/>
              <a:t>}</a:t>
            </a:r>
            <a:endParaRPr lang="en-US" dirty="0"/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086A42B8-6DD7-4815-94A5-68994F2F43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07335"/>
              </p:ext>
            </p:extLst>
          </p:nvPr>
        </p:nvGraphicFramePr>
        <p:xfrm>
          <a:off x="8175477" y="5196196"/>
          <a:ext cx="1925404" cy="5245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2702">
                  <a:extLst>
                    <a:ext uri="{9D8B030D-6E8A-4147-A177-3AD203B41FA5}">
                      <a16:colId xmlns:a16="http://schemas.microsoft.com/office/drawing/2014/main" val="742430512"/>
                    </a:ext>
                  </a:extLst>
                </a:gridCol>
                <a:gridCol w="962702">
                  <a:extLst>
                    <a:ext uri="{9D8B030D-6E8A-4147-A177-3AD203B41FA5}">
                      <a16:colId xmlns:a16="http://schemas.microsoft.com/office/drawing/2014/main" val="2459972916"/>
                    </a:ext>
                  </a:extLst>
                </a:gridCol>
              </a:tblGrid>
              <a:tr h="52451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7589892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252AE399-C7FB-433F-864C-447FB88A4D59}"/>
              </a:ext>
            </a:extLst>
          </p:cNvPr>
          <p:cNvSpPr txBox="1"/>
          <p:nvPr/>
        </p:nvSpPr>
        <p:spPr>
          <a:xfrm>
            <a:off x="7616147" y="572071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</a:t>
            </a:r>
          </a:p>
        </p:txBody>
      </p:sp>
      <p:graphicFrame>
        <p:nvGraphicFramePr>
          <p:cNvPr id="14" name="Table 8">
            <a:extLst>
              <a:ext uri="{FF2B5EF4-FFF2-40B4-BE49-F238E27FC236}">
                <a16:creationId xmlns:a16="http://schemas.microsoft.com/office/drawing/2014/main" id="{90ED4638-23FE-4D5A-8806-52EC87E105C1}"/>
              </a:ext>
            </a:extLst>
          </p:cNvPr>
          <p:cNvGraphicFramePr>
            <a:graphicFrameLocks noGrp="1"/>
          </p:cNvGraphicFramePr>
          <p:nvPr/>
        </p:nvGraphicFramePr>
        <p:xfrm>
          <a:off x="6625002" y="5458455"/>
          <a:ext cx="79947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9476">
                  <a:extLst>
                    <a:ext uri="{9D8B030D-6E8A-4147-A177-3AD203B41FA5}">
                      <a16:colId xmlns:a16="http://schemas.microsoft.com/office/drawing/2014/main" val="3415795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8895489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448D3B8C-F712-4124-9FE6-ED37AE3B50BB}"/>
              </a:ext>
            </a:extLst>
          </p:cNvPr>
          <p:cNvSpPr txBox="1"/>
          <p:nvPr/>
        </p:nvSpPr>
        <p:spPr>
          <a:xfrm>
            <a:off x="6205407" y="5829295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cur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F8502265-46AE-43AC-B0D7-5162DD09A83C}"/>
              </a:ext>
            </a:extLst>
          </p:cNvPr>
          <p:cNvSpPr/>
          <p:nvPr/>
        </p:nvSpPr>
        <p:spPr>
          <a:xfrm>
            <a:off x="7440834" y="5458455"/>
            <a:ext cx="711037" cy="12714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331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1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3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Rectangle 25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F49E1B-41A8-4C0C-BE45-8FDAD78A8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Stack using Singly Linked List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592E5355-2FFE-428A-BAC9-4362F2D488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157750"/>
              </p:ext>
            </p:extLst>
          </p:nvPr>
        </p:nvGraphicFramePr>
        <p:xfrm>
          <a:off x="10484220" y="5216267"/>
          <a:ext cx="79947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9476">
                  <a:extLst>
                    <a:ext uri="{9D8B030D-6E8A-4147-A177-3AD203B41FA5}">
                      <a16:colId xmlns:a16="http://schemas.microsoft.com/office/drawing/2014/main" val="3415795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889548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A1C2D13-8B17-4408-9FDA-40A6DC4E98D2}"/>
              </a:ext>
            </a:extLst>
          </p:cNvPr>
          <p:cNvSpPr txBox="1"/>
          <p:nvPr/>
        </p:nvSpPr>
        <p:spPr>
          <a:xfrm>
            <a:off x="11283696" y="5216267"/>
            <a:ext cx="503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1FE7F19-D02B-4FB1-8927-A3DEBDDC7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8806"/>
            <a:ext cx="5712502" cy="4546885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void push(int n){</a:t>
            </a:r>
          </a:p>
          <a:p>
            <a:pPr marL="0" indent="0">
              <a:buNone/>
            </a:pPr>
            <a:r>
              <a:rPr lang="en-IN" dirty="0"/>
              <a:t>	node *c;</a:t>
            </a:r>
          </a:p>
          <a:p>
            <a:pPr marL="0" indent="0">
              <a:buNone/>
            </a:pPr>
            <a:r>
              <a:rPr lang="en-IN" dirty="0"/>
              <a:t>	c=(node*)malloc(</a:t>
            </a:r>
            <a:r>
              <a:rPr lang="en-IN" dirty="0" err="1"/>
              <a:t>sizeof</a:t>
            </a:r>
            <a:r>
              <a:rPr lang="en-IN" dirty="0"/>
              <a:t>(node));</a:t>
            </a:r>
          </a:p>
          <a:p>
            <a:pPr marL="0" indent="0">
              <a:buNone/>
            </a:pPr>
            <a:r>
              <a:rPr lang="en-IN" dirty="0"/>
              <a:t>	c-&gt;data=n;</a:t>
            </a:r>
          </a:p>
          <a:p>
            <a:pPr marL="0" indent="0">
              <a:buNone/>
            </a:pPr>
            <a:r>
              <a:rPr lang="en-IN" dirty="0"/>
              <a:t>	c-&gt;link=top;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	top = c;</a:t>
            </a:r>
          </a:p>
          <a:p>
            <a:pPr marL="0" indent="0">
              <a:buNone/>
            </a:pPr>
            <a:r>
              <a:rPr lang="en-IN" dirty="0"/>
              <a:t>}</a:t>
            </a:r>
            <a:endParaRPr lang="en-US" dirty="0"/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086A42B8-6DD7-4815-94A5-68994F2F4374}"/>
              </a:ext>
            </a:extLst>
          </p:cNvPr>
          <p:cNvGraphicFramePr>
            <a:graphicFrameLocks noGrp="1"/>
          </p:cNvGraphicFramePr>
          <p:nvPr/>
        </p:nvGraphicFramePr>
        <p:xfrm>
          <a:off x="8175477" y="5196196"/>
          <a:ext cx="1925404" cy="5245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2702">
                  <a:extLst>
                    <a:ext uri="{9D8B030D-6E8A-4147-A177-3AD203B41FA5}">
                      <a16:colId xmlns:a16="http://schemas.microsoft.com/office/drawing/2014/main" val="742430512"/>
                    </a:ext>
                  </a:extLst>
                </a:gridCol>
                <a:gridCol w="962702">
                  <a:extLst>
                    <a:ext uri="{9D8B030D-6E8A-4147-A177-3AD203B41FA5}">
                      <a16:colId xmlns:a16="http://schemas.microsoft.com/office/drawing/2014/main" val="2459972916"/>
                    </a:ext>
                  </a:extLst>
                </a:gridCol>
              </a:tblGrid>
              <a:tr h="52451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7589892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252AE399-C7FB-433F-864C-447FB88A4D59}"/>
              </a:ext>
            </a:extLst>
          </p:cNvPr>
          <p:cNvSpPr txBox="1"/>
          <p:nvPr/>
        </p:nvSpPr>
        <p:spPr>
          <a:xfrm>
            <a:off x="7616147" y="572071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</a:t>
            </a:r>
          </a:p>
        </p:txBody>
      </p:sp>
      <p:graphicFrame>
        <p:nvGraphicFramePr>
          <p:cNvPr id="14" name="Table 8">
            <a:extLst>
              <a:ext uri="{FF2B5EF4-FFF2-40B4-BE49-F238E27FC236}">
                <a16:creationId xmlns:a16="http://schemas.microsoft.com/office/drawing/2014/main" id="{90ED4638-23FE-4D5A-8806-52EC87E105C1}"/>
              </a:ext>
            </a:extLst>
          </p:cNvPr>
          <p:cNvGraphicFramePr>
            <a:graphicFrameLocks noGrp="1"/>
          </p:cNvGraphicFramePr>
          <p:nvPr/>
        </p:nvGraphicFramePr>
        <p:xfrm>
          <a:off x="6625002" y="5458455"/>
          <a:ext cx="79947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9476">
                  <a:extLst>
                    <a:ext uri="{9D8B030D-6E8A-4147-A177-3AD203B41FA5}">
                      <a16:colId xmlns:a16="http://schemas.microsoft.com/office/drawing/2014/main" val="3415795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8895489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448D3B8C-F712-4124-9FE6-ED37AE3B50BB}"/>
              </a:ext>
            </a:extLst>
          </p:cNvPr>
          <p:cNvSpPr txBox="1"/>
          <p:nvPr/>
        </p:nvSpPr>
        <p:spPr>
          <a:xfrm>
            <a:off x="6205407" y="5829295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cur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F8502265-46AE-43AC-B0D7-5162DD09A83C}"/>
              </a:ext>
            </a:extLst>
          </p:cNvPr>
          <p:cNvSpPr/>
          <p:nvPr/>
        </p:nvSpPr>
        <p:spPr>
          <a:xfrm>
            <a:off x="7440834" y="5458455"/>
            <a:ext cx="711037" cy="12714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EB5533F1-264D-47F3-A397-7C6BA76F1869}"/>
              </a:ext>
            </a:extLst>
          </p:cNvPr>
          <p:cNvSpPr/>
          <p:nvPr/>
        </p:nvSpPr>
        <p:spPr>
          <a:xfrm rot="10800000">
            <a:off x="10100881" y="5355987"/>
            <a:ext cx="427559" cy="13127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290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1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3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Rectangle 25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F49E1B-41A8-4C0C-BE45-8FDAD78A8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Stack using Singly Linked List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592E5355-2FFE-428A-BAC9-4362F2D488AF}"/>
              </a:ext>
            </a:extLst>
          </p:cNvPr>
          <p:cNvGraphicFramePr>
            <a:graphicFrameLocks noGrp="1"/>
          </p:cNvGraphicFramePr>
          <p:nvPr/>
        </p:nvGraphicFramePr>
        <p:xfrm>
          <a:off x="10484220" y="5216267"/>
          <a:ext cx="79947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9476">
                  <a:extLst>
                    <a:ext uri="{9D8B030D-6E8A-4147-A177-3AD203B41FA5}">
                      <a16:colId xmlns:a16="http://schemas.microsoft.com/office/drawing/2014/main" val="3415795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889548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A1C2D13-8B17-4408-9FDA-40A6DC4E98D2}"/>
              </a:ext>
            </a:extLst>
          </p:cNvPr>
          <p:cNvSpPr txBox="1"/>
          <p:nvPr/>
        </p:nvSpPr>
        <p:spPr>
          <a:xfrm>
            <a:off x="11283696" y="5216267"/>
            <a:ext cx="503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1FE7F19-D02B-4FB1-8927-A3DEBDDC7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8806"/>
            <a:ext cx="5712502" cy="4546885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void push(int n){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>
                <a:solidFill>
                  <a:srgbClr val="FF0000"/>
                </a:solidFill>
              </a:rPr>
              <a:t>node *c;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	c=(node*)malloc(</a:t>
            </a:r>
            <a:r>
              <a:rPr lang="en-IN" dirty="0" err="1">
                <a:solidFill>
                  <a:srgbClr val="FF0000"/>
                </a:solidFill>
              </a:rPr>
              <a:t>sizeof</a:t>
            </a:r>
            <a:r>
              <a:rPr lang="en-IN" dirty="0">
                <a:solidFill>
                  <a:srgbClr val="FF0000"/>
                </a:solidFill>
              </a:rPr>
              <a:t>(node));</a:t>
            </a:r>
          </a:p>
          <a:p>
            <a:pPr marL="0" indent="0">
              <a:buNone/>
            </a:pPr>
            <a:r>
              <a:rPr lang="en-IN" dirty="0"/>
              <a:t>	c-&gt;data=n;</a:t>
            </a:r>
          </a:p>
          <a:p>
            <a:pPr marL="0" indent="0">
              <a:buNone/>
            </a:pPr>
            <a:r>
              <a:rPr lang="en-IN" dirty="0"/>
              <a:t>	c-&gt;link=top;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	</a:t>
            </a:r>
            <a:r>
              <a:rPr lang="en-IN" dirty="0"/>
              <a:t>top = c;</a:t>
            </a:r>
          </a:p>
          <a:p>
            <a:pPr marL="0" indent="0">
              <a:buNone/>
            </a:pPr>
            <a:r>
              <a:rPr lang="en-IN" dirty="0"/>
              <a:t>}</a:t>
            </a:r>
            <a:endParaRPr lang="en-US" dirty="0"/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086A42B8-6DD7-4815-94A5-68994F2F43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6655325"/>
              </p:ext>
            </p:extLst>
          </p:nvPr>
        </p:nvGraphicFramePr>
        <p:xfrm>
          <a:off x="8175477" y="5196196"/>
          <a:ext cx="1925404" cy="5245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2702">
                  <a:extLst>
                    <a:ext uri="{9D8B030D-6E8A-4147-A177-3AD203B41FA5}">
                      <a16:colId xmlns:a16="http://schemas.microsoft.com/office/drawing/2014/main" val="742430512"/>
                    </a:ext>
                  </a:extLst>
                </a:gridCol>
                <a:gridCol w="962702">
                  <a:extLst>
                    <a:ext uri="{9D8B030D-6E8A-4147-A177-3AD203B41FA5}">
                      <a16:colId xmlns:a16="http://schemas.microsoft.com/office/drawing/2014/main" val="2459972916"/>
                    </a:ext>
                  </a:extLst>
                </a:gridCol>
              </a:tblGrid>
              <a:tr h="52451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7589892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252AE399-C7FB-433F-864C-447FB88A4D59}"/>
              </a:ext>
            </a:extLst>
          </p:cNvPr>
          <p:cNvSpPr txBox="1"/>
          <p:nvPr/>
        </p:nvSpPr>
        <p:spPr>
          <a:xfrm>
            <a:off x="7585710" y="484693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</a:t>
            </a:r>
          </a:p>
        </p:txBody>
      </p:sp>
      <p:graphicFrame>
        <p:nvGraphicFramePr>
          <p:cNvPr id="14" name="Table 8">
            <a:extLst>
              <a:ext uri="{FF2B5EF4-FFF2-40B4-BE49-F238E27FC236}">
                <a16:creationId xmlns:a16="http://schemas.microsoft.com/office/drawing/2014/main" id="{90ED4638-23FE-4D5A-8806-52EC87E105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914523"/>
              </p:ext>
            </p:extLst>
          </p:nvPr>
        </p:nvGraphicFramePr>
        <p:xfrm>
          <a:off x="6594565" y="4584676"/>
          <a:ext cx="79947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9476">
                  <a:extLst>
                    <a:ext uri="{9D8B030D-6E8A-4147-A177-3AD203B41FA5}">
                      <a16:colId xmlns:a16="http://schemas.microsoft.com/office/drawing/2014/main" val="3415795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8895489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448D3B8C-F712-4124-9FE6-ED37AE3B50BB}"/>
              </a:ext>
            </a:extLst>
          </p:cNvPr>
          <p:cNvSpPr txBox="1"/>
          <p:nvPr/>
        </p:nvSpPr>
        <p:spPr>
          <a:xfrm>
            <a:off x="6174970" y="4955516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cur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F8502265-46AE-43AC-B0D7-5162DD09A83C}"/>
              </a:ext>
            </a:extLst>
          </p:cNvPr>
          <p:cNvSpPr/>
          <p:nvPr/>
        </p:nvSpPr>
        <p:spPr>
          <a:xfrm>
            <a:off x="7410397" y="4584676"/>
            <a:ext cx="711037" cy="12714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EB5533F1-264D-47F3-A397-7C6BA76F1869}"/>
              </a:ext>
            </a:extLst>
          </p:cNvPr>
          <p:cNvSpPr/>
          <p:nvPr/>
        </p:nvSpPr>
        <p:spPr>
          <a:xfrm rot="10800000">
            <a:off x="10100881" y="5355987"/>
            <a:ext cx="427559" cy="13127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Table 5">
            <a:extLst>
              <a:ext uri="{FF2B5EF4-FFF2-40B4-BE49-F238E27FC236}">
                <a16:creationId xmlns:a16="http://schemas.microsoft.com/office/drawing/2014/main" id="{86727134-2FC8-4581-8EB8-DD8FADAF21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2825837"/>
              </p:ext>
            </p:extLst>
          </p:nvPr>
        </p:nvGraphicFramePr>
        <p:xfrm>
          <a:off x="8175477" y="4420749"/>
          <a:ext cx="1925404" cy="5245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2702">
                  <a:extLst>
                    <a:ext uri="{9D8B030D-6E8A-4147-A177-3AD203B41FA5}">
                      <a16:colId xmlns:a16="http://schemas.microsoft.com/office/drawing/2014/main" val="742430512"/>
                    </a:ext>
                  </a:extLst>
                </a:gridCol>
                <a:gridCol w="962702">
                  <a:extLst>
                    <a:ext uri="{9D8B030D-6E8A-4147-A177-3AD203B41FA5}">
                      <a16:colId xmlns:a16="http://schemas.microsoft.com/office/drawing/2014/main" val="2459972916"/>
                    </a:ext>
                  </a:extLst>
                </a:gridCol>
              </a:tblGrid>
              <a:tr h="524518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7589892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944A9E32-D8AB-44AC-BA33-8294F96A5B6B}"/>
              </a:ext>
            </a:extLst>
          </p:cNvPr>
          <p:cNvSpPr txBox="1"/>
          <p:nvPr/>
        </p:nvSpPr>
        <p:spPr>
          <a:xfrm>
            <a:off x="8121434" y="575624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</a:t>
            </a:r>
          </a:p>
        </p:txBody>
      </p:sp>
    </p:spTree>
    <p:extLst>
      <p:ext uri="{BB962C8B-B14F-4D97-AF65-F5344CB8AC3E}">
        <p14:creationId xmlns:p14="http://schemas.microsoft.com/office/powerpoint/2010/main" val="4072963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0525395E41FC40B143496053B59309" ma:contentTypeVersion="4" ma:contentTypeDescription="Create a new document." ma:contentTypeScope="" ma:versionID="e1aea9e7d2ef9f6b8102cda2e952e7f0">
  <xsd:schema xmlns:xsd="http://www.w3.org/2001/XMLSchema" xmlns:xs="http://www.w3.org/2001/XMLSchema" xmlns:p="http://schemas.microsoft.com/office/2006/metadata/properties" xmlns:ns2="f4a321fe-2540-41fe-af76-bf9e86ef03f4" targetNamespace="http://schemas.microsoft.com/office/2006/metadata/properties" ma:root="true" ma:fieldsID="18ce7eaf534322a645540b1a92c997ed" ns2:_="">
    <xsd:import namespace="f4a321fe-2540-41fe-af76-bf9e86ef03f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a321fe-2540-41fe-af76-bf9e86ef03f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DF15149-AD18-444E-96B6-E83B54C3D731}"/>
</file>

<file path=customXml/itemProps2.xml><?xml version="1.0" encoding="utf-8"?>
<ds:datastoreItem xmlns:ds="http://schemas.openxmlformats.org/officeDocument/2006/customXml" ds:itemID="{2E17CB76-DEBA-40AE-9F1B-4663FC32EAEB}"/>
</file>

<file path=customXml/itemProps3.xml><?xml version="1.0" encoding="utf-8"?>
<ds:datastoreItem xmlns:ds="http://schemas.openxmlformats.org/officeDocument/2006/customXml" ds:itemID="{3751BAAD-B223-4B71-8FD8-84CA6D8C95EC}"/>
</file>

<file path=docProps/app.xml><?xml version="1.0" encoding="utf-8"?>
<Properties xmlns="http://schemas.openxmlformats.org/officeDocument/2006/extended-properties" xmlns:vt="http://schemas.openxmlformats.org/officeDocument/2006/docPropsVTypes">
  <TotalTime>1166</TotalTime>
  <Words>696</Words>
  <Application>Microsoft Office PowerPoint</Application>
  <PresentationFormat>Widescreen</PresentationFormat>
  <Paragraphs>204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Office Theme</vt:lpstr>
      <vt:lpstr>Data Structures</vt:lpstr>
      <vt:lpstr>Stack using Singly Linked List</vt:lpstr>
      <vt:lpstr>Stack using Singly Linked List</vt:lpstr>
      <vt:lpstr>Stack using Singly Linked List</vt:lpstr>
      <vt:lpstr>Stack using Singly Linked List</vt:lpstr>
      <vt:lpstr>Stack using Singly Linked List</vt:lpstr>
      <vt:lpstr>Stack using Singly Linked List</vt:lpstr>
      <vt:lpstr>Stack using Singly Linked List</vt:lpstr>
      <vt:lpstr>Stack using Singly Linked List</vt:lpstr>
      <vt:lpstr>Stack using Singly Linked List</vt:lpstr>
      <vt:lpstr>Stack using Singly Linked List</vt:lpstr>
      <vt:lpstr>Stack using Singly Linked List</vt:lpstr>
      <vt:lpstr>Stack using Singly Linked List</vt:lpstr>
      <vt:lpstr>Stack using Singly Linked List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</dc:title>
  <dc:creator>Janardhan Naidu</dc:creator>
  <cp:lastModifiedBy>Janardhan Naidu</cp:lastModifiedBy>
  <cp:revision>26</cp:revision>
  <dcterms:created xsi:type="dcterms:W3CDTF">2020-09-19T15:38:07Z</dcterms:created>
  <dcterms:modified xsi:type="dcterms:W3CDTF">2020-09-25T06:31:48Z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0x010100090525395E41FC40B143496053B59309</vt:lpwstr>
  </property>
</Properties>
</file>