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69" r:id="rId5"/>
    <p:sldId id="272" r:id="rId6"/>
    <p:sldId id="278" r:id="rId7"/>
    <p:sldId id="273" r:id="rId8"/>
    <p:sldId id="275" r:id="rId9"/>
    <p:sldId id="276" r:id="rId10"/>
    <p:sldId id="27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69"/>
            <p14:sldId id="272"/>
            <p14:sldId id="278"/>
            <p14:sldId id="273"/>
            <p14:sldId id="275"/>
            <p14:sldId id="276"/>
            <p14:sldId id="27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CB69-6E35-4B72-AE03-51FC51E8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Lecture 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Structures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en-US" sz="2200"/>
              <a:t>Recall that a structure can be declared as:</a:t>
            </a:r>
          </a:p>
          <a:p>
            <a:pPr lvl="1"/>
            <a:r>
              <a:rPr lang="en-US" altLang="en-US" sz="2200"/>
              <a:t>syntax</a:t>
            </a:r>
          </a:p>
          <a:p>
            <a:pPr lvl="2">
              <a:buFontTx/>
              <a:buNone/>
            </a:pPr>
            <a:r>
              <a:rPr lang="en-US" altLang="en-US" sz="2200"/>
              <a:t>struct struct_name{</a:t>
            </a:r>
          </a:p>
          <a:p>
            <a:pPr lvl="2">
              <a:buFontTx/>
              <a:buNone/>
            </a:pPr>
            <a:r>
              <a:rPr lang="en-US" altLang="en-US" sz="2200"/>
              <a:t>			data_type var_name;</a:t>
            </a:r>
          </a:p>
          <a:p>
            <a:pPr lvl="2">
              <a:buFontTx/>
              <a:buNone/>
            </a:pPr>
            <a:r>
              <a:rPr lang="en-US" altLang="en-US" sz="2200"/>
              <a:t>			data_type var_name;</a:t>
            </a:r>
          </a:p>
          <a:p>
            <a:pPr lvl="2">
              <a:buFontTx/>
              <a:buNone/>
            </a:pPr>
            <a:r>
              <a:rPr lang="en-US" altLang="en-US" sz="2200"/>
              <a:t>				--</a:t>
            </a:r>
          </a:p>
          <a:p>
            <a:pPr lvl="2">
              <a:buFontTx/>
              <a:buNone/>
            </a:pPr>
            <a:r>
              <a:rPr lang="en-US" altLang="en-US" sz="2200"/>
              <a:t>				--</a:t>
            </a:r>
          </a:p>
          <a:p>
            <a:pPr lvl="2">
              <a:buFontTx/>
              <a:buNone/>
            </a:pPr>
            <a:r>
              <a:rPr lang="en-US" altLang="en-US" sz="2200"/>
              <a:t>			};</a:t>
            </a:r>
          </a:p>
          <a:p>
            <a:pPr lvl="2">
              <a:buFontTx/>
              <a:buNone/>
            </a:pPr>
            <a:r>
              <a:rPr lang="en-US" altLang="en-US" sz="2200"/>
              <a:t>struct struct_name  obj1, obj2;</a:t>
            </a:r>
          </a:p>
          <a:p>
            <a:pPr lvl="2">
              <a:buFontTx/>
              <a:buNone/>
            </a:pPr>
            <a:r>
              <a:rPr lang="en-US" altLang="en-US" sz="2200"/>
              <a:t>obj1.var_name;</a:t>
            </a:r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Structures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lvl="2">
              <a:buFontTx/>
              <a:buNone/>
            </a:pPr>
            <a:r>
              <a:rPr lang="en-US" altLang="en-US" sz="2200" b="1"/>
              <a:t>Example:</a:t>
            </a:r>
          </a:p>
          <a:p>
            <a:pPr lvl="2">
              <a:buFontTx/>
              <a:buNone/>
            </a:pPr>
            <a:r>
              <a:rPr lang="en-US" altLang="en-US" sz="2200" dirty="0"/>
              <a:t>struct   student   {</a:t>
            </a:r>
          </a:p>
          <a:p>
            <a:pPr lvl="2">
              <a:buFontTx/>
              <a:buNone/>
            </a:pPr>
            <a:r>
              <a:rPr lang="en-US" altLang="en-US" sz="2200" dirty="0"/>
              <a:t>                            	int    roll;</a:t>
            </a:r>
          </a:p>
          <a:p>
            <a:pPr lvl="2">
              <a:buFontTx/>
              <a:buNone/>
            </a:pPr>
            <a:r>
              <a:rPr lang="en-US" altLang="en-US" sz="2200" dirty="0"/>
              <a:t>			char name[20;</a:t>
            </a:r>
          </a:p>
          <a:p>
            <a:pPr lvl="2">
              <a:buFontTx/>
              <a:buNone/>
            </a:pPr>
            <a:r>
              <a:rPr lang="en-US" altLang="en-US" sz="2200" dirty="0"/>
              <a:t>			float fee;</a:t>
            </a:r>
          </a:p>
          <a:p>
            <a:pPr lvl="2">
              <a:buFontTx/>
              <a:buNone/>
            </a:pPr>
            <a:r>
              <a:rPr lang="en-US" altLang="en-US" sz="2200" dirty="0"/>
              <a:t>		};</a:t>
            </a:r>
          </a:p>
          <a:p>
            <a:pPr lvl="2">
              <a:buFontTx/>
              <a:buNone/>
            </a:pPr>
            <a:r>
              <a:rPr lang="en-US" altLang="en-US" sz="2200" dirty="0"/>
              <a:t>struct  student  a, b, c;</a:t>
            </a:r>
          </a:p>
          <a:p>
            <a:r>
              <a:rPr lang="en-US" altLang="en-US" sz="2200" dirty="0"/>
              <a:t>And the individual structure elements can be accessed as:</a:t>
            </a:r>
          </a:p>
          <a:p>
            <a:pPr lvl="2">
              <a:buFontTx/>
              <a:buNone/>
            </a:pPr>
            <a:r>
              <a:rPr lang="en-US" altLang="en-US" sz="2200"/>
              <a:t>a.roll</a:t>
            </a:r>
            <a:r>
              <a:rPr lang="en-US" altLang="en-US" sz="2200" dirty="0"/>
              <a:t> ,  a.name,   </a:t>
            </a:r>
            <a:r>
              <a:rPr lang="en-US" altLang="en-US" sz="2200"/>
              <a:t>a.fee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44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Arrays of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We can define array of structure variable</a:t>
            </a:r>
          </a:p>
          <a:p>
            <a:pPr lvl="1"/>
            <a:r>
              <a:rPr lang="en-US" dirty="0"/>
              <a:t>struct student s[10];</a:t>
            </a:r>
          </a:p>
          <a:p>
            <a:r>
              <a:rPr lang="en-US" sz="2400" dirty="0"/>
              <a:t>Individual structure object can be accessed</a:t>
            </a:r>
          </a:p>
          <a:p>
            <a:pPr lvl="1"/>
            <a:r>
              <a:rPr lang="en-US" dirty="0"/>
              <a:t>s[0].roll,  s[0].name,   s[0].fee</a:t>
            </a:r>
          </a:p>
          <a:p>
            <a:pPr lvl="1"/>
            <a:r>
              <a:rPr lang="en-US" dirty="0"/>
              <a:t>s[1].roll, s[1].name,  s[1].fee</a:t>
            </a:r>
          </a:p>
          <a:p>
            <a:pPr lvl="1"/>
            <a:r>
              <a:rPr lang="en-US" dirty="0"/>
              <a:t>----</a:t>
            </a:r>
          </a:p>
          <a:p>
            <a:pPr lvl="1"/>
            <a:r>
              <a:rPr lang="en-US" dirty="0"/>
              <a:t>----</a:t>
            </a:r>
          </a:p>
          <a:p>
            <a:pPr lvl="2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620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Arrays of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2404028"/>
            <a:ext cx="5355570" cy="3695020"/>
          </a:xfrm>
        </p:spPr>
        <p:txBody>
          <a:bodyPr>
            <a:normAutofit/>
          </a:bodyPr>
          <a:lstStyle/>
          <a:p>
            <a:pPr lvl="2">
              <a:buFontTx/>
              <a:buNone/>
            </a:pPr>
            <a:r>
              <a:rPr lang="en-US" sz="2200" dirty="0"/>
              <a:t>#include&lt;stdio.h&gt;</a:t>
            </a:r>
          </a:p>
          <a:p>
            <a:pPr lvl="2">
              <a:buFontTx/>
              <a:buNone/>
            </a:pPr>
            <a:r>
              <a:rPr lang="en-US" sz="2200" dirty="0"/>
              <a:t>int main(){</a:t>
            </a:r>
          </a:p>
          <a:p>
            <a:pPr lvl="2">
              <a:buFontTx/>
              <a:buNone/>
            </a:pPr>
            <a:r>
              <a:rPr lang="en-US" sz="2200" dirty="0"/>
              <a:t>	struct student{</a:t>
            </a:r>
          </a:p>
          <a:p>
            <a:pPr lvl="2">
              <a:buFontTx/>
              <a:buNone/>
            </a:pPr>
            <a:r>
              <a:rPr lang="en-US" sz="2200" dirty="0"/>
              <a:t>		int roll;</a:t>
            </a:r>
          </a:p>
          <a:p>
            <a:pPr lvl="2">
              <a:buFontTx/>
              <a:buNone/>
            </a:pPr>
            <a:r>
              <a:rPr lang="en-US" sz="2200" dirty="0"/>
              <a:t>		char name[20];</a:t>
            </a:r>
          </a:p>
          <a:p>
            <a:pPr lvl="2">
              <a:buFontTx/>
              <a:buNone/>
            </a:pPr>
            <a:r>
              <a:rPr lang="en-US" sz="2200" dirty="0"/>
              <a:t>		float fee;</a:t>
            </a:r>
          </a:p>
          <a:p>
            <a:pPr lvl="2">
              <a:buFontTx/>
              <a:buNone/>
            </a:pPr>
            <a:r>
              <a:rPr lang="en-US" sz="2200" dirty="0"/>
              <a:t>	};</a:t>
            </a:r>
          </a:p>
          <a:p>
            <a:pPr lvl="2">
              <a:buFontTx/>
              <a:buNone/>
            </a:pPr>
            <a:r>
              <a:rPr lang="en-US" sz="2200" dirty="0"/>
              <a:t>	typedef struct student </a:t>
            </a:r>
            <a:r>
              <a:rPr lang="en-US" sz="2200" dirty="0" err="1"/>
              <a:t>stu</a:t>
            </a:r>
            <a:r>
              <a:rPr lang="en-US" sz="2200" dirty="0"/>
              <a:t>;</a:t>
            </a:r>
          </a:p>
          <a:p>
            <a:pPr lvl="2">
              <a:buFontTx/>
              <a:buNone/>
            </a:pPr>
            <a:r>
              <a:rPr lang="en-US" sz="2200" dirty="0"/>
              <a:t>	</a:t>
            </a:r>
            <a:r>
              <a:rPr lang="en-US" sz="2200" dirty="0" err="1"/>
              <a:t>stu</a:t>
            </a:r>
            <a:r>
              <a:rPr lang="en-US" sz="2200" dirty="0"/>
              <a:t> s[5];</a:t>
            </a:r>
          </a:p>
          <a:p>
            <a:pPr lvl="2">
              <a:buFontTx/>
              <a:buNone/>
            </a:pPr>
            <a:r>
              <a:rPr lang="en-US" sz="2200" dirty="0"/>
              <a:t>	int </a:t>
            </a:r>
            <a:r>
              <a:rPr lang="en-US" sz="2200" dirty="0" err="1"/>
              <a:t>i</a:t>
            </a:r>
            <a:r>
              <a:rPr lang="en-US" sz="2200" dirty="0"/>
              <a:t>;</a:t>
            </a:r>
          </a:p>
          <a:p>
            <a:pPr lvl="2">
              <a:buFontTx/>
              <a:buNone/>
            </a:pPr>
            <a:endParaRPr lang="en-US" sz="2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C84FA9-2271-4CB7-A524-602BC923547F}"/>
              </a:ext>
            </a:extLst>
          </p:cNvPr>
          <p:cNvSpPr txBox="1">
            <a:spLocks/>
          </p:cNvSpPr>
          <p:nvPr/>
        </p:nvSpPr>
        <p:spPr>
          <a:xfrm>
            <a:off x="5078437" y="2404028"/>
            <a:ext cx="6822831" cy="3695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Tx/>
              <a:buNone/>
            </a:pPr>
            <a:r>
              <a:rPr lang="en-US" sz="2200" dirty="0"/>
              <a:t>	for(</a:t>
            </a:r>
            <a:r>
              <a:rPr lang="en-US" sz="2200" dirty="0" err="1"/>
              <a:t>i</a:t>
            </a:r>
            <a:r>
              <a:rPr lang="en-US" sz="2200" dirty="0"/>
              <a:t>=0;i&lt;5;i++){</a:t>
            </a:r>
          </a:p>
          <a:p>
            <a:pPr lvl="2">
              <a:buFontTx/>
              <a:buNone/>
            </a:pPr>
            <a:r>
              <a:rPr lang="en-US" sz="2200" dirty="0"/>
              <a:t>		</a:t>
            </a:r>
            <a:r>
              <a:rPr lang="en-US" sz="2200" dirty="0" err="1"/>
              <a:t>printf</a:t>
            </a:r>
            <a:r>
              <a:rPr lang="en-US" sz="2200" dirty="0"/>
              <a:t>("Enter students data\n");</a:t>
            </a:r>
          </a:p>
          <a:p>
            <a:pPr lvl="2">
              <a:buFontTx/>
              <a:buNone/>
            </a:pPr>
            <a:r>
              <a:rPr lang="en-US" sz="2200" dirty="0"/>
              <a:t>		</a:t>
            </a:r>
            <a:r>
              <a:rPr lang="en-US" sz="2200" dirty="0" err="1"/>
              <a:t>scanf</a:t>
            </a:r>
            <a:r>
              <a:rPr lang="en-US" sz="2200" dirty="0"/>
              <a:t>("%</a:t>
            </a:r>
            <a:r>
              <a:rPr lang="en-US" sz="2200" dirty="0" err="1"/>
              <a:t>d%s%f</a:t>
            </a:r>
            <a:r>
              <a:rPr lang="en-US" sz="2200" dirty="0"/>
              <a:t>",&amp;s[</a:t>
            </a:r>
            <a:r>
              <a:rPr lang="en-US" sz="2200" dirty="0" err="1"/>
              <a:t>i</a:t>
            </a:r>
            <a:r>
              <a:rPr lang="en-US" sz="2200" dirty="0"/>
              <a:t>].</a:t>
            </a:r>
            <a:r>
              <a:rPr lang="en-US" sz="2200" dirty="0" err="1"/>
              <a:t>roll,s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].name, &amp;s[</a:t>
            </a:r>
            <a:r>
              <a:rPr lang="en-US" sz="2200" dirty="0" err="1"/>
              <a:t>i</a:t>
            </a:r>
            <a:r>
              <a:rPr lang="en-US" sz="2200" dirty="0"/>
              <a:t>].fee);</a:t>
            </a:r>
          </a:p>
          <a:p>
            <a:pPr lvl="2">
              <a:buFontTx/>
              <a:buNone/>
            </a:pPr>
            <a:r>
              <a:rPr lang="en-US" sz="2200" dirty="0"/>
              <a:t>	}</a:t>
            </a:r>
          </a:p>
          <a:p>
            <a:pPr lvl="2">
              <a:buFontTx/>
              <a:buNone/>
            </a:pPr>
            <a:r>
              <a:rPr lang="en-US" sz="2200" dirty="0"/>
              <a:t>	</a:t>
            </a:r>
            <a:r>
              <a:rPr lang="en-US" sz="2200" dirty="0" err="1"/>
              <a:t>printf</a:t>
            </a:r>
            <a:r>
              <a:rPr lang="en-US" sz="2200" dirty="0"/>
              <a:t>("Students Data\n");</a:t>
            </a:r>
          </a:p>
          <a:p>
            <a:pPr lvl="2">
              <a:buFontTx/>
              <a:buNone/>
            </a:pPr>
            <a:r>
              <a:rPr lang="en-US" sz="2200" dirty="0"/>
              <a:t>	for(</a:t>
            </a:r>
            <a:r>
              <a:rPr lang="en-US" sz="2200" dirty="0" err="1"/>
              <a:t>i</a:t>
            </a:r>
            <a:r>
              <a:rPr lang="en-US" sz="2200" dirty="0"/>
              <a:t>=0;i&lt;5;i++){</a:t>
            </a:r>
          </a:p>
          <a:p>
            <a:pPr lvl="2">
              <a:buFontTx/>
              <a:buNone/>
            </a:pPr>
            <a:r>
              <a:rPr lang="en-US" sz="2200" dirty="0"/>
              <a:t>		</a:t>
            </a:r>
            <a:r>
              <a:rPr lang="en-US" sz="2200" dirty="0" err="1"/>
              <a:t>printf</a:t>
            </a:r>
            <a:r>
              <a:rPr lang="en-US" sz="2200" dirty="0"/>
              <a:t>("%d\</a:t>
            </a:r>
            <a:r>
              <a:rPr lang="en-US" sz="2200" dirty="0" err="1"/>
              <a:t>t%s</a:t>
            </a:r>
            <a:r>
              <a:rPr lang="en-US" sz="2200" dirty="0"/>
              <a:t>\</a:t>
            </a:r>
            <a:r>
              <a:rPr lang="en-US" sz="2200" dirty="0" err="1"/>
              <a:t>t%f</a:t>
            </a:r>
            <a:r>
              <a:rPr lang="en-US" sz="2200" dirty="0"/>
              <a:t>\</a:t>
            </a:r>
            <a:r>
              <a:rPr lang="en-US" sz="2200" dirty="0" err="1"/>
              <a:t>n",s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].roll, s[</a:t>
            </a:r>
            <a:r>
              <a:rPr lang="en-US" sz="2200" dirty="0" err="1"/>
              <a:t>i</a:t>
            </a:r>
            <a:r>
              <a:rPr lang="en-US" sz="2200" dirty="0"/>
              <a:t>].name, s[</a:t>
            </a:r>
            <a:r>
              <a:rPr lang="en-US" sz="2200" dirty="0" err="1"/>
              <a:t>i</a:t>
            </a:r>
            <a:r>
              <a:rPr lang="en-US" sz="2200" dirty="0"/>
              <a:t>].fee);</a:t>
            </a:r>
          </a:p>
          <a:p>
            <a:pPr lvl="2">
              <a:buFontTx/>
              <a:buNone/>
            </a:pPr>
            <a:r>
              <a:rPr lang="en-US" sz="2200" dirty="0"/>
              <a:t>	}</a:t>
            </a:r>
          </a:p>
          <a:p>
            <a:pPr lvl="2">
              <a:buFontTx/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EA446-099A-434A-8033-A90E97433A57}"/>
              </a:ext>
            </a:extLst>
          </p:cNvPr>
          <p:cNvSpPr/>
          <p:nvPr/>
        </p:nvSpPr>
        <p:spPr>
          <a:xfrm>
            <a:off x="626850" y="2276856"/>
            <a:ext cx="4929888" cy="3822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42EFC0-0C87-4292-8C8C-275CB47AE474}"/>
              </a:ext>
            </a:extLst>
          </p:cNvPr>
          <p:cNvSpPr/>
          <p:nvPr/>
        </p:nvSpPr>
        <p:spPr>
          <a:xfrm>
            <a:off x="5854404" y="2276856"/>
            <a:ext cx="5868204" cy="3822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9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Pointers and Structures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en-US" dirty="0"/>
              <a:t>You may recall that the name of an array stands for the address of its zero-</a:t>
            </a:r>
            <a:r>
              <a:rPr lang="en-US" altLang="en-US" dirty="0" err="1"/>
              <a:t>th</a:t>
            </a:r>
            <a:r>
              <a:rPr lang="en-US" altLang="en-US" dirty="0"/>
              <a:t> element.</a:t>
            </a:r>
          </a:p>
          <a:p>
            <a:pPr lvl="1"/>
            <a:r>
              <a:rPr lang="en-US" altLang="en-US" dirty="0"/>
              <a:t>Also true for the names of arrays of structure variables.</a:t>
            </a:r>
          </a:p>
          <a:p>
            <a:r>
              <a:rPr lang="en-US" altLang="en-US" dirty="0"/>
              <a:t>Consider the declaration:</a:t>
            </a:r>
          </a:p>
          <a:p>
            <a:pPr lvl="2">
              <a:buFontTx/>
              <a:buNone/>
            </a:pPr>
            <a:r>
              <a:rPr lang="en-US" altLang="en-US" dirty="0"/>
              <a:t>struct   student   {</a:t>
            </a:r>
          </a:p>
          <a:p>
            <a:pPr lvl="2">
              <a:buFontTx/>
              <a:buNone/>
            </a:pPr>
            <a:r>
              <a:rPr lang="en-US" altLang="en-US" dirty="0"/>
              <a:t>                             int    roll;</a:t>
            </a:r>
          </a:p>
          <a:p>
            <a:pPr lvl="2">
              <a:buFontTx/>
              <a:buNone/>
            </a:pPr>
            <a:r>
              <a:rPr lang="en-US" altLang="en-US" dirty="0"/>
              <a:t>                             char  name[25];</a:t>
            </a:r>
          </a:p>
          <a:p>
            <a:pPr lvl="2">
              <a:buFontTx/>
              <a:buNone/>
            </a:pPr>
            <a:r>
              <a:rPr lang="en-US" altLang="en-US" dirty="0"/>
              <a:t>                             float  fee;</a:t>
            </a:r>
          </a:p>
          <a:p>
            <a:pPr lvl="2">
              <a:buFontTx/>
              <a:buNone/>
            </a:pPr>
            <a:r>
              <a:rPr lang="en-US" altLang="en-US" dirty="0"/>
              <a:t>                        }    </a:t>
            </a:r>
            <a:r>
              <a:rPr lang="en-US" altLang="en-US" dirty="0" err="1">
                <a:solidFill>
                  <a:srgbClr val="CC0000"/>
                </a:solidFill>
              </a:rPr>
              <a:t>stu</a:t>
            </a:r>
            <a:r>
              <a:rPr lang="en-US" altLang="en-US" dirty="0">
                <a:solidFill>
                  <a:srgbClr val="CC0000"/>
                </a:solidFill>
              </a:rPr>
              <a:t>[5],  *</a:t>
            </a:r>
            <a:r>
              <a:rPr lang="en-US" altLang="en-US" dirty="0" err="1">
                <a:solidFill>
                  <a:srgbClr val="CC0000"/>
                </a:solidFill>
              </a:rPr>
              <a:t>ptr</a:t>
            </a:r>
            <a:r>
              <a:rPr lang="en-US" altLang="en-US" dirty="0"/>
              <a:t> ;</a:t>
            </a:r>
          </a:p>
          <a:p>
            <a:pPr lvl="2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17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Pointers and Structures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en-US" dirty="0"/>
              <a:t>The name </a:t>
            </a:r>
            <a:r>
              <a:rPr lang="en-US" altLang="en-US" dirty="0" err="1">
                <a:solidFill>
                  <a:srgbClr val="FF0000"/>
                </a:solidFill>
              </a:rPr>
              <a:t>stu</a:t>
            </a:r>
            <a:r>
              <a:rPr lang="en-US" altLang="en-US" dirty="0"/>
              <a:t> represents the address of the 1st element of the structure array.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ptr</a:t>
            </a:r>
            <a:r>
              <a:rPr lang="en-US" altLang="en-US" dirty="0"/>
              <a:t> is a pointer to data objects of the type </a:t>
            </a:r>
            <a:r>
              <a:rPr lang="en-US" altLang="en-US" dirty="0">
                <a:solidFill>
                  <a:srgbClr val="FF0000"/>
                </a:solidFill>
              </a:rPr>
              <a:t>struct student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assignment</a:t>
            </a:r>
          </a:p>
          <a:p>
            <a:pPr lvl="2">
              <a:buFontTx/>
              <a:buNone/>
            </a:pPr>
            <a:r>
              <a:rPr lang="en-US" altLang="en-US" sz="2400" dirty="0" err="1"/>
              <a:t>ptr</a:t>
            </a:r>
            <a:r>
              <a:rPr lang="en-US" altLang="en-US" sz="2400" dirty="0"/>
              <a:t>  =  </a:t>
            </a:r>
            <a:r>
              <a:rPr lang="en-US" altLang="en-US" sz="2400" dirty="0" err="1"/>
              <a:t>stu</a:t>
            </a:r>
            <a:r>
              <a:rPr lang="en-US" altLang="en-US" sz="2400" dirty="0"/>
              <a:t> ;</a:t>
            </a:r>
          </a:p>
          <a:p>
            <a:pPr>
              <a:buFontTx/>
              <a:buNone/>
            </a:pPr>
            <a:r>
              <a:rPr lang="en-US" altLang="en-US" dirty="0"/>
              <a:t>    will assign the address of </a:t>
            </a:r>
            <a:r>
              <a:rPr lang="en-US" altLang="en-US" dirty="0" err="1">
                <a:solidFill>
                  <a:srgbClr val="FF0000"/>
                </a:solidFill>
              </a:rPr>
              <a:t>stu</a:t>
            </a:r>
            <a:r>
              <a:rPr lang="en-US" altLang="en-US" dirty="0">
                <a:solidFill>
                  <a:srgbClr val="FF0000"/>
                </a:solidFill>
              </a:rPr>
              <a:t>[0]</a:t>
            </a:r>
            <a:r>
              <a:rPr lang="en-US" altLang="en-US" dirty="0"/>
              <a:t> to </a:t>
            </a:r>
            <a:r>
              <a:rPr lang="en-US" altLang="en-US" dirty="0" err="1">
                <a:solidFill>
                  <a:srgbClr val="FF0000"/>
                </a:solidFill>
              </a:rPr>
              <a:t>ptr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When the pointer </a:t>
            </a:r>
            <a:r>
              <a:rPr lang="en-US" altLang="en-US" dirty="0" err="1">
                <a:solidFill>
                  <a:srgbClr val="FF0000"/>
                </a:solidFill>
              </a:rPr>
              <a:t>ptr</a:t>
            </a:r>
            <a:r>
              <a:rPr lang="en-US" altLang="en-US" dirty="0"/>
              <a:t> is incremented by one (</a:t>
            </a:r>
            <a:r>
              <a:rPr lang="en-US" altLang="en-US" dirty="0" err="1"/>
              <a:t>ptr</a:t>
            </a:r>
            <a:r>
              <a:rPr lang="en-US" altLang="en-US" dirty="0"/>
              <a:t>++) :</a:t>
            </a:r>
          </a:p>
          <a:p>
            <a:pPr lvl="1"/>
            <a:r>
              <a:rPr lang="en-US" altLang="en-US" dirty="0"/>
              <a:t>The value of </a:t>
            </a:r>
            <a:r>
              <a:rPr lang="en-US" altLang="en-US" dirty="0" err="1">
                <a:solidFill>
                  <a:srgbClr val="FF0000"/>
                </a:solidFill>
              </a:rPr>
              <a:t>ptr</a:t>
            </a:r>
            <a:r>
              <a:rPr lang="en-US" altLang="en-US" dirty="0"/>
              <a:t> is actually increased by </a:t>
            </a:r>
            <a:r>
              <a:rPr lang="en-US" altLang="en-US" dirty="0" err="1">
                <a:solidFill>
                  <a:srgbClr val="CC9900"/>
                </a:solidFill>
              </a:rPr>
              <a:t>sizeof</a:t>
            </a:r>
            <a:r>
              <a:rPr lang="en-US" altLang="en-US" dirty="0">
                <a:solidFill>
                  <a:srgbClr val="CC9900"/>
                </a:solidFill>
              </a:rPr>
              <a:t>(struct student).</a:t>
            </a:r>
          </a:p>
          <a:p>
            <a:pPr lvl="1"/>
            <a:r>
              <a:rPr lang="en-US" altLang="en-US" dirty="0"/>
              <a:t>It is made to point to the next record.</a:t>
            </a:r>
          </a:p>
          <a:p>
            <a:pPr lvl="2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64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Pointers and Structures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en-US" dirty="0"/>
              <a:t>Once </a:t>
            </a:r>
            <a:r>
              <a:rPr lang="en-US" altLang="en-US" dirty="0" err="1">
                <a:solidFill>
                  <a:srgbClr val="FF0000"/>
                </a:solidFill>
              </a:rPr>
              <a:t>ptr</a:t>
            </a:r>
            <a:r>
              <a:rPr lang="en-US" altLang="en-US" dirty="0"/>
              <a:t> points to a structure variable, the members can be accessed as: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 err="1">
                <a:solidFill>
                  <a:srgbClr val="CC0000"/>
                </a:solidFill>
              </a:rPr>
              <a:t>ptr</a:t>
            </a:r>
            <a:r>
              <a:rPr lang="en-US" altLang="en-US" dirty="0">
                <a:solidFill>
                  <a:srgbClr val="CC0000"/>
                </a:solidFill>
              </a:rPr>
              <a:t>  </a:t>
            </a:r>
            <a:r>
              <a:rPr lang="en-US" altLang="en-US" dirty="0">
                <a:solidFill>
                  <a:srgbClr val="CC0000"/>
                </a:solidFill>
                <a:cs typeface="Times New Roman" panose="02020603050405020304" pitchFamily="18" charset="0"/>
              </a:rPr>
              <a:t>–&gt;  roll ;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altLang="en-US" dirty="0">
                <a:solidFill>
                  <a:srgbClr val="CC0000"/>
                </a:solidFill>
              </a:rPr>
              <a:t>    </a:t>
            </a:r>
            <a:r>
              <a:rPr lang="en-US" altLang="en-US" dirty="0" err="1">
                <a:solidFill>
                  <a:srgbClr val="CC0000"/>
                </a:solidFill>
              </a:rPr>
              <a:t>ptr</a:t>
            </a:r>
            <a:r>
              <a:rPr lang="en-US" altLang="en-US" dirty="0">
                <a:solidFill>
                  <a:srgbClr val="CC0000"/>
                </a:solidFill>
              </a:rPr>
              <a:t>  </a:t>
            </a:r>
            <a:r>
              <a:rPr lang="en-US" altLang="en-US" dirty="0">
                <a:solidFill>
                  <a:srgbClr val="CC0000"/>
                </a:solidFill>
                <a:cs typeface="Times New Roman" panose="02020603050405020304" pitchFamily="18" charset="0"/>
              </a:rPr>
              <a:t>–&gt;  name;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altLang="en-US" dirty="0">
                <a:solidFill>
                  <a:srgbClr val="CC0000"/>
                </a:solidFill>
              </a:rPr>
              <a:t>    </a:t>
            </a:r>
            <a:r>
              <a:rPr lang="en-US" altLang="en-US" dirty="0" err="1">
                <a:solidFill>
                  <a:srgbClr val="CC0000"/>
                </a:solidFill>
              </a:rPr>
              <a:t>ptr</a:t>
            </a:r>
            <a:r>
              <a:rPr lang="en-US" altLang="en-US" dirty="0">
                <a:solidFill>
                  <a:srgbClr val="CC0000"/>
                </a:solidFill>
              </a:rPr>
              <a:t>  </a:t>
            </a:r>
            <a:r>
              <a:rPr lang="en-US" altLang="en-US" dirty="0">
                <a:solidFill>
                  <a:srgbClr val="CC0000"/>
                </a:solidFill>
                <a:cs typeface="Times New Roman" panose="02020603050405020304" pitchFamily="18" charset="0"/>
              </a:rPr>
              <a:t>–&gt;  fee;</a:t>
            </a:r>
          </a:p>
          <a:p>
            <a:pPr lvl="1">
              <a:spcBef>
                <a:spcPct val="5000"/>
              </a:spcBef>
            </a:pPr>
            <a:endParaRPr lang="en-US" altLang="en-US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lvl="1">
              <a:spcBef>
                <a:spcPct val="5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The symbol “–&gt;” is called the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arrow</a:t>
            </a:r>
            <a:r>
              <a:rPr lang="en-US" altLang="en-US" dirty="0">
                <a:cs typeface="Times New Roman" panose="02020603050405020304" pitchFamily="18" charset="0"/>
              </a:rPr>
              <a:t> operator.</a:t>
            </a:r>
          </a:p>
          <a:p>
            <a:pPr lvl="2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219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7600-983B-4ABE-A400-22895B1E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Structures – self referencing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CC6-631E-4867-99C7-3E73EE19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8289"/>
            <a:ext cx="10168128" cy="4038674"/>
          </a:xfrm>
        </p:spPr>
        <p:txBody>
          <a:bodyPr>
            <a:normAutofit/>
          </a:bodyPr>
          <a:lstStyle/>
          <a:p>
            <a:pPr lvl="2">
              <a:buFontTx/>
              <a:buNone/>
            </a:pPr>
            <a:r>
              <a:rPr lang="en-US" sz="2200" dirty="0"/>
              <a:t>struct student{</a:t>
            </a:r>
          </a:p>
          <a:p>
            <a:pPr lvl="2">
              <a:buFontTx/>
              <a:buNone/>
            </a:pPr>
            <a:r>
              <a:rPr lang="en-US" sz="2200" dirty="0"/>
              <a:t>		int roll;</a:t>
            </a:r>
          </a:p>
          <a:p>
            <a:pPr lvl="2">
              <a:buFontTx/>
              <a:buNone/>
            </a:pPr>
            <a:r>
              <a:rPr lang="en-US" sz="2200" dirty="0"/>
              <a:t>		char name[20];</a:t>
            </a:r>
          </a:p>
          <a:p>
            <a:pPr lvl="2">
              <a:buFontTx/>
              <a:buNone/>
            </a:pPr>
            <a:r>
              <a:rPr lang="en-US" sz="2200" dirty="0"/>
              <a:t>		float fee;</a:t>
            </a:r>
          </a:p>
          <a:p>
            <a:pPr lvl="2">
              <a:buFontTx/>
              <a:buNone/>
            </a:pPr>
            <a:r>
              <a:rPr lang="en-US" sz="2200" dirty="0"/>
              <a:t>		struct student *</a:t>
            </a:r>
            <a:r>
              <a:rPr lang="en-US" sz="2200" dirty="0" err="1"/>
              <a:t>ptr</a:t>
            </a:r>
            <a:r>
              <a:rPr lang="en-US" sz="2200" dirty="0"/>
              <a:t>;</a:t>
            </a:r>
          </a:p>
          <a:p>
            <a:pPr lvl="2">
              <a:buFontTx/>
              <a:buNone/>
            </a:pPr>
            <a:r>
              <a:rPr lang="en-US" sz="2200" dirty="0"/>
              <a:t>};</a:t>
            </a:r>
          </a:p>
          <a:p>
            <a:pPr lvl="2">
              <a:buFontTx/>
              <a:buNone/>
            </a:pPr>
            <a:r>
              <a:rPr lang="en-US" sz="2200" dirty="0"/>
              <a:t>Pointer </a:t>
            </a:r>
            <a:r>
              <a:rPr lang="en-US" sz="2200" dirty="0" err="1">
                <a:solidFill>
                  <a:srgbClr val="FF0000"/>
                </a:solidFill>
              </a:rPr>
              <a:t>ptr</a:t>
            </a:r>
            <a:r>
              <a:rPr lang="en-US" sz="2200" dirty="0"/>
              <a:t> is called self reference variable. Pointer </a:t>
            </a:r>
            <a:r>
              <a:rPr lang="en-US" sz="2200" dirty="0" err="1">
                <a:solidFill>
                  <a:srgbClr val="FF0000"/>
                </a:solidFill>
              </a:rPr>
              <a:t>ptr</a:t>
            </a:r>
            <a:r>
              <a:rPr lang="en-US" sz="2200" dirty="0"/>
              <a:t> can store address of struct student object address;</a:t>
            </a:r>
          </a:p>
          <a:p>
            <a:pPr lvl="2">
              <a:buFontTx/>
              <a:buNone/>
            </a:pPr>
            <a:r>
              <a:rPr lang="en-US" sz="2200" dirty="0"/>
              <a:t>struct student s1,s2;</a:t>
            </a:r>
          </a:p>
          <a:p>
            <a:pPr lvl="2">
              <a:buFontTx/>
              <a:buNone/>
            </a:pPr>
            <a:r>
              <a:rPr lang="en-US" sz="2200" dirty="0"/>
              <a:t>s1.ptr = &amp;s2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34549A-FCF6-4807-9751-3BD9ECEB3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67702"/>
              </p:ext>
            </p:extLst>
          </p:nvPr>
        </p:nvGraphicFramePr>
        <p:xfrm>
          <a:off x="5253501" y="5066582"/>
          <a:ext cx="2680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591">
                  <a:extLst>
                    <a:ext uri="{9D8B030D-6E8A-4147-A177-3AD203B41FA5}">
                      <a16:colId xmlns:a16="http://schemas.microsoft.com/office/drawing/2014/main" val="2356738315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749400645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974496906"/>
                    </a:ext>
                  </a:extLst>
                </a:gridCol>
                <a:gridCol w="717453">
                  <a:extLst>
                    <a:ext uri="{9D8B030D-6E8A-4147-A177-3AD203B41FA5}">
                      <a16:colId xmlns:a16="http://schemas.microsoft.com/office/drawing/2014/main" val="332062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7288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52F412-3A7E-4053-9A3D-F6A01AAED8E0}"/>
              </a:ext>
            </a:extLst>
          </p:cNvPr>
          <p:cNvSpPr txBox="1"/>
          <p:nvPr/>
        </p:nvSpPr>
        <p:spPr>
          <a:xfrm>
            <a:off x="4862047" y="5066582"/>
            <a:ext cx="3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02EF0-7081-415D-8664-31764763E126}"/>
              </a:ext>
            </a:extLst>
          </p:cNvPr>
          <p:cNvSpPr txBox="1"/>
          <p:nvPr/>
        </p:nvSpPr>
        <p:spPr>
          <a:xfrm>
            <a:off x="7197284" y="5806123"/>
            <a:ext cx="3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3FDA8-8E4D-4448-BC4A-361970FA86EC}"/>
              </a:ext>
            </a:extLst>
          </p:cNvPr>
          <p:cNvSpPr txBox="1"/>
          <p:nvPr/>
        </p:nvSpPr>
        <p:spPr>
          <a:xfrm>
            <a:off x="7587173" y="6284609"/>
            <a:ext cx="5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8BE09CA-E73A-48A6-BD2D-2254D68FB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02321"/>
              </p:ext>
            </p:extLst>
          </p:nvPr>
        </p:nvGraphicFramePr>
        <p:xfrm>
          <a:off x="7587173" y="5806123"/>
          <a:ext cx="2680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591">
                  <a:extLst>
                    <a:ext uri="{9D8B030D-6E8A-4147-A177-3AD203B41FA5}">
                      <a16:colId xmlns:a16="http://schemas.microsoft.com/office/drawing/2014/main" val="2356738315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749400645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3974496906"/>
                    </a:ext>
                  </a:extLst>
                </a:gridCol>
                <a:gridCol w="717453">
                  <a:extLst>
                    <a:ext uri="{9D8B030D-6E8A-4147-A177-3AD203B41FA5}">
                      <a16:colId xmlns:a16="http://schemas.microsoft.com/office/drawing/2014/main" val="332062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7288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CCC0D6-54AA-4353-88E3-8B02465391D5}"/>
              </a:ext>
            </a:extLst>
          </p:cNvPr>
          <p:cNvCxnSpPr/>
          <p:nvPr/>
        </p:nvCxnSpPr>
        <p:spPr>
          <a:xfrm>
            <a:off x="7587173" y="5435914"/>
            <a:ext cx="178193" cy="3702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A95C2D-2D20-4F37-B234-1E442B3F7596}"/>
              </a:ext>
            </a:extLst>
          </p:cNvPr>
          <p:cNvSpPr txBox="1"/>
          <p:nvPr/>
        </p:nvSpPr>
        <p:spPr>
          <a:xfrm>
            <a:off x="5253501" y="4762433"/>
            <a:ext cx="58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557B9-EA25-4838-9777-07737F35DE84}"/>
              </a:ext>
            </a:extLst>
          </p:cNvPr>
          <p:cNvSpPr txBox="1"/>
          <p:nvPr/>
        </p:nvSpPr>
        <p:spPr>
          <a:xfrm>
            <a:off x="5946205" y="4729842"/>
            <a:ext cx="7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AD8AA-1BB3-429A-9A0F-EA29BEE3EA3F}"/>
              </a:ext>
            </a:extLst>
          </p:cNvPr>
          <p:cNvSpPr txBox="1"/>
          <p:nvPr/>
        </p:nvSpPr>
        <p:spPr>
          <a:xfrm>
            <a:off x="6691703" y="4762433"/>
            <a:ext cx="5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4AEB1-1EE6-4A35-B4DF-81783DA6A2FB}"/>
              </a:ext>
            </a:extLst>
          </p:cNvPr>
          <p:cNvSpPr txBox="1"/>
          <p:nvPr/>
        </p:nvSpPr>
        <p:spPr>
          <a:xfrm>
            <a:off x="7352587" y="4754877"/>
            <a:ext cx="5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FFBA6-0F02-45EC-B4D5-2D22C275B9E7}"/>
              </a:ext>
            </a:extLst>
          </p:cNvPr>
          <p:cNvSpPr txBox="1"/>
          <p:nvPr/>
        </p:nvSpPr>
        <p:spPr>
          <a:xfrm>
            <a:off x="5236650" y="5468505"/>
            <a:ext cx="5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6680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FFDFCA-1F6C-4DF9-A00C-0A1057240983}"/>
</file>

<file path=customXml/itemProps2.xml><?xml version="1.0" encoding="utf-8"?>
<ds:datastoreItem xmlns:ds="http://schemas.openxmlformats.org/officeDocument/2006/customXml" ds:itemID="{2BC03EFD-C4FE-4A06-8A5C-20EFE491BB35}"/>
</file>

<file path=customXml/itemProps3.xml><?xml version="1.0" encoding="utf-8"?>
<ds:datastoreItem xmlns:ds="http://schemas.openxmlformats.org/officeDocument/2006/customXml" ds:itemID="{26CFC266-0741-46D2-A79D-7736F3E84CC5}"/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611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Office Theme</vt:lpstr>
      <vt:lpstr>Data Structures</vt:lpstr>
      <vt:lpstr>Structures</vt:lpstr>
      <vt:lpstr>Structures</vt:lpstr>
      <vt:lpstr>Arrays of Structure</vt:lpstr>
      <vt:lpstr>Arrays of Structure</vt:lpstr>
      <vt:lpstr>Pointers and Structures</vt:lpstr>
      <vt:lpstr>Pointers and Structures</vt:lpstr>
      <vt:lpstr>Pointers and Structures</vt:lpstr>
      <vt:lpstr>Structures – self referencing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2</cp:revision>
  <dcterms:created xsi:type="dcterms:W3CDTF">2020-08-25T14:48:16Z</dcterms:created>
  <dcterms:modified xsi:type="dcterms:W3CDTF">2020-08-26T05:59:06Z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