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DB10-7611-4CE0-A6D7-9EA2061B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48F5B-8220-462F-82AA-9F37B3C5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24C2-DD56-49E0-9921-C5C52373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941E-C97F-47F0-A03C-999BB70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1E25-815A-4F6C-A047-D0A60B4D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5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7C70-36B5-4A4A-8DCF-CBD64DEC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2A26D-7922-484B-A17B-00398545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CB085-47C2-43BF-BDAC-61C4BA0E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7638-9CBF-42CF-ABC1-A504CFAE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9BC4-EB5A-49F6-97FC-EE20908E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BC75-CD4E-4AFC-A735-B61A37A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7051-D97C-4063-8666-B7743F35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EC753-2B99-4B4C-9049-375629D2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2D1A-F56E-41CA-8211-25F18D93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00977-9FBF-4853-9514-06D20EC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1601-EF72-4E0C-9479-9A29B950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C267-22C6-44AE-8B32-D9D9C68C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7D0D-32C8-4C0C-9492-667D0DEF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AF40-B9B0-450A-9030-8FE669C9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CDD61-2CE6-40D4-AEC9-98EC6F0B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081-C2FF-479E-94BF-2575ABBB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819D-8D17-495F-959D-768B6B7DA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49EFA-8612-4E14-B4D6-60B3337E3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E5BCB-1734-47D4-99EC-91F61F9B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0D78D-F76E-4653-8BEA-3948D76F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F018-7337-41E6-A501-C19F51B5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EE9E-5186-4D25-8336-351FAF91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826B4-0C7D-42A4-B00B-6EA81ACC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32E6C-B092-4A17-A0D2-9F9BAA0EF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8B6F0-CCF5-48D2-86A3-B304341EC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365D9-4603-4FD1-9FC1-0BBD77AA7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7D0FF-3019-4C79-BDD6-65A99F4F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56781-E263-4040-AF2B-C7253D7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082BE-9B07-4C3A-B313-AF52BEAD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082F-440E-477C-A95A-6647FC26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094FB-80ED-476B-B624-516C56F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3C4E6-A7D7-41A0-9803-9C36A1CC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5851E-EEC4-4199-913C-BF46476B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F380F-BB18-451D-947B-9F984F04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E9556-6A5F-4C51-BB63-461C7CF1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0917-4207-4C9F-AA37-1CEF2FA5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0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75CF-A2EC-4203-8435-53BCE7B8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B0CD-AFC1-4DC9-8090-1DA16C355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3EF10-881F-400A-A469-18A8D045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74C3-AE8E-4C54-A366-FEC7B553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85DB4-299B-4E33-A257-5CD48B52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3339-7510-4F68-95DD-FE7EC1DB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1D6C-9299-4E72-B6E6-CA0F838C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C56C3-DB82-42B0-AB3E-70B32AE58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89E27-FC69-4601-B7F0-E64C9C9B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41165-D65F-4FE6-AEA7-1D820D8A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F2A33-E416-4B77-82A4-C03837D1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2F75C-312A-43B2-9A4E-F964860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24/08/2020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CB69-6E35-4B72-AE03-51FC51E8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Lecture -1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3B98E-A56A-49AC-BD46-B35ED026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Pointer arithmetic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0643-9FC0-481C-8CF1-BE7BC5DDA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sz="2200"/>
              <a:t> </a:t>
            </a:r>
            <a:r>
              <a:rPr lang="en-US" altLang="en-US" sz="2200" u="sng"/>
              <a:t>Data Type</a:t>
            </a:r>
            <a:r>
              <a:rPr lang="en-US" altLang="en-US" sz="2200"/>
              <a:t>        </a:t>
            </a:r>
            <a:r>
              <a:rPr lang="en-US" altLang="en-US" sz="2200" u="sng"/>
              <a:t>Scale Factor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 sz="2200"/>
              <a:t>          char                     1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 sz="2200"/>
              <a:t>          int                        2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 sz="2200"/>
              <a:t>          float                     4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 sz="2200"/>
              <a:t>          double                 8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If p1 is an integer pointer, then</a:t>
            </a:r>
          </a:p>
          <a:p>
            <a:pPr lvl="1">
              <a:buFontTx/>
              <a:buNone/>
            </a:pPr>
            <a:r>
              <a:rPr lang="en-US" altLang="en-US" sz="2200"/>
              <a:t>                  p1++</a:t>
            </a:r>
          </a:p>
          <a:p>
            <a:pPr lvl="1">
              <a:buFontTx/>
              <a:buNone/>
            </a:pPr>
            <a:r>
              <a:rPr lang="en-US" altLang="en-US" sz="2200"/>
              <a:t>    will increment the value of p1 by 2.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5074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6EEF8-564D-40BA-86E4-62A49D39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/>
              <a:t>Pointers and Arrays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C570-1DD7-4D74-83D3-58670A3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4377162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When an array is declared,</a:t>
            </a:r>
          </a:p>
          <a:p>
            <a:pPr lvl="1"/>
            <a:r>
              <a:rPr lang="en-US" altLang="en-US" sz="2000" dirty="0"/>
              <a:t>The compiler allocates a base address and sufficient amount of storage to contain all the elements of the array in contiguous memory locations.</a:t>
            </a:r>
          </a:p>
          <a:p>
            <a:pPr lvl="1"/>
            <a:r>
              <a:rPr lang="en-US" altLang="en-US" sz="2000" dirty="0"/>
              <a:t>The base address is the location of the first element (index 0) of the array.</a:t>
            </a:r>
          </a:p>
          <a:p>
            <a:pPr lvl="1"/>
            <a:r>
              <a:rPr lang="en-US" altLang="en-US" sz="2000" dirty="0"/>
              <a:t>The compiler also defines the array name as a constant pointer to the first element.</a:t>
            </a:r>
          </a:p>
          <a:p>
            <a:r>
              <a:rPr lang="en-US" altLang="en-US" sz="2000" dirty="0"/>
              <a:t>Consider the declaration:</a:t>
            </a:r>
          </a:p>
          <a:p>
            <a:pPr lvl="1">
              <a:buFontTx/>
              <a:buNone/>
            </a:pPr>
            <a:r>
              <a:rPr lang="en-US" altLang="en-US" sz="2000" dirty="0"/>
              <a:t>    int  x[5]  =  {1, 2, 3, 4, 5} ;</a:t>
            </a:r>
          </a:p>
          <a:p>
            <a:pPr lvl="1"/>
            <a:r>
              <a:rPr lang="en-US" altLang="en-US" sz="2000" dirty="0"/>
              <a:t>Suppose that the base address of x is 2500, and each integer requires 4 bytes.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altLang="en-US" sz="2000" dirty="0"/>
              <a:t>         </a:t>
            </a:r>
            <a:r>
              <a:rPr lang="en-US" altLang="en-US" sz="2000" u="sng" dirty="0"/>
              <a:t>Element</a:t>
            </a:r>
            <a:r>
              <a:rPr lang="en-US" altLang="en-US" sz="2000" dirty="0"/>
              <a:t>    </a:t>
            </a:r>
            <a:r>
              <a:rPr lang="en-US" altLang="en-US" sz="2000" u="sng" dirty="0"/>
              <a:t>Value</a:t>
            </a:r>
            <a:r>
              <a:rPr lang="en-US" altLang="en-US" sz="2000" dirty="0"/>
              <a:t>    </a:t>
            </a:r>
            <a:r>
              <a:rPr lang="en-US" altLang="en-US" sz="2000" u="sng" dirty="0"/>
              <a:t>Address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altLang="en-US" sz="2000" dirty="0"/>
              <a:t>             x[0]             1           100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altLang="en-US" sz="2000" dirty="0"/>
              <a:t>             x[1]             2           102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altLang="en-US" sz="2000" dirty="0"/>
              <a:t>             x[2]             3           104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altLang="en-US" sz="2000" dirty="0"/>
              <a:t>             x[3]             4           106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altLang="en-US" sz="2000" dirty="0"/>
              <a:t>             x[4]             5           108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42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6EEF8-564D-40BA-86E4-62A49D39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Pointers and Arrays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B469DC-6283-4868-A2DC-6C25F12D9D0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*p;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p=&amp;x[0];  and  p=x; are equalent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Relationship between p and x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C520120-0193-403D-87C4-BF52109E6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34213"/>
              </p:ext>
            </p:extLst>
          </p:nvPr>
        </p:nvGraphicFramePr>
        <p:xfrm>
          <a:off x="1063284" y="3595150"/>
          <a:ext cx="43809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05">
                  <a:extLst>
                    <a:ext uri="{9D8B030D-6E8A-4147-A177-3AD203B41FA5}">
                      <a16:colId xmlns:a16="http://schemas.microsoft.com/office/drawing/2014/main" val="636621884"/>
                    </a:ext>
                  </a:extLst>
                </a:gridCol>
                <a:gridCol w="1446896">
                  <a:extLst>
                    <a:ext uri="{9D8B030D-6E8A-4147-A177-3AD203B41FA5}">
                      <a16:colId xmlns:a16="http://schemas.microsoft.com/office/drawing/2014/main" val="4066137052"/>
                    </a:ext>
                  </a:extLst>
                </a:gridCol>
                <a:gridCol w="1473714">
                  <a:extLst>
                    <a:ext uri="{9D8B030D-6E8A-4147-A177-3AD203B41FA5}">
                      <a16:colId xmlns:a16="http://schemas.microsoft.com/office/drawing/2014/main" val="61773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&amp;x[0]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08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&amp;x[1]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&amp;x[2]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1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&amp;x[3]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&amp;x[4]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4479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1B0719-3D2B-43C1-A463-EE0ECC6B1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15689"/>
              </p:ext>
            </p:extLst>
          </p:nvPr>
        </p:nvGraphicFramePr>
        <p:xfrm>
          <a:off x="5888502" y="3595150"/>
          <a:ext cx="43809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05">
                  <a:extLst>
                    <a:ext uri="{9D8B030D-6E8A-4147-A177-3AD203B41FA5}">
                      <a16:colId xmlns:a16="http://schemas.microsoft.com/office/drawing/2014/main" val="636621884"/>
                    </a:ext>
                  </a:extLst>
                </a:gridCol>
                <a:gridCol w="1446896">
                  <a:extLst>
                    <a:ext uri="{9D8B030D-6E8A-4147-A177-3AD203B41FA5}">
                      <a16:colId xmlns:a16="http://schemas.microsoft.com/office/drawing/2014/main" val="4066137052"/>
                    </a:ext>
                  </a:extLst>
                </a:gridCol>
                <a:gridCol w="1473714">
                  <a:extLst>
                    <a:ext uri="{9D8B030D-6E8A-4147-A177-3AD203B41FA5}">
                      <a16:colId xmlns:a16="http://schemas.microsoft.com/office/drawing/2014/main" val="61773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*P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08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*(p+1)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*(p+2)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1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*(p+3)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*(p+3)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44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51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Structures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en-US" sz="2200"/>
              <a:t>Recall that a structure can be declared as:</a:t>
            </a:r>
          </a:p>
          <a:p>
            <a:pPr lvl="1"/>
            <a:r>
              <a:rPr lang="en-US" altLang="en-US" sz="2200"/>
              <a:t>syntax</a:t>
            </a:r>
          </a:p>
          <a:p>
            <a:pPr lvl="2">
              <a:buFontTx/>
              <a:buNone/>
            </a:pPr>
            <a:r>
              <a:rPr lang="en-US" altLang="en-US" sz="2200"/>
              <a:t>struct struct_name{</a:t>
            </a:r>
          </a:p>
          <a:p>
            <a:pPr lvl="2">
              <a:buFontTx/>
              <a:buNone/>
            </a:pPr>
            <a:r>
              <a:rPr lang="en-US" altLang="en-US" sz="2200"/>
              <a:t>			data_type var_name;</a:t>
            </a:r>
          </a:p>
          <a:p>
            <a:pPr lvl="2">
              <a:buFontTx/>
              <a:buNone/>
            </a:pPr>
            <a:r>
              <a:rPr lang="en-US" altLang="en-US" sz="2200"/>
              <a:t>			data_type var_name;</a:t>
            </a:r>
          </a:p>
          <a:p>
            <a:pPr lvl="2">
              <a:buFontTx/>
              <a:buNone/>
            </a:pPr>
            <a:r>
              <a:rPr lang="en-US" altLang="en-US" sz="2200"/>
              <a:t>				--</a:t>
            </a:r>
          </a:p>
          <a:p>
            <a:pPr lvl="2">
              <a:buFontTx/>
              <a:buNone/>
            </a:pPr>
            <a:r>
              <a:rPr lang="en-US" altLang="en-US" sz="2200"/>
              <a:t>				--</a:t>
            </a:r>
          </a:p>
          <a:p>
            <a:pPr lvl="2">
              <a:buFontTx/>
              <a:buNone/>
            </a:pPr>
            <a:r>
              <a:rPr lang="en-US" altLang="en-US" sz="2200"/>
              <a:t>			};</a:t>
            </a:r>
          </a:p>
          <a:p>
            <a:pPr lvl="2">
              <a:buFontTx/>
              <a:buNone/>
            </a:pPr>
            <a:r>
              <a:rPr lang="en-US" altLang="en-US" sz="2200"/>
              <a:t>struct struct_name  obj1, obj2;</a:t>
            </a:r>
          </a:p>
          <a:p>
            <a:pPr lvl="2">
              <a:buFontTx/>
              <a:buNone/>
            </a:pPr>
            <a:r>
              <a:rPr lang="en-US" altLang="en-US" sz="2200"/>
              <a:t>obj1.var_name;</a:t>
            </a:r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Structures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lvl="2"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</a:rPr>
              <a:t>Example:</a:t>
            </a:r>
          </a:p>
          <a:p>
            <a:pPr lvl="2">
              <a:buFontTx/>
              <a:buNone/>
            </a:pPr>
            <a:r>
              <a:rPr lang="en-US" altLang="en-US" sz="2200" dirty="0"/>
              <a:t>struct   student   {</a:t>
            </a:r>
          </a:p>
          <a:p>
            <a:pPr lvl="2">
              <a:buFontTx/>
              <a:buNone/>
            </a:pPr>
            <a:r>
              <a:rPr lang="en-US" altLang="en-US" sz="2200" dirty="0"/>
              <a:t>                            	int    roll;</a:t>
            </a:r>
          </a:p>
          <a:p>
            <a:pPr lvl="2">
              <a:buFontTx/>
              <a:buNone/>
            </a:pPr>
            <a:r>
              <a:rPr lang="en-US" altLang="en-US" sz="2200" dirty="0"/>
              <a:t>			char name[20;</a:t>
            </a:r>
          </a:p>
          <a:p>
            <a:pPr lvl="2">
              <a:buFontTx/>
              <a:buNone/>
            </a:pPr>
            <a:r>
              <a:rPr lang="en-US" altLang="en-US" sz="2200" dirty="0"/>
              <a:t>			float fee;</a:t>
            </a:r>
          </a:p>
          <a:p>
            <a:pPr lvl="2">
              <a:buFontTx/>
              <a:buNone/>
            </a:pPr>
            <a:r>
              <a:rPr lang="en-US" altLang="en-US" sz="2200" dirty="0"/>
              <a:t>		};</a:t>
            </a:r>
          </a:p>
          <a:p>
            <a:pPr lvl="2">
              <a:buFontTx/>
              <a:buNone/>
            </a:pPr>
            <a:r>
              <a:rPr lang="en-US" altLang="en-US" sz="2200" dirty="0"/>
              <a:t>struct  student  a, b, c;</a:t>
            </a:r>
          </a:p>
          <a:p>
            <a:r>
              <a:rPr lang="en-US" altLang="en-US" sz="2200" dirty="0"/>
              <a:t>And the individual structure elements can be accessed as:</a:t>
            </a:r>
          </a:p>
          <a:p>
            <a:pPr lvl="2">
              <a:buFontTx/>
              <a:buNone/>
            </a:pPr>
            <a:r>
              <a:rPr lang="en-US" altLang="en-US" sz="2200" dirty="0" err="1"/>
              <a:t>a.roll</a:t>
            </a:r>
            <a:r>
              <a:rPr lang="en-US" altLang="en-US" sz="2200" dirty="0"/>
              <a:t> ,  a.name,   </a:t>
            </a:r>
            <a:r>
              <a:rPr lang="en-US" altLang="en-US" sz="2200" dirty="0" err="1"/>
              <a:t>a.fee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442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2218E-1671-4C96-84E2-A546FB2C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Arrays of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AE98-7677-4BAA-A3D1-1A1A147C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We can define array of structure variable</a:t>
            </a:r>
          </a:p>
          <a:p>
            <a:pPr lvl="1"/>
            <a:r>
              <a:rPr lang="en-US" dirty="0"/>
              <a:t>struct student s[10];</a:t>
            </a:r>
          </a:p>
          <a:p>
            <a:r>
              <a:rPr lang="en-US" sz="2400" dirty="0"/>
              <a:t>Individual structure object can be accessed</a:t>
            </a:r>
          </a:p>
          <a:p>
            <a:pPr lvl="1"/>
            <a:r>
              <a:rPr lang="en-US" dirty="0"/>
              <a:t>s[0].roll,  s[0].name,   s[0].fee</a:t>
            </a:r>
          </a:p>
          <a:p>
            <a:pPr lvl="1"/>
            <a:r>
              <a:rPr lang="en-US" dirty="0"/>
              <a:t>s[1].roll, s[1].name,  s[1].fee</a:t>
            </a:r>
          </a:p>
          <a:p>
            <a:pPr lvl="1"/>
            <a:r>
              <a:rPr lang="en-US" dirty="0"/>
              <a:t>----</a:t>
            </a:r>
          </a:p>
          <a:p>
            <a:pPr lvl="1"/>
            <a:r>
              <a:rPr lang="en-US" dirty="0"/>
              <a:t>----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690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E7D-18D6-4CA7-92DB-8C266E08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4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8C8C3-667F-4453-8E4E-C303DCF6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 - review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8C08-28EF-4FB5-8292-110E5297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3200" dirty="0"/>
              <a:t>Pointers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24925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58439-75FF-4DB8-A8C3-BE5B8294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Pointers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0991-65F8-4805-9965-017DEA65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pointer is a variable that represents the location of a variable</a:t>
            </a:r>
          </a:p>
          <a:p>
            <a:r>
              <a:rPr lang="en-US" altLang="en-US" sz="2400" dirty="0"/>
              <a:t>They have a number of useful applications.</a:t>
            </a:r>
          </a:p>
          <a:p>
            <a:pPr lvl="1"/>
            <a:r>
              <a:rPr lang="en-US" altLang="en-US" dirty="0"/>
              <a:t>Enables us to access a variable that is defined outside the function.</a:t>
            </a:r>
          </a:p>
          <a:p>
            <a:pPr lvl="1"/>
            <a:r>
              <a:rPr lang="en-US" altLang="en-US" dirty="0"/>
              <a:t>Can be used to pass information back and forth between a function and its reference point.</a:t>
            </a:r>
          </a:p>
          <a:p>
            <a:pPr lvl="1"/>
            <a:r>
              <a:rPr lang="en-US" altLang="en-US" dirty="0"/>
              <a:t>More efficient in handling data tables.</a:t>
            </a:r>
          </a:p>
          <a:p>
            <a:pPr lvl="1"/>
            <a:r>
              <a:rPr lang="en-US" altLang="en-US" dirty="0"/>
              <a:t>Reduces the length and complexity of a program.</a:t>
            </a:r>
          </a:p>
          <a:p>
            <a:pPr lvl="1"/>
            <a:r>
              <a:rPr lang="en-US" altLang="en-US" dirty="0"/>
              <a:t>Sometimes also increases the execution speed.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759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A3A5A-B48E-4A33-8FA2-C3EB49FA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Pointers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93C9-8228-443B-994E-56A40190B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6425"/>
            <a:ext cx="10168128" cy="40105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Within the computer memory, every stored data item occupies one or more contiguous memory cells.</a:t>
            </a:r>
          </a:p>
          <a:p>
            <a:pPr lvl="1"/>
            <a:r>
              <a:rPr lang="en-US" altLang="en-US" dirty="0"/>
              <a:t>The number of memory cells required to store a data item depends on its type (char, int, float, double, etc.).</a:t>
            </a:r>
          </a:p>
          <a:p>
            <a:r>
              <a:rPr lang="en-US" altLang="en-US" sz="2400" dirty="0"/>
              <a:t>Whenever we declare a variable, the system allocates memory location(s) to hold the value of the variable.</a:t>
            </a:r>
          </a:p>
          <a:p>
            <a:pPr lvl="1"/>
            <a:r>
              <a:rPr lang="en-US" altLang="en-US" dirty="0"/>
              <a:t>Since every byte in memory has a unique address, this location will also have its own (unique) address.</a:t>
            </a:r>
          </a:p>
          <a:p>
            <a:pPr lvl="1"/>
            <a:r>
              <a:rPr lang="en-US" altLang="en-US" dirty="0"/>
              <a:t>Int x=10; /* x is a integer variable it occupies 2bytes of memory */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004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A3A5A-B48E-4A33-8FA2-C3EB49FA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Pointers – Accessing the 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325E64-6397-423B-B94E-75BD6BA0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address of a variable can be determined using the ‘</a:t>
            </a:r>
            <a:r>
              <a:rPr lang="en-US" altLang="en-US" dirty="0">
                <a:solidFill>
                  <a:srgbClr val="FF0000"/>
                </a:solidFill>
              </a:rPr>
              <a:t>&amp;</a:t>
            </a:r>
            <a:r>
              <a:rPr lang="en-US" altLang="en-US" dirty="0"/>
              <a:t>’ operator.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operator ‘&amp;’ immediately preceding a variable returns the </a:t>
            </a:r>
            <a:r>
              <a:rPr lang="en-US" altLang="en-US" dirty="0">
                <a:solidFill>
                  <a:srgbClr val="FF0000"/>
                </a:solidFill>
              </a:rPr>
              <a:t>address</a:t>
            </a:r>
            <a:r>
              <a:rPr lang="en-US" altLang="en-US" dirty="0"/>
              <a:t> of the variable.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CC0000"/>
                </a:solidFill>
              </a:rPr>
              <a:t>      int *p = &amp;x;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address</a:t>
            </a:r>
            <a:r>
              <a:rPr lang="en-US" altLang="en-US" dirty="0"/>
              <a:t> of x is assigned to p.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‘&amp;’ operator can be used only with a </a:t>
            </a:r>
            <a:r>
              <a:rPr lang="en-US" altLang="en-US" dirty="0">
                <a:solidFill>
                  <a:srgbClr val="996633"/>
                </a:solidFill>
              </a:rPr>
              <a:t>simple variable</a:t>
            </a:r>
            <a:r>
              <a:rPr lang="en-US" altLang="en-US" dirty="0"/>
              <a:t> or an </a:t>
            </a:r>
            <a:r>
              <a:rPr lang="en-US" altLang="en-US" dirty="0">
                <a:solidFill>
                  <a:srgbClr val="996633"/>
                </a:solidFill>
              </a:rPr>
              <a:t>array element</a:t>
            </a:r>
            <a:r>
              <a:rPr lang="en-US" alt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A51C1-0564-4351-97EE-0BA54D753744}"/>
              </a:ext>
            </a:extLst>
          </p:cNvPr>
          <p:cNvSpPr/>
          <p:nvPr/>
        </p:nvSpPr>
        <p:spPr>
          <a:xfrm>
            <a:off x="7385538" y="3221502"/>
            <a:ext cx="506437" cy="604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A9BD2-4C50-4949-A037-E2FCF83E1AEA}"/>
              </a:ext>
            </a:extLst>
          </p:cNvPr>
          <p:cNvSpPr/>
          <p:nvPr/>
        </p:nvSpPr>
        <p:spPr>
          <a:xfrm>
            <a:off x="8187396" y="3221502"/>
            <a:ext cx="661182" cy="604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38E43C-07FD-4C2B-B078-FBD15ED4B713}"/>
              </a:ext>
            </a:extLst>
          </p:cNvPr>
          <p:cNvSpPr/>
          <p:nvPr/>
        </p:nvSpPr>
        <p:spPr>
          <a:xfrm>
            <a:off x="7385538" y="2700033"/>
            <a:ext cx="506436" cy="366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B948C-24C7-4C86-B4F3-62DF91B7F5E9}"/>
              </a:ext>
            </a:extLst>
          </p:cNvPr>
          <p:cNvSpPr/>
          <p:nvPr/>
        </p:nvSpPr>
        <p:spPr>
          <a:xfrm>
            <a:off x="8187396" y="2719841"/>
            <a:ext cx="506436" cy="366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119516-BCB1-4886-AC75-13C231C376C5}"/>
              </a:ext>
            </a:extLst>
          </p:cNvPr>
          <p:cNvSpPr/>
          <p:nvPr/>
        </p:nvSpPr>
        <p:spPr>
          <a:xfrm>
            <a:off x="7378504" y="3832481"/>
            <a:ext cx="661182" cy="36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2434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2A922-FA21-4BE2-929C-90D6275B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Pointers - declaration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5923-F2C3-4D80-82EC-BA594622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276856"/>
            <a:ext cx="10168128" cy="4377162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en-US" sz="2000" dirty="0"/>
              <a:t>Pointer variables must be declared before we use them.</a:t>
            </a:r>
          </a:p>
          <a:p>
            <a:pPr marL="533400" indent="-533400"/>
            <a:r>
              <a:rPr lang="en-US" altLang="en-US" sz="2000" dirty="0"/>
              <a:t>Syntax:</a:t>
            </a:r>
          </a:p>
          <a:p>
            <a:pPr marL="914400" lvl="1" indent="-457200">
              <a:buFontTx/>
              <a:buNone/>
            </a:pPr>
            <a:r>
              <a:rPr lang="en-US" altLang="en-US" sz="2000" dirty="0"/>
              <a:t>           </a:t>
            </a:r>
            <a:r>
              <a:rPr lang="en-US" altLang="en-US" sz="2000" dirty="0" err="1"/>
              <a:t>data_type</a:t>
            </a:r>
            <a:r>
              <a:rPr lang="en-US" altLang="en-US" sz="2000" dirty="0"/>
              <a:t>   *</a:t>
            </a:r>
            <a:r>
              <a:rPr lang="en-US" altLang="en-US" sz="2000" dirty="0" err="1"/>
              <a:t>pointer_name</a:t>
            </a:r>
            <a:r>
              <a:rPr lang="en-US" altLang="en-US" sz="2000" dirty="0"/>
              <a:t>;</a:t>
            </a:r>
          </a:p>
          <a:p>
            <a:pPr marL="533400" indent="-533400">
              <a:buFontTx/>
              <a:buNone/>
            </a:pPr>
            <a:r>
              <a:rPr lang="en-US" altLang="en-US" sz="2000" dirty="0"/>
              <a:t>      Three things are specified in the above declaration:</a:t>
            </a:r>
          </a:p>
          <a:p>
            <a:pPr marL="1295400" lvl="2" indent="-381000">
              <a:buFontTx/>
              <a:buAutoNum type="arabicPeriod"/>
            </a:pPr>
            <a:r>
              <a:rPr lang="en-US" altLang="en-US" dirty="0"/>
              <a:t>The asterisk (*) tells that the variable </a:t>
            </a:r>
            <a:r>
              <a:rPr lang="en-US" altLang="en-US" dirty="0" err="1"/>
              <a:t>pointer_name</a:t>
            </a:r>
            <a:r>
              <a:rPr lang="en-US" altLang="en-US" dirty="0"/>
              <a:t> is a pointer variable.</a:t>
            </a:r>
          </a:p>
          <a:p>
            <a:pPr marL="1295400" lvl="2" indent="-381000"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pointer_name</a:t>
            </a:r>
            <a:r>
              <a:rPr lang="en-US" altLang="en-US" dirty="0"/>
              <a:t> needs a memory location.</a:t>
            </a:r>
          </a:p>
          <a:p>
            <a:pPr marL="1295400" lvl="2" indent="-381000"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dirty="0" err="1"/>
              <a:t>pointer_name</a:t>
            </a:r>
            <a:r>
              <a:rPr lang="en-US" altLang="en-US" dirty="0"/>
              <a:t> points to a variable of type </a:t>
            </a:r>
            <a:r>
              <a:rPr lang="en-US" altLang="en-US" dirty="0" err="1"/>
              <a:t>data_type</a:t>
            </a:r>
            <a:endParaRPr lang="en-US" altLang="en-US" dirty="0"/>
          </a:p>
          <a:p>
            <a:pPr marL="0" indent="0">
              <a:buNone/>
            </a:pPr>
            <a:r>
              <a:rPr lang="en-US" sz="2000" dirty="0"/>
              <a:t>Ex:</a:t>
            </a:r>
          </a:p>
          <a:p>
            <a:pPr marL="0" indent="0">
              <a:buNone/>
            </a:pPr>
            <a:r>
              <a:rPr lang="en-US" sz="2000" dirty="0"/>
              <a:t>int *p;</a:t>
            </a:r>
          </a:p>
          <a:p>
            <a:pPr marL="0" indent="0">
              <a:buNone/>
            </a:pPr>
            <a:r>
              <a:rPr lang="en-US" sz="2000" dirty="0"/>
              <a:t>float *</a:t>
            </a:r>
            <a:r>
              <a:rPr lang="en-US" sz="2000" dirty="0" err="1"/>
              <a:t>fp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char *cp</a:t>
            </a:r>
          </a:p>
        </p:txBody>
      </p:sp>
    </p:spTree>
    <p:extLst>
      <p:ext uri="{BB962C8B-B14F-4D97-AF65-F5344CB8AC3E}">
        <p14:creationId xmlns:p14="http://schemas.microsoft.com/office/powerpoint/2010/main" val="414179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43E6A-BA20-4DB2-9734-70FC8FE6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Pointers – accessing variable value using pointer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6FFF-DA1F-40B6-BA34-86BAFF01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6425"/>
            <a:ext cx="10168128" cy="401053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Once a pointer has been assigned the address of a variable, the value of the variable can be accessed using the dereferencing operator (*).</a:t>
            </a:r>
          </a:p>
          <a:p>
            <a:r>
              <a:rPr lang="en-US" sz="2400" dirty="0"/>
              <a:t>Ex:</a:t>
            </a:r>
          </a:p>
          <a:p>
            <a:pPr marL="0" indent="0">
              <a:buNone/>
            </a:pPr>
            <a:r>
              <a:rPr lang="en-US" sz="2400" dirty="0"/>
              <a:t>	int a=10;</a:t>
            </a:r>
          </a:p>
          <a:p>
            <a:pPr marL="0" indent="0">
              <a:buNone/>
            </a:pPr>
            <a:r>
              <a:rPr lang="en-US" sz="2400" dirty="0"/>
              <a:t>	int *p=&amp;x;</a:t>
            </a:r>
          </a:p>
          <a:p>
            <a:pPr marL="0" indent="0">
              <a:buNone/>
            </a:pPr>
            <a:r>
              <a:rPr lang="en-US" sz="2400" dirty="0"/>
              <a:t>	int b;</a:t>
            </a:r>
          </a:p>
          <a:p>
            <a:pPr marL="0" indent="0">
              <a:buNone/>
            </a:pPr>
            <a:r>
              <a:rPr lang="en-US" sz="2400" dirty="0"/>
              <a:t>	b=*p;</a:t>
            </a:r>
          </a:p>
          <a:p>
            <a:pPr marL="0" indent="0">
              <a:buNone/>
            </a:pPr>
            <a:r>
              <a:rPr lang="en-US" sz="2400" dirty="0"/>
              <a:t>	print(“%d, *p);</a:t>
            </a:r>
          </a:p>
          <a:p>
            <a:pPr marL="0" indent="0">
              <a:buNone/>
            </a:pPr>
            <a:r>
              <a:rPr lang="en-US" sz="2400" dirty="0"/>
              <a:t>	print(“%u”, p);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63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3A1D-88E3-4934-A17A-3AC4A844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Pointer arithmetic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8C33-0A4F-4F7B-B945-F200D257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4032504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What are allowed in C?</a:t>
            </a:r>
          </a:p>
          <a:p>
            <a:pPr lvl="1"/>
            <a:r>
              <a:rPr lang="en-US" altLang="en-US" sz="2000" dirty="0"/>
              <a:t>Add an integer to a pointer.</a:t>
            </a:r>
          </a:p>
          <a:p>
            <a:pPr lvl="1"/>
            <a:r>
              <a:rPr lang="en-US" altLang="en-US" sz="2000" dirty="0"/>
              <a:t>Subtract an integer from a pointer.</a:t>
            </a:r>
          </a:p>
          <a:p>
            <a:pPr lvl="1"/>
            <a:r>
              <a:rPr lang="en-US" altLang="en-US" sz="2000" dirty="0"/>
              <a:t>Subtract one pointer from another (related).</a:t>
            </a:r>
          </a:p>
          <a:p>
            <a:pPr lvl="2"/>
            <a:r>
              <a:rPr lang="en-US" altLang="en-US" dirty="0"/>
              <a:t>If p1 and p2 are both pointers to the same array, them    p2</a:t>
            </a:r>
            <a:r>
              <a:rPr lang="en-US" altLang="en-US" dirty="0">
                <a:cs typeface="Times New Roman" panose="02020603050405020304" pitchFamily="18" charset="0"/>
              </a:rPr>
              <a:t>–</a:t>
            </a:r>
            <a:r>
              <a:rPr lang="en-US" altLang="en-US" dirty="0"/>
              <a:t>p1 gives the number of elements between p1 and p2.</a:t>
            </a:r>
          </a:p>
          <a:p>
            <a:r>
              <a:rPr lang="en-US" altLang="en-US" sz="2000" dirty="0"/>
              <a:t>What are not allowed?</a:t>
            </a:r>
          </a:p>
          <a:p>
            <a:pPr lvl="1"/>
            <a:r>
              <a:rPr lang="en-US" altLang="en-US" sz="2000" dirty="0"/>
              <a:t>Add two pointers.</a:t>
            </a:r>
          </a:p>
          <a:p>
            <a:pPr lvl="2">
              <a:buFontTx/>
              <a:buNone/>
            </a:pPr>
            <a:r>
              <a:rPr lang="en-US" altLang="en-US" dirty="0"/>
              <a:t>   p1  =  p1 + p2 ;</a:t>
            </a:r>
          </a:p>
          <a:p>
            <a:pPr lvl="1"/>
            <a:r>
              <a:rPr lang="en-US" altLang="en-US" sz="2000" dirty="0"/>
              <a:t>Multiply / divide a pointer in an expression.</a:t>
            </a:r>
          </a:p>
          <a:p>
            <a:pPr lvl="2">
              <a:buFontTx/>
              <a:buNone/>
            </a:pPr>
            <a:r>
              <a:rPr lang="en-US" altLang="en-US" dirty="0"/>
              <a:t>  p1  =  p2 / 5 ;</a:t>
            </a:r>
          </a:p>
          <a:p>
            <a:pPr lvl="2">
              <a:buFontTx/>
              <a:buNone/>
            </a:pPr>
            <a:r>
              <a:rPr lang="en-US" altLang="en-US" dirty="0"/>
              <a:t>  p1  =  p1 – p2 * 10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8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F1D90-436A-4353-8397-328C88C1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Pointer arithmetic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9721-2219-4924-8125-AA5BD19E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4032504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We have seen that an integer value can be added to or subtracted from a pointer variable.</a:t>
            </a:r>
          </a:p>
          <a:p>
            <a:pPr lvl="2">
              <a:buFontTx/>
              <a:buNone/>
            </a:pPr>
            <a:r>
              <a:rPr lang="en-US" altLang="en-US" sz="2400" dirty="0"/>
              <a:t>int    *p1,  *p2 ;</a:t>
            </a:r>
          </a:p>
          <a:p>
            <a:pPr lvl="2">
              <a:buFontTx/>
              <a:buNone/>
            </a:pPr>
            <a:r>
              <a:rPr lang="en-US" altLang="en-US" sz="2400" dirty="0"/>
              <a:t>int   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 j;</a:t>
            </a:r>
          </a:p>
          <a:p>
            <a:pPr lvl="2">
              <a:buFontTx/>
              <a:buNone/>
            </a:pPr>
            <a:r>
              <a:rPr lang="en-US" altLang="en-US" sz="2400" dirty="0"/>
              <a:t>:</a:t>
            </a:r>
          </a:p>
          <a:p>
            <a:pPr lvl="2">
              <a:buFontTx/>
              <a:buNone/>
            </a:pPr>
            <a:r>
              <a:rPr lang="en-US" altLang="en-US" sz="2400" dirty="0"/>
              <a:t>p1  =  p1  +  1 ;</a:t>
            </a:r>
          </a:p>
          <a:p>
            <a:pPr lvl="2">
              <a:buFontTx/>
              <a:buNone/>
            </a:pPr>
            <a:r>
              <a:rPr lang="en-US" altLang="en-US" sz="2400" dirty="0"/>
              <a:t>p2  =  p1  +  j ;</a:t>
            </a:r>
          </a:p>
          <a:p>
            <a:pPr lvl="2">
              <a:buFontTx/>
              <a:buNone/>
            </a:pPr>
            <a:r>
              <a:rPr lang="en-US" altLang="en-US" sz="2400" dirty="0"/>
              <a:t>p2++ ;</a:t>
            </a:r>
          </a:p>
          <a:p>
            <a:pPr lvl="2">
              <a:buFontTx/>
              <a:buNone/>
            </a:pPr>
            <a:r>
              <a:rPr lang="en-US" altLang="en-US" sz="2400" dirty="0"/>
              <a:t>p2  =  p2  </a:t>
            </a:r>
            <a:r>
              <a:rPr lang="en-US" altLang="en-US" sz="2400" dirty="0">
                <a:cs typeface="Times New Roman" panose="02020603050405020304" pitchFamily="18" charset="0"/>
              </a:rPr>
              <a:t>–</a:t>
            </a:r>
            <a:r>
              <a:rPr lang="en-US" altLang="en-US" sz="2400" dirty="0"/>
              <a:t> 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+ j) ;</a:t>
            </a:r>
          </a:p>
          <a:p>
            <a:r>
              <a:rPr lang="en-US" altLang="en-US" sz="2400" dirty="0"/>
              <a:t>In reality, it is not the integer value which is added/subtracted, but rather the scale factor times the value.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2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0F1055-6735-4595-BE0F-289B0427C70E}"/>
</file>

<file path=customXml/itemProps2.xml><?xml version="1.0" encoding="utf-8"?>
<ds:datastoreItem xmlns:ds="http://schemas.openxmlformats.org/officeDocument/2006/customXml" ds:itemID="{806F1307-991D-41BF-B907-BC2BF0DBEDA8}"/>
</file>

<file path=customXml/itemProps3.xml><?xml version="1.0" encoding="utf-8"?>
<ds:datastoreItem xmlns:ds="http://schemas.openxmlformats.org/officeDocument/2006/customXml" ds:itemID="{12CD5558-C6D7-432C-B92C-5628943F269D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1078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 Structures</vt:lpstr>
      <vt:lpstr>C - review</vt:lpstr>
      <vt:lpstr>Pointers</vt:lpstr>
      <vt:lpstr>Pointers</vt:lpstr>
      <vt:lpstr>Pointers – Accessing the address</vt:lpstr>
      <vt:lpstr>Pointers - declaration</vt:lpstr>
      <vt:lpstr>Pointers – accessing variable value using pointer</vt:lpstr>
      <vt:lpstr>Pointer arithmetic</vt:lpstr>
      <vt:lpstr>Pointer arithmetic</vt:lpstr>
      <vt:lpstr>Pointer arithmetic</vt:lpstr>
      <vt:lpstr>Pointers and Arrays</vt:lpstr>
      <vt:lpstr>Pointers and Arrays</vt:lpstr>
      <vt:lpstr>Structures</vt:lpstr>
      <vt:lpstr>Structures</vt:lpstr>
      <vt:lpstr>Arrays of Structure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1</cp:revision>
  <dcterms:created xsi:type="dcterms:W3CDTF">2020-08-24T03:29:29Z</dcterms:created>
  <dcterms:modified xsi:type="dcterms:W3CDTF">2020-08-24T03:36:02Z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