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7" r:id="rId25"/>
    <p:sldId id="298" r:id="rId26"/>
    <p:sldId id="299" r:id="rId27"/>
    <p:sldId id="300" r:id="rId28"/>
    <p:sldId id="301" r:id="rId29"/>
    <p:sldId id="296" r:id="rId30"/>
    <p:sldId id="297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7"/>
            <p14:sldId id="298"/>
            <p14:sldId id="299"/>
            <p14:sldId id="300"/>
            <p14:sldId id="301"/>
            <p14:sldId id="296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Hash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Insert(26)</a:t>
            </a:r>
          </a:p>
        </p:txBody>
      </p:sp>
    </p:spTree>
    <p:extLst>
      <p:ext uri="{BB962C8B-B14F-4D97-AF65-F5344CB8AC3E}">
        <p14:creationId xmlns:p14="http://schemas.microsoft.com/office/powerpoint/2010/main" val="372678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8210F-ACB9-4F75-9D01-ED05B99797F6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26 %10</a:t>
            </a:r>
          </a:p>
          <a:p>
            <a:r>
              <a:rPr lang="en-US" sz="2800" dirty="0"/>
              <a:t>f(k) = 6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[f(k)]=26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[6]=26</a:t>
            </a:r>
          </a:p>
        </p:txBody>
      </p:sp>
    </p:spTree>
    <p:extLst>
      <p:ext uri="{BB962C8B-B14F-4D97-AF65-F5344CB8AC3E}">
        <p14:creationId xmlns:p14="http://schemas.microsoft.com/office/powerpoint/2010/main" val="128542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69148"/>
              </p:ext>
            </p:extLst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8210F-ACB9-4F75-9D01-ED05B99797F6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26 %10</a:t>
            </a:r>
          </a:p>
          <a:p>
            <a:r>
              <a:rPr lang="en-US" sz="2800" dirty="0"/>
              <a:t>f(k) = 6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[f(k)]=26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[6]=26</a:t>
            </a:r>
          </a:p>
        </p:txBody>
      </p:sp>
    </p:spTree>
    <p:extLst>
      <p:ext uri="{BB962C8B-B14F-4D97-AF65-F5344CB8AC3E}">
        <p14:creationId xmlns:p14="http://schemas.microsoft.com/office/powerpoint/2010/main" val="368671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8210F-ACB9-4F75-9D01-ED05B99797F6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[f(k)]=22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8FE19-381A-4E1F-AED9-A46D6BFCF197}"/>
              </a:ext>
            </a:extLst>
          </p:cNvPr>
          <p:cNvSpPr txBox="1"/>
          <p:nvPr/>
        </p:nvSpPr>
        <p:spPr>
          <a:xfrm>
            <a:off x="860217" y="5836752"/>
            <a:ext cx="136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63147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Collision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r>
              <a:rPr lang="en-US" dirty="0"/>
              <a:t>A Situation when the resultant hashes for two or more data elements in data set, maps the same location in the table, is called a hash collision.</a:t>
            </a:r>
          </a:p>
          <a:p>
            <a:r>
              <a:rPr lang="en-US" dirty="0"/>
              <a:t>In such situation two or more data elements would qualify to be stored to the same location in hash table</a:t>
            </a:r>
          </a:p>
        </p:txBody>
      </p:sp>
    </p:spTree>
    <p:extLst>
      <p:ext uri="{BB962C8B-B14F-4D97-AF65-F5344CB8AC3E}">
        <p14:creationId xmlns:p14="http://schemas.microsoft.com/office/powerpoint/2010/main" val="10967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Collision Handling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r>
              <a:rPr lang="en-GB" altLang="zh-TW" sz="3600" dirty="0"/>
              <a:t>We may handle Collision by</a:t>
            </a:r>
          </a:p>
          <a:p>
            <a:pPr lvl="1"/>
            <a:r>
              <a:rPr lang="en-GB" sz="3200" dirty="0"/>
              <a:t>Open Addressing</a:t>
            </a:r>
          </a:p>
          <a:p>
            <a:pPr lvl="2"/>
            <a:r>
              <a:rPr lang="en-GB" sz="2400" dirty="0"/>
              <a:t>Linear Probing</a:t>
            </a:r>
          </a:p>
          <a:p>
            <a:pPr lvl="2"/>
            <a:r>
              <a:rPr lang="en-GB" sz="2400" dirty="0"/>
              <a:t>Quadratic Probing</a:t>
            </a:r>
          </a:p>
          <a:p>
            <a:pPr lvl="2"/>
            <a:r>
              <a:rPr lang="en-GB" sz="2400" dirty="0"/>
              <a:t>Random Probing</a:t>
            </a:r>
          </a:p>
          <a:p>
            <a:pPr lvl="1"/>
            <a:r>
              <a:rPr lang="en-GB" sz="3200" dirty="0"/>
              <a:t>Chaining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76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Probing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r>
              <a:rPr lang="en-US" sz="3200" dirty="0"/>
              <a:t>Liner Probing resolves collision by placing the data in the next available bucket in the table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EEC150E-957C-4F34-90E2-94C37F328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877374"/>
              </p:ext>
            </p:extLst>
          </p:nvPr>
        </p:nvGraphicFramePr>
        <p:xfrm>
          <a:off x="884132" y="3516927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C1AE1D-4D60-4E02-863C-8F2EB9B12385}"/>
              </a:ext>
            </a:extLst>
          </p:cNvPr>
          <p:cNvSpPr txBox="1"/>
          <p:nvPr/>
        </p:nvSpPr>
        <p:spPr>
          <a:xfrm>
            <a:off x="369505" y="3586689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6EB7AFF-1DA4-44BD-A5A9-FF550EA94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62062"/>
              </p:ext>
            </p:extLst>
          </p:nvPr>
        </p:nvGraphicFramePr>
        <p:xfrm>
          <a:off x="860217" y="2940152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7913C1-AC07-4D1C-AB78-D83C3A9ED3C1}"/>
              </a:ext>
            </a:extLst>
          </p:cNvPr>
          <p:cNvSpPr txBox="1"/>
          <p:nvPr/>
        </p:nvSpPr>
        <p:spPr>
          <a:xfrm>
            <a:off x="757523" y="449556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C1622-65DD-46E4-9DD8-D89EDFAE4620}"/>
              </a:ext>
            </a:extLst>
          </p:cNvPr>
          <p:cNvSpPr txBox="1"/>
          <p:nvPr/>
        </p:nvSpPr>
        <p:spPr>
          <a:xfrm>
            <a:off x="757523" y="4923922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[f(k)]=22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4FC6F-573D-475F-9782-F8D8373971F1}"/>
              </a:ext>
            </a:extLst>
          </p:cNvPr>
          <p:cNvSpPr txBox="1"/>
          <p:nvPr/>
        </p:nvSpPr>
        <p:spPr>
          <a:xfrm>
            <a:off x="860217" y="6216584"/>
            <a:ext cx="136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86E5-E37A-483C-8661-7847C70183AC}"/>
              </a:ext>
            </a:extLst>
          </p:cNvPr>
          <p:cNvSpPr txBox="1"/>
          <p:nvPr/>
        </p:nvSpPr>
        <p:spPr>
          <a:xfrm>
            <a:off x="3829398" y="4564728"/>
            <a:ext cx="2109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r>
              <a:rPr lang="en-US" sz="2800" dirty="0"/>
              <a:t>[f(k)+1]=22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[3]=22</a:t>
            </a:r>
          </a:p>
        </p:txBody>
      </p:sp>
    </p:spTree>
    <p:extLst>
      <p:ext uri="{BB962C8B-B14F-4D97-AF65-F5344CB8AC3E}">
        <p14:creationId xmlns:p14="http://schemas.microsoft.com/office/powerpoint/2010/main" val="151085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Probing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r>
              <a:rPr lang="en-US" sz="3200" dirty="0"/>
              <a:t>Liner Probing resolves collision by placing the data in the next available bucket in the table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EEC150E-957C-4F34-90E2-94C37F328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54006"/>
              </p:ext>
            </p:extLst>
          </p:nvPr>
        </p:nvGraphicFramePr>
        <p:xfrm>
          <a:off x="884132" y="3516927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C1AE1D-4D60-4E02-863C-8F2EB9B12385}"/>
              </a:ext>
            </a:extLst>
          </p:cNvPr>
          <p:cNvSpPr txBox="1"/>
          <p:nvPr/>
        </p:nvSpPr>
        <p:spPr>
          <a:xfrm>
            <a:off x="369505" y="3586689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6EB7AFF-1DA4-44BD-A5A9-FF550EA94BDE}"/>
              </a:ext>
            </a:extLst>
          </p:cNvPr>
          <p:cNvGraphicFramePr>
            <a:graphicFrameLocks/>
          </p:cNvGraphicFramePr>
          <p:nvPr/>
        </p:nvGraphicFramePr>
        <p:xfrm>
          <a:off x="860217" y="2940152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7913C1-AC07-4D1C-AB78-D83C3A9ED3C1}"/>
              </a:ext>
            </a:extLst>
          </p:cNvPr>
          <p:cNvSpPr txBox="1"/>
          <p:nvPr/>
        </p:nvSpPr>
        <p:spPr>
          <a:xfrm>
            <a:off x="757523" y="449556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C1622-65DD-46E4-9DD8-D89EDFAE4620}"/>
              </a:ext>
            </a:extLst>
          </p:cNvPr>
          <p:cNvSpPr txBox="1"/>
          <p:nvPr/>
        </p:nvSpPr>
        <p:spPr>
          <a:xfrm>
            <a:off x="757523" y="4923922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[f(k)]=22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4FC6F-573D-475F-9782-F8D8373971F1}"/>
              </a:ext>
            </a:extLst>
          </p:cNvPr>
          <p:cNvSpPr txBox="1"/>
          <p:nvPr/>
        </p:nvSpPr>
        <p:spPr>
          <a:xfrm>
            <a:off x="860217" y="6216584"/>
            <a:ext cx="136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86E5-E37A-483C-8661-7847C70183AC}"/>
              </a:ext>
            </a:extLst>
          </p:cNvPr>
          <p:cNvSpPr txBox="1"/>
          <p:nvPr/>
        </p:nvSpPr>
        <p:spPr>
          <a:xfrm>
            <a:off x="3829398" y="4564728"/>
            <a:ext cx="2109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r>
              <a:rPr lang="en-US" sz="2800" dirty="0"/>
              <a:t>[f(k)+1]=22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[3]=22</a:t>
            </a:r>
          </a:p>
        </p:txBody>
      </p:sp>
    </p:spTree>
    <p:extLst>
      <p:ext uri="{BB962C8B-B14F-4D97-AF65-F5344CB8AC3E}">
        <p14:creationId xmlns:p14="http://schemas.microsoft.com/office/powerpoint/2010/main" val="305400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Probing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r>
              <a:rPr lang="en-US" sz="3200" dirty="0"/>
              <a:t>Liner Probing resolves collision by placing the data in the next available bucket in the table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EEC150E-957C-4F34-90E2-94C37F328BA1}"/>
              </a:ext>
            </a:extLst>
          </p:cNvPr>
          <p:cNvGraphicFramePr>
            <a:graphicFrameLocks/>
          </p:cNvGraphicFramePr>
          <p:nvPr/>
        </p:nvGraphicFramePr>
        <p:xfrm>
          <a:off x="884132" y="3516927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C1AE1D-4D60-4E02-863C-8F2EB9B12385}"/>
              </a:ext>
            </a:extLst>
          </p:cNvPr>
          <p:cNvSpPr txBox="1"/>
          <p:nvPr/>
        </p:nvSpPr>
        <p:spPr>
          <a:xfrm>
            <a:off x="369505" y="3586689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6EB7AFF-1DA4-44BD-A5A9-FF550EA94BDE}"/>
              </a:ext>
            </a:extLst>
          </p:cNvPr>
          <p:cNvGraphicFramePr>
            <a:graphicFrameLocks/>
          </p:cNvGraphicFramePr>
          <p:nvPr/>
        </p:nvGraphicFramePr>
        <p:xfrm>
          <a:off x="860217" y="2940152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7913C1-AC07-4D1C-AB78-D83C3A9ED3C1}"/>
              </a:ext>
            </a:extLst>
          </p:cNvPr>
          <p:cNvSpPr txBox="1"/>
          <p:nvPr/>
        </p:nvSpPr>
        <p:spPr>
          <a:xfrm>
            <a:off x="757523" y="449556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Insert(22)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C1622-65DD-46E4-9DD8-D89EDFAE4620}"/>
              </a:ext>
            </a:extLst>
          </p:cNvPr>
          <p:cNvSpPr txBox="1"/>
          <p:nvPr/>
        </p:nvSpPr>
        <p:spPr>
          <a:xfrm>
            <a:off x="757523" y="4923922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22 %10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[f(k)]=22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4FC6F-573D-475F-9782-F8D8373971F1}"/>
              </a:ext>
            </a:extLst>
          </p:cNvPr>
          <p:cNvSpPr txBox="1"/>
          <p:nvPr/>
        </p:nvSpPr>
        <p:spPr>
          <a:xfrm>
            <a:off x="860217" y="6216584"/>
            <a:ext cx="136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86E5-E37A-483C-8661-7847C70183AC}"/>
              </a:ext>
            </a:extLst>
          </p:cNvPr>
          <p:cNvSpPr txBox="1"/>
          <p:nvPr/>
        </p:nvSpPr>
        <p:spPr>
          <a:xfrm>
            <a:off x="3829398" y="4564728"/>
            <a:ext cx="2109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r>
              <a:rPr lang="en-US" sz="2800" dirty="0"/>
              <a:t>[f(k)+1]=22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[3]=22</a:t>
            </a:r>
          </a:p>
        </p:txBody>
      </p:sp>
    </p:spTree>
    <p:extLst>
      <p:ext uri="{BB962C8B-B14F-4D97-AF65-F5344CB8AC3E}">
        <p14:creationId xmlns:p14="http://schemas.microsoft.com/office/powerpoint/2010/main" val="162299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Quadratic Probing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3600" dirty="0"/>
              <a:t>Linear probing searches buckets (f(k)+</a:t>
            </a:r>
            <a:r>
              <a:rPr lang="en-GB" altLang="zh-TW" sz="3600" dirty="0" err="1"/>
              <a:t>i</a:t>
            </a:r>
            <a:r>
              <a:rPr lang="en-GB" altLang="zh-TW" sz="3600" dirty="0"/>
              <a:t>)%D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3600" dirty="0"/>
              <a:t>Quadratic probing uses a quadratic function of </a:t>
            </a:r>
            <a:r>
              <a:rPr lang="en-GB" altLang="zh-TW" sz="3600" i="1" dirty="0" err="1"/>
              <a:t>i</a:t>
            </a:r>
            <a:r>
              <a:rPr lang="en-GB" altLang="zh-TW" sz="3600" dirty="0"/>
              <a:t> as the increment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3600" dirty="0"/>
              <a:t>Examine buckets f(k), (f(k)+</a:t>
            </a:r>
            <a:r>
              <a:rPr lang="en-GB" altLang="zh-TW" sz="3600" dirty="0" err="1"/>
              <a:t>i</a:t>
            </a:r>
            <a:r>
              <a:rPr lang="en-GB" altLang="zh-TW" sz="3600" dirty="0"/>
              <a:t>)%D, (f(k)-i</a:t>
            </a:r>
            <a:r>
              <a:rPr lang="en-GB" altLang="zh-TW" sz="3600" baseline="30000" dirty="0"/>
              <a:t>2</a:t>
            </a:r>
            <a:r>
              <a:rPr lang="en-GB" altLang="zh-TW" sz="3600" dirty="0"/>
              <a:t>)%D, for 1&lt;=</a:t>
            </a:r>
            <a:r>
              <a:rPr lang="en-GB" altLang="zh-TW" sz="3600" dirty="0" err="1"/>
              <a:t>i</a:t>
            </a:r>
            <a:r>
              <a:rPr lang="en-GB" altLang="zh-TW" sz="3600" dirty="0"/>
              <a:t>&lt;=(D-1)/2</a:t>
            </a:r>
          </a:p>
        </p:txBody>
      </p:sp>
    </p:spTree>
    <p:extLst>
      <p:ext uri="{BB962C8B-B14F-4D97-AF65-F5344CB8AC3E}">
        <p14:creationId xmlns:p14="http://schemas.microsoft.com/office/powerpoint/2010/main" val="208990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155679" cy="42905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</a:rPr>
              <a:t>Hash table or hash map is a data structure used to store key-value pairs.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</a:rPr>
              <a:t>It is a collection of items stored to make it easy to find them later.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</a:rPr>
              <a:t>It uses a hash function to compute an index into an array of buckets or slots from which the desired value can be found.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</a:rPr>
              <a:t>It is an array of list where each list is known as bucket.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</a:rPr>
              <a:t>It contains value based on the key.</a:t>
            </a: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Random Probing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dirty="0"/>
              <a:t>Random Probing works incorporating with random numbers.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dirty="0"/>
              <a:t>f(k):= (f(k) + R[</a:t>
            </a:r>
            <a:r>
              <a:rPr lang="en-IN" altLang="zh-TW" sz="3600" dirty="0" err="1"/>
              <a:t>i</a:t>
            </a:r>
            <a:r>
              <a:rPr lang="en-IN" altLang="zh-TW" sz="3600" dirty="0"/>
              <a:t>]) % D , 1 ≤ </a:t>
            </a:r>
            <a:r>
              <a:rPr lang="en-IN" altLang="zh-TW" sz="3600" dirty="0" err="1"/>
              <a:t>i</a:t>
            </a:r>
            <a:r>
              <a:rPr lang="en-IN" altLang="zh-TW" sz="3600" dirty="0"/>
              <a:t> &lt; D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dirty="0"/>
              <a:t>R[</a:t>
            </a:r>
            <a:r>
              <a:rPr lang="en-IN" altLang="zh-TW" sz="3600" dirty="0" err="1"/>
              <a:t>i</a:t>
            </a:r>
            <a:r>
              <a:rPr lang="en-IN" altLang="zh-TW" sz="3600" dirty="0"/>
              <a:t>] is a table with size D-1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dirty="0"/>
              <a:t>R[</a:t>
            </a:r>
            <a:r>
              <a:rPr lang="en-IN" altLang="zh-TW" sz="3600" dirty="0" err="1"/>
              <a:t>i</a:t>
            </a:r>
            <a:r>
              <a:rPr lang="en-IN" altLang="zh-TW" sz="3600" dirty="0"/>
              <a:t>] is a random permutation of integers [1,D-1].</a:t>
            </a:r>
          </a:p>
        </p:txBody>
      </p:sp>
    </p:spTree>
    <p:extLst>
      <p:ext uri="{BB962C8B-B14F-4D97-AF65-F5344CB8AC3E}">
        <p14:creationId xmlns:p14="http://schemas.microsoft.com/office/powerpoint/2010/main" val="165868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Rehashing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b="1" dirty="0"/>
              <a:t>Rehashing:</a:t>
            </a:r>
            <a:r>
              <a:rPr lang="en-IN" altLang="zh-TW" sz="3600" dirty="0"/>
              <a:t> Try f1, f2, …, </a:t>
            </a:r>
            <a:r>
              <a:rPr lang="en-IN" altLang="zh-TW" sz="3600" dirty="0" err="1"/>
              <a:t>fm</a:t>
            </a:r>
            <a:r>
              <a:rPr lang="en-IN" altLang="zh-TW" sz="3600" dirty="0"/>
              <a:t> in sequence if collision occurs. Here fi is a hash function.</a:t>
            </a:r>
          </a:p>
          <a:p>
            <a:pPr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600" b="1" dirty="0"/>
              <a:t>Double hashing </a:t>
            </a:r>
            <a:r>
              <a:rPr lang="en-IN" altLang="zh-TW" sz="3600" dirty="0"/>
              <a:t>is one of the best methods for dealing with collisions.</a:t>
            </a:r>
          </a:p>
          <a:p>
            <a:pPr lvl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200" dirty="0"/>
              <a:t>If the slot is full, then a second hash function is calculated and combined with the first hash function.</a:t>
            </a:r>
          </a:p>
          <a:p>
            <a:pPr lvl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200" dirty="0"/>
              <a:t>f(k, </a:t>
            </a:r>
            <a:r>
              <a:rPr lang="en-IN" altLang="zh-TW" sz="3200" dirty="0" err="1"/>
              <a:t>i</a:t>
            </a:r>
            <a:r>
              <a:rPr lang="en-IN" altLang="zh-TW" sz="3200" dirty="0"/>
              <a:t>) = (f1(k)  + </a:t>
            </a:r>
            <a:r>
              <a:rPr lang="en-IN" altLang="zh-TW" sz="3200" dirty="0" err="1"/>
              <a:t>i</a:t>
            </a:r>
            <a:r>
              <a:rPr lang="en-IN" altLang="zh-TW" sz="3200" dirty="0"/>
              <a:t> f2(k) ) % D</a:t>
            </a:r>
          </a:p>
        </p:txBody>
      </p:sp>
    </p:spTree>
    <p:extLst>
      <p:ext uri="{BB962C8B-B14F-4D97-AF65-F5344CB8AC3E}">
        <p14:creationId xmlns:p14="http://schemas.microsoft.com/office/powerpoint/2010/main" val="123988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Chaining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28954"/>
            <a:ext cx="4887116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02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zh-TW" sz="3200" dirty="0"/>
              <a:t>To solve the overflow problem that arises when hashing is Chaining. Rather than place an element into a bucket other than its home bucket, we maintain chains of elements that have the same home bucket. In this hash table organization each bucket has space for just a pointer to a node. All elements are kept on chains. </a:t>
            </a:r>
          </a:p>
          <a:p>
            <a:pPr marL="0" indent="0" algn="just">
              <a:lnSpc>
                <a:spcPct val="102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IN" altLang="zh-TW" sz="3200" dirty="0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F117D5DA-A8A2-4DBE-88FC-86EAC0EE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259" y="2498187"/>
            <a:ext cx="533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AC811440-A7D9-4601-B453-2B98501C0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29553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E39340A8-6C34-48AB-A6E5-3F606CD55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34125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">
            <a:extLst>
              <a:ext uri="{FF2B5EF4-FFF2-40B4-BE49-F238E27FC236}">
                <a16:creationId xmlns:a16="http://schemas.microsoft.com/office/drawing/2014/main" id="{C41759FE-6E3F-4157-9561-83A77C330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39459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AA00746D-60FA-404E-A0D2-50CA816A4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44793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1">
            <a:extLst>
              <a:ext uri="{FF2B5EF4-FFF2-40B4-BE49-F238E27FC236}">
                <a16:creationId xmlns:a16="http://schemas.microsoft.com/office/drawing/2014/main" id="{C6FFC11A-4F3E-4E3D-B4DC-BDE78370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50127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00B20106-F7E2-44FB-BC21-C38ADBCA0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54699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">
            <a:extLst>
              <a:ext uri="{FF2B5EF4-FFF2-40B4-BE49-F238E27FC236}">
                <a16:creationId xmlns:a16="http://schemas.microsoft.com/office/drawing/2014/main" id="{0A9BAE00-FB59-41C2-A8D5-8A9B51084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259" y="60033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14">
            <a:extLst>
              <a:ext uri="{FF2B5EF4-FFF2-40B4-BE49-F238E27FC236}">
                <a16:creationId xmlns:a16="http://schemas.microsoft.com/office/drawing/2014/main" id="{9CD8D08C-1CE9-4DC8-8E6D-D2E6F14C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259" y="21171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ht</a:t>
            </a:r>
          </a:p>
        </p:txBody>
      </p:sp>
      <p:sp>
        <p:nvSpPr>
          <p:cNvPr id="69" name="Text Box 15">
            <a:extLst>
              <a:ext uri="{FF2B5EF4-FFF2-40B4-BE49-F238E27FC236}">
                <a16:creationId xmlns:a16="http://schemas.microsoft.com/office/drawing/2014/main" id="{1F4C8F50-07B7-4659-A391-A0C1EA48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259" y="2574387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70" name="Text Box 16">
            <a:extLst>
              <a:ext uri="{FF2B5EF4-FFF2-40B4-BE49-F238E27FC236}">
                <a16:creationId xmlns:a16="http://schemas.microsoft.com/office/drawing/2014/main" id="{E6AA3A50-F5DA-41EF-8489-E4DBA46DA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259" y="295538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1" name="Text Box 17">
            <a:extLst>
              <a:ext uri="{FF2B5EF4-FFF2-40B4-BE49-F238E27FC236}">
                <a16:creationId xmlns:a16="http://schemas.microsoft.com/office/drawing/2014/main" id="{27CE2990-9B7F-4DAE-BBEE-5DD5AE19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35030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2" name="Text Box 18">
            <a:extLst>
              <a:ext uri="{FF2B5EF4-FFF2-40B4-BE49-F238E27FC236}">
                <a16:creationId xmlns:a16="http://schemas.microsoft.com/office/drawing/2014/main" id="{63A9E4B6-8E7D-4A09-A603-FEB40266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40364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3" name="Text Box 19">
            <a:extLst>
              <a:ext uri="{FF2B5EF4-FFF2-40B4-BE49-F238E27FC236}">
                <a16:creationId xmlns:a16="http://schemas.microsoft.com/office/drawing/2014/main" id="{D680820C-DBD7-40F1-84A0-66C09B337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45698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4" name="Text Box 20">
            <a:extLst>
              <a:ext uri="{FF2B5EF4-FFF2-40B4-BE49-F238E27FC236}">
                <a16:creationId xmlns:a16="http://schemas.microsoft.com/office/drawing/2014/main" id="{2AD067E4-E3DD-4A85-84C5-ED9F03DA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51032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3422ACCE-71ED-49FB-AC16-CD603D4E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554618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04820324-CE84-467A-B354-CAE9EBAF2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09" y="60938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grpSp>
        <p:nvGrpSpPr>
          <p:cNvPr id="77" name="Group 26">
            <a:extLst>
              <a:ext uri="{FF2B5EF4-FFF2-40B4-BE49-F238E27FC236}">
                <a16:creationId xmlns:a16="http://schemas.microsoft.com/office/drawing/2014/main" id="{F753099D-68F8-4CF3-BA82-64A0F4F6A093}"/>
              </a:ext>
            </a:extLst>
          </p:cNvPr>
          <p:cNvGrpSpPr>
            <a:grpSpLocks/>
          </p:cNvGrpSpPr>
          <p:nvPr/>
        </p:nvGrpSpPr>
        <p:grpSpPr bwMode="auto">
          <a:xfrm>
            <a:off x="8040859" y="2498187"/>
            <a:ext cx="838200" cy="381000"/>
            <a:chOff x="3408" y="1104"/>
            <a:chExt cx="528" cy="240"/>
          </a:xfrm>
        </p:grpSpPr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7133CF52-41E7-474B-90C6-8B00F59A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140363E4-5433-4302-AD65-56577C79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7">
            <a:extLst>
              <a:ext uri="{FF2B5EF4-FFF2-40B4-BE49-F238E27FC236}">
                <a16:creationId xmlns:a16="http://schemas.microsoft.com/office/drawing/2014/main" id="{81BD9B61-9765-4BFB-A2B3-AC0AF4E8F38E}"/>
              </a:ext>
            </a:extLst>
          </p:cNvPr>
          <p:cNvGrpSpPr>
            <a:grpSpLocks/>
          </p:cNvGrpSpPr>
          <p:nvPr/>
        </p:nvGrpSpPr>
        <p:grpSpPr bwMode="auto">
          <a:xfrm>
            <a:off x="9260059" y="2498187"/>
            <a:ext cx="838200" cy="381000"/>
            <a:chOff x="3408" y="1104"/>
            <a:chExt cx="528" cy="240"/>
          </a:xfrm>
        </p:grpSpPr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A8AB9A0-9E87-4E4A-B115-AE9D12C6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">
              <a:extLst>
                <a:ext uri="{FF2B5EF4-FFF2-40B4-BE49-F238E27FC236}">
                  <a16:creationId xmlns:a16="http://schemas.microsoft.com/office/drawing/2014/main" id="{186EB5FD-B9BE-4D01-A5F5-2D0116656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Line 30">
            <a:extLst>
              <a:ext uri="{FF2B5EF4-FFF2-40B4-BE49-F238E27FC236}">
                <a16:creationId xmlns:a16="http://schemas.microsoft.com/office/drawing/2014/main" id="{C26B1F9F-B3C6-4E53-A38B-3997C501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5059" y="27267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1">
            <a:extLst>
              <a:ext uri="{FF2B5EF4-FFF2-40B4-BE49-F238E27FC236}">
                <a16:creationId xmlns:a16="http://schemas.microsoft.com/office/drawing/2014/main" id="{3D2C7096-CCB3-4122-9206-962D13126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0459" y="27267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" name="Group 32">
            <a:extLst>
              <a:ext uri="{FF2B5EF4-FFF2-40B4-BE49-F238E27FC236}">
                <a16:creationId xmlns:a16="http://schemas.microsoft.com/office/drawing/2014/main" id="{3A43B9CD-0C4D-4777-9308-00F3B2EC4829}"/>
              </a:ext>
            </a:extLst>
          </p:cNvPr>
          <p:cNvGrpSpPr>
            <a:grpSpLocks/>
          </p:cNvGrpSpPr>
          <p:nvPr/>
        </p:nvGrpSpPr>
        <p:grpSpPr bwMode="auto">
          <a:xfrm>
            <a:off x="7964659" y="3869787"/>
            <a:ext cx="838200" cy="381000"/>
            <a:chOff x="3408" y="1104"/>
            <a:chExt cx="528" cy="240"/>
          </a:xfrm>
        </p:grpSpPr>
        <p:sp>
          <p:nvSpPr>
            <p:cNvPr id="86" name="Rectangle 33">
              <a:extLst>
                <a:ext uri="{FF2B5EF4-FFF2-40B4-BE49-F238E27FC236}">
                  <a16:creationId xmlns:a16="http://schemas.microsoft.com/office/drawing/2014/main" id="{9556B62A-2C37-4BF2-BAC3-52397BA0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4">
              <a:extLst>
                <a:ext uri="{FF2B5EF4-FFF2-40B4-BE49-F238E27FC236}">
                  <a16:creationId xmlns:a16="http://schemas.microsoft.com/office/drawing/2014/main" id="{061A3E5D-3ED5-410F-A97D-A3FFE5A1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35">
            <a:extLst>
              <a:ext uri="{FF2B5EF4-FFF2-40B4-BE49-F238E27FC236}">
                <a16:creationId xmlns:a16="http://schemas.microsoft.com/office/drawing/2014/main" id="{D925EB28-499E-45EF-B3F6-36C22EC353C8}"/>
              </a:ext>
            </a:extLst>
          </p:cNvPr>
          <p:cNvGrpSpPr>
            <a:grpSpLocks/>
          </p:cNvGrpSpPr>
          <p:nvPr/>
        </p:nvGrpSpPr>
        <p:grpSpPr bwMode="auto">
          <a:xfrm>
            <a:off x="9183859" y="3869787"/>
            <a:ext cx="838200" cy="381000"/>
            <a:chOff x="3408" y="1104"/>
            <a:chExt cx="528" cy="240"/>
          </a:xfrm>
        </p:grpSpPr>
        <p:sp>
          <p:nvSpPr>
            <p:cNvPr id="89" name="Rectangle 36">
              <a:extLst>
                <a:ext uri="{FF2B5EF4-FFF2-40B4-BE49-F238E27FC236}">
                  <a16:creationId xmlns:a16="http://schemas.microsoft.com/office/drawing/2014/main" id="{1F608343-E5CE-4AAA-A083-B6463417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A6F56B7C-A2A7-4F07-B049-CD8A06323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Line 38">
            <a:extLst>
              <a:ext uri="{FF2B5EF4-FFF2-40B4-BE49-F238E27FC236}">
                <a16:creationId xmlns:a16="http://schemas.microsoft.com/office/drawing/2014/main" id="{9903D590-005E-4DFB-92B2-F5AF34067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859" y="40983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C905FDDF-D694-4C6F-816E-0DE1BBF9E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259" y="40983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40">
            <a:extLst>
              <a:ext uri="{FF2B5EF4-FFF2-40B4-BE49-F238E27FC236}">
                <a16:creationId xmlns:a16="http://schemas.microsoft.com/office/drawing/2014/main" id="{2852420C-3314-4F2A-98ED-468D59CA4AE5}"/>
              </a:ext>
            </a:extLst>
          </p:cNvPr>
          <p:cNvGrpSpPr>
            <a:grpSpLocks/>
          </p:cNvGrpSpPr>
          <p:nvPr/>
        </p:nvGrpSpPr>
        <p:grpSpPr bwMode="auto">
          <a:xfrm>
            <a:off x="10403059" y="3869787"/>
            <a:ext cx="838200" cy="381000"/>
            <a:chOff x="3408" y="1104"/>
            <a:chExt cx="528" cy="240"/>
          </a:xfrm>
        </p:grpSpPr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B463268-079A-4057-A6FD-B1B7BA2B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2">
              <a:extLst>
                <a:ext uri="{FF2B5EF4-FFF2-40B4-BE49-F238E27FC236}">
                  <a16:creationId xmlns:a16="http://schemas.microsoft.com/office/drawing/2014/main" id="{DC820FC4-48AF-4373-AFA2-A561375C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Line 43">
            <a:extLst>
              <a:ext uri="{FF2B5EF4-FFF2-40B4-BE49-F238E27FC236}">
                <a16:creationId xmlns:a16="http://schemas.microsoft.com/office/drawing/2014/main" id="{90EC4298-041B-4770-8F1D-BBB2F23F0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3459" y="40983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48">
            <a:extLst>
              <a:ext uri="{FF2B5EF4-FFF2-40B4-BE49-F238E27FC236}">
                <a16:creationId xmlns:a16="http://schemas.microsoft.com/office/drawing/2014/main" id="{741F2382-41BF-44C3-B654-E72B12C5D076}"/>
              </a:ext>
            </a:extLst>
          </p:cNvPr>
          <p:cNvGrpSpPr>
            <a:grpSpLocks/>
          </p:cNvGrpSpPr>
          <p:nvPr/>
        </p:nvGrpSpPr>
        <p:grpSpPr bwMode="auto">
          <a:xfrm>
            <a:off x="8040859" y="5088987"/>
            <a:ext cx="838200" cy="381000"/>
            <a:chOff x="3408" y="1104"/>
            <a:chExt cx="528" cy="240"/>
          </a:xfrm>
        </p:grpSpPr>
        <p:sp>
          <p:nvSpPr>
            <p:cNvPr id="98" name="Rectangle 49">
              <a:extLst>
                <a:ext uri="{FF2B5EF4-FFF2-40B4-BE49-F238E27FC236}">
                  <a16:creationId xmlns:a16="http://schemas.microsoft.com/office/drawing/2014/main" id="{680B88CF-C19C-4188-B9F2-A367027E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50">
              <a:extLst>
                <a:ext uri="{FF2B5EF4-FFF2-40B4-BE49-F238E27FC236}">
                  <a16:creationId xmlns:a16="http://schemas.microsoft.com/office/drawing/2014/main" id="{9F83A65D-E3E8-4527-9D91-D1345D70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Line 51">
            <a:extLst>
              <a:ext uri="{FF2B5EF4-FFF2-40B4-BE49-F238E27FC236}">
                <a16:creationId xmlns:a16="http://schemas.microsoft.com/office/drawing/2014/main" id="{BA06C979-B25A-4AEC-9E66-99EB19CC3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259" y="53175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DC2E04B2-AAE3-40C6-8F28-E18CDDB1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059" y="2498187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85CBD15C-FAB4-4DD3-9A69-E353008DC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0059" y="24981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03" name="Text Box 54">
            <a:extLst>
              <a:ext uri="{FF2B5EF4-FFF2-40B4-BE49-F238E27FC236}">
                <a16:creationId xmlns:a16="http://schemas.microsoft.com/office/drawing/2014/main" id="{9BAD634F-83D5-459D-B674-C9D6AF9E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659" y="38697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04" name="Text Box 55">
            <a:extLst>
              <a:ext uri="{FF2B5EF4-FFF2-40B4-BE49-F238E27FC236}">
                <a16:creationId xmlns:a16="http://schemas.microsoft.com/office/drawing/2014/main" id="{8867F1A5-43E2-4A18-948E-87020C69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859" y="38697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  <p:sp>
        <p:nvSpPr>
          <p:cNvPr id="105" name="Text Box 56">
            <a:extLst>
              <a:ext uri="{FF2B5EF4-FFF2-40B4-BE49-F238E27FC236}">
                <a16:creationId xmlns:a16="http://schemas.microsoft.com/office/drawing/2014/main" id="{0D9488DB-1861-4AE1-9BE9-B4692BE1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059" y="38697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27</a:t>
            </a:r>
          </a:p>
        </p:txBody>
      </p:sp>
      <p:sp>
        <p:nvSpPr>
          <p:cNvPr id="106" name="Text Box 57">
            <a:extLst>
              <a:ext uri="{FF2B5EF4-FFF2-40B4-BE49-F238E27FC236}">
                <a16:creationId xmlns:a16="http://schemas.microsoft.com/office/drawing/2014/main" id="{A0B1588C-EA8A-469B-866D-9B9D9D02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859" y="50889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7338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Good 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/>
          <a:lstStyle/>
          <a:p>
            <a:r>
              <a:rPr lang="en-US" dirty="0"/>
              <a:t>Easy to compute</a:t>
            </a:r>
          </a:p>
          <a:p>
            <a:r>
              <a:rPr lang="en-US" dirty="0"/>
              <a:t>Minimize Collision</a:t>
            </a:r>
          </a:p>
          <a:p>
            <a:r>
              <a:rPr lang="en-IN" dirty="0"/>
              <a:t>Distributes the keys uniformly over the table.</a:t>
            </a:r>
            <a:endParaRPr lang="en-US" dirty="0"/>
          </a:p>
          <a:p>
            <a:r>
              <a:rPr lang="en-US" dirty="0"/>
              <a:t>Perfect Hashing</a:t>
            </a:r>
          </a:p>
          <a:p>
            <a:pPr lvl="1"/>
            <a:r>
              <a:rPr lang="en-US" dirty="0"/>
              <a:t>Perfect hashing maps each valid input to a different hash value(No collision)</a:t>
            </a:r>
          </a:p>
        </p:txBody>
      </p:sp>
    </p:spTree>
    <p:extLst>
      <p:ext uri="{BB962C8B-B14F-4D97-AF65-F5344CB8AC3E}">
        <p14:creationId xmlns:p14="http://schemas.microsoft.com/office/powerpoint/2010/main" val="225536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Types of 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/>
          <a:lstStyle/>
          <a:p>
            <a:r>
              <a:rPr lang="en-US" dirty="0"/>
              <a:t>Mid Squired Hash Function</a:t>
            </a:r>
          </a:p>
          <a:p>
            <a:r>
              <a:rPr lang="en-US" dirty="0"/>
              <a:t>Division Hash Function</a:t>
            </a:r>
          </a:p>
          <a:p>
            <a:r>
              <a:rPr lang="en-US" dirty="0"/>
              <a:t>Folding Hash Function</a:t>
            </a:r>
          </a:p>
        </p:txBody>
      </p:sp>
    </p:spTree>
    <p:extLst>
      <p:ext uri="{BB962C8B-B14F-4D97-AF65-F5344CB8AC3E}">
        <p14:creationId xmlns:p14="http://schemas.microsoft.com/office/powerpoint/2010/main" val="166820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Mid Squired 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/>
          <a:lstStyle/>
          <a:p>
            <a:r>
              <a:rPr lang="en-IN" dirty="0"/>
              <a:t>Mid-Square hashing is a hashing technique in which unique keys are generated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In this technique, an initial seed value is taken and it is squared.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Some digits from the middle are extracted and these extracted digits form a number which is taken as the new seed.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Let us take 4536 as seed, its squired value is 20575296.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Take the middle 4 digits are new seed, </a:t>
            </a:r>
            <a:r>
              <a:rPr lang="en-IN" dirty="0" err="1">
                <a:solidFill>
                  <a:srgbClr val="000000"/>
                </a:solidFill>
              </a:rPr>
              <a:t>i.e</a:t>
            </a:r>
            <a:r>
              <a:rPr lang="en-IN" dirty="0">
                <a:solidFill>
                  <a:srgbClr val="000000"/>
                </a:solidFill>
              </a:rPr>
              <a:t> 5752, its squired value is 33085504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Take the middle 4 digits are new seed, </a:t>
            </a:r>
            <a:r>
              <a:rPr lang="en-IN" dirty="0" err="1">
                <a:solidFill>
                  <a:srgbClr val="000000"/>
                </a:solidFill>
              </a:rPr>
              <a:t>i.e</a:t>
            </a:r>
            <a:r>
              <a:rPr lang="en-IN" dirty="0">
                <a:solidFill>
                  <a:srgbClr val="000000"/>
                </a:solidFill>
              </a:rPr>
              <a:t> 0855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Repeat this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Division 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This is the easiest method to create a hash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hash function is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h(k) = k % m , k is the key and m is the size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 table size is 11 and key is 321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h(321) = 321 % 11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h(321) = 2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4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Folding 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/>
          <a:lstStyle/>
          <a:p>
            <a:r>
              <a:rPr lang="en-IN" dirty="0"/>
              <a:t>The key k is partitioned into a number of parts k1, k2.... </a:t>
            </a:r>
            <a:r>
              <a:rPr lang="en-IN" dirty="0" err="1"/>
              <a:t>kn</a:t>
            </a:r>
            <a:r>
              <a:rPr lang="en-IN" dirty="0"/>
              <a:t> where each part except possibly the last, has the same number of digits as the required address.</a:t>
            </a:r>
          </a:p>
          <a:p>
            <a:pPr lvl="1"/>
            <a:r>
              <a:rPr lang="en-IN" dirty="0"/>
              <a:t>key = 9246162517</a:t>
            </a:r>
          </a:p>
          <a:p>
            <a:pPr lvl="1"/>
            <a:r>
              <a:rPr lang="en-IN" dirty="0"/>
              <a:t>h(key) = 92+46+16+25+17</a:t>
            </a:r>
          </a:p>
          <a:p>
            <a:pPr lvl="1"/>
            <a:r>
              <a:rPr lang="en-IN" dirty="0"/>
              <a:t>h(key) = 196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Load factor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Load factor </a:t>
            </a:r>
            <a:r>
              <a:rPr lang="en-IN" dirty="0"/>
              <a:t>is a measure that decides when to increase the </a:t>
            </a:r>
            <a:r>
              <a:rPr lang="en-IN" dirty="0" err="1"/>
              <a:t>HashTable</a:t>
            </a:r>
            <a:r>
              <a:rPr lang="en-IN" dirty="0"/>
              <a:t> capacity to maintain the get() and put() operation complexity of O(1).</a:t>
            </a:r>
          </a:p>
          <a:p>
            <a:r>
              <a:rPr lang="en-IN" dirty="0"/>
              <a:t> The default load factor of </a:t>
            </a:r>
            <a:r>
              <a:rPr lang="en-IN" dirty="0" err="1"/>
              <a:t>HashTable</a:t>
            </a:r>
            <a:r>
              <a:rPr lang="en-IN" dirty="0"/>
              <a:t> is 0.75f (75% of the map size).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8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Load factor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27255-FEE4-461E-B8EF-D45DE96C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19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load factor</a:t>
            </a:r>
            <a:r>
              <a:rPr lang="en-IN" dirty="0"/>
              <a:t> for a hash table, at some point in execution, is the ratio of the number of items currently in the table divided by the table size.</a:t>
            </a:r>
          </a:p>
          <a:p>
            <a:r>
              <a:rPr lang="el-GR" dirty="0"/>
              <a:t>α</a:t>
            </a:r>
            <a:r>
              <a:rPr lang="en-US" dirty="0"/>
              <a:t> = n/m</a:t>
            </a:r>
          </a:p>
          <a:p>
            <a:pPr lvl="1"/>
            <a:r>
              <a:rPr lang="en-US" dirty="0"/>
              <a:t>n is number of keys stored in </a:t>
            </a:r>
            <a:r>
              <a:rPr lang="en-US" dirty="0" err="1"/>
              <a:t>Hashtable</a:t>
            </a:r>
            <a:r>
              <a:rPr lang="en-US" dirty="0"/>
              <a:t>(</a:t>
            </a:r>
            <a:r>
              <a:rPr lang="en-US" dirty="0" err="1"/>
              <a:t>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 is number of slots in </a:t>
            </a:r>
            <a:r>
              <a:rPr lang="en-US" dirty="0" err="1"/>
              <a:t>Hashtable</a:t>
            </a:r>
            <a:r>
              <a:rPr lang="en-US" dirty="0"/>
              <a:t>(</a:t>
            </a:r>
            <a:r>
              <a:rPr lang="en-US" dirty="0" err="1"/>
              <a:t>ht</a:t>
            </a:r>
            <a:r>
              <a:rPr lang="en-US" dirty="0"/>
              <a:t>)</a:t>
            </a:r>
          </a:p>
          <a:p>
            <a:r>
              <a:rPr lang="en-IN" dirty="0"/>
              <a:t>If </a:t>
            </a:r>
            <a:r>
              <a:rPr lang="en-IN" b="1" dirty="0"/>
              <a:t>open addressing </a:t>
            </a:r>
            <a:r>
              <a:rPr lang="en-IN" dirty="0"/>
              <a:t>is used, then each table slot holds at most one element, therefore, the loading factor can </a:t>
            </a:r>
            <a:r>
              <a:rPr lang="en-IN" b="1" dirty="0">
                <a:solidFill>
                  <a:srgbClr val="FF0000"/>
                </a:solidFill>
              </a:rPr>
              <a:t>never be greater than 1</a:t>
            </a:r>
            <a:r>
              <a:rPr lang="en-IN" dirty="0"/>
              <a:t>.</a:t>
            </a:r>
          </a:p>
          <a:p>
            <a:r>
              <a:rPr lang="en-IN" dirty="0"/>
              <a:t>If </a:t>
            </a:r>
            <a:r>
              <a:rPr lang="en-IN" b="1" dirty="0"/>
              <a:t>external chaining </a:t>
            </a:r>
            <a:r>
              <a:rPr lang="en-IN" dirty="0"/>
              <a:t>is used, then each table slot can hold many elements, therefore, the loading </a:t>
            </a:r>
            <a:r>
              <a:rPr lang="en-IN" b="1" dirty="0">
                <a:solidFill>
                  <a:srgbClr val="FF0000"/>
                </a:solidFill>
              </a:rPr>
              <a:t>factor may be greater than 1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155679" cy="42905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 fixed process converts a key to a hash key is known as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Hash Function.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When a key range is too large to user the ideal method. The most common hash function is division method, The division method is 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b="1" i="1" dirty="0"/>
              <a:t>f(k) =  k % D.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Where </a:t>
            </a:r>
            <a:r>
              <a:rPr lang="en-US" altLang="en-US" i="1" dirty="0"/>
              <a:t>k </a:t>
            </a:r>
            <a:r>
              <a:rPr lang="en-US" altLang="en-US" dirty="0"/>
              <a:t>is the key, </a:t>
            </a:r>
            <a:r>
              <a:rPr lang="en-US" altLang="en-US" i="1" dirty="0"/>
              <a:t>D </a:t>
            </a:r>
            <a:r>
              <a:rPr lang="en-US" altLang="en-US" dirty="0"/>
              <a:t>is the size of the hash table, and </a:t>
            </a:r>
            <a:r>
              <a:rPr lang="en-US" altLang="en-US" i="1" dirty="0"/>
              <a:t>%</a:t>
            </a:r>
            <a:r>
              <a:rPr lang="en-US" altLang="en-US" dirty="0"/>
              <a:t> is the modulo operator. The positions in the hash table are indexed 0 through D-1. Each position is called a </a:t>
            </a:r>
            <a:r>
              <a:rPr lang="en-US" altLang="en-US" b="1" dirty="0"/>
              <a:t>bucket</a:t>
            </a:r>
            <a:r>
              <a:rPr lang="en-US" altLang="en-US" dirty="0"/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6122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572646"/>
              </p:ext>
            </p:extLst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364519"/>
              </p:ext>
            </p:extLst>
          </p:nvPr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8666"/>
              </p:ext>
            </p:extLst>
          </p:nvPr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Insert(12)</a:t>
            </a:r>
          </a:p>
        </p:txBody>
      </p:sp>
    </p:spTree>
    <p:extLst>
      <p:ext uri="{BB962C8B-B14F-4D97-AF65-F5344CB8AC3E}">
        <p14:creationId xmlns:p14="http://schemas.microsoft.com/office/powerpoint/2010/main" val="245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E8B6-6FC4-43EB-BD9B-223F934C1B23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12 %10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[f(k)]=12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[2]=12</a:t>
            </a:r>
          </a:p>
        </p:txBody>
      </p:sp>
    </p:spTree>
    <p:extLst>
      <p:ext uri="{BB962C8B-B14F-4D97-AF65-F5344CB8AC3E}">
        <p14:creationId xmlns:p14="http://schemas.microsoft.com/office/powerpoint/2010/main" val="291169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704766"/>
              </p:ext>
            </p:extLst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E8B6-6FC4-43EB-BD9B-223F934C1B23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12 %10</a:t>
            </a:r>
          </a:p>
          <a:p>
            <a:r>
              <a:rPr lang="en-US" sz="2800" dirty="0"/>
              <a:t>f(k) = 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[f(k)]=12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[2]=12</a:t>
            </a:r>
          </a:p>
        </p:txBody>
      </p:sp>
    </p:spTree>
    <p:extLst>
      <p:ext uri="{BB962C8B-B14F-4D97-AF65-F5344CB8AC3E}">
        <p14:creationId xmlns:p14="http://schemas.microsoft.com/office/powerpoint/2010/main" val="99280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Insert(85)</a:t>
            </a:r>
          </a:p>
        </p:txBody>
      </p:sp>
    </p:spTree>
    <p:extLst>
      <p:ext uri="{BB962C8B-B14F-4D97-AF65-F5344CB8AC3E}">
        <p14:creationId xmlns:p14="http://schemas.microsoft.com/office/powerpoint/2010/main" val="23849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Insert(85)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01C74-B354-4CF5-9862-AAAE7693E54F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85 %10</a:t>
            </a:r>
          </a:p>
          <a:p>
            <a:r>
              <a:rPr lang="en-US" sz="2800" dirty="0"/>
              <a:t>f(k) = 5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[f(k)]=85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[5]=85</a:t>
            </a:r>
          </a:p>
        </p:txBody>
      </p:sp>
    </p:spTree>
    <p:extLst>
      <p:ext uri="{BB962C8B-B14F-4D97-AF65-F5344CB8AC3E}">
        <p14:creationId xmlns:p14="http://schemas.microsoft.com/office/powerpoint/2010/main" val="32648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Hash Table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2744A-43BB-4DBF-A362-1CEAF9BB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372661"/>
              </p:ext>
            </p:extLst>
          </p:nvPr>
        </p:nvGraphicFramePr>
        <p:xfrm>
          <a:off x="884132" y="3137095"/>
          <a:ext cx="10515600" cy="66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662745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926522-95A3-4FB4-AC5B-5E2EDE708F5C}"/>
              </a:ext>
            </a:extLst>
          </p:cNvPr>
          <p:cNvSpPr txBox="1"/>
          <p:nvPr/>
        </p:nvSpPr>
        <p:spPr>
          <a:xfrm>
            <a:off x="369505" y="3206857"/>
            <a:ext cx="49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ht</a:t>
            </a:r>
            <a:endParaRPr lang="en-US" sz="2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AD450B-3B11-4A3F-9BEF-477CCD3050D1}"/>
              </a:ext>
            </a:extLst>
          </p:cNvPr>
          <p:cNvGraphicFramePr>
            <a:graphicFrameLocks/>
          </p:cNvGraphicFramePr>
          <p:nvPr/>
        </p:nvGraphicFramePr>
        <p:xfrm>
          <a:off x="860217" y="2560320"/>
          <a:ext cx="10515600" cy="40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2406311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734524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05932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050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74275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4234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5826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73904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49690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2462197"/>
                    </a:ext>
                  </a:extLst>
                </a:gridCol>
              </a:tblGrid>
              <a:tr h="400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460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4544B2-A4C0-4EC5-85FE-03788A5B23ED}"/>
              </a:ext>
            </a:extLst>
          </p:cNvPr>
          <p:cNvGraphicFramePr>
            <a:graphicFrameLocks noGrp="1"/>
          </p:cNvGraphicFramePr>
          <p:nvPr/>
        </p:nvGraphicFramePr>
        <p:xfrm>
          <a:off x="10228647" y="2182354"/>
          <a:ext cx="94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01">
                  <a:extLst>
                    <a:ext uri="{9D8B030D-6E8A-4147-A177-3AD203B41FA5}">
                      <a16:colId xmlns:a16="http://schemas.microsoft.com/office/drawing/2014/main" val="1733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847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7FA84-AAE3-4A9E-97A5-B691796EBF6F}"/>
              </a:ext>
            </a:extLst>
          </p:cNvPr>
          <p:cNvSpPr txBox="1"/>
          <p:nvPr/>
        </p:nvSpPr>
        <p:spPr>
          <a:xfrm>
            <a:off x="757523" y="4115734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Insert(85)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01C74-B354-4CF5-9862-AAAE7693E54F}"/>
              </a:ext>
            </a:extLst>
          </p:cNvPr>
          <p:cNvSpPr txBox="1"/>
          <p:nvPr/>
        </p:nvSpPr>
        <p:spPr>
          <a:xfrm>
            <a:off x="757523" y="4544090"/>
            <a:ext cx="208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f(k) = 85 %10</a:t>
            </a:r>
          </a:p>
          <a:p>
            <a:r>
              <a:rPr lang="en-US" sz="2800" dirty="0"/>
              <a:t>f(k) = 5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[f(k)]=85</a:t>
            </a:r>
          </a:p>
          <a:p>
            <a:r>
              <a:rPr lang="en-US" sz="2800" dirty="0" err="1"/>
              <a:t>ht</a:t>
            </a:r>
            <a:r>
              <a:rPr lang="en-US" sz="2800" dirty="0"/>
              <a:t>[5]=85</a:t>
            </a:r>
          </a:p>
        </p:txBody>
      </p:sp>
    </p:spTree>
    <p:extLst>
      <p:ext uri="{BB962C8B-B14F-4D97-AF65-F5344CB8AC3E}">
        <p14:creationId xmlns:p14="http://schemas.microsoft.com/office/powerpoint/2010/main" val="19275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E7CC1-D79D-4102-9F02-97F488F5752B}"/>
</file>

<file path=customXml/itemProps2.xml><?xml version="1.0" encoding="utf-8"?>
<ds:datastoreItem xmlns:ds="http://schemas.openxmlformats.org/officeDocument/2006/customXml" ds:itemID="{4EDC3C76-05B6-4808-87F8-A5EE8C7DD7B4}"/>
</file>

<file path=customXml/itemProps3.xml><?xml version="1.0" encoding="utf-8"?>
<ds:datastoreItem xmlns:ds="http://schemas.openxmlformats.org/officeDocument/2006/customXml" ds:itemID="{21E311B6-0774-40F3-8ED3-82B4591CF0A1}"/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1565</Words>
  <Application>Microsoft Office PowerPoint</Application>
  <PresentationFormat>Widescreen</PresentationFormat>
  <Paragraphs>347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Office Theme</vt:lpstr>
      <vt:lpstr>Office Theme</vt:lpstr>
      <vt:lpstr>Hash Table</vt:lpstr>
      <vt:lpstr>Hash Table</vt:lpstr>
      <vt:lpstr>Hash Function</vt:lpstr>
      <vt:lpstr>Hash Table Example</vt:lpstr>
      <vt:lpstr>Hash Table Example</vt:lpstr>
      <vt:lpstr>Hash Table Example</vt:lpstr>
      <vt:lpstr>Hash Table Example</vt:lpstr>
      <vt:lpstr>Hash Table Example</vt:lpstr>
      <vt:lpstr>Hash Table Example</vt:lpstr>
      <vt:lpstr>Hash Table Example</vt:lpstr>
      <vt:lpstr>Hash Table Example</vt:lpstr>
      <vt:lpstr>Hash Table Example</vt:lpstr>
      <vt:lpstr>Hash Table Example</vt:lpstr>
      <vt:lpstr>Collision</vt:lpstr>
      <vt:lpstr>Collision Handling</vt:lpstr>
      <vt:lpstr>Linear Probing</vt:lpstr>
      <vt:lpstr>Linear Probing</vt:lpstr>
      <vt:lpstr>Linear Probing</vt:lpstr>
      <vt:lpstr>Quadratic Probing</vt:lpstr>
      <vt:lpstr>Random Probing</vt:lpstr>
      <vt:lpstr>Rehashing</vt:lpstr>
      <vt:lpstr>Chaining</vt:lpstr>
      <vt:lpstr>Good hash function</vt:lpstr>
      <vt:lpstr>Types of Hash Function</vt:lpstr>
      <vt:lpstr>Mid Squired Hash Function</vt:lpstr>
      <vt:lpstr>Division Hash Function</vt:lpstr>
      <vt:lpstr>Folding Hash Function</vt:lpstr>
      <vt:lpstr>Load factor</vt:lpstr>
      <vt:lpstr>Load factor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39</cp:revision>
  <dcterms:created xsi:type="dcterms:W3CDTF">2020-08-25T14:48:16Z</dcterms:created>
  <dcterms:modified xsi:type="dcterms:W3CDTF">2020-12-22T02:53:38Z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