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sldIdLst>
    <p:sldId id="271" r:id="rId3"/>
    <p:sldId id="268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7" r:id="rId15"/>
    <p:sldId id="285" r:id="rId16"/>
    <p:sldId id="288" r:id="rId17"/>
    <p:sldId id="289" r:id="rId18"/>
    <p:sldId id="290" r:id="rId19"/>
    <p:sldId id="291" r:id="rId20"/>
    <p:sldId id="292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0E88671-E863-4B5A-B59E-20B34C5D1478}">
          <p14:sldIdLst>
            <p14:sldId id="271"/>
            <p14:sldId id="268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7"/>
            <p14:sldId id="285"/>
            <p14:sldId id="288"/>
            <p14:sldId id="289"/>
            <p14:sldId id="290"/>
            <p14:sldId id="291"/>
            <p14:sldId id="292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77849-573F-4B9E-B3B1-D66F4E6D6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21A234-BB38-486B-A264-71B5F5B2C6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EFE11-E118-4F8B-B1E7-6532B73FC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8CF7-7BCC-46C7-9225-FC1AB896F2E1}" type="datetimeFigureOut">
              <a:rPr lang="en-US" smtClean="0"/>
              <a:t>06/01/2021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0E272-88EF-40A1-8A5E-B09257586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307DD-EA94-4A6F-BFFA-3D094C8FF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C807-C219-4A63-B575-E683DA31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9E76E-72A2-4108-8225-F69088C92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B9AEDE-4748-49EA-A30D-BFB9B5AAF5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ED45E-6A44-4EE0-BF69-5FE9F535F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8CF7-7BCC-46C7-9225-FC1AB896F2E1}" type="datetimeFigureOut">
              <a:rPr lang="en-US" smtClean="0"/>
              <a:t>06/01/2021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FB2E9-FA0D-4195-BA4B-73980C3F4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3023F-455C-4ED4-B90A-E71F4C14C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C807-C219-4A63-B575-E683DA31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35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DC99E8-5D8B-4DD8-A3A3-5D10B8BCA9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34F229-CBEC-4CE8-92AC-E6BE7AADE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D1CAB-A66D-47DA-B368-D370BD754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8CF7-7BCC-46C7-9225-FC1AB896F2E1}" type="datetimeFigureOut">
              <a:rPr lang="en-US" smtClean="0"/>
              <a:t>06/01/2021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AE957-4A2D-4F3B-9B46-C3421F25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9575A-8D32-4CD6-BA4A-3D8E96435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C807-C219-4A63-B575-E683DA31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46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FAFD1-1220-4BA9-A53E-B965CBD4D4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E742FF-8B59-4AAC-BD1A-AE91D822F1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92BC5-AE00-4525-985F-162FA7135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74D05-EB93-41ED-AA6C-BBA73B725675}" type="datetimeFigureOut">
              <a:rPr lang="en-US" smtClean="0"/>
              <a:t>06/01/2021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90CE6-1BA3-4CF0-B40F-C2DC97ECD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6F551-3365-414C-B4BC-C8DAFEECE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71A83-AF0A-4802-A65B-08E70277B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31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2D1A3-9F00-4A77-8888-E520B947C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D2D4C-56FC-481C-9A1D-ECD76058C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9CB05-CB99-4D1C-A8D6-4D827E4CA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8CF7-7BCC-46C7-9225-FC1AB896F2E1}" type="datetimeFigureOut">
              <a:rPr lang="en-US" smtClean="0"/>
              <a:t>06/01/2021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0A62C-B789-4A21-8325-D14BC25D3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F900C-A3C7-4B3C-B09C-C570D5336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C807-C219-4A63-B575-E683DA31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77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790DB-4CBA-4343-87D7-5BA2501FD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F19F5-B2F5-467F-8BFF-57367418F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7741F-A5D3-4715-9BCC-BD5EB7EA2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8CF7-7BCC-46C7-9225-FC1AB896F2E1}" type="datetimeFigureOut">
              <a:rPr lang="en-US" smtClean="0"/>
              <a:t>06/01/2021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1405F-56F4-48A6-9524-1C4BA8458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244BF-5115-4584-A883-09A20B00C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C807-C219-4A63-B575-E683DA31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587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C8883-1B71-4B5E-A65D-CE3743F89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ECFDD-EAB0-4652-BBC4-3B464DD574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3FBE30-D794-493C-9BE4-0796D691A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F46A36-3B43-4509-8878-D952270A4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8CF7-7BCC-46C7-9225-FC1AB896F2E1}" type="datetimeFigureOut">
              <a:rPr lang="en-US" smtClean="0"/>
              <a:t>06/01/2021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3096F-0F64-49CA-B015-DB1D3B7F0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7B67C-186C-4DB6-BADF-624B368AF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C807-C219-4A63-B575-E683DA31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110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26264-2365-4DE3-BDE8-131B78D86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D611C-C3D5-4134-9E65-124AAC103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D2FC64-C493-4FC3-90B9-677F65549F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2D911F-A2FA-40EA-8FCF-66D47F2E78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97360F-8839-43D5-898B-261DA5DBAB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8B65C4-78C2-499C-816E-FB1005285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8CF7-7BCC-46C7-9225-FC1AB896F2E1}" type="datetimeFigureOut">
              <a:rPr lang="en-US" smtClean="0"/>
              <a:t>06/01/2021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45B2EA-A13A-4B76-959B-1B0971ED5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151E6B-ED68-4817-BB78-ECADCECCD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C807-C219-4A63-B575-E683DA31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77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96BB7-7DE3-4337-BB9A-00577F01D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CF7FF9-4443-492A-97BC-45034AE63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8CF7-7BCC-46C7-9225-FC1AB896F2E1}" type="datetimeFigureOut">
              <a:rPr lang="en-US" smtClean="0"/>
              <a:t>06/01/2021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7A294A-6AB7-4FC9-A342-69F2B261C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A66A74-140C-421C-A83C-08F86108C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C807-C219-4A63-B575-E683DA31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116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04DB3E-11DA-421F-9532-1A187C4DE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8CF7-7BCC-46C7-9225-FC1AB896F2E1}" type="datetimeFigureOut">
              <a:rPr lang="en-US" smtClean="0"/>
              <a:t>06/01/2021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101C8D-794A-4717-A64D-7A846D649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11A49A-B243-48A9-BFAD-66ED341D4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C807-C219-4A63-B575-E683DA31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861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11152-6B95-43FA-9A4C-B26ED4BBC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96E96-023D-4978-BC1C-01686EE1D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4B6418-480C-4CF1-8686-8CD6C2FBE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C658E-34A7-4F4D-A13B-630A06CE0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8CF7-7BCC-46C7-9225-FC1AB896F2E1}" type="datetimeFigureOut">
              <a:rPr lang="en-US" smtClean="0"/>
              <a:t>06/01/2021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10A8A-9EFF-42A4-8166-2C1CADF47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B7F19-6FA2-416B-BC18-1FFF454F9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C807-C219-4A63-B575-E683DA31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674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34B23-4AC4-4FDD-B5BE-406B31826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8DEB82-B1A7-4CB3-8178-B85BED9284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DDABDC-D991-45E9-9E70-CDF984A68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BBEEEF-CA40-46D0-B48F-F85297F72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8CF7-7BCC-46C7-9225-FC1AB896F2E1}" type="datetimeFigureOut">
              <a:rPr lang="en-US" smtClean="0"/>
              <a:t>06/01/2021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E95BDA-A262-42E6-82B2-ADD2671C0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F48D0-5E62-424F-A52E-53392398A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C807-C219-4A63-B575-E683DA31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3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4F72E-28BC-475F-868A-6759CB9F3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784E1-4AA9-47E1-A655-AD53BFBCF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648D6-0EC9-468E-BB46-7FCEADEAC4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88CF7-7BCC-46C7-9225-FC1AB896F2E1}" type="datetimeFigureOut">
              <a:rPr lang="en-US" smtClean="0"/>
              <a:t>06/01/2021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5AD8D-9A0A-446F-9B64-BE02700E8B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C3C45-68C1-4025-90FE-ABFA5984D3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DC807-C219-4A63-B575-E683DA31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157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3AB044-0C7F-4311-B6EB-BCF745732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4AEFD5-0FED-4CA3-858F-DD461836F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3FA63-408E-48B1-9659-D8BEE912B7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74D05-EB93-41ED-AA6C-BBA73B725675}" type="datetimeFigureOut">
              <a:rPr lang="en-US" smtClean="0"/>
              <a:t>06/01/2021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EFE11-9069-4679-8C27-B168177A64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A49D8-5DB2-45C0-AA7C-65B508337E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71A83-AF0A-4802-A65B-08E70277B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13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7D2DF6-1788-410B-B2CB-14037F227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US" sz="8000" dirty="0"/>
              <a:t>Binary Search Trees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3088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altLang="en-US" sz="4000" dirty="0"/>
              <a:t>Binary Search Tree Representation</a:t>
            </a:r>
            <a:endParaRPr lang="en-US" sz="40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A2CE4-FAEB-4E4F-A6D0-583515443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7" y="2018806"/>
            <a:ext cx="11066864" cy="2011680"/>
          </a:xfrm>
        </p:spPr>
        <p:txBody>
          <a:bodyPr>
            <a:normAutofit/>
          </a:bodyPr>
          <a:lstStyle/>
          <a:p>
            <a:r>
              <a:rPr lang="en-US" altLang="en-US" b="1" dirty="0"/>
              <a:t>Linked Structure for Binary Tree</a:t>
            </a:r>
          </a:p>
          <a:p>
            <a:r>
              <a:rPr lang="en-US" altLang="en-US" sz="2400" dirty="0"/>
              <a:t>A natural way to realize a binary tree  T is to use a </a:t>
            </a:r>
            <a:r>
              <a:rPr lang="en-US" altLang="en-US" sz="2400" b="1" dirty="0"/>
              <a:t>linked structure</a:t>
            </a:r>
            <a:r>
              <a:rPr lang="en-US" altLang="en-US" sz="2400" dirty="0"/>
              <a:t>. In this approach we represent each node v of T by an object with references to the element stored at v and to the position objects associated with the children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1D8A106-CAA5-4E36-9B05-9B4F2CE83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030486"/>
            <a:ext cx="22098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FCC106C5-4B12-4F77-9D19-67FF9A654FB4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4030486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7">
            <a:extLst>
              <a:ext uri="{FF2B5EF4-FFF2-40B4-BE49-F238E27FC236}">
                <a16:creationId xmlns:a16="http://schemas.microsoft.com/office/drawing/2014/main" id="{C5C098C9-82FE-4E97-AC8A-3DD0C4BAA33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4030486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3164A740-0B37-4936-98FD-A274B5B42F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86200" y="4411486"/>
            <a:ext cx="685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9">
            <a:extLst>
              <a:ext uri="{FF2B5EF4-FFF2-40B4-BE49-F238E27FC236}">
                <a16:creationId xmlns:a16="http://schemas.microsoft.com/office/drawing/2014/main" id="{0AE8187B-6D96-4220-8705-A772ACBD895A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4259086"/>
            <a:ext cx="685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0">
            <a:extLst>
              <a:ext uri="{FF2B5EF4-FFF2-40B4-BE49-F238E27FC236}">
                <a16:creationId xmlns:a16="http://schemas.microsoft.com/office/drawing/2014/main" id="{259CEAC8-233C-441D-B935-2BE834D6BFEB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4335286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Text Box 11">
            <a:extLst>
              <a:ext uri="{FF2B5EF4-FFF2-40B4-BE49-F238E27FC236}">
                <a16:creationId xmlns:a16="http://schemas.microsoft.com/office/drawing/2014/main" id="{B952718F-0075-4CCF-A6EE-8A0C1DBAA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325886"/>
            <a:ext cx="1143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Left tree</a:t>
            </a:r>
          </a:p>
        </p:txBody>
      </p:sp>
      <p:sp>
        <p:nvSpPr>
          <p:cNvPr id="15" name="Text Box 12">
            <a:extLst>
              <a:ext uri="{FF2B5EF4-FFF2-40B4-BE49-F238E27FC236}">
                <a16:creationId xmlns:a16="http://schemas.microsoft.com/office/drawing/2014/main" id="{4652E810-D8C7-41FA-87BB-ACC4B57C9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478286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data</a:t>
            </a:r>
          </a:p>
        </p:txBody>
      </p:sp>
      <p:sp>
        <p:nvSpPr>
          <p:cNvPr id="16" name="Text Box 13">
            <a:extLst>
              <a:ext uri="{FF2B5EF4-FFF2-40B4-BE49-F238E27FC236}">
                <a16:creationId xmlns:a16="http://schemas.microsoft.com/office/drawing/2014/main" id="{633E17BA-433E-4662-B74E-1A86CA5CD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5325886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Right tree</a:t>
            </a:r>
          </a:p>
        </p:txBody>
      </p:sp>
    </p:spTree>
    <p:extLst>
      <p:ext uri="{BB962C8B-B14F-4D97-AF65-F5344CB8AC3E}">
        <p14:creationId xmlns:p14="http://schemas.microsoft.com/office/powerpoint/2010/main" val="1207414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altLang="en-US" sz="4000" dirty="0"/>
              <a:t>Binary Search Tree- Search Operation</a:t>
            </a:r>
            <a:endParaRPr lang="en-US" sz="40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A2CE4-FAEB-4E4F-A6D0-583515443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7" y="2018806"/>
            <a:ext cx="11066864" cy="4290554"/>
          </a:xfrm>
        </p:spPr>
        <p:txBody>
          <a:bodyPr>
            <a:normAutofit fontScale="92500"/>
          </a:bodyPr>
          <a:lstStyle/>
          <a:p>
            <a:pPr algn="l" eaLnBrk="1" hangingPunct="1">
              <a:spcBef>
                <a:spcPct val="20000"/>
              </a:spcBef>
              <a:buClr>
                <a:schemeClr val="bg1"/>
              </a:buClr>
            </a:pPr>
            <a:r>
              <a:rPr lang="en-US" altLang="en-US" sz="2800" b="1" dirty="0"/>
              <a:t>Searching an Element:</a:t>
            </a:r>
            <a:r>
              <a:rPr lang="en-US" altLang="en-US" sz="2800" dirty="0"/>
              <a:t> </a:t>
            </a:r>
          </a:p>
          <a:p>
            <a:pPr algn="l" eaLnBrk="1" hangingPunct="1">
              <a:spcBef>
                <a:spcPct val="20000"/>
              </a:spcBef>
              <a:buClr>
                <a:schemeClr val="bg1"/>
              </a:buClr>
            </a:pPr>
            <a:r>
              <a:rPr lang="en-US" altLang="en-US" dirty="0">
                <a:cs typeface="Times New Roman" panose="02020603050405020304" pitchFamily="18" charset="0"/>
              </a:rPr>
              <a:t>1. </a:t>
            </a:r>
            <a:r>
              <a:rPr lang="en-US" altLang="en-US" sz="2800" dirty="0">
                <a:cs typeface="Times New Roman" panose="02020603050405020304" pitchFamily="18" charset="0"/>
              </a:rPr>
              <a:t>Start at the root</a:t>
            </a:r>
          </a:p>
          <a:p>
            <a:pPr algn="l" eaLnBrk="1" hangingPunct="1">
              <a:spcBef>
                <a:spcPct val="20000"/>
              </a:spcBef>
              <a:buClr>
                <a:schemeClr val="bg1"/>
              </a:buClr>
            </a:pPr>
            <a:r>
              <a:rPr lang="en-US" altLang="en-US" dirty="0">
                <a:cs typeface="Times New Roman" panose="02020603050405020304" pitchFamily="18" charset="0"/>
              </a:rPr>
              <a:t>2. </a:t>
            </a:r>
            <a:r>
              <a:rPr lang="en-US" altLang="en-US" sz="2800" dirty="0">
                <a:cs typeface="Times New Roman" panose="02020603050405020304" pitchFamily="18" charset="0"/>
              </a:rPr>
              <a:t>Compare the value of the item you are searching for with the value stored at the root</a:t>
            </a:r>
          </a:p>
          <a:p>
            <a:pPr algn="l" eaLnBrk="1" hangingPunct="1">
              <a:spcBef>
                <a:spcPct val="20000"/>
              </a:spcBef>
              <a:buClr>
                <a:schemeClr val="bg1"/>
              </a:buClr>
            </a:pPr>
            <a:r>
              <a:rPr lang="en-US" altLang="en-US" dirty="0">
                <a:cs typeface="Times New Roman" panose="02020603050405020304" pitchFamily="18" charset="0"/>
              </a:rPr>
              <a:t>3. </a:t>
            </a:r>
            <a:r>
              <a:rPr lang="en-US" altLang="en-US" sz="2800" dirty="0">
                <a:cs typeface="Times New Roman" panose="02020603050405020304" pitchFamily="18" charset="0"/>
              </a:rPr>
              <a:t>If the values are equal, then </a:t>
            </a:r>
            <a:r>
              <a:rPr lang="en-US" altLang="en-US" sz="2800" i="1" dirty="0">
                <a:solidFill>
                  <a:srgbClr val="FFC000"/>
                </a:solidFill>
                <a:cs typeface="Times New Roman" panose="02020603050405020304" pitchFamily="18" charset="0"/>
              </a:rPr>
              <a:t>item found</a:t>
            </a:r>
            <a:r>
              <a:rPr lang="en-US" altLang="en-US" sz="2800" dirty="0">
                <a:cs typeface="Times New Roman" panose="02020603050405020304" pitchFamily="18" charset="0"/>
              </a:rPr>
              <a:t>; otherwise, if it is a leaf node, then </a:t>
            </a:r>
            <a:r>
              <a:rPr lang="en-US" altLang="en-US" sz="2800" i="1" dirty="0">
                <a:solidFill>
                  <a:srgbClr val="FFC000"/>
                </a:solidFill>
                <a:cs typeface="Times New Roman" panose="02020603050405020304" pitchFamily="18" charset="0"/>
              </a:rPr>
              <a:t>not found</a:t>
            </a:r>
            <a:r>
              <a:rPr lang="en-US" altLang="en-US" sz="2800" dirty="0">
                <a:solidFill>
                  <a:srgbClr val="FFC000"/>
                </a:solidFill>
                <a:cs typeface="Times New Roman" panose="02020603050405020304" pitchFamily="18" charset="0"/>
              </a:rPr>
              <a:t> 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r>
              <a:rPr lang="en-US" altLang="en-US" sz="2800" dirty="0">
                <a:cs typeface="Times New Roman" panose="02020603050405020304" pitchFamily="18" charset="0"/>
              </a:rPr>
              <a:t>4. If it is less than the value stored at the root, then search the </a:t>
            </a:r>
            <a:r>
              <a:rPr lang="en-US" altLang="en-US" sz="2800" dirty="0">
                <a:solidFill>
                  <a:srgbClr val="FFC000"/>
                </a:solidFill>
                <a:cs typeface="Times New Roman" panose="02020603050405020304" pitchFamily="18" charset="0"/>
              </a:rPr>
              <a:t>left subtree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r>
              <a:rPr lang="en-US" altLang="en-US" dirty="0">
                <a:cs typeface="Times New Roman" panose="02020603050405020304" pitchFamily="18" charset="0"/>
              </a:rPr>
              <a:t>5. </a:t>
            </a:r>
            <a:r>
              <a:rPr lang="en-US" altLang="en-US" sz="2800" dirty="0">
                <a:cs typeface="Times New Roman" panose="02020603050405020304" pitchFamily="18" charset="0"/>
              </a:rPr>
              <a:t>If it is greater than the value stored at the root, then search the </a:t>
            </a:r>
            <a:r>
              <a:rPr lang="en-US" altLang="en-US" sz="2800" dirty="0">
                <a:solidFill>
                  <a:srgbClr val="FFC000"/>
                </a:solidFill>
                <a:cs typeface="Times New Roman" panose="02020603050405020304" pitchFamily="18" charset="0"/>
              </a:rPr>
              <a:t>right subtree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r>
              <a:rPr lang="en-US" altLang="en-US" dirty="0">
                <a:cs typeface="Times New Roman" panose="02020603050405020304" pitchFamily="18" charset="0"/>
              </a:rPr>
              <a:t>6. </a:t>
            </a:r>
            <a:r>
              <a:rPr lang="en-US" altLang="en-US" sz="2800" dirty="0">
                <a:cs typeface="Times New Roman" panose="02020603050405020304" pitchFamily="18" charset="0"/>
              </a:rPr>
              <a:t>Repeat steps 2-6 for the root of the subtree chosen in the previous step 4 or </a:t>
            </a:r>
            <a:endParaRPr lang="en-US" altLang="en-US" sz="28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154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altLang="en-US" sz="4000" dirty="0"/>
              <a:t>Binary Search Tree- Search Operation</a:t>
            </a:r>
            <a:endParaRPr lang="en-US" sz="40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0" name="Group 18">
            <a:extLst>
              <a:ext uri="{FF2B5EF4-FFF2-40B4-BE49-F238E27FC236}">
                <a16:creationId xmlns:a16="http://schemas.microsoft.com/office/drawing/2014/main" id="{99198B0A-0B26-4119-B4BA-3D0C61176ADD}"/>
              </a:ext>
            </a:extLst>
          </p:cNvPr>
          <p:cNvGrpSpPr>
            <a:grpSpLocks/>
          </p:cNvGrpSpPr>
          <p:nvPr/>
        </p:nvGrpSpPr>
        <p:grpSpPr bwMode="auto">
          <a:xfrm>
            <a:off x="7528561" y="2313432"/>
            <a:ext cx="3505200" cy="3124200"/>
            <a:chOff x="1632" y="1200"/>
            <a:chExt cx="2208" cy="1968"/>
          </a:xfrm>
        </p:grpSpPr>
        <p:sp>
          <p:nvSpPr>
            <p:cNvPr id="11" name="Oval 4">
              <a:extLst>
                <a:ext uri="{FF2B5EF4-FFF2-40B4-BE49-F238E27FC236}">
                  <a16:creationId xmlns:a16="http://schemas.microsoft.com/office/drawing/2014/main" id="{2B667854-9B8E-4203-9075-F167CA5497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200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30</a:t>
              </a:r>
            </a:p>
          </p:txBody>
        </p:sp>
        <p:sp>
          <p:nvSpPr>
            <p:cNvPr id="12" name="Oval 5">
              <a:extLst>
                <a:ext uri="{FF2B5EF4-FFF2-40B4-BE49-F238E27FC236}">
                  <a16:creationId xmlns:a16="http://schemas.microsoft.com/office/drawing/2014/main" id="{ACED873C-A88C-49A3-93E3-C52B90DE63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728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25</a:t>
              </a:r>
            </a:p>
          </p:txBody>
        </p:sp>
        <p:sp>
          <p:nvSpPr>
            <p:cNvPr id="13" name="Oval 6">
              <a:extLst>
                <a:ext uri="{FF2B5EF4-FFF2-40B4-BE49-F238E27FC236}">
                  <a16:creationId xmlns:a16="http://schemas.microsoft.com/office/drawing/2014/main" id="{43A829B0-E969-4616-9F31-9B4D62275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776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40</a:t>
              </a:r>
            </a:p>
          </p:txBody>
        </p:sp>
        <p:sp>
          <p:nvSpPr>
            <p:cNvPr id="14" name="Oval 7">
              <a:extLst>
                <a:ext uri="{FF2B5EF4-FFF2-40B4-BE49-F238E27FC236}">
                  <a16:creationId xmlns:a16="http://schemas.microsoft.com/office/drawing/2014/main" id="{49AE87EB-654B-4550-AF5E-E95FC789E8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208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15</a:t>
              </a:r>
            </a:p>
          </p:txBody>
        </p:sp>
        <p:sp>
          <p:nvSpPr>
            <p:cNvPr id="15" name="Oval 8">
              <a:extLst>
                <a:ext uri="{FF2B5EF4-FFF2-40B4-BE49-F238E27FC236}">
                  <a16:creationId xmlns:a16="http://schemas.microsoft.com/office/drawing/2014/main" id="{F2EF2FEE-FA55-49CD-BDF9-520459700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256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28</a:t>
              </a:r>
            </a:p>
          </p:txBody>
        </p:sp>
        <p:sp>
          <p:nvSpPr>
            <p:cNvPr id="16" name="Oval 9">
              <a:extLst>
                <a:ext uri="{FF2B5EF4-FFF2-40B4-BE49-F238E27FC236}">
                  <a16:creationId xmlns:a16="http://schemas.microsoft.com/office/drawing/2014/main" id="{A7CA661C-0635-4889-8015-61F4975B87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35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50</a:t>
              </a:r>
            </a:p>
          </p:txBody>
        </p:sp>
        <p:sp>
          <p:nvSpPr>
            <p:cNvPr id="17" name="Oval 10">
              <a:extLst>
                <a:ext uri="{FF2B5EF4-FFF2-40B4-BE49-F238E27FC236}">
                  <a16:creationId xmlns:a16="http://schemas.microsoft.com/office/drawing/2014/main" id="{39C46B3B-92B8-4D53-A071-3FE82D5D90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283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45</a:t>
              </a:r>
            </a:p>
          </p:txBody>
        </p:sp>
        <p:sp>
          <p:nvSpPr>
            <p:cNvPr id="18" name="Line 11">
              <a:extLst>
                <a:ext uri="{FF2B5EF4-FFF2-40B4-BE49-F238E27FC236}">
                  <a16:creationId xmlns:a16="http://schemas.microsoft.com/office/drawing/2014/main" id="{6ED2468E-22CB-4E98-864C-FCADAD99DF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00" y="1488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2">
              <a:extLst>
                <a:ext uri="{FF2B5EF4-FFF2-40B4-BE49-F238E27FC236}">
                  <a16:creationId xmlns:a16="http://schemas.microsoft.com/office/drawing/2014/main" id="{C96BC2CC-1BC1-4F9A-951A-5530B99FFC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0" y="201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3">
              <a:extLst>
                <a:ext uri="{FF2B5EF4-FFF2-40B4-BE49-F238E27FC236}">
                  <a16:creationId xmlns:a16="http://schemas.microsoft.com/office/drawing/2014/main" id="{325DE7A4-084A-49AC-9DF6-34908A550C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440"/>
              <a:ext cx="22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4">
              <a:extLst>
                <a:ext uri="{FF2B5EF4-FFF2-40B4-BE49-F238E27FC236}">
                  <a16:creationId xmlns:a16="http://schemas.microsoft.com/office/drawing/2014/main" id="{0114685F-2949-4B8E-A2B2-BD809C7AAB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016"/>
              <a:ext cx="139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5">
              <a:extLst>
                <a:ext uri="{FF2B5EF4-FFF2-40B4-BE49-F238E27FC236}">
                  <a16:creationId xmlns:a16="http://schemas.microsoft.com/office/drawing/2014/main" id="{403A0A35-4904-4612-A966-2ACF2C2AE7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01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D7683F2F-1440-4F03-9152-19C2C23FCB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0" y="2640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8791712B-2B8B-4491-8325-CFFFAFD56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8523" y="2759073"/>
            <a:ext cx="5407022" cy="9911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800" b="1" dirty="0"/>
              <a:t>Search(28) :</a:t>
            </a:r>
          </a:p>
          <a:p>
            <a:pPr marL="0" indent="0"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4167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altLang="en-US" sz="4000" dirty="0"/>
              <a:t>Binary Search Tree- Search Operation</a:t>
            </a:r>
            <a:endParaRPr lang="en-US" sz="40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0" name="Group 18">
            <a:extLst>
              <a:ext uri="{FF2B5EF4-FFF2-40B4-BE49-F238E27FC236}">
                <a16:creationId xmlns:a16="http://schemas.microsoft.com/office/drawing/2014/main" id="{99198B0A-0B26-4119-B4BA-3D0C61176ADD}"/>
              </a:ext>
            </a:extLst>
          </p:cNvPr>
          <p:cNvGrpSpPr>
            <a:grpSpLocks/>
          </p:cNvGrpSpPr>
          <p:nvPr/>
        </p:nvGrpSpPr>
        <p:grpSpPr bwMode="auto">
          <a:xfrm>
            <a:off x="7528561" y="2313432"/>
            <a:ext cx="3505200" cy="3124200"/>
            <a:chOff x="1632" y="1200"/>
            <a:chExt cx="2208" cy="1968"/>
          </a:xfrm>
        </p:grpSpPr>
        <p:sp>
          <p:nvSpPr>
            <p:cNvPr id="11" name="Oval 4">
              <a:extLst>
                <a:ext uri="{FF2B5EF4-FFF2-40B4-BE49-F238E27FC236}">
                  <a16:creationId xmlns:a16="http://schemas.microsoft.com/office/drawing/2014/main" id="{2B667854-9B8E-4203-9075-F167CA5497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200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30</a:t>
              </a:r>
            </a:p>
          </p:txBody>
        </p:sp>
        <p:sp>
          <p:nvSpPr>
            <p:cNvPr id="12" name="Oval 5">
              <a:extLst>
                <a:ext uri="{FF2B5EF4-FFF2-40B4-BE49-F238E27FC236}">
                  <a16:creationId xmlns:a16="http://schemas.microsoft.com/office/drawing/2014/main" id="{ACED873C-A88C-49A3-93E3-C52B90DE63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728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25</a:t>
              </a:r>
            </a:p>
          </p:txBody>
        </p:sp>
        <p:sp>
          <p:nvSpPr>
            <p:cNvPr id="13" name="Oval 6">
              <a:extLst>
                <a:ext uri="{FF2B5EF4-FFF2-40B4-BE49-F238E27FC236}">
                  <a16:creationId xmlns:a16="http://schemas.microsoft.com/office/drawing/2014/main" id="{43A829B0-E969-4616-9F31-9B4D62275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776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40</a:t>
              </a:r>
            </a:p>
          </p:txBody>
        </p:sp>
        <p:sp>
          <p:nvSpPr>
            <p:cNvPr id="14" name="Oval 7">
              <a:extLst>
                <a:ext uri="{FF2B5EF4-FFF2-40B4-BE49-F238E27FC236}">
                  <a16:creationId xmlns:a16="http://schemas.microsoft.com/office/drawing/2014/main" id="{49AE87EB-654B-4550-AF5E-E95FC789E8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208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15</a:t>
              </a:r>
            </a:p>
          </p:txBody>
        </p:sp>
        <p:sp>
          <p:nvSpPr>
            <p:cNvPr id="15" name="Oval 8">
              <a:extLst>
                <a:ext uri="{FF2B5EF4-FFF2-40B4-BE49-F238E27FC236}">
                  <a16:creationId xmlns:a16="http://schemas.microsoft.com/office/drawing/2014/main" id="{F2EF2FEE-FA55-49CD-BDF9-520459700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256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28</a:t>
              </a:r>
            </a:p>
          </p:txBody>
        </p:sp>
        <p:sp>
          <p:nvSpPr>
            <p:cNvPr id="16" name="Oval 9">
              <a:extLst>
                <a:ext uri="{FF2B5EF4-FFF2-40B4-BE49-F238E27FC236}">
                  <a16:creationId xmlns:a16="http://schemas.microsoft.com/office/drawing/2014/main" id="{A7CA661C-0635-4889-8015-61F4975B87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35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50</a:t>
              </a:r>
            </a:p>
          </p:txBody>
        </p:sp>
        <p:sp>
          <p:nvSpPr>
            <p:cNvPr id="17" name="Oval 10">
              <a:extLst>
                <a:ext uri="{FF2B5EF4-FFF2-40B4-BE49-F238E27FC236}">
                  <a16:creationId xmlns:a16="http://schemas.microsoft.com/office/drawing/2014/main" id="{39C46B3B-92B8-4D53-A071-3FE82D5D90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283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45</a:t>
              </a:r>
            </a:p>
          </p:txBody>
        </p:sp>
        <p:sp>
          <p:nvSpPr>
            <p:cNvPr id="18" name="Line 11">
              <a:extLst>
                <a:ext uri="{FF2B5EF4-FFF2-40B4-BE49-F238E27FC236}">
                  <a16:creationId xmlns:a16="http://schemas.microsoft.com/office/drawing/2014/main" id="{6ED2468E-22CB-4E98-864C-FCADAD99DF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00" y="1488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2">
              <a:extLst>
                <a:ext uri="{FF2B5EF4-FFF2-40B4-BE49-F238E27FC236}">
                  <a16:creationId xmlns:a16="http://schemas.microsoft.com/office/drawing/2014/main" id="{C96BC2CC-1BC1-4F9A-951A-5530B99FFC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0" y="201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3">
              <a:extLst>
                <a:ext uri="{FF2B5EF4-FFF2-40B4-BE49-F238E27FC236}">
                  <a16:creationId xmlns:a16="http://schemas.microsoft.com/office/drawing/2014/main" id="{325DE7A4-084A-49AC-9DF6-34908A550C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440"/>
              <a:ext cx="22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4">
              <a:extLst>
                <a:ext uri="{FF2B5EF4-FFF2-40B4-BE49-F238E27FC236}">
                  <a16:creationId xmlns:a16="http://schemas.microsoft.com/office/drawing/2014/main" id="{0114685F-2949-4B8E-A2B2-BD809C7AAB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016"/>
              <a:ext cx="139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5">
              <a:extLst>
                <a:ext uri="{FF2B5EF4-FFF2-40B4-BE49-F238E27FC236}">
                  <a16:creationId xmlns:a16="http://schemas.microsoft.com/office/drawing/2014/main" id="{403A0A35-4904-4612-A966-2ACF2C2AE7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01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D7683F2F-1440-4F03-9152-19C2C23FCB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0" y="2640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8791712B-2B8B-4491-8325-CFFFAFD56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8523" y="2759073"/>
            <a:ext cx="5407022" cy="9911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800" b="1" dirty="0"/>
              <a:t>Search(28) :</a:t>
            </a:r>
          </a:p>
          <a:p>
            <a:pPr marL="0" indent="0">
              <a:buNone/>
            </a:pPr>
            <a:endParaRPr lang="en-US" altLang="en-US" sz="2400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DFD26E25-26F8-44DB-B232-198CB68F86D5}"/>
              </a:ext>
            </a:extLst>
          </p:cNvPr>
          <p:cNvSpPr txBox="1">
            <a:spLocks/>
          </p:cNvSpPr>
          <p:nvPr/>
        </p:nvSpPr>
        <p:spPr>
          <a:xfrm>
            <a:off x="1539239" y="4980432"/>
            <a:ext cx="5407022" cy="991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400" dirty="0"/>
              <a:t>Time Complexity is O(h)</a:t>
            </a:r>
          </a:p>
        </p:txBody>
      </p:sp>
    </p:spTree>
    <p:extLst>
      <p:ext uri="{BB962C8B-B14F-4D97-AF65-F5344CB8AC3E}">
        <p14:creationId xmlns:p14="http://schemas.microsoft.com/office/powerpoint/2010/main" val="3170202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altLang="en-US" sz="4000" dirty="0"/>
              <a:t>Binary Search Tree- Insert Operation</a:t>
            </a:r>
            <a:endParaRPr lang="en-US" sz="40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A2CE4-FAEB-4E4F-A6D0-583515443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7" y="2018806"/>
            <a:ext cx="11066864" cy="4290554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altLang="en-US" b="1" dirty="0"/>
              <a:t>Inserting an Element:</a:t>
            </a:r>
            <a:r>
              <a:rPr lang="en-US" altLang="en-US" dirty="0"/>
              <a:t> To insert a new element e with key k into a binary search tree, we must first verify that its key is different form those of existing elements by performing a search for an element with the same key as that of e. if the search is unsuccessful, then the element is inserted at the point the search terminated. </a:t>
            </a:r>
          </a:p>
        </p:txBody>
      </p:sp>
    </p:spTree>
    <p:extLst>
      <p:ext uri="{BB962C8B-B14F-4D97-AF65-F5344CB8AC3E}">
        <p14:creationId xmlns:p14="http://schemas.microsoft.com/office/powerpoint/2010/main" val="4072159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altLang="en-US" sz="4000" dirty="0"/>
              <a:t>Binary Search Tree- Insert Operation</a:t>
            </a:r>
            <a:endParaRPr lang="en-US" sz="40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0" name="Group 5">
            <a:extLst>
              <a:ext uri="{FF2B5EF4-FFF2-40B4-BE49-F238E27FC236}">
                <a16:creationId xmlns:a16="http://schemas.microsoft.com/office/drawing/2014/main" id="{DDA61FFF-E1B5-4397-9DC5-64936F8D6EA5}"/>
              </a:ext>
            </a:extLst>
          </p:cNvPr>
          <p:cNvGrpSpPr>
            <a:grpSpLocks/>
          </p:cNvGrpSpPr>
          <p:nvPr/>
        </p:nvGrpSpPr>
        <p:grpSpPr bwMode="auto">
          <a:xfrm>
            <a:off x="2499360" y="2209800"/>
            <a:ext cx="3505200" cy="3124200"/>
            <a:chOff x="1632" y="1200"/>
            <a:chExt cx="2208" cy="1968"/>
          </a:xfrm>
        </p:grpSpPr>
        <p:sp>
          <p:nvSpPr>
            <p:cNvPr id="11" name="Oval 6">
              <a:extLst>
                <a:ext uri="{FF2B5EF4-FFF2-40B4-BE49-F238E27FC236}">
                  <a16:creationId xmlns:a16="http://schemas.microsoft.com/office/drawing/2014/main" id="{0D7C5C05-8953-4B76-A073-C789E86C7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200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30</a:t>
              </a:r>
            </a:p>
          </p:txBody>
        </p:sp>
        <p:sp>
          <p:nvSpPr>
            <p:cNvPr id="12" name="Oval 7">
              <a:extLst>
                <a:ext uri="{FF2B5EF4-FFF2-40B4-BE49-F238E27FC236}">
                  <a16:creationId xmlns:a16="http://schemas.microsoft.com/office/drawing/2014/main" id="{564692D1-526C-4041-B4E7-FB9FCF357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728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25</a:t>
              </a:r>
            </a:p>
          </p:txBody>
        </p:sp>
        <p:sp>
          <p:nvSpPr>
            <p:cNvPr id="13" name="Oval 8">
              <a:extLst>
                <a:ext uri="{FF2B5EF4-FFF2-40B4-BE49-F238E27FC236}">
                  <a16:creationId xmlns:a16="http://schemas.microsoft.com/office/drawing/2014/main" id="{22A46D3C-7F6D-4C2C-99B9-C9A2A9659C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776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40</a:t>
              </a:r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7F117CC7-DAED-48AC-805D-47D429B0A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208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15</a:t>
              </a:r>
            </a:p>
          </p:txBody>
        </p:sp>
        <p:sp>
          <p:nvSpPr>
            <p:cNvPr id="15" name="Oval 10">
              <a:extLst>
                <a:ext uri="{FF2B5EF4-FFF2-40B4-BE49-F238E27FC236}">
                  <a16:creationId xmlns:a16="http://schemas.microsoft.com/office/drawing/2014/main" id="{441D959C-7E44-432E-8392-B08B3E183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256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28</a:t>
              </a:r>
            </a:p>
          </p:txBody>
        </p:sp>
        <p:sp>
          <p:nvSpPr>
            <p:cNvPr id="16" name="Oval 11">
              <a:extLst>
                <a:ext uri="{FF2B5EF4-FFF2-40B4-BE49-F238E27FC236}">
                  <a16:creationId xmlns:a16="http://schemas.microsoft.com/office/drawing/2014/main" id="{78BAF5C8-900F-43F2-9C50-3748B721F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35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50</a:t>
              </a:r>
            </a:p>
          </p:txBody>
        </p:sp>
        <p:sp>
          <p:nvSpPr>
            <p:cNvPr id="17" name="Oval 12">
              <a:extLst>
                <a:ext uri="{FF2B5EF4-FFF2-40B4-BE49-F238E27FC236}">
                  <a16:creationId xmlns:a16="http://schemas.microsoft.com/office/drawing/2014/main" id="{5F7B2465-60CE-4742-917A-C0BB4B36BD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283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45</a:t>
              </a:r>
            </a:p>
          </p:txBody>
        </p:sp>
        <p:sp>
          <p:nvSpPr>
            <p:cNvPr id="18" name="Line 13">
              <a:extLst>
                <a:ext uri="{FF2B5EF4-FFF2-40B4-BE49-F238E27FC236}">
                  <a16:creationId xmlns:a16="http://schemas.microsoft.com/office/drawing/2014/main" id="{2A7C75C8-2CD7-4F93-9D26-12941B3802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00" y="1488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4">
              <a:extLst>
                <a:ext uri="{FF2B5EF4-FFF2-40B4-BE49-F238E27FC236}">
                  <a16:creationId xmlns:a16="http://schemas.microsoft.com/office/drawing/2014/main" id="{3DF0CB81-3B58-473B-928C-EB4DFA0BD6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0" y="201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5">
              <a:extLst>
                <a:ext uri="{FF2B5EF4-FFF2-40B4-BE49-F238E27FC236}">
                  <a16:creationId xmlns:a16="http://schemas.microsoft.com/office/drawing/2014/main" id="{2781FE9D-6F05-415A-ADC7-97A2637FF7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440"/>
              <a:ext cx="22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6">
              <a:extLst>
                <a:ext uri="{FF2B5EF4-FFF2-40B4-BE49-F238E27FC236}">
                  <a16:creationId xmlns:a16="http://schemas.microsoft.com/office/drawing/2014/main" id="{759D6996-CC51-4C4F-885E-03D0BC81FD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016"/>
              <a:ext cx="139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7">
              <a:extLst>
                <a:ext uri="{FF2B5EF4-FFF2-40B4-BE49-F238E27FC236}">
                  <a16:creationId xmlns:a16="http://schemas.microsoft.com/office/drawing/2014/main" id="{B980FEEF-434D-4417-9EF3-553BC8F8FC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01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8">
              <a:extLst>
                <a:ext uri="{FF2B5EF4-FFF2-40B4-BE49-F238E27FC236}">
                  <a16:creationId xmlns:a16="http://schemas.microsoft.com/office/drawing/2014/main" id="{6320F1F3-E7BB-4298-95C0-F1AAE908FE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0" y="2640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" name="Group 19">
            <a:extLst>
              <a:ext uri="{FF2B5EF4-FFF2-40B4-BE49-F238E27FC236}">
                <a16:creationId xmlns:a16="http://schemas.microsoft.com/office/drawing/2014/main" id="{DFA2C6E1-0102-4B5F-84DA-B3F1BB191774}"/>
              </a:ext>
            </a:extLst>
          </p:cNvPr>
          <p:cNvGrpSpPr>
            <a:grpSpLocks/>
          </p:cNvGrpSpPr>
          <p:nvPr/>
        </p:nvGrpSpPr>
        <p:grpSpPr bwMode="auto">
          <a:xfrm>
            <a:off x="6842760" y="2514600"/>
            <a:ext cx="3505200" cy="3124200"/>
            <a:chOff x="1632" y="1200"/>
            <a:chExt cx="2208" cy="1968"/>
          </a:xfrm>
        </p:grpSpPr>
        <p:sp>
          <p:nvSpPr>
            <p:cNvPr id="25" name="Oval 20">
              <a:extLst>
                <a:ext uri="{FF2B5EF4-FFF2-40B4-BE49-F238E27FC236}">
                  <a16:creationId xmlns:a16="http://schemas.microsoft.com/office/drawing/2014/main" id="{641E9F8A-B094-45DA-BC17-2AD15E702E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200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30</a:t>
              </a:r>
            </a:p>
          </p:txBody>
        </p:sp>
        <p:sp>
          <p:nvSpPr>
            <p:cNvPr id="26" name="Oval 21">
              <a:extLst>
                <a:ext uri="{FF2B5EF4-FFF2-40B4-BE49-F238E27FC236}">
                  <a16:creationId xmlns:a16="http://schemas.microsoft.com/office/drawing/2014/main" id="{9A6509C0-F6A1-48C4-BC1F-3BA0491E2F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728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25</a:t>
              </a:r>
            </a:p>
          </p:txBody>
        </p:sp>
        <p:sp>
          <p:nvSpPr>
            <p:cNvPr id="27" name="Oval 22">
              <a:extLst>
                <a:ext uri="{FF2B5EF4-FFF2-40B4-BE49-F238E27FC236}">
                  <a16:creationId xmlns:a16="http://schemas.microsoft.com/office/drawing/2014/main" id="{6F31D9F0-1446-4F17-8719-88172CEFB9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776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40</a:t>
              </a:r>
            </a:p>
          </p:txBody>
        </p:sp>
        <p:sp>
          <p:nvSpPr>
            <p:cNvPr id="32" name="Oval 23">
              <a:extLst>
                <a:ext uri="{FF2B5EF4-FFF2-40B4-BE49-F238E27FC236}">
                  <a16:creationId xmlns:a16="http://schemas.microsoft.com/office/drawing/2014/main" id="{F7015146-C2B5-442C-A1B7-4C8BF1147F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208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15</a:t>
              </a:r>
            </a:p>
          </p:txBody>
        </p:sp>
        <p:sp>
          <p:nvSpPr>
            <p:cNvPr id="33" name="Oval 24">
              <a:extLst>
                <a:ext uri="{FF2B5EF4-FFF2-40B4-BE49-F238E27FC236}">
                  <a16:creationId xmlns:a16="http://schemas.microsoft.com/office/drawing/2014/main" id="{2A4DBA79-27B4-46CE-973D-C41595ED3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256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28</a:t>
              </a:r>
            </a:p>
          </p:txBody>
        </p:sp>
        <p:sp>
          <p:nvSpPr>
            <p:cNvPr id="34" name="Oval 25">
              <a:extLst>
                <a:ext uri="{FF2B5EF4-FFF2-40B4-BE49-F238E27FC236}">
                  <a16:creationId xmlns:a16="http://schemas.microsoft.com/office/drawing/2014/main" id="{B7D1FB6A-4731-4A0E-BDE6-B4155D8814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35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50</a:t>
              </a:r>
            </a:p>
          </p:txBody>
        </p:sp>
        <p:sp>
          <p:nvSpPr>
            <p:cNvPr id="35" name="Oval 26">
              <a:extLst>
                <a:ext uri="{FF2B5EF4-FFF2-40B4-BE49-F238E27FC236}">
                  <a16:creationId xmlns:a16="http://schemas.microsoft.com/office/drawing/2014/main" id="{F4C16766-DB30-43DC-ADA4-4C6CCF8CFC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283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45</a:t>
              </a:r>
            </a:p>
          </p:txBody>
        </p:sp>
        <p:sp>
          <p:nvSpPr>
            <p:cNvPr id="36" name="Line 27">
              <a:extLst>
                <a:ext uri="{FF2B5EF4-FFF2-40B4-BE49-F238E27FC236}">
                  <a16:creationId xmlns:a16="http://schemas.microsoft.com/office/drawing/2014/main" id="{40B0588F-6EFF-4D29-A17B-D07B62C8B1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00" y="1488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28">
              <a:extLst>
                <a:ext uri="{FF2B5EF4-FFF2-40B4-BE49-F238E27FC236}">
                  <a16:creationId xmlns:a16="http://schemas.microsoft.com/office/drawing/2014/main" id="{2E31A405-81CA-47F6-A1F2-02CA7C9D7B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0" y="201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29">
              <a:extLst>
                <a:ext uri="{FF2B5EF4-FFF2-40B4-BE49-F238E27FC236}">
                  <a16:creationId xmlns:a16="http://schemas.microsoft.com/office/drawing/2014/main" id="{3356B404-3DD6-4F6A-8FB0-4D989BEAB5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440"/>
              <a:ext cx="22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30">
              <a:extLst>
                <a:ext uri="{FF2B5EF4-FFF2-40B4-BE49-F238E27FC236}">
                  <a16:creationId xmlns:a16="http://schemas.microsoft.com/office/drawing/2014/main" id="{20B033CC-6B64-419C-9A1A-3825793264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016"/>
              <a:ext cx="139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31">
              <a:extLst>
                <a:ext uri="{FF2B5EF4-FFF2-40B4-BE49-F238E27FC236}">
                  <a16:creationId xmlns:a16="http://schemas.microsoft.com/office/drawing/2014/main" id="{095C79B4-4957-4FED-8A46-0DEEA5B41D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01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32">
              <a:extLst>
                <a:ext uri="{FF2B5EF4-FFF2-40B4-BE49-F238E27FC236}">
                  <a16:creationId xmlns:a16="http://schemas.microsoft.com/office/drawing/2014/main" id="{A9B62554-F8DF-4DB0-A758-671CDD95E2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0" y="2640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2" name="Oval 33">
            <a:extLst>
              <a:ext uri="{FF2B5EF4-FFF2-40B4-BE49-F238E27FC236}">
                <a16:creationId xmlns:a16="http://schemas.microsoft.com/office/drawing/2014/main" id="{92480A31-E5D6-412D-BA3D-17FB98B5E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760" y="49530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27</a:t>
            </a:r>
          </a:p>
        </p:txBody>
      </p:sp>
      <p:sp>
        <p:nvSpPr>
          <p:cNvPr id="43" name="Line 34">
            <a:extLst>
              <a:ext uri="{FF2B5EF4-FFF2-40B4-BE49-F238E27FC236}">
                <a16:creationId xmlns:a16="http://schemas.microsoft.com/office/drawing/2014/main" id="{6E338BC3-6487-4F3C-93C1-BA07EA8E033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85760" y="4648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Text Box 35">
            <a:extLst>
              <a:ext uri="{FF2B5EF4-FFF2-40B4-BE49-F238E27FC236}">
                <a16:creationId xmlns:a16="http://schemas.microsoft.com/office/drawing/2014/main" id="{FA3EEE1A-8418-40F5-8B2F-C943FD931D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4160" y="5867400"/>
            <a:ext cx="411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After inserting element </a:t>
            </a:r>
            <a:r>
              <a:rPr lang="en-US" altLang="en-US" b="1"/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1185632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altLang="en-US" sz="4000" dirty="0"/>
              <a:t>Binary Search Tree- Delete Operation</a:t>
            </a:r>
            <a:endParaRPr lang="en-US" sz="40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8FD29608-E482-4FAA-86DC-7D402E8CA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7" y="2018806"/>
            <a:ext cx="11066864" cy="4290554"/>
          </a:xfrm>
        </p:spPr>
        <p:txBody>
          <a:bodyPr>
            <a:normAutofit/>
          </a:bodyPr>
          <a:lstStyle/>
          <a:p>
            <a:r>
              <a:rPr lang="en-US" altLang="en-US" sz="2800" b="1" dirty="0"/>
              <a:t>Deleting an Element:</a:t>
            </a:r>
            <a:r>
              <a:rPr lang="en-US" altLang="en-US" sz="2800" dirty="0"/>
              <a:t> For deletion we consider the three possibilities for the node </a:t>
            </a:r>
            <a:r>
              <a:rPr lang="en-US" altLang="en-US" sz="2800" i="1" dirty="0"/>
              <a:t>p</a:t>
            </a:r>
            <a:r>
              <a:rPr lang="en-US" altLang="en-US" sz="2800" dirty="0"/>
              <a:t> that contains the element to be deleted:</a:t>
            </a:r>
          </a:p>
          <a:p>
            <a:pPr lvl="1"/>
            <a:r>
              <a:rPr lang="en-US" altLang="en-US" dirty="0"/>
              <a:t> 1) </a:t>
            </a:r>
            <a:r>
              <a:rPr lang="en-US" altLang="en-US" i="1" dirty="0"/>
              <a:t>p</a:t>
            </a:r>
            <a:r>
              <a:rPr lang="en-US" altLang="en-US" dirty="0"/>
              <a:t> is a leaf,</a:t>
            </a:r>
          </a:p>
          <a:p>
            <a:pPr lvl="1"/>
            <a:r>
              <a:rPr lang="en-US" altLang="en-US" dirty="0"/>
              <a:t> 2)</a:t>
            </a:r>
            <a:r>
              <a:rPr lang="en-US" altLang="en-US" i="1" dirty="0"/>
              <a:t> p</a:t>
            </a:r>
            <a:r>
              <a:rPr lang="en-US" altLang="en-US" dirty="0"/>
              <a:t> has exactly one nonempty subtree, </a:t>
            </a:r>
          </a:p>
          <a:p>
            <a:pPr lvl="1"/>
            <a:r>
              <a:rPr lang="en-US" altLang="en-US" dirty="0"/>
              <a:t>3) </a:t>
            </a:r>
            <a:r>
              <a:rPr lang="en-US" altLang="en-US" i="1" dirty="0"/>
              <a:t>p </a:t>
            </a:r>
            <a:r>
              <a:rPr lang="en-US" altLang="en-US" dirty="0"/>
              <a:t>has exactly two nonempty subtrees.</a:t>
            </a:r>
          </a:p>
        </p:txBody>
      </p:sp>
    </p:spTree>
    <p:extLst>
      <p:ext uri="{BB962C8B-B14F-4D97-AF65-F5344CB8AC3E}">
        <p14:creationId xmlns:p14="http://schemas.microsoft.com/office/powerpoint/2010/main" val="12658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altLang="en-US" sz="4000" dirty="0"/>
              <a:t>Binary Search Tree- Delete Operation</a:t>
            </a:r>
            <a:endParaRPr lang="en-US" sz="40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8FD29608-E482-4FAA-86DC-7D402E8CA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7" y="2018806"/>
            <a:ext cx="11066864" cy="1821674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Case(1) is handled by discarding the leaf node. To delete 45 form the tree of Figure , the left child field of its parent is set to </a:t>
            </a:r>
            <a:r>
              <a:rPr lang="en-US" altLang="en-US" sz="2800" i="1" dirty="0">
                <a:solidFill>
                  <a:srgbClr val="FFC000"/>
                </a:solidFill>
              </a:rPr>
              <a:t>null</a:t>
            </a:r>
            <a:r>
              <a:rPr lang="en-US" altLang="en-US" sz="2800" dirty="0"/>
              <a:t> and the node discarded.</a:t>
            </a:r>
            <a:endParaRPr lang="en-US" altLang="en-US" dirty="0"/>
          </a:p>
        </p:txBody>
      </p:sp>
      <p:grpSp>
        <p:nvGrpSpPr>
          <p:cNvPr id="8" name="Group 18">
            <a:extLst>
              <a:ext uri="{FF2B5EF4-FFF2-40B4-BE49-F238E27FC236}">
                <a16:creationId xmlns:a16="http://schemas.microsoft.com/office/drawing/2014/main" id="{FEE8373B-1C7F-4AAC-A444-6FC19F2E85BB}"/>
              </a:ext>
            </a:extLst>
          </p:cNvPr>
          <p:cNvGrpSpPr>
            <a:grpSpLocks/>
          </p:cNvGrpSpPr>
          <p:nvPr/>
        </p:nvGrpSpPr>
        <p:grpSpPr bwMode="auto">
          <a:xfrm>
            <a:off x="1662334" y="3300679"/>
            <a:ext cx="3505200" cy="3124200"/>
            <a:chOff x="1632" y="1200"/>
            <a:chExt cx="2208" cy="1968"/>
          </a:xfrm>
        </p:grpSpPr>
        <p:sp>
          <p:nvSpPr>
            <p:cNvPr id="9" name="Oval 4">
              <a:extLst>
                <a:ext uri="{FF2B5EF4-FFF2-40B4-BE49-F238E27FC236}">
                  <a16:creationId xmlns:a16="http://schemas.microsoft.com/office/drawing/2014/main" id="{31BBF4C7-AA00-43E4-BF3C-8CDAF8D5AF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200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30</a:t>
              </a:r>
            </a:p>
          </p:txBody>
        </p:sp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7E2D53F7-60D8-4A7E-A36F-C59950AB3A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728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25</a:t>
              </a:r>
            </a:p>
          </p:txBody>
        </p:sp>
        <p:sp>
          <p:nvSpPr>
            <p:cNvPr id="11" name="Oval 6">
              <a:extLst>
                <a:ext uri="{FF2B5EF4-FFF2-40B4-BE49-F238E27FC236}">
                  <a16:creationId xmlns:a16="http://schemas.microsoft.com/office/drawing/2014/main" id="{4D1E6457-9FF4-4BED-AA5F-A10C63A17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776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40</a:t>
              </a:r>
            </a:p>
          </p:txBody>
        </p:sp>
        <p:sp>
          <p:nvSpPr>
            <p:cNvPr id="12" name="Oval 7">
              <a:extLst>
                <a:ext uri="{FF2B5EF4-FFF2-40B4-BE49-F238E27FC236}">
                  <a16:creationId xmlns:a16="http://schemas.microsoft.com/office/drawing/2014/main" id="{0794CEFB-0169-4721-BB0A-A3436AE4D8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208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15</a:t>
              </a:r>
            </a:p>
          </p:txBody>
        </p:sp>
        <p:sp>
          <p:nvSpPr>
            <p:cNvPr id="13" name="Oval 8">
              <a:extLst>
                <a:ext uri="{FF2B5EF4-FFF2-40B4-BE49-F238E27FC236}">
                  <a16:creationId xmlns:a16="http://schemas.microsoft.com/office/drawing/2014/main" id="{6BBCDE27-1691-4E03-A2FB-AD7C99B06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256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28</a:t>
              </a:r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5D3F5F45-4912-425A-92DE-D0B0AEDEF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35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50</a:t>
              </a:r>
            </a:p>
          </p:txBody>
        </p:sp>
        <p:sp>
          <p:nvSpPr>
            <p:cNvPr id="15" name="Oval 10">
              <a:extLst>
                <a:ext uri="{FF2B5EF4-FFF2-40B4-BE49-F238E27FC236}">
                  <a16:creationId xmlns:a16="http://schemas.microsoft.com/office/drawing/2014/main" id="{B26A8DA5-6708-4A7B-90B7-48B6A6043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283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45</a:t>
              </a:r>
            </a:p>
          </p:txBody>
        </p:sp>
        <p:sp>
          <p:nvSpPr>
            <p:cNvPr id="16" name="Line 11">
              <a:extLst>
                <a:ext uri="{FF2B5EF4-FFF2-40B4-BE49-F238E27FC236}">
                  <a16:creationId xmlns:a16="http://schemas.microsoft.com/office/drawing/2014/main" id="{2A5B1E59-F1A2-4A37-927A-5146CE43F6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00" y="1488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2">
              <a:extLst>
                <a:ext uri="{FF2B5EF4-FFF2-40B4-BE49-F238E27FC236}">
                  <a16:creationId xmlns:a16="http://schemas.microsoft.com/office/drawing/2014/main" id="{90FF52E5-EAA7-44BF-9D10-1D74FEA96E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0" y="201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3">
              <a:extLst>
                <a:ext uri="{FF2B5EF4-FFF2-40B4-BE49-F238E27FC236}">
                  <a16:creationId xmlns:a16="http://schemas.microsoft.com/office/drawing/2014/main" id="{04A786F5-635E-42F9-9DC5-A03937D259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440"/>
              <a:ext cx="22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4">
              <a:extLst>
                <a:ext uri="{FF2B5EF4-FFF2-40B4-BE49-F238E27FC236}">
                  <a16:creationId xmlns:a16="http://schemas.microsoft.com/office/drawing/2014/main" id="{B4BCAE7B-5FA0-450B-8D04-8213627050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016"/>
              <a:ext cx="139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5">
              <a:extLst>
                <a:ext uri="{FF2B5EF4-FFF2-40B4-BE49-F238E27FC236}">
                  <a16:creationId xmlns:a16="http://schemas.microsoft.com/office/drawing/2014/main" id="{887F1E47-7259-4D77-9F0F-31A70CE04D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01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6">
              <a:extLst>
                <a:ext uri="{FF2B5EF4-FFF2-40B4-BE49-F238E27FC236}">
                  <a16:creationId xmlns:a16="http://schemas.microsoft.com/office/drawing/2014/main" id="{56BDE4F7-0060-463E-9D1F-90EDDC6CB2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0" y="2640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" name="Group 18">
            <a:extLst>
              <a:ext uri="{FF2B5EF4-FFF2-40B4-BE49-F238E27FC236}">
                <a16:creationId xmlns:a16="http://schemas.microsoft.com/office/drawing/2014/main" id="{0A57F9F3-FD80-4172-9D76-1BBDE4C2A87F}"/>
              </a:ext>
            </a:extLst>
          </p:cNvPr>
          <p:cNvGrpSpPr>
            <a:grpSpLocks/>
          </p:cNvGrpSpPr>
          <p:nvPr/>
        </p:nvGrpSpPr>
        <p:grpSpPr bwMode="auto">
          <a:xfrm>
            <a:off x="6421924" y="3185160"/>
            <a:ext cx="3505200" cy="2362200"/>
            <a:chOff x="1632" y="1200"/>
            <a:chExt cx="2208" cy="1488"/>
          </a:xfrm>
        </p:grpSpPr>
        <p:sp>
          <p:nvSpPr>
            <p:cNvPr id="23" name="Oval 4">
              <a:extLst>
                <a:ext uri="{FF2B5EF4-FFF2-40B4-BE49-F238E27FC236}">
                  <a16:creationId xmlns:a16="http://schemas.microsoft.com/office/drawing/2014/main" id="{F1BB17A8-715A-41A8-8FDF-8DDD502773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200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30</a:t>
              </a:r>
            </a:p>
          </p:txBody>
        </p:sp>
        <p:sp>
          <p:nvSpPr>
            <p:cNvPr id="24" name="Oval 5">
              <a:extLst>
                <a:ext uri="{FF2B5EF4-FFF2-40B4-BE49-F238E27FC236}">
                  <a16:creationId xmlns:a16="http://schemas.microsoft.com/office/drawing/2014/main" id="{D18F6B54-DC0B-48CE-9271-9757F989DA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728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25</a:t>
              </a:r>
            </a:p>
          </p:txBody>
        </p:sp>
        <p:sp>
          <p:nvSpPr>
            <p:cNvPr id="25" name="Oval 6">
              <a:extLst>
                <a:ext uri="{FF2B5EF4-FFF2-40B4-BE49-F238E27FC236}">
                  <a16:creationId xmlns:a16="http://schemas.microsoft.com/office/drawing/2014/main" id="{00BC377E-F2E3-4752-9E67-B1660AF73B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776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40</a:t>
              </a:r>
            </a:p>
          </p:txBody>
        </p:sp>
        <p:sp>
          <p:nvSpPr>
            <p:cNvPr id="26" name="Oval 7">
              <a:extLst>
                <a:ext uri="{FF2B5EF4-FFF2-40B4-BE49-F238E27FC236}">
                  <a16:creationId xmlns:a16="http://schemas.microsoft.com/office/drawing/2014/main" id="{D6B7CE0F-92EC-4EEB-91A8-FC93D2EBFA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208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15</a:t>
              </a:r>
            </a:p>
          </p:txBody>
        </p:sp>
        <p:sp>
          <p:nvSpPr>
            <p:cNvPr id="27" name="Oval 8">
              <a:extLst>
                <a:ext uri="{FF2B5EF4-FFF2-40B4-BE49-F238E27FC236}">
                  <a16:creationId xmlns:a16="http://schemas.microsoft.com/office/drawing/2014/main" id="{DBCE830B-2E6F-4864-A808-89F0CBBEDC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256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28</a:t>
              </a:r>
            </a:p>
          </p:txBody>
        </p:sp>
        <p:sp>
          <p:nvSpPr>
            <p:cNvPr id="32" name="Oval 9">
              <a:extLst>
                <a:ext uri="{FF2B5EF4-FFF2-40B4-BE49-F238E27FC236}">
                  <a16:creationId xmlns:a16="http://schemas.microsoft.com/office/drawing/2014/main" id="{B1CB381B-198A-4E02-92A6-8B7C4D7C66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35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50</a:t>
              </a:r>
            </a:p>
          </p:txBody>
        </p:sp>
        <p:sp>
          <p:nvSpPr>
            <p:cNvPr id="34" name="Line 11">
              <a:extLst>
                <a:ext uri="{FF2B5EF4-FFF2-40B4-BE49-F238E27FC236}">
                  <a16:creationId xmlns:a16="http://schemas.microsoft.com/office/drawing/2014/main" id="{7C3C0B91-831F-48B1-A686-7AF04EBC73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00" y="1488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12">
              <a:extLst>
                <a:ext uri="{FF2B5EF4-FFF2-40B4-BE49-F238E27FC236}">
                  <a16:creationId xmlns:a16="http://schemas.microsoft.com/office/drawing/2014/main" id="{51D797AB-0B74-43AA-AE8B-7FE5FFA673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0" y="201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13">
              <a:extLst>
                <a:ext uri="{FF2B5EF4-FFF2-40B4-BE49-F238E27FC236}">
                  <a16:creationId xmlns:a16="http://schemas.microsoft.com/office/drawing/2014/main" id="{1797318C-A2F2-4B12-8A63-E3D601DD2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440"/>
              <a:ext cx="22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4">
              <a:extLst>
                <a:ext uri="{FF2B5EF4-FFF2-40B4-BE49-F238E27FC236}">
                  <a16:creationId xmlns:a16="http://schemas.microsoft.com/office/drawing/2014/main" id="{5A09033A-B346-4DF7-85AD-A4A88F2C6E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016"/>
              <a:ext cx="139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15">
              <a:extLst>
                <a:ext uri="{FF2B5EF4-FFF2-40B4-BE49-F238E27FC236}">
                  <a16:creationId xmlns:a16="http://schemas.microsoft.com/office/drawing/2014/main" id="{490C63B6-B62B-4396-BB42-FBBA47BF6F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01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BAC757C3-168F-4910-8488-9087E9190161}"/>
              </a:ext>
            </a:extLst>
          </p:cNvPr>
          <p:cNvSpPr txBox="1">
            <a:spLocks/>
          </p:cNvSpPr>
          <p:nvPr/>
        </p:nvSpPr>
        <p:spPr>
          <a:xfrm>
            <a:off x="6936569" y="5908928"/>
            <a:ext cx="3517042" cy="608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dirty="0"/>
              <a:t>After deleting 45</a:t>
            </a:r>
          </a:p>
        </p:txBody>
      </p:sp>
    </p:spTree>
    <p:extLst>
      <p:ext uri="{BB962C8B-B14F-4D97-AF65-F5344CB8AC3E}">
        <p14:creationId xmlns:p14="http://schemas.microsoft.com/office/powerpoint/2010/main" val="1458125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altLang="en-US" sz="4000" dirty="0"/>
              <a:t>Binary Search Tree- Delete Operation</a:t>
            </a:r>
            <a:endParaRPr lang="en-US" sz="40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8FD29608-E482-4FAA-86DC-7D402E8CA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7" y="2018806"/>
            <a:ext cx="11066864" cy="1394954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sz="2800" dirty="0"/>
              <a:t>Next consider the case when the element to be deleted is in a node </a:t>
            </a:r>
            <a:r>
              <a:rPr lang="en-US" altLang="en-US" sz="2800" i="1" dirty="0"/>
              <a:t>p</a:t>
            </a:r>
            <a:r>
              <a:rPr lang="en-US" altLang="en-US" sz="2800" dirty="0"/>
              <a:t> that has only one nonempty subtree. If </a:t>
            </a:r>
            <a:r>
              <a:rPr lang="en-US" altLang="en-US" sz="2800" i="1" dirty="0"/>
              <a:t>p </a:t>
            </a:r>
            <a:r>
              <a:rPr lang="en-US" altLang="en-US" sz="2800" dirty="0"/>
              <a:t>has no parent ( it is root), node </a:t>
            </a:r>
            <a:r>
              <a:rPr lang="en-US" altLang="en-US" sz="2800" i="1" dirty="0"/>
              <a:t>p </a:t>
            </a:r>
            <a:r>
              <a:rPr lang="en-US" altLang="en-US" sz="2800" dirty="0"/>
              <a:t>is discarded and the root of its single subtree becomes the new search tree root. If </a:t>
            </a:r>
            <a:r>
              <a:rPr lang="en-US" altLang="en-US" sz="2800" i="1" dirty="0"/>
              <a:t>p</a:t>
            </a:r>
            <a:r>
              <a:rPr lang="en-US" altLang="en-US" sz="2800" dirty="0"/>
              <a:t> has a parent </a:t>
            </a:r>
            <a:r>
              <a:rPr lang="en-US" altLang="en-US" sz="2800" i="1" dirty="0"/>
              <a:t>pp</a:t>
            </a:r>
            <a:r>
              <a:rPr lang="en-US" altLang="en-US" sz="2800" dirty="0"/>
              <a:t>, then we change the pointer from </a:t>
            </a:r>
            <a:r>
              <a:rPr lang="en-US" altLang="en-US" sz="2800" i="1" dirty="0"/>
              <a:t>pp</a:t>
            </a:r>
            <a:r>
              <a:rPr lang="en-US" altLang="en-US" sz="2800" dirty="0"/>
              <a:t> so that is points to </a:t>
            </a:r>
            <a:r>
              <a:rPr lang="en-US" altLang="en-US" sz="2800" i="1" dirty="0"/>
              <a:t>p’s</a:t>
            </a:r>
            <a:r>
              <a:rPr lang="en-US" altLang="en-US" sz="2800" dirty="0"/>
              <a:t> only child and then delete the node </a:t>
            </a:r>
            <a:r>
              <a:rPr lang="en-US" altLang="en-US" sz="2800" i="1" dirty="0"/>
              <a:t>p</a:t>
            </a:r>
            <a:r>
              <a:rPr lang="en-US" altLang="en-US" sz="2800" dirty="0"/>
              <a:t>. </a:t>
            </a:r>
          </a:p>
        </p:txBody>
      </p:sp>
      <p:grpSp>
        <p:nvGrpSpPr>
          <p:cNvPr id="8" name="Group 18">
            <a:extLst>
              <a:ext uri="{FF2B5EF4-FFF2-40B4-BE49-F238E27FC236}">
                <a16:creationId xmlns:a16="http://schemas.microsoft.com/office/drawing/2014/main" id="{FEE8373B-1C7F-4AAC-A444-6FC19F2E85BB}"/>
              </a:ext>
            </a:extLst>
          </p:cNvPr>
          <p:cNvGrpSpPr>
            <a:grpSpLocks/>
          </p:cNvGrpSpPr>
          <p:nvPr/>
        </p:nvGrpSpPr>
        <p:grpSpPr bwMode="auto">
          <a:xfrm>
            <a:off x="1473365" y="3566160"/>
            <a:ext cx="3505200" cy="3124200"/>
            <a:chOff x="1632" y="1200"/>
            <a:chExt cx="2208" cy="1968"/>
          </a:xfrm>
        </p:grpSpPr>
        <p:sp>
          <p:nvSpPr>
            <p:cNvPr id="9" name="Oval 4">
              <a:extLst>
                <a:ext uri="{FF2B5EF4-FFF2-40B4-BE49-F238E27FC236}">
                  <a16:creationId xmlns:a16="http://schemas.microsoft.com/office/drawing/2014/main" id="{31BBF4C7-AA00-43E4-BF3C-8CDAF8D5AF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200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30</a:t>
              </a:r>
            </a:p>
          </p:txBody>
        </p:sp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7E2D53F7-60D8-4A7E-A36F-C59950AB3A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728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25</a:t>
              </a:r>
            </a:p>
          </p:txBody>
        </p:sp>
        <p:sp>
          <p:nvSpPr>
            <p:cNvPr id="11" name="Oval 6">
              <a:extLst>
                <a:ext uri="{FF2B5EF4-FFF2-40B4-BE49-F238E27FC236}">
                  <a16:creationId xmlns:a16="http://schemas.microsoft.com/office/drawing/2014/main" id="{4D1E6457-9FF4-4BED-AA5F-A10C63A17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776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40</a:t>
              </a:r>
            </a:p>
          </p:txBody>
        </p:sp>
        <p:sp>
          <p:nvSpPr>
            <p:cNvPr id="12" name="Oval 7">
              <a:extLst>
                <a:ext uri="{FF2B5EF4-FFF2-40B4-BE49-F238E27FC236}">
                  <a16:creationId xmlns:a16="http://schemas.microsoft.com/office/drawing/2014/main" id="{0794CEFB-0169-4721-BB0A-A3436AE4D8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208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15</a:t>
              </a:r>
            </a:p>
          </p:txBody>
        </p:sp>
        <p:sp>
          <p:nvSpPr>
            <p:cNvPr id="13" name="Oval 8">
              <a:extLst>
                <a:ext uri="{FF2B5EF4-FFF2-40B4-BE49-F238E27FC236}">
                  <a16:creationId xmlns:a16="http://schemas.microsoft.com/office/drawing/2014/main" id="{6BBCDE27-1691-4E03-A2FB-AD7C99B06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256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28</a:t>
              </a:r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5D3F5F45-4912-425A-92DE-D0B0AEDEF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35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50</a:t>
              </a:r>
            </a:p>
          </p:txBody>
        </p:sp>
        <p:sp>
          <p:nvSpPr>
            <p:cNvPr id="15" name="Oval 10">
              <a:extLst>
                <a:ext uri="{FF2B5EF4-FFF2-40B4-BE49-F238E27FC236}">
                  <a16:creationId xmlns:a16="http://schemas.microsoft.com/office/drawing/2014/main" id="{B26A8DA5-6708-4A7B-90B7-48B6A6043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283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45</a:t>
              </a:r>
            </a:p>
          </p:txBody>
        </p:sp>
        <p:sp>
          <p:nvSpPr>
            <p:cNvPr id="16" name="Line 11">
              <a:extLst>
                <a:ext uri="{FF2B5EF4-FFF2-40B4-BE49-F238E27FC236}">
                  <a16:creationId xmlns:a16="http://schemas.microsoft.com/office/drawing/2014/main" id="{2A5B1E59-F1A2-4A37-927A-5146CE43F6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00" y="1488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2">
              <a:extLst>
                <a:ext uri="{FF2B5EF4-FFF2-40B4-BE49-F238E27FC236}">
                  <a16:creationId xmlns:a16="http://schemas.microsoft.com/office/drawing/2014/main" id="{90FF52E5-EAA7-44BF-9D10-1D74FEA96E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0" y="201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3">
              <a:extLst>
                <a:ext uri="{FF2B5EF4-FFF2-40B4-BE49-F238E27FC236}">
                  <a16:creationId xmlns:a16="http://schemas.microsoft.com/office/drawing/2014/main" id="{04A786F5-635E-42F9-9DC5-A03937D259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440"/>
              <a:ext cx="22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4">
              <a:extLst>
                <a:ext uri="{FF2B5EF4-FFF2-40B4-BE49-F238E27FC236}">
                  <a16:creationId xmlns:a16="http://schemas.microsoft.com/office/drawing/2014/main" id="{B4BCAE7B-5FA0-450B-8D04-8213627050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016"/>
              <a:ext cx="139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5">
              <a:extLst>
                <a:ext uri="{FF2B5EF4-FFF2-40B4-BE49-F238E27FC236}">
                  <a16:creationId xmlns:a16="http://schemas.microsoft.com/office/drawing/2014/main" id="{887F1E47-7259-4D77-9F0F-31A70CE04D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01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6">
              <a:extLst>
                <a:ext uri="{FF2B5EF4-FFF2-40B4-BE49-F238E27FC236}">
                  <a16:creationId xmlns:a16="http://schemas.microsoft.com/office/drawing/2014/main" id="{56BDE4F7-0060-463E-9D1F-90EDDC6CB2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0" y="2640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9" name="Group 18">
            <a:extLst>
              <a:ext uri="{FF2B5EF4-FFF2-40B4-BE49-F238E27FC236}">
                <a16:creationId xmlns:a16="http://schemas.microsoft.com/office/drawing/2014/main" id="{4BBF031D-72B5-4C21-A250-C0513CD6CDF3}"/>
              </a:ext>
            </a:extLst>
          </p:cNvPr>
          <p:cNvGrpSpPr>
            <a:grpSpLocks/>
          </p:cNvGrpSpPr>
          <p:nvPr/>
        </p:nvGrpSpPr>
        <p:grpSpPr bwMode="auto">
          <a:xfrm>
            <a:off x="6537734" y="3413760"/>
            <a:ext cx="3238500" cy="2279650"/>
            <a:chOff x="1632" y="1200"/>
            <a:chExt cx="2040" cy="1436"/>
          </a:xfrm>
        </p:grpSpPr>
        <p:sp>
          <p:nvSpPr>
            <p:cNvPr id="41" name="Oval 4">
              <a:extLst>
                <a:ext uri="{FF2B5EF4-FFF2-40B4-BE49-F238E27FC236}">
                  <a16:creationId xmlns:a16="http://schemas.microsoft.com/office/drawing/2014/main" id="{68928938-3648-4C39-AC5A-36882B14E7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200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30</a:t>
              </a:r>
            </a:p>
          </p:txBody>
        </p:sp>
        <p:sp>
          <p:nvSpPr>
            <p:cNvPr id="42" name="Oval 5">
              <a:extLst>
                <a:ext uri="{FF2B5EF4-FFF2-40B4-BE49-F238E27FC236}">
                  <a16:creationId xmlns:a16="http://schemas.microsoft.com/office/drawing/2014/main" id="{1D2A2133-1787-4231-8DB6-0E2CCEF93A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728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25</a:t>
              </a:r>
            </a:p>
          </p:txBody>
        </p:sp>
        <p:sp>
          <p:nvSpPr>
            <p:cNvPr id="44" name="Oval 7">
              <a:extLst>
                <a:ext uri="{FF2B5EF4-FFF2-40B4-BE49-F238E27FC236}">
                  <a16:creationId xmlns:a16="http://schemas.microsoft.com/office/drawing/2014/main" id="{B155B0B2-D38B-4292-93B4-096DDCEA14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208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15</a:t>
              </a:r>
            </a:p>
          </p:txBody>
        </p:sp>
        <p:sp>
          <p:nvSpPr>
            <p:cNvPr id="46" name="Oval 8">
              <a:extLst>
                <a:ext uri="{FF2B5EF4-FFF2-40B4-BE49-F238E27FC236}">
                  <a16:creationId xmlns:a16="http://schemas.microsoft.com/office/drawing/2014/main" id="{45D623AF-B198-4D3A-A5AC-8F79374E10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256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28</a:t>
              </a:r>
            </a:p>
          </p:txBody>
        </p:sp>
        <p:sp>
          <p:nvSpPr>
            <p:cNvPr id="47" name="Oval 9">
              <a:extLst>
                <a:ext uri="{FF2B5EF4-FFF2-40B4-BE49-F238E27FC236}">
                  <a16:creationId xmlns:a16="http://schemas.microsoft.com/office/drawing/2014/main" id="{8072B87E-1850-4212-9FDA-FE894D53E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6" y="1820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50</a:t>
              </a:r>
            </a:p>
          </p:txBody>
        </p:sp>
        <p:sp>
          <p:nvSpPr>
            <p:cNvPr id="48" name="Oval 10">
              <a:extLst>
                <a:ext uri="{FF2B5EF4-FFF2-40B4-BE49-F238E27FC236}">
                  <a16:creationId xmlns:a16="http://schemas.microsoft.com/office/drawing/2014/main" id="{DE0F43E9-589D-48B9-8291-1F76BEB3E6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4" y="2300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45</a:t>
              </a:r>
            </a:p>
          </p:txBody>
        </p:sp>
        <p:sp>
          <p:nvSpPr>
            <p:cNvPr id="49" name="Line 11">
              <a:extLst>
                <a:ext uri="{FF2B5EF4-FFF2-40B4-BE49-F238E27FC236}">
                  <a16:creationId xmlns:a16="http://schemas.microsoft.com/office/drawing/2014/main" id="{FC8543DA-381A-4CA6-B50F-9F2D60AC27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00" y="1488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12">
              <a:extLst>
                <a:ext uri="{FF2B5EF4-FFF2-40B4-BE49-F238E27FC236}">
                  <a16:creationId xmlns:a16="http://schemas.microsoft.com/office/drawing/2014/main" id="{B11BBB15-D73F-4283-8707-A4F930A38E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0" y="201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13">
              <a:extLst>
                <a:ext uri="{FF2B5EF4-FFF2-40B4-BE49-F238E27FC236}">
                  <a16:creationId xmlns:a16="http://schemas.microsoft.com/office/drawing/2014/main" id="{8DA65B83-0A2D-4A93-BEFD-D34EF0B4A7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440"/>
              <a:ext cx="55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14">
              <a:extLst>
                <a:ext uri="{FF2B5EF4-FFF2-40B4-BE49-F238E27FC236}">
                  <a16:creationId xmlns:a16="http://schemas.microsoft.com/office/drawing/2014/main" id="{C14BF75A-1AA5-4E75-BE1C-8A5BF7CC07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016"/>
              <a:ext cx="139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16">
              <a:extLst>
                <a:ext uri="{FF2B5EF4-FFF2-40B4-BE49-F238E27FC236}">
                  <a16:creationId xmlns:a16="http://schemas.microsoft.com/office/drawing/2014/main" id="{42E8696C-2760-4EA0-9DD8-BE7144DAFB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92" y="2108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17D38C40-B8DC-497A-9AC3-3ED8D3D5D7A9}"/>
              </a:ext>
            </a:extLst>
          </p:cNvPr>
          <p:cNvSpPr txBox="1">
            <a:spLocks/>
          </p:cNvSpPr>
          <p:nvPr/>
        </p:nvSpPr>
        <p:spPr>
          <a:xfrm>
            <a:off x="6936569" y="5908928"/>
            <a:ext cx="3517042" cy="608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dirty="0"/>
              <a:t>After deleting 40</a:t>
            </a:r>
          </a:p>
        </p:txBody>
      </p:sp>
    </p:spTree>
    <p:extLst>
      <p:ext uri="{BB962C8B-B14F-4D97-AF65-F5344CB8AC3E}">
        <p14:creationId xmlns:p14="http://schemas.microsoft.com/office/powerpoint/2010/main" val="2762514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altLang="en-US" sz="4000" dirty="0"/>
              <a:t>Binary Search Tree- Delete Operation</a:t>
            </a:r>
            <a:endParaRPr lang="en-US" sz="40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8FD29608-E482-4FAA-86DC-7D402E8CA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7" y="2018806"/>
            <a:ext cx="11066864" cy="1394954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Finally, to delete an element in a node that has two nonempty subtrees, we replace this element with either the largest element in its left subtree or the smallest element in its right subtree.</a:t>
            </a:r>
          </a:p>
        </p:txBody>
      </p:sp>
      <p:grpSp>
        <p:nvGrpSpPr>
          <p:cNvPr id="35" name="Group 5">
            <a:extLst>
              <a:ext uri="{FF2B5EF4-FFF2-40B4-BE49-F238E27FC236}">
                <a16:creationId xmlns:a16="http://schemas.microsoft.com/office/drawing/2014/main" id="{6AC07ADC-7F0D-4EEA-8359-E13CE9438656}"/>
              </a:ext>
            </a:extLst>
          </p:cNvPr>
          <p:cNvGrpSpPr>
            <a:grpSpLocks/>
          </p:cNvGrpSpPr>
          <p:nvPr/>
        </p:nvGrpSpPr>
        <p:grpSpPr bwMode="auto">
          <a:xfrm>
            <a:off x="791308" y="3356363"/>
            <a:ext cx="2895600" cy="2743200"/>
            <a:chOff x="1632" y="1200"/>
            <a:chExt cx="2208" cy="1968"/>
          </a:xfrm>
        </p:grpSpPr>
        <p:sp>
          <p:nvSpPr>
            <p:cNvPr id="36" name="Oval 6">
              <a:extLst>
                <a:ext uri="{FF2B5EF4-FFF2-40B4-BE49-F238E27FC236}">
                  <a16:creationId xmlns:a16="http://schemas.microsoft.com/office/drawing/2014/main" id="{A84B956F-5AF4-4A44-8877-112F4053A4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200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30</a:t>
              </a:r>
            </a:p>
          </p:txBody>
        </p:sp>
        <p:sp>
          <p:nvSpPr>
            <p:cNvPr id="37" name="Oval 7">
              <a:extLst>
                <a:ext uri="{FF2B5EF4-FFF2-40B4-BE49-F238E27FC236}">
                  <a16:creationId xmlns:a16="http://schemas.microsoft.com/office/drawing/2014/main" id="{D82ED8B7-2F1F-474D-8732-4999A2EAF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728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25</a:t>
              </a:r>
            </a:p>
          </p:txBody>
        </p:sp>
        <p:sp>
          <p:nvSpPr>
            <p:cNvPr id="38" name="Oval 8">
              <a:extLst>
                <a:ext uri="{FF2B5EF4-FFF2-40B4-BE49-F238E27FC236}">
                  <a16:creationId xmlns:a16="http://schemas.microsoft.com/office/drawing/2014/main" id="{1BB36AD7-6EDE-4349-8AC6-3A5DE5C6D7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776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40</a:t>
              </a:r>
            </a:p>
          </p:txBody>
        </p:sp>
        <p:sp>
          <p:nvSpPr>
            <p:cNvPr id="40" name="Oval 9">
              <a:extLst>
                <a:ext uri="{FF2B5EF4-FFF2-40B4-BE49-F238E27FC236}">
                  <a16:creationId xmlns:a16="http://schemas.microsoft.com/office/drawing/2014/main" id="{DC47AE47-A6E9-44BA-B25B-3078FA50A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208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15</a:t>
              </a:r>
            </a:p>
          </p:txBody>
        </p:sp>
        <p:sp>
          <p:nvSpPr>
            <p:cNvPr id="43" name="Oval 10">
              <a:extLst>
                <a:ext uri="{FF2B5EF4-FFF2-40B4-BE49-F238E27FC236}">
                  <a16:creationId xmlns:a16="http://schemas.microsoft.com/office/drawing/2014/main" id="{BB9B3752-09A5-448B-9341-90CF1087C5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256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28</a:t>
              </a:r>
            </a:p>
          </p:txBody>
        </p:sp>
        <p:sp>
          <p:nvSpPr>
            <p:cNvPr id="53" name="Oval 11">
              <a:extLst>
                <a:ext uri="{FF2B5EF4-FFF2-40B4-BE49-F238E27FC236}">
                  <a16:creationId xmlns:a16="http://schemas.microsoft.com/office/drawing/2014/main" id="{51429914-2E66-4F98-A550-487A933CE1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35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50</a:t>
              </a:r>
            </a:p>
          </p:txBody>
        </p:sp>
        <p:sp>
          <p:nvSpPr>
            <p:cNvPr id="56" name="Oval 12">
              <a:extLst>
                <a:ext uri="{FF2B5EF4-FFF2-40B4-BE49-F238E27FC236}">
                  <a16:creationId xmlns:a16="http://schemas.microsoft.com/office/drawing/2014/main" id="{DEDC6CA2-FF36-479B-B2D4-36D363E541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283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45</a:t>
              </a:r>
            </a:p>
          </p:txBody>
        </p:sp>
        <p:sp>
          <p:nvSpPr>
            <p:cNvPr id="57" name="Line 13">
              <a:extLst>
                <a:ext uri="{FF2B5EF4-FFF2-40B4-BE49-F238E27FC236}">
                  <a16:creationId xmlns:a16="http://schemas.microsoft.com/office/drawing/2014/main" id="{CEA7DA44-216E-4526-90B8-3590D791F2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00" y="1488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14">
              <a:extLst>
                <a:ext uri="{FF2B5EF4-FFF2-40B4-BE49-F238E27FC236}">
                  <a16:creationId xmlns:a16="http://schemas.microsoft.com/office/drawing/2014/main" id="{85E25067-D0AB-4EE5-A83B-A49C041CE3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0" y="201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15">
              <a:extLst>
                <a:ext uri="{FF2B5EF4-FFF2-40B4-BE49-F238E27FC236}">
                  <a16:creationId xmlns:a16="http://schemas.microsoft.com/office/drawing/2014/main" id="{E0738253-E7B4-42C4-BA4B-8C17911B63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440"/>
              <a:ext cx="22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16">
              <a:extLst>
                <a:ext uri="{FF2B5EF4-FFF2-40B4-BE49-F238E27FC236}">
                  <a16:creationId xmlns:a16="http://schemas.microsoft.com/office/drawing/2014/main" id="{9C156019-A94D-427C-9B2E-336670925C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016"/>
              <a:ext cx="139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17">
              <a:extLst>
                <a:ext uri="{FF2B5EF4-FFF2-40B4-BE49-F238E27FC236}">
                  <a16:creationId xmlns:a16="http://schemas.microsoft.com/office/drawing/2014/main" id="{6386F111-0CB5-443A-9C63-8E6D6F497F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01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18">
              <a:extLst>
                <a:ext uri="{FF2B5EF4-FFF2-40B4-BE49-F238E27FC236}">
                  <a16:creationId xmlns:a16="http://schemas.microsoft.com/office/drawing/2014/main" id="{254B7E03-BCDF-4761-BA86-8DFEA84344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0" y="2640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" name="Oval 19">
            <a:extLst>
              <a:ext uri="{FF2B5EF4-FFF2-40B4-BE49-F238E27FC236}">
                <a16:creationId xmlns:a16="http://schemas.microsoft.com/office/drawing/2014/main" id="{4249862E-8BFE-438B-A7FF-461398D38E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3308" y="5489963"/>
            <a:ext cx="441325" cy="4683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27</a:t>
            </a:r>
          </a:p>
        </p:txBody>
      </p:sp>
      <p:sp>
        <p:nvSpPr>
          <p:cNvPr id="64" name="Line 20">
            <a:extLst>
              <a:ext uri="{FF2B5EF4-FFF2-40B4-BE49-F238E27FC236}">
                <a16:creationId xmlns:a16="http://schemas.microsoft.com/office/drawing/2014/main" id="{412BF242-2B16-470B-812C-406730BF3A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58108" y="5261363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" name="Oval 22">
            <a:extLst>
              <a:ext uri="{FF2B5EF4-FFF2-40B4-BE49-F238E27FC236}">
                <a16:creationId xmlns:a16="http://schemas.microsoft.com/office/drawing/2014/main" id="{4DE56FD3-714F-4BF9-8DCB-AD9CCA9BF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4925" y="3635375"/>
            <a:ext cx="393700" cy="4032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66" name="Oval 23">
            <a:extLst>
              <a:ext uri="{FF2B5EF4-FFF2-40B4-BE49-F238E27FC236}">
                <a16:creationId xmlns:a16="http://schemas.microsoft.com/office/drawing/2014/main" id="{F6C3244D-B09F-4981-88B9-78AA14893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1363" y="4268788"/>
            <a:ext cx="393700" cy="4032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15</a:t>
            </a:r>
          </a:p>
        </p:txBody>
      </p:sp>
      <p:sp>
        <p:nvSpPr>
          <p:cNvPr id="67" name="Oval 24">
            <a:extLst>
              <a:ext uri="{FF2B5EF4-FFF2-40B4-BE49-F238E27FC236}">
                <a16:creationId xmlns:a16="http://schemas.microsoft.com/office/drawing/2014/main" id="{DEC5D043-A6DC-41B5-AA63-079BA1363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900" y="4327525"/>
            <a:ext cx="395288" cy="4032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68" name="Oval 26">
            <a:extLst>
              <a:ext uri="{FF2B5EF4-FFF2-40B4-BE49-F238E27FC236}">
                <a16:creationId xmlns:a16="http://schemas.microsoft.com/office/drawing/2014/main" id="{F981112F-F354-409E-99C1-AF670ADCF8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2213" y="4902200"/>
            <a:ext cx="393700" cy="4032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28</a:t>
            </a:r>
          </a:p>
        </p:txBody>
      </p:sp>
      <p:sp>
        <p:nvSpPr>
          <p:cNvPr id="69" name="Oval 27">
            <a:extLst>
              <a:ext uri="{FF2B5EF4-FFF2-40B4-BE49-F238E27FC236}">
                <a16:creationId xmlns:a16="http://schemas.microsoft.com/office/drawing/2014/main" id="{5C842CAE-632D-4BDF-AB76-EB098B45E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4900" y="5018088"/>
            <a:ext cx="393700" cy="4032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70" name="Oval 28">
            <a:extLst>
              <a:ext uri="{FF2B5EF4-FFF2-40B4-BE49-F238E27FC236}">
                <a16:creationId xmlns:a16="http://schemas.microsoft.com/office/drawing/2014/main" id="{19E16735-AC34-447E-BBFE-2F572F24E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900" y="5594350"/>
            <a:ext cx="395288" cy="4032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45</a:t>
            </a:r>
          </a:p>
        </p:txBody>
      </p:sp>
      <p:sp>
        <p:nvSpPr>
          <p:cNvPr id="71" name="Line 29">
            <a:extLst>
              <a:ext uri="{FF2B5EF4-FFF2-40B4-BE49-F238E27FC236}">
                <a16:creationId xmlns:a16="http://schemas.microsoft.com/office/drawing/2014/main" id="{CE988FB3-99FA-496B-99DD-2136E89274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59500" y="3981450"/>
            <a:ext cx="280988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" name="Line 31">
            <a:extLst>
              <a:ext uri="{FF2B5EF4-FFF2-40B4-BE49-F238E27FC236}">
                <a16:creationId xmlns:a16="http://schemas.microsoft.com/office/drawing/2014/main" id="{58D9E67F-1C53-4872-BDB0-8C02D05BC622}"/>
              </a:ext>
            </a:extLst>
          </p:cNvPr>
          <p:cNvSpPr>
            <a:spLocks noChangeShapeType="1"/>
          </p:cNvSpPr>
          <p:nvPr/>
        </p:nvSpPr>
        <p:spPr bwMode="auto">
          <a:xfrm>
            <a:off x="6721475" y="3922713"/>
            <a:ext cx="261938" cy="461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" name="Line 32">
            <a:extLst>
              <a:ext uri="{FF2B5EF4-FFF2-40B4-BE49-F238E27FC236}">
                <a16:creationId xmlns:a16="http://schemas.microsoft.com/office/drawing/2014/main" id="{EFC36CD5-0E11-40AA-8CEF-DB20CA0A5678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9500" y="4614863"/>
            <a:ext cx="161925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" name="Line 33">
            <a:extLst>
              <a:ext uri="{FF2B5EF4-FFF2-40B4-BE49-F238E27FC236}">
                <a16:creationId xmlns:a16="http://schemas.microsoft.com/office/drawing/2014/main" id="{8D0504E2-B5BB-48BA-8B92-CAACA78CDD4A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5038" y="4614863"/>
            <a:ext cx="282575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" name="Line 34">
            <a:extLst>
              <a:ext uri="{FF2B5EF4-FFF2-40B4-BE49-F238E27FC236}">
                <a16:creationId xmlns:a16="http://schemas.microsoft.com/office/drawing/2014/main" id="{058EF56B-F059-4AF8-B721-980BCED0CE9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85038" y="5364163"/>
            <a:ext cx="282575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" name="Oval 35">
            <a:extLst>
              <a:ext uri="{FF2B5EF4-FFF2-40B4-BE49-F238E27FC236}">
                <a16:creationId xmlns:a16="http://schemas.microsoft.com/office/drawing/2014/main" id="{826992B9-0B6E-40CC-83BD-66F603F72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5562600"/>
            <a:ext cx="393700" cy="4032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27</a:t>
            </a:r>
          </a:p>
        </p:txBody>
      </p:sp>
      <p:sp>
        <p:nvSpPr>
          <p:cNvPr id="77" name="Line 36">
            <a:extLst>
              <a:ext uri="{FF2B5EF4-FFF2-40B4-BE49-F238E27FC236}">
                <a16:creationId xmlns:a16="http://schemas.microsoft.com/office/drawing/2014/main" id="{9AC7819D-5A7F-4A99-8534-BC8F605A09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48400" y="53340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" name="Text Box 37">
            <a:extLst>
              <a:ext uri="{FF2B5EF4-FFF2-40B4-BE49-F238E27FC236}">
                <a16:creationId xmlns:a16="http://schemas.microsoft.com/office/drawing/2014/main" id="{A2CF42A3-46ED-44B0-975B-30238AF76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6172200"/>
            <a:ext cx="2743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After deleting </a:t>
            </a:r>
            <a:r>
              <a:rPr lang="en-US" altLang="en-US" b="1"/>
              <a:t>25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7946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Tree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A2CE4-FAEB-4E4F-A6D0-583515443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791" y="2160023"/>
            <a:ext cx="4919473" cy="4290554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b="1" dirty="0"/>
              <a:t>Definition:</a:t>
            </a:r>
            <a:r>
              <a:rPr lang="en-US" altLang="en-US" sz="3200" dirty="0"/>
              <a:t> A </a:t>
            </a:r>
            <a:r>
              <a:rPr lang="en-US" altLang="en-US" sz="3200" b="1" i="1" dirty="0"/>
              <a:t>tree</a:t>
            </a:r>
            <a:r>
              <a:rPr lang="en-US" altLang="en-US" sz="3200" dirty="0"/>
              <a:t> </a:t>
            </a:r>
            <a:r>
              <a:rPr lang="en-US" altLang="en-US" sz="3200" i="1" dirty="0"/>
              <a:t>t </a:t>
            </a:r>
            <a:r>
              <a:rPr lang="en-US" altLang="en-US" sz="3200" dirty="0"/>
              <a:t>is a finite set of one or more nodes. One of these node is called the </a:t>
            </a:r>
            <a:r>
              <a:rPr lang="en-US" altLang="en-US" sz="3200" b="1" dirty="0"/>
              <a:t>root</a:t>
            </a:r>
            <a:r>
              <a:rPr lang="en-US" altLang="en-US" sz="3200" dirty="0"/>
              <a:t>, and remaining nodes are partitioned into trees which are called the </a:t>
            </a:r>
            <a:r>
              <a:rPr lang="en-US" altLang="en-US" sz="3200" b="1" dirty="0"/>
              <a:t>subtrees</a:t>
            </a:r>
            <a:r>
              <a:rPr lang="en-US" altLang="en-US" sz="3200" dirty="0"/>
              <a:t> of </a:t>
            </a:r>
            <a:r>
              <a:rPr lang="en-US" altLang="en-US" sz="3200" i="1" dirty="0"/>
              <a:t>t.</a:t>
            </a:r>
          </a:p>
          <a:p>
            <a:pPr marL="0" indent="0">
              <a:buNone/>
            </a:pPr>
            <a:endParaRPr lang="en-US" altLang="en-US" sz="2200" dirty="0"/>
          </a:p>
        </p:txBody>
      </p:sp>
      <p:sp>
        <p:nvSpPr>
          <p:cNvPr id="8" name="Oval 6">
            <a:extLst>
              <a:ext uri="{FF2B5EF4-FFF2-40B4-BE49-F238E27FC236}">
                <a16:creationId xmlns:a16="http://schemas.microsoft.com/office/drawing/2014/main" id="{7948D71A-012D-47EB-ADD6-10D889D9C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4664" y="2865393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A</a:t>
            </a:r>
          </a:p>
        </p:txBody>
      </p:sp>
      <p:sp>
        <p:nvSpPr>
          <p:cNvPr id="9" name="Oval 7">
            <a:extLst>
              <a:ext uri="{FF2B5EF4-FFF2-40B4-BE49-F238E27FC236}">
                <a16:creationId xmlns:a16="http://schemas.microsoft.com/office/drawing/2014/main" id="{760CAA4D-7171-42B4-A2F2-D1CE2D357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6464" y="3627393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B</a:t>
            </a:r>
          </a:p>
        </p:txBody>
      </p:sp>
      <p:sp>
        <p:nvSpPr>
          <p:cNvPr id="10" name="Oval 8">
            <a:extLst>
              <a:ext uri="{FF2B5EF4-FFF2-40B4-BE49-F238E27FC236}">
                <a16:creationId xmlns:a16="http://schemas.microsoft.com/office/drawing/2014/main" id="{9DE8BCEC-B9A4-46CE-A62D-444AF9D32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0064" y="3703593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D</a:t>
            </a:r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1EAD313E-0A6B-4F4D-9BF3-923B885AF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4464" y="4465593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E</a:t>
            </a:r>
          </a:p>
        </p:txBody>
      </p:sp>
      <p:sp>
        <p:nvSpPr>
          <p:cNvPr id="12" name="Oval 10">
            <a:extLst>
              <a:ext uri="{FF2B5EF4-FFF2-40B4-BE49-F238E27FC236}">
                <a16:creationId xmlns:a16="http://schemas.microsoft.com/office/drawing/2014/main" id="{7323C473-ED4F-4DE5-B644-824E1463A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9064" y="4465593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G</a:t>
            </a:r>
          </a:p>
        </p:txBody>
      </p:sp>
      <p:sp>
        <p:nvSpPr>
          <p:cNvPr id="13" name="Oval 11">
            <a:extLst>
              <a:ext uri="{FF2B5EF4-FFF2-40B4-BE49-F238E27FC236}">
                <a16:creationId xmlns:a16="http://schemas.microsoft.com/office/drawing/2014/main" id="{14CA0D63-BCBD-4747-B914-0C34B8CB9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9864" y="4389393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F</a:t>
            </a:r>
          </a:p>
        </p:txBody>
      </p:sp>
      <p:sp>
        <p:nvSpPr>
          <p:cNvPr id="14" name="Oval 12">
            <a:extLst>
              <a:ext uri="{FF2B5EF4-FFF2-40B4-BE49-F238E27FC236}">
                <a16:creationId xmlns:a16="http://schemas.microsoft.com/office/drawing/2014/main" id="{1ED0CAD9-DB4C-4312-9725-8FD0B62666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7864" y="5303793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I</a:t>
            </a:r>
          </a:p>
        </p:txBody>
      </p:sp>
      <p:sp>
        <p:nvSpPr>
          <p:cNvPr id="15" name="Oval 13">
            <a:extLst>
              <a:ext uri="{FF2B5EF4-FFF2-40B4-BE49-F238E27FC236}">
                <a16:creationId xmlns:a16="http://schemas.microsoft.com/office/drawing/2014/main" id="{713BEA6C-4BB4-4BE3-BF70-C0D62B686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0464" y="5227593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J</a:t>
            </a:r>
          </a:p>
        </p:txBody>
      </p:sp>
      <p:sp>
        <p:nvSpPr>
          <p:cNvPr id="16" name="Oval 14">
            <a:extLst>
              <a:ext uri="{FF2B5EF4-FFF2-40B4-BE49-F238E27FC236}">
                <a16:creationId xmlns:a16="http://schemas.microsoft.com/office/drawing/2014/main" id="{B58742C7-2CA0-4DBB-9247-2FB548636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9664" y="4465593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H</a:t>
            </a:r>
          </a:p>
        </p:txBody>
      </p:sp>
      <p:sp>
        <p:nvSpPr>
          <p:cNvPr id="17" name="Oval 15">
            <a:extLst>
              <a:ext uri="{FF2B5EF4-FFF2-40B4-BE49-F238E27FC236}">
                <a16:creationId xmlns:a16="http://schemas.microsoft.com/office/drawing/2014/main" id="{18439442-783C-466B-B09C-3A4FDEFDD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864" y="5379993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K</a:t>
            </a:r>
          </a:p>
        </p:txBody>
      </p:sp>
      <p:sp>
        <p:nvSpPr>
          <p:cNvPr id="18" name="Line 16">
            <a:extLst>
              <a:ext uri="{FF2B5EF4-FFF2-40B4-BE49-F238E27FC236}">
                <a16:creationId xmlns:a16="http://schemas.microsoft.com/office/drawing/2014/main" id="{D9231ADB-D49F-408D-934D-8CBEE7479B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93664" y="3322593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17">
            <a:extLst>
              <a:ext uri="{FF2B5EF4-FFF2-40B4-BE49-F238E27FC236}">
                <a16:creationId xmlns:a16="http://schemas.microsoft.com/office/drawing/2014/main" id="{787149D5-3851-41E5-BF6F-A55C2BC682D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31664" y="4084593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18">
            <a:extLst>
              <a:ext uri="{FF2B5EF4-FFF2-40B4-BE49-F238E27FC236}">
                <a16:creationId xmlns:a16="http://schemas.microsoft.com/office/drawing/2014/main" id="{DBEF0AA7-6E48-4ADC-8315-E03D5FB8158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3664" y="4084593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19">
            <a:extLst>
              <a:ext uri="{FF2B5EF4-FFF2-40B4-BE49-F238E27FC236}">
                <a16:creationId xmlns:a16="http://schemas.microsoft.com/office/drawing/2014/main" id="{40B86FF9-95FF-48FC-8CBF-6443BC170DE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5464" y="4922793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20">
            <a:extLst>
              <a:ext uri="{FF2B5EF4-FFF2-40B4-BE49-F238E27FC236}">
                <a16:creationId xmlns:a16="http://schemas.microsoft.com/office/drawing/2014/main" id="{E471A700-D64F-444E-A98C-70122DC6AB00}"/>
              </a:ext>
            </a:extLst>
          </p:cNvPr>
          <p:cNvSpPr>
            <a:spLocks noChangeShapeType="1"/>
          </p:cNvSpPr>
          <p:nvPr/>
        </p:nvSpPr>
        <p:spPr bwMode="auto">
          <a:xfrm>
            <a:off x="6608064" y="3170193"/>
            <a:ext cx="838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21">
            <a:extLst>
              <a:ext uri="{FF2B5EF4-FFF2-40B4-BE49-F238E27FC236}">
                <a16:creationId xmlns:a16="http://schemas.microsoft.com/office/drawing/2014/main" id="{BBA7A08A-97C9-4BF8-9017-340A8FB9E9FD}"/>
              </a:ext>
            </a:extLst>
          </p:cNvPr>
          <p:cNvSpPr>
            <a:spLocks noChangeShapeType="1"/>
          </p:cNvSpPr>
          <p:nvPr/>
        </p:nvSpPr>
        <p:spPr bwMode="auto">
          <a:xfrm>
            <a:off x="7827264" y="4160793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22">
            <a:extLst>
              <a:ext uri="{FF2B5EF4-FFF2-40B4-BE49-F238E27FC236}">
                <a16:creationId xmlns:a16="http://schemas.microsoft.com/office/drawing/2014/main" id="{337A9D78-1B1E-41E4-ADE0-B2489511B52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17664" y="4160793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4">
            <a:extLst>
              <a:ext uri="{FF2B5EF4-FFF2-40B4-BE49-F238E27FC236}">
                <a16:creationId xmlns:a16="http://schemas.microsoft.com/office/drawing/2014/main" id="{4E1A3D79-E779-484C-83FE-C11A5E5F0C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55864" y="4998993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5">
            <a:extLst>
              <a:ext uri="{FF2B5EF4-FFF2-40B4-BE49-F238E27FC236}">
                <a16:creationId xmlns:a16="http://schemas.microsoft.com/office/drawing/2014/main" id="{5E1A85EE-5CC6-4820-874B-93067C140AA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41464" y="4998993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7FE8179-A170-4DDE-8FCB-1E0543584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0864" y="3779793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C</a:t>
            </a:r>
          </a:p>
        </p:txBody>
      </p:sp>
      <p:sp>
        <p:nvSpPr>
          <p:cNvPr id="32" name="Line 27">
            <a:extLst>
              <a:ext uri="{FF2B5EF4-FFF2-40B4-BE49-F238E27FC236}">
                <a16:creationId xmlns:a16="http://schemas.microsoft.com/office/drawing/2014/main" id="{517AB84F-EFA4-48AF-9407-84B5234343EC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9464" y="339879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2290" name="Picture 2" descr="Is your tree on death's door? Here's how to tell | The Star">
            <a:extLst>
              <a:ext uri="{FF2B5EF4-FFF2-40B4-BE49-F238E27FC236}">
                <a16:creationId xmlns:a16="http://schemas.microsoft.com/office/drawing/2014/main" id="{9A91F960-4E75-4F2B-85CB-45E3BCC63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3947" y="11899"/>
            <a:ext cx="4134555" cy="4134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819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249ED1-1C7C-4038-8EC7-3AAC41AD3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8028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Tree - Terminology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A2CE4-FAEB-4E4F-A6D0-583515443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018806"/>
            <a:ext cx="5862008" cy="4290554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 i="1" dirty="0"/>
              <a:t>Degree</a:t>
            </a:r>
            <a:r>
              <a:rPr lang="en-US" altLang="en-US" sz="2800" b="1" dirty="0"/>
              <a:t> :</a:t>
            </a:r>
            <a:r>
              <a:rPr lang="en-US" altLang="en-US" sz="2800" dirty="0"/>
              <a:t> The number of subtrees of a node is called </a:t>
            </a:r>
            <a:r>
              <a:rPr lang="en-US" altLang="en-US" sz="2800" i="1" dirty="0"/>
              <a:t>degree</a:t>
            </a:r>
            <a:r>
              <a:rPr lang="en-US" altLang="en-US" sz="2800" dirty="0"/>
              <a:t> of node.</a:t>
            </a:r>
          </a:p>
          <a:p>
            <a:pPr>
              <a:spcBef>
                <a:spcPct val="50000"/>
              </a:spcBef>
            </a:pPr>
            <a:r>
              <a:rPr lang="en-US" altLang="en-US" sz="2800" b="1" i="1" dirty="0"/>
              <a:t>Leaf:</a:t>
            </a:r>
            <a:r>
              <a:rPr lang="en-US" altLang="en-US" sz="2800" dirty="0"/>
              <a:t> Nodes that have degree Zero are called </a:t>
            </a:r>
            <a:r>
              <a:rPr lang="en-US" altLang="en-US" sz="2800" i="1" dirty="0"/>
              <a:t>leaf</a:t>
            </a:r>
            <a:r>
              <a:rPr lang="en-US" altLang="en-US" sz="2800" dirty="0"/>
              <a:t> or </a:t>
            </a:r>
            <a:r>
              <a:rPr lang="en-US" altLang="en-US" sz="2800" i="1" dirty="0"/>
              <a:t>terminals.</a:t>
            </a:r>
            <a:endParaRPr lang="en-US" altLang="en-US" sz="2800" dirty="0"/>
          </a:p>
          <a:p>
            <a:pPr>
              <a:spcBef>
                <a:spcPct val="50000"/>
              </a:spcBef>
            </a:pPr>
            <a:r>
              <a:rPr lang="en-US" altLang="en-US" sz="2800" b="1" i="1" dirty="0"/>
              <a:t>Children:</a:t>
            </a:r>
            <a:r>
              <a:rPr lang="en-US" altLang="en-US" sz="2800" dirty="0"/>
              <a:t> The roots of the subtrees of a node X are </a:t>
            </a:r>
            <a:r>
              <a:rPr lang="en-US" altLang="en-US" sz="2800" i="1" dirty="0"/>
              <a:t>children</a:t>
            </a:r>
            <a:r>
              <a:rPr lang="en-US" altLang="en-US" sz="2800" dirty="0"/>
              <a:t> of X. The node X is the </a:t>
            </a:r>
            <a:r>
              <a:rPr lang="en-US" altLang="en-US" sz="2800" i="1" dirty="0"/>
              <a:t>parent </a:t>
            </a:r>
            <a:r>
              <a:rPr lang="en-US" altLang="en-US" sz="2800" dirty="0"/>
              <a:t> of its children.</a:t>
            </a:r>
          </a:p>
          <a:p>
            <a:pPr>
              <a:spcBef>
                <a:spcPct val="50000"/>
              </a:spcBef>
            </a:pPr>
            <a:r>
              <a:rPr lang="en-US" altLang="en-US" sz="2800" b="1" i="1" dirty="0"/>
              <a:t>Sibling:</a:t>
            </a:r>
            <a:r>
              <a:rPr lang="en-US" altLang="en-US" sz="2800" dirty="0"/>
              <a:t> Children of the same parent are said to be </a:t>
            </a:r>
            <a:r>
              <a:rPr lang="en-US" altLang="en-US" sz="2800" i="1" dirty="0"/>
              <a:t>siblings.</a:t>
            </a:r>
          </a:p>
          <a:p>
            <a:pPr marL="0" indent="0">
              <a:buNone/>
            </a:pPr>
            <a:endParaRPr lang="en-US" altLang="en-US" sz="2200" dirty="0"/>
          </a:p>
        </p:txBody>
      </p:sp>
      <p:sp>
        <p:nvSpPr>
          <p:cNvPr id="8" name="Oval 6">
            <a:extLst>
              <a:ext uri="{FF2B5EF4-FFF2-40B4-BE49-F238E27FC236}">
                <a16:creationId xmlns:a16="http://schemas.microsoft.com/office/drawing/2014/main" id="{90A312AA-9E36-4DAB-BDCC-DD5415674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0938" y="2427732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A</a:t>
            </a:r>
          </a:p>
        </p:txBody>
      </p:sp>
      <p:sp>
        <p:nvSpPr>
          <p:cNvPr id="9" name="Oval 7">
            <a:extLst>
              <a:ext uri="{FF2B5EF4-FFF2-40B4-BE49-F238E27FC236}">
                <a16:creationId xmlns:a16="http://schemas.microsoft.com/office/drawing/2014/main" id="{452BB73D-D62C-4DF0-B2B6-E2BBD1152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2738" y="3189732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B</a:t>
            </a:r>
          </a:p>
        </p:txBody>
      </p:sp>
      <p:sp>
        <p:nvSpPr>
          <p:cNvPr id="10" name="Oval 8">
            <a:extLst>
              <a:ext uri="{FF2B5EF4-FFF2-40B4-BE49-F238E27FC236}">
                <a16:creationId xmlns:a16="http://schemas.microsoft.com/office/drawing/2014/main" id="{15D86499-7EDD-4611-970F-8E9709A348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6338" y="3265932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D</a:t>
            </a:r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533376D9-4AD9-470A-A504-B96A05DE8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0738" y="4027932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E</a:t>
            </a:r>
          </a:p>
        </p:txBody>
      </p:sp>
      <p:sp>
        <p:nvSpPr>
          <p:cNvPr id="12" name="Oval 10">
            <a:extLst>
              <a:ext uri="{FF2B5EF4-FFF2-40B4-BE49-F238E27FC236}">
                <a16:creationId xmlns:a16="http://schemas.microsoft.com/office/drawing/2014/main" id="{3C69F57B-D4EC-47D2-B651-BAD5DB8CD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5338" y="4027932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G</a:t>
            </a:r>
          </a:p>
        </p:txBody>
      </p:sp>
      <p:sp>
        <p:nvSpPr>
          <p:cNvPr id="13" name="Oval 11">
            <a:extLst>
              <a:ext uri="{FF2B5EF4-FFF2-40B4-BE49-F238E27FC236}">
                <a16:creationId xmlns:a16="http://schemas.microsoft.com/office/drawing/2014/main" id="{51958F26-9185-47FD-B7E1-5B3E18F2E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6138" y="3951732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F</a:t>
            </a:r>
          </a:p>
        </p:txBody>
      </p:sp>
      <p:sp>
        <p:nvSpPr>
          <p:cNvPr id="14" name="Oval 12">
            <a:extLst>
              <a:ext uri="{FF2B5EF4-FFF2-40B4-BE49-F238E27FC236}">
                <a16:creationId xmlns:a16="http://schemas.microsoft.com/office/drawing/2014/main" id="{C1D837A0-EA75-4315-B689-3DCB9ED6B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4138" y="4866132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I</a:t>
            </a:r>
          </a:p>
        </p:txBody>
      </p:sp>
      <p:sp>
        <p:nvSpPr>
          <p:cNvPr id="15" name="Oval 13">
            <a:extLst>
              <a:ext uri="{FF2B5EF4-FFF2-40B4-BE49-F238E27FC236}">
                <a16:creationId xmlns:a16="http://schemas.microsoft.com/office/drawing/2014/main" id="{02593BC4-9BE9-4EB8-BCAC-329FEAD5F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6738" y="4789932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J</a:t>
            </a:r>
          </a:p>
        </p:txBody>
      </p:sp>
      <p:sp>
        <p:nvSpPr>
          <p:cNvPr id="16" name="Oval 14">
            <a:extLst>
              <a:ext uri="{FF2B5EF4-FFF2-40B4-BE49-F238E27FC236}">
                <a16:creationId xmlns:a16="http://schemas.microsoft.com/office/drawing/2014/main" id="{CE907939-7E73-448A-91B3-27238CB4A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5938" y="4027932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H</a:t>
            </a:r>
          </a:p>
        </p:txBody>
      </p:sp>
      <p:sp>
        <p:nvSpPr>
          <p:cNvPr id="17" name="Oval 15">
            <a:extLst>
              <a:ext uri="{FF2B5EF4-FFF2-40B4-BE49-F238E27FC236}">
                <a16:creationId xmlns:a16="http://schemas.microsoft.com/office/drawing/2014/main" id="{3DAA7841-E176-4E7C-8CD8-E53DD72AC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1138" y="4942332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K</a:t>
            </a:r>
          </a:p>
        </p:txBody>
      </p:sp>
      <p:sp>
        <p:nvSpPr>
          <p:cNvPr id="18" name="Line 16">
            <a:extLst>
              <a:ext uri="{FF2B5EF4-FFF2-40B4-BE49-F238E27FC236}">
                <a16:creationId xmlns:a16="http://schemas.microsoft.com/office/drawing/2014/main" id="{5D9BDA81-8414-45F7-B1E6-83BDECE5ED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69938" y="2884932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17">
            <a:extLst>
              <a:ext uri="{FF2B5EF4-FFF2-40B4-BE49-F238E27FC236}">
                <a16:creationId xmlns:a16="http://schemas.microsoft.com/office/drawing/2014/main" id="{B57A7E7B-A013-4426-9B63-A9211D4163C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07938" y="3646932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18">
            <a:extLst>
              <a:ext uri="{FF2B5EF4-FFF2-40B4-BE49-F238E27FC236}">
                <a16:creationId xmlns:a16="http://schemas.microsoft.com/office/drawing/2014/main" id="{F7C2B4ED-6BCA-4176-9792-D40B763E1903}"/>
              </a:ext>
            </a:extLst>
          </p:cNvPr>
          <p:cNvSpPr>
            <a:spLocks noChangeShapeType="1"/>
          </p:cNvSpPr>
          <p:nvPr/>
        </p:nvSpPr>
        <p:spPr bwMode="auto">
          <a:xfrm>
            <a:off x="7869938" y="3646932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19">
            <a:extLst>
              <a:ext uri="{FF2B5EF4-FFF2-40B4-BE49-F238E27FC236}">
                <a16:creationId xmlns:a16="http://schemas.microsoft.com/office/drawing/2014/main" id="{C5337069-54B2-4120-86B9-6E575E2CE199}"/>
              </a:ext>
            </a:extLst>
          </p:cNvPr>
          <p:cNvSpPr>
            <a:spLocks noChangeShapeType="1"/>
          </p:cNvSpPr>
          <p:nvPr/>
        </p:nvSpPr>
        <p:spPr bwMode="auto">
          <a:xfrm>
            <a:off x="7031738" y="4485132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20">
            <a:extLst>
              <a:ext uri="{FF2B5EF4-FFF2-40B4-BE49-F238E27FC236}">
                <a16:creationId xmlns:a16="http://schemas.microsoft.com/office/drawing/2014/main" id="{38B95D90-0EF6-4B44-995D-A79C1889B0EA}"/>
              </a:ext>
            </a:extLst>
          </p:cNvPr>
          <p:cNvSpPr>
            <a:spLocks noChangeShapeType="1"/>
          </p:cNvSpPr>
          <p:nvPr/>
        </p:nvSpPr>
        <p:spPr bwMode="auto">
          <a:xfrm>
            <a:off x="8784338" y="2732532"/>
            <a:ext cx="838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21">
            <a:extLst>
              <a:ext uri="{FF2B5EF4-FFF2-40B4-BE49-F238E27FC236}">
                <a16:creationId xmlns:a16="http://schemas.microsoft.com/office/drawing/2014/main" id="{AF64429C-F050-4B66-B1FF-492D86E0F110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03538" y="3723132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22">
            <a:extLst>
              <a:ext uri="{FF2B5EF4-FFF2-40B4-BE49-F238E27FC236}">
                <a16:creationId xmlns:a16="http://schemas.microsoft.com/office/drawing/2014/main" id="{167BA82E-48CE-4153-B94C-0F51968E39A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393938" y="3723132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4">
            <a:extLst>
              <a:ext uri="{FF2B5EF4-FFF2-40B4-BE49-F238E27FC236}">
                <a16:creationId xmlns:a16="http://schemas.microsoft.com/office/drawing/2014/main" id="{B6107F08-82A9-4113-9FCF-ADFDBD632B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232138" y="4561332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5">
            <a:extLst>
              <a:ext uri="{FF2B5EF4-FFF2-40B4-BE49-F238E27FC236}">
                <a16:creationId xmlns:a16="http://schemas.microsoft.com/office/drawing/2014/main" id="{2DD53B11-D7D7-4F74-8980-49D9720D23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317738" y="4561332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D17C189-1498-45DD-8682-7639CA161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138" y="3342132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C</a:t>
            </a:r>
          </a:p>
        </p:txBody>
      </p:sp>
      <p:sp>
        <p:nvSpPr>
          <p:cNvPr id="32" name="Line 27">
            <a:extLst>
              <a:ext uri="{FF2B5EF4-FFF2-40B4-BE49-F238E27FC236}">
                <a16:creationId xmlns:a16="http://schemas.microsoft.com/office/drawing/2014/main" id="{51128D99-22C5-4E82-A4ED-54F89ECEED44}"/>
              </a:ext>
            </a:extLst>
          </p:cNvPr>
          <p:cNvSpPr>
            <a:spLocks noChangeShapeType="1"/>
          </p:cNvSpPr>
          <p:nvPr/>
        </p:nvSpPr>
        <p:spPr bwMode="auto">
          <a:xfrm>
            <a:off x="8555738" y="2961132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26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Tree - Terminology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A2CE4-FAEB-4E4F-A6D0-583515443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7" y="2018806"/>
            <a:ext cx="5847941" cy="4290554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 i="1" dirty="0"/>
              <a:t>Ancestors:</a:t>
            </a:r>
            <a:r>
              <a:rPr lang="en-US" altLang="en-US" sz="2800" dirty="0"/>
              <a:t> The nodes are along the path from the root to that node.</a:t>
            </a:r>
          </a:p>
          <a:p>
            <a:pPr>
              <a:spcBef>
                <a:spcPct val="50000"/>
              </a:spcBef>
            </a:pPr>
            <a:r>
              <a:rPr lang="en-US" altLang="en-US" sz="2800" b="1" i="1" dirty="0"/>
              <a:t>Level</a:t>
            </a:r>
            <a:r>
              <a:rPr lang="en-US" altLang="en-US" sz="2800" i="1" dirty="0"/>
              <a:t>: </a:t>
            </a:r>
            <a:r>
              <a:rPr lang="en-US" altLang="en-US" sz="2800" dirty="0"/>
              <a:t>The level of a node is defined by initially letting the root be at level ‘0’. If a node is at level </a:t>
            </a:r>
            <a:r>
              <a:rPr lang="en-US" altLang="en-US" sz="2800" i="1" dirty="0"/>
              <a:t>p</a:t>
            </a:r>
            <a:r>
              <a:rPr lang="en-US" altLang="en-US" sz="2800" dirty="0"/>
              <a:t>, then its children are at level </a:t>
            </a:r>
            <a:r>
              <a:rPr lang="en-US" altLang="en-US" sz="2800" i="1" dirty="0"/>
              <a:t>p+1</a:t>
            </a:r>
            <a:r>
              <a:rPr lang="en-US" altLang="en-US" sz="2800" dirty="0"/>
              <a:t>. </a:t>
            </a:r>
          </a:p>
          <a:p>
            <a:pPr>
              <a:spcBef>
                <a:spcPct val="50000"/>
              </a:spcBef>
            </a:pPr>
            <a:r>
              <a:rPr lang="en-US" altLang="en-US" sz="2800" b="1" dirty="0"/>
              <a:t>Height:</a:t>
            </a:r>
            <a:r>
              <a:rPr lang="en-US" altLang="en-US" sz="2800" dirty="0"/>
              <a:t> The height of a tree is defined to be the maximum level of any node is the tree.</a:t>
            </a:r>
            <a:endParaRPr lang="en-US" altLang="en-US" sz="2800" i="1" dirty="0"/>
          </a:p>
          <a:p>
            <a:pPr marL="0" indent="0">
              <a:buNone/>
            </a:pPr>
            <a:endParaRPr lang="en-US" altLang="en-US" sz="2200" dirty="0"/>
          </a:p>
        </p:txBody>
      </p:sp>
      <p:sp>
        <p:nvSpPr>
          <p:cNvPr id="8" name="Oval 6">
            <a:extLst>
              <a:ext uri="{FF2B5EF4-FFF2-40B4-BE49-F238E27FC236}">
                <a16:creationId xmlns:a16="http://schemas.microsoft.com/office/drawing/2014/main" id="{4B25F359-4A71-4885-BEE2-EC2C802B9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0938" y="2427732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A</a:t>
            </a:r>
          </a:p>
        </p:txBody>
      </p:sp>
      <p:sp>
        <p:nvSpPr>
          <p:cNvPr id="9" name="Oval 7">
            <a:extLst>
              <a:ext uri="{FF2B5EF4-FFF2-40B4-BE49-F238E27FC236}">
                <a16:creationId xmlns:a16="http://schemas.microsoft.com/office/drawing/2014/main" id="{A0F343D1-4FBF-4CDA-801F-A4425558E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2738" y="3189732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B</a:t>
            </a:r>
          </a:p>
        </p:txBody>
      </p:sp>
      <p:sp>
        <p:nvSpPr>
          <p:cNvPr id="10" name="Oval 8">
            <a:extLst>
              <a:ext uri="{FF2B5EF4-FFF2-40B4-BE49-F238E27FC236}">
                <a16:creationId xmlns:a16="http://schemas.microsoft.com/office/drawing/2014/main" id="{6E4BBD45-A028-408C-96EA-A2FDD5DF2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6338" y="3265932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D</a:t>
            </a:r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E7CF9DB1-BAA3-49B0-8911-C8E958EB3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0738" y="4027932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E</a:t>
            </a:r>
          </a:p>
        </p:txBody>
      </p:sp>
      <p:sp>
        <p:nvSpPr>
          <p:cNvPr id="12" name="Oval 10">
            <a:extLst>
              <a:ext uri="{FF2B5EF4-FFF2-40B4-BE49-F238E27FC236}">
                <a16:creationId xmlns:a16="http://schemas.microsoft.com/office/drawing/2014/main" id="{36E61BE5-898F-4660-9DE4-C30B316C9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5338" y="4027932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G</a:t>
            </a:r>
          </a:p>
        </p:txBody>
      </p:sp>
      <p:sp>
        <p:nvSpPr>
          <p:cNvPr id="13" name="Oval 11">
            <a:extLst>
              <a:ext uri="{FF2B5EF4-FFF2-40B4-BE49-F238E27FC236}">
                <a16:creationId xmlns:a16="http://schemas.microsoft.com/office/drawing/2014/main" id="{1095A1D9-06A5-4C47-A66F-673311EEC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6138" y="3951732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F</a:t>
            </a:r>
          </a:p>
        </p:txBody>
      </p:sp>
      <p:sp>
        <p:nvSpPr>
          <p:cNvPr id="14" name="Oval 12">
            <a:extLst>
              <a:ext uri="{FF2B5EF4-FFF2-40B4-BE49-F238E27FC236}">
                <a16:creationId xmlns:a16="http://schemas.microsoft.com/office/drawing/2014/main" id="{7D0F5F97-0D41-4385-B9F1-B3BF22864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4138" y="4866132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I</a:t>
            </a:r>
          </a:p>
        </p:txBody>
      </p:sp>
      <p:sp>
        <p:nvSpPr>
          <p:cNvPr id="15" name="Oval 13">
            <a:extLst>
              <a:ext uri="{FF2B5EF4-FFF2-40B4-BE49-F238E27FC236}">
                <a16:creationId xmlns:a16="http://schemas.microsoft.com/office/drawing/2014/main" id="{90B84669-F74C-4823-85FC-2F5936055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6738" y="4789932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J</a:t>
            </a:r>
          </a:p>
        </p:txBody>
      </p:sp>
      <p:sp>
        <p:nvSpPr>
          <p:cNvPr id="16" name="Oval 14">
            <a:extLst>
              <a:ext uri="{FF2B5EF4-FFF2-40B4-BE49-F238E27FC236}">
                <a16:creationId xmlns:a16="http://schemas.microsoft.com/office/drawing/2014/main" id="{530CDCDD-85D2-41C9-B01D-22C2F98F2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5938" y="4027932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H</a:t>
            </a:r>
          </a:p>
        </p:txBody>
      </p:sp>
      <p:sp>
        <p:nvSpPr>
          <p:cNvPr id="17" name="Oval 15">
            <a:extLst>
              <a:ext uri="{FF2B5EF4-FFF2-40B4-BE49-F238E27FC236}">
                <a16:creationId xmlns:a16="http://schemas.microsoft.com/office/drawing/2014/main" id="{161F7060-2C8F-49E6-B0D8-6016711E2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1138" y="4942332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K</a:t>
            </a:r>
          </a:p>
        </p:txBody>
      </p:sp>
      <p:sp>
        <p:nvSpPr>
          <p:cNvPr id="18" name="Line 16">
            <a:extLst>
              <a:ext uri="{FF2B5EF4-FFF2-40B4-BE49-F238E27FC236}">
                <a16:creationId xmlns:a16="http://schemas.microsoft.com/office/drawing/2014/main" id="{7546083F-7D1E-46FD-8566-43AC64E07A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69938" y="2884932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17">
            <a:extLst>
              <a:ext uri="{FF2B5EF4-FFF2-40B4-BE49-F238E27FC236}">
                <a16:creationId xmlns:a16="http://schemas.microsoft.com/office/drawing/2014/main" id="{781DCD3E-4371-43F0-87A2-19EB1444ACA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07938" y="3646932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18">
            <a:extLst>
              <a:ext uri="{FF2B5EF4-FFF2-40B4-BE49-F238E27FC236}">
                <a16:creationId xmlns:a16="http://schemas.microsoft.com/office/drawing/2014/main" id="{6489B4CF-0101-49BE-9806-8FE9E262146E}"/>
              </a:ext>
            </a:extLst>
          </p:cNvPr>
          <p:cNvSpPr>
            <a:spLocks noChangeShapeType="1"/>
          </p:cNvSpPr>
          <p:nvPr/>
        </p:nvSpPr>
        <p:spPr bwMode="auto">
          <a:xfrm>
            <a:off x="7869938" y="3646932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19">
            <a:extLst>
              <a:ext uri="{FF2B5EF4-FFF2-40B4-BE49-F238E27FC236}">
                <a16:creationId xmlns:a16="http://schemas.microsoft.com/office/drawing/2014/main" id="{4E9DA102-6E42-412C-9D14-CF9872124843}"/>
              </a:ext>
            </a:extLst>
          </p:cNvPr>
          <p:cNvSpPr>
            <a:spLocks noChangeShapeType="1"/>
          </p:cNvSpPr>
          <p:nvPr/>
        </p:nvSpPr>
        <p:spPr bwMode="auto">
          <a:xfrm>
            <a:off x="7031738" y="4485132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20">
            <a:extLst>
              <a:ext uri="{FF2B5EF4-FFF2-40B4-BE49-F238E27FC236}">
                <a16:creationId xmlns:a16="http://schemas.microsoft.com/office/drawing/2014/main" id="{6E6CE2EF-80C9-4FAB-B1EF-9AD1D9A07AA8}"/>
              </a:ext>
            </a:extLst>
          </p:cNvPr>
          <p:cNvSpPr>
            <a:spLocks noChangeShapeType="1"/>
          </p:cNvSpPr>
          <p:nvPr/>
        </p:nvSpPr>
        <p:spPr bwMode="auto">
          <a:xfrm>
            <a:off x="8784338" y="2732532"/>
            <a:ext cx="838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21">
            <a:extLst>
              <a:ext uri="{FF2B5EF4-FFF2-40B4-BE49-F238E27FC236}">
                <a16:creationId xmlns:a16="http://schemas.microsoft.com/office/drawing/2014/main" id="{CA17535B-356B-44FF-88FD-EAAE185FEF1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03538" y="3723132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22">
            <a:extLst>
              <a:ext uri="{FF2B5EF4-FFF2-40B4-BE49-F238E27FC236}">
                <a16:creationId xmlns:a16="http://schemas.microsoft.com/office/drawing/2014/main" id="{D2C800AC-BF92-4615-9804-7279B7F09FE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393938" y="3723132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4">
            <a:extLst>
              <a:ext uri="{FF2B5EF4-FFF2-40B4-BE49-F238E27FC236}">
                <a16:creationId xmlns:a16="http://schemas.microsoft.com/office/drawing/2014/main" id="{0A2F0EFD-0421-491E-AD3F-5A6792149B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232138" y="4561332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5">
            <a:extLst>
              <a:ext uri="{FF2B5EF4-FFF2-40B4-BE49-F238E27FC236}">
                <a16:creationId xmlns:a16="http://schemas.microsoft.com/office/drawing/2014/main" id="{DA37CB39-9E42-4185-A5F2-1B92C09EB62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317738" y="4561332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EAD3FB0-A5D6-4296-AFA0-FF88D70A9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138" y="3342132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C</a:t>
            </a:r>
          </a:p>
        </p:txBody>
      </p:sp>
      <p:sp>
        <p:nvSpPr>
          <p:cNvPr id="32" name="Line 27">
            <a:extLst>
              <a:ext uri="{FF2B5EF4-FFF2-40B4-BE49-F238E27FC236}">
                <a16:creationId xmlns:a16="http://schemas.microsoft.com/office/drawing/2014/main" id="{9CC9F228-DD33-4D8A-B8A0-FAD12D479441}"/>
              </a:ext>
            </a:extLst>
          </p:cNvPr>
          <p:cNvSpPr>
            <a:spLocks noChangeShapeType="1"/>
          </p:cNvSpPr>
          <p:nvPr/>
        </p:nvSpPr>
        <p:spPr bwMode="auto">
          <a:xfrm>
            <a:off x="8555738" y="2961132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885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altLang="en-US" sz="4000" dirty="0"/>
              <a:t>Binary Trees</a:t>
            </a:r>
            <a:endParaRPr lang="en-US" sz="40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A2CE4-FAEB-4E4F-A6D0-583515443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7" y="2018806"/>
            <a:ext cx="11066864" cy="1410194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altLang="en-US" b="1" dirty="0"/>
              <a:t>Definition:</a:t>
            </a:r>
            <a:r>
              <a:rPr lang="en-US" altLang="en-US" dirty="0"/>
              <a:t> A</a:t>
            </a:r>
            <a:r>
              <a:rPr lang="en-US" altLang="en-US" b="1" i="1" dirty="0"/>
              <a:t> binary tree</a:t>
            </a:r>
            <a:r>
              <a:rPr lang="en-US" altLang="en-US" dirty="0"/>
              <a:t> is a finite set of nodes that is either empty or consists of a root and two disjoint binary trees called the</a:t>
            </a:r>
            <a:r>
              <a:rPr lang="en-US" altLang="en-US" i="1" dirty="0"/>
              <a:t> left</a:t>
            </a:r>
            <a:r>
              <a:rPr lang="en-US" altLang="en-US" dirty="0"/>
              <a:t> and </a:t>
            </a:r>
            <a:r>
              <a:rPr lang="en-US" altLang="en-US" i="1" dirty="0"/>
              <a:t>right</a:t>
            </a:r>
            <a:r>
              <a:rPr lang="en-US" altLang="en-US" dirty="0"/>
              <a:t> subtrees.</a:t>
            </a:r>
            <a:endParaRPr lang="en-US" altLang="en-US" b="1" dirty="0"/>
          </a:p>
          <a:p>
            <a:pPr marL="0" indent="0">
              <a:buNone/>
            </a:pPr>
            <a:endParaRPr lang="en-US" altLang="en-US" sz="2200" dirty="0"/>
          </a:p>
        </p:txBody>
      </p:sp>
      <p:sp>
        <p:nvSpPr>
          <p:cNvPr id="33" name="Oval 6">
            <a:extLst>
              <a:ext uri="{FF2B5EF4-FFF2-40B4-BE49-F238E27FC236}">
                <a16:creationId xmlns:a16="http://schemas.microsoft.com/office/drawing/2014/main" id="{A9A6CC4D-3B2D-4410-A350-D1B6732D9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9637" y="3369211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A</a:t>
            </a:r>
          </a:p>
        </p:txBody>
      </p:sp>
      <p:sp>
        <p:nvSpPr>
          <p:cNvPr id="34" name="Oval 7">
            <a:extLst>
              <a:ext uri="{FF2B5EF4-FFF2-40B4-BE49-F238E27FC236}">
                <a16:creationId xmlns:a16="http://schemas.microsoft.com/office/drawing/2014/main" id="{41EC361A-A1FB-4C42-B7A6-C2BC7DFA9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8637" y="3902611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B</a:t>
            </a:r>
          </a:p>
        </p:txBody>
      </p:sp>
      <p:sp>
        <p:nvSpPr>
          <p:cNvPr id="35" name="Oval 8">
            <a:extLst>
              <a:ext uri="{FF2B5EF4-FFF2-40B4-BE49-F238E27FC236}">
                <a16:creationId xmlns:a16="http://schemas.microsoft.com/office/drawing/2014/main" id="{A06BDF0A-5030-48E4-830C-C7FED1F71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7637" y="4436011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C</a:t>
            </a:r>
          </a:p>
        </p:txBody>
      </p:sp>
      <p:sp>
        <p:nvSpPr>
          <p:cNvPr id="36" name="Oval 9">
            <a:extLst>
              <a:ext uri="{FF2B5EF4-FFF2-40B4-BE49-F238E27FC236}">
                <a16:creationId xmlns:a16="http://schemas.microsoft.com/office/drawing/2014/main" id="{7D71E181-C107-4197-A754-0487827A4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6637" y="4969411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D</a:t>
            </a:r>
          </a:p>
        </p:txBody>
      </p:sp>
      <p:sp>
        <p:nvSpPr>
          <p:cNvPr id="37" name="Oval 10">
            <a:extLst>
              <a:ext uri="{FF2B5EF4-FFF2-40B4-BE49-F238E27FC236}">
                <a16:creationId xmlns:a16="http://schemas.microsoft.com/office/drawing/2014/main" id="{31C6AE4B-3D98-4547-97D3-3283369ED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4637" y="3369211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A</a:t>
            </a:r>
          </a:p>
        </p:txBody>
      </p:sp>
      <p:sp>
        <p:nvSpPr>
          <p:cNvPr id="38" name="Oval 11">
            <a:extLst>
              <a:ext uri="{FF2B5EF4-FFF2-40B4-BE49-F238E27FC236}">
                <a16:creationId xmlns:a16="http://schemas.microsoft.com/office/drawing/2014/main" id="{E14A37D7-0925-4A50-8371-2CDB2398F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5037" y="3826411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B</a:t>
            </a:r>
          </a:p>
        </p:txBody>
      </p:sp>
      <p:sp>
        <p:nvSpPr>
          <p:cNvPr id="39" name="Oval 12">
            <a:extLst>
              <a:ext uri="{FF2B5EF4-FFF2-40B4-BE49-F238E27FC236}">
                <a16:creationId xmlns:a16="http://schemas.microsoft.com/office/drawing/2014/main" id="{96373D56-D585-4350-BACD-B10631E96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8037" y="3978811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C</a:t>
            </a:r>
          </a:p>
        </p:txBody>
      </p:sp>
      <p:sp>
        <p:nvSpPr>
          <p:cNvPr id="40" name="Oval 13">
            <a:extLst>
              <a:ext uri="{FF2B5EF4-FFF2-40B4-BE49-F238E27FC236}">
                <a16:creationId xmlns:a16="http://schemas.microsoft.com/office/drawing/2014/main" id="{4DEE6411-D244-4BCF-B8B1-92DC605AC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1637" y="4283611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D</a:t>
            </a:r>
          </a:p>
        </p:txBody>
      </p:sp>
      <p:sp>
        <p:nvSpPr>
          <p:cNvPr id="41" name="Oval 14">
            <a:extLst>
              <a:ext uri="{FF2B5EF4-FFF2-40B4-BE49-F238E27FC236}">
                <a16:creationId xmlns:a16="http://schemas.microsoft.com/office/drawing/2014/main" id="{E7692C2B-075A-43A0-A96D-D52E29ECD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7037" y="4436011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F</a:t>
            </a:r>
          </a:p>
        </p:txBody>
      </p:sp>
      <p:sp>
        <p:nvSpPr>
          <p:cNvPr id="42" name="Oval 15">
            <a:extLst>
              <a:ext uri="{FF2B5EF4-FFF2-40B4-BE49-F238E27FC236}">
                <a16:creationId xmlns:a16="http://schemas.microsoft.com/office/drawing/2014/main" id="{94AADC5F-29AF-486D-A87B-09116832F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637" y="4359811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E</a:t>
            </a:r>
          </a:p>
        </p:txBody>
      </p:sp>
      <p:sp>
        <p:nvSpPr>
          <p:cNvPr id="43" name="Oval 17">
            <a:extLst>
              <a:ext uri="{FF2B5EF4-FFF2-40B4-BE49-F238E27FC236}">
                <a16:creationId xmlns:a16="http://schemas.microsoft.com/office/drawing/2014/main" id="{0E2090A9-2FDC-43FF-8315-E3CE5661C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5237" y="4436011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G</a:t>
            </a:r>
          </a:p>
        </p:txBody>
      </p:sp>
      <p:sp>
        <p:nvSpPr>
          <p:cNvPr id="44" name="Oval 18">
            <a:extLst>
              <a:ext uri="{FF2B5EF4-FFF2-40B4-BE49-F238E27FC236}">
                <a16:creationId xmlns:a16="http://schemas.microsoft.com/office/drawing/2014/main" id="{C76371EC-3AE8-47D8-969D-47DC79986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4437" y="4817011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H</a:t>
            </a:r>
          </a:p>
        </p:txBody>
      </p:sp>
      <p:sp>
        <p:nvSpPr>
          <p:cNvPr id="45" name="Oval 19">
            <a:extLst>
              <a:ext uri="{FF2B5EF4-FFF2-40B4-BE49-F238E27FC236}">
                <a16:creationId xmlns:a16="http://schemas.microsoft.com/office/drawing/2014/main" id="{753095BA-6083-4535-8E0E-D8406649F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6437" y="4893211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I</a:t>
            </a:r>
          </a:p>
        </p:txBody>
      </p:sp>
      <p:sp>
        <p:nvSpPr>
          <p:cNvPr id="46" name="Line 20">
            <a:extLst>
              <a:ext uri="{FF2B5EF4-FFF2-40B4-BE49-F238E27FC236}">
                <a16:creationId xmlns:a16="http://schemas.microsoft.com/office/drawing/2014/main" id="{7F899B85-278B-4CA3-B726-545B0272FE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73437" y="3750211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21">
            <a:extLst>
              <a:ext uri="{FF2B5EF4-FFF2-40B4-BE49-F238E27FC236}">
                <a16:creationId xmlns:a16="http://schemas.microsoft.com/office/drawing/2014/main" id="{96E7E5EF-5DB6-470D-B1DB-E5EC933B897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92437" y="4207411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Line 22">
            <a:extLst>
              <a:ext uri="{FF2B5EF4-FFF2-40B4-BE49-F238E27FC236}">
                <a16:creationId xmlns:a16="http://schemas.microsoft.com/office/drawing/2014/main" id="{F4BB3861-1908-4681-8BFF-E14C6CC15B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11437" y="4740811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23">
            <a:extLst>
              <a:ext uri="{FF2B5EF4-FFF2-40B4-BE49-F238E27FC236}">
                <a16:creationId xmlns:a16="http://schemas.microsoft.com/office/drawing/2014/main" id="{0826C695-7779-428B-B077-7157DBDA69B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49837" y="3674011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24">
            <a:extLst>
              <a:ext uri="{FF2B5EF4-FFF2-40B4-BE49-F238E27FC236}">
                <a16:creationId xmlns:a16="http://schemas.microsoft.com/office/drawing/2014/main" id="{F97CAA44-1C16-4EE1-A67D-B3AB6CB86D2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16437" y="4131211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25">
            <a:extLst>
              <a:ext uri="{FF2B5EF4-FFF2-40B4-BE49-F238E27FC236}">
                <a16:creationId xmlns:a16="http://schemas.microsoft.com/office/drawing/2014/main" id="{8EA6536C-62BC-4E09-BD80-19C977C1248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59237" y="4588411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Line 26">
            <a:extLst>
              <a:ext uri="{FF2B5EF4-FFF2-40B4-BE49-F238E27FC236}">
                <a16:creationId xmlns:a16="http://schemas.microsoft.com/office/drawing/2014/main" id="{1E8BBCF9-CE98-4DDA-B4DC-6A60D10950C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9837" y="4131211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Line 27">
            <a:extLst>
              <a:ext uri="{FF2B5EF4-FFF2-40B4-BE49-F238E27FC236}">
                <a16:creationId xmlns:a16="http://schemas.microsoft.com/office/drawing/2014/main" id="{EBF2E3E2-FFAE-4FBC-BACE-56494EC7DA74}"/>
              </a:ext>
            </a:extLst>
          </p:cNvPr>
          <p:cNvSpPr>
            <a:spLocks noChangeShapeType="1"/>
          </p:cNvSpPr>
          <p:nvPr/>
        </p:nvSpPr>
        <p:spPr bwMode="auto">
          <a:xfrm>
            <a:off x="4316437" y="4664611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Line 28">
            <a:extLst>
              <a:ext uri="{FF2B5EF4-FFF2-40B4-BE49-F238E27FC236}">
                <a16:creationId xmlns:a16="http://schemas.microsoft.com/office/drawing/2014/main" id="{231EAA23-8254-4E39-A0FF-84F8DF830B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35637" y="4283611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Line 29">
            <a:extLst>
              <a:ext uri="{FF2B5EF4-FFF2-40B4-BE49-F238E27FC236}">
                <a16:creationId xmlns:a16="http://schemas.microsoft.com/office/drawing/2014/main" id="{97FF22D3-10BC-4331-969B-68B5211B0C9F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2837" y="4283611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Line 30">
            <a:extLst>
              <a:ext uri="{FF2B5EF4-FFF2-40B4-BE49-F238E27FC236}">
                <a16:creationId xmlns:a16="http://schemas.microsoft.com/office/drawing/2014/main" id="{773F46DE-3692-4C63-A66C-FBA811E8C9F1}"/>
              </a:ext>
            </a:extLst>
          </p:cNvPr>
          <p:cNvSpPr>
            <a:spLocks noChangeShapeType="1"/>
          </p:cNvSpPr>
          <p:nvPr/>
        </p:nvSpPr>
        <p:spPr bwMode="auto">
          <a:xfrm>
            <a:off x="5535637" y="3674011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Oval 31">
            <a:extLst>
              <a:ext uri="{FF2B5EF4-FFF2-40B4-BE49-F238E27FC236}">
                <a16:creationId xmlns:a16="http://schemas.microsoft.com/office/drawing/2014/main" id="{C1F9718C-CA12-4D12-AE70-D8129C438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7437" y="3521611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A</a:t>
            </a:r>
          </a:p>
        </p:txBody>
      </p:sp>
      <p:sp>
        <p:nvSpPr>
          <p:cNvPr id="58" name="Oval 32">
            <a:extLst>
              <a:ext uri="{FF2B5EF4-FFF2-40B4-BE49-F238E27FC236}">
                <a16:creationId xmlns:a16="http://schemas.microsoft.com/office/drawing/2014/main" id="{4663B1D6-D082-4DCF-9AB4-E3F934F0D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7837" y="3978811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B</a:t>
            </a:r>
          </a:p>
        </p:txBody>
      </p:sp>
      <p:sp>
        <p:nvSpPr>
          <p:cNvPr id="59" name="Oval 33">
            <a:extLst>
              <a:ext uri="{FF2B5EF4-FFF2-40B4-BE49-F238E27FC236}">
                <a16:creationId xmlns:a16="http://schemas.microsoft.com/office/drawing/2014/main" id="{03B0F300-3BB2-433A-A1A9-90C810A6C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0837" y="4131211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C</a:t>
            </a:r>
          </a:p>
        </p:txBody>
      </p:sp>
      <p:sp>
        <p:nvSpPr>
          <p:cNvPr id="60" name="Oval 34">
            <a:extLst>
              <a:ext uri="{FF2B5EF4-FFF2-40B4-BE49-F238E27FC236}">
                <a16:creationId xmlns:a16="http://schemas.microsoft.com/office/drawing/2014/main" id="{732D25F3-A0B9-4B77-9EA9-FB928BB38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4437" y="4436011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D</a:t>
            </a:r>
          </a:p>
        </p:txBody>
      </p:sp>
      <p:sp>
        <p:nvSpPr>
          <p:cNvPr id="61" name="Oval 35">
            <a:extLst>
              <a:ext uri="{FF2B5EF4-FFF2-40B4-BE49-F238E27FC236}">
                <a16:creationId xmlns:a16="http://schemas.microsoft.com/office/drawing/2014/main" id="{0E040F79-ABA0-4D96-AA28-BE132E85E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9837" y="4588411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F</a:t>
            </a:r>
          </a:p>
        </p:txBody>
      </p:sp>
      <p:sp>
        <p:nvSpPr>
          <p:cNvPr id="62" name="Oval 36">
            <a:extLst>
              <a:ext uri="{FF2B5EF4-FFF2-40B4-BE49-F238E27FC236}">
                <a16:creationId xmlns:a16="http://schemas.microsoft.com/office/drawing/2014/main" id="{82858FEF-1096-4CB1-BFED-34C892BFA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6437" y="4512211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E</a:t>
            </a:r>
          </a:p>
        </p:txBody>
      </p:sp>
      <p:sp>
        <p:nvSpPr>
          <p:cNvPr id="63" name="Oval 37">
            <a:extLst>
              <a:ext uri="{FF2B5EF4-FFF2-40B4-BE49-F238E27FC236}">
                <a16:creationId xmlns:a16="http://schemas.microsoft.com/office/drawing/2014/main" id="{4A3DC281-BC69-40AF-86B5-4B76FC8FA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8037" y="4588411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G</a:t>
            </a:r>
          </a:p>
        </p:txBody>
      </p:sp>
      <p:sp>
        <p:nvSpPr>
          <p:cNvPr id="64" name="Line 40">
            <a:extLst>
              <a:ext uri="{FF2B5EF4-FFF2-40B4-BE49-F238E27FC236}">
                <a16:creationId xmlns:a16="http://schemas.microsoft.com/office/drawing/2014/main" id="{13828F89-FED0-4769-BF14-B5FE23B7994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02637" y="3826411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" name="Line 41">
            <a:extLst>
              <a:ext uri="{FF2B5EF4-FFF2-40B4-BE49-F238E27FC236}">
                <a16:creationId xmlns:a16="http://schemas.microsoft.com/office/drawing/2014/main" id="{A7C57FB3-5578-485E-B46C-6A6A5357AA8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69237" y="4283611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Line 43">
            <a:extLst>
              <a:ext uri="{FF2B5EF4-FFF2-40B4-BE49-F238E27FC236}">
                <a16:creationId xmlns:a16="http://schemas.microsoft.com/office/drawing/2014/main" id="{9E5A2FF5-0B57-48CB-90F7-1054B314B6DF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2637" y="4283611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Line 45">
            <a:extLst>
              <a:ext uri="{FF2B5EF4-FFF2-40B4-BE49-F238E27FC236}">
                <a16:creationId xmlns:a16="http://schemas.microsoft.com/office/drawing/2014/main" id="{B3EF8BFB-F91F-4CDC-95B6-5D8270C493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888437" y="4436011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" name="Line 46">
            <a:extLst>
              <a:ext uri="{FF2B5EF4-FFF2-40B4-BE49-F238E27FC236}">
                <a16:creationId xmlns:a16="http://schemas.microsoft.com/office/drawing/2014/main" id="{2B36D6CD-0778-4524-B111-56B2A84050B6}"/>
              </a:ext>
            </a:extLst>
          </p:cNvPr>
          <p:cNvSpPr>
            <a:spLocks noChangeShapeType="1"/>
          </p:cNvSpPr>
          <p:nvPr/>
        </p:nvSpPr>
        <p:spPr bwMode="auto">
          <a:xfrm>
            <a:off x="9345637" y="4436011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Line 47">
            <a:extLst>
              <a:ext uri="{FF2B5EF4-FFF2-40B4-BE49-F238E27FC236}">
                <a16:creationId xmlns:a16="http://schemas.microsoft.com/office/drawing/2014/main" id="{8B43044F-701B-4E27-9EFA-EDBF99297D2F}"/>
              </a:ext>
            </a:extLst>
          </p:cNvPr>
          <p:cNvSpPr>
            <a:spLocks noChangeShapeType="1"/>
          </p:cNvSpPr>
          <p:nvPr/>
        </p:nvSpPr>
        <p:spPr bwMode="auto">
          <a:xfrm>
            <a:off x="8888437" y="3826411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" name="Text Box 48">
            <a:extLst>
              <a:ext uri="{FF2B5EF4-FFF2-40B4-BE49-F238E27FC236}">
                <a16:creationId xmlns:a16="http://schemas.microsoft.com/office/drawing/2014/main" id="{8BF5F467-0C3A-4BF2-A828-584C85F6E1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0837" y="5426611"/>
            <a:ext cx="1828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/>
              <a:t>Left skewed binary tree</a:t>
            </a:r>
          </a:p>
        </p:txBody>
      </p:sp>
      <p:sp>
        <p:nvSpPr>
          <p:cNvPr id="71" name="Text Box 49">
            <a:extLst>
              <a:ext uri="{FF2B5EF4-FFF2-40B4-BE49-F238E27FC236}">
                <a16:creationId xmlns:a16="http://schemas.microsoft.com/office/drawing/2014/main" id="{9F0BC28D-1A1A-47F4-B618-D818BAE714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3037" y="5426611"/>
            <a:ext cx="2743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Complete binary tree</a:t>
            </a:r>
          </a:p>
        </p:txBody>
      </p:sp>
      <p:sp>
        <p:nvSpPr>
          <p:cNvPr id="72" name="Text Box 50">
            <a:extLst>
              <a:ext uri="{FF2B5EF4-FFF2-40B4-BE49-F238E27FC236}">
                <a16:creationId xmlns:a16="http://schemas.microsoft.com/office/drawing/2014/main" id="{D94FA0EA-5C3D-492A-9EA4-AECAFEB7EB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4437" y="5274211"/>
            <a:ext cx="2667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Full binary tree</a:t>
            </a:r>
          </a:p>
        </p:txBody>
      </p:sp>
    </p:spTree>
    <p:extLst>
      <p:ext uri="{BB962C8B-B14F-4D97-AF65-F5344CB8AC3E}">
        <p14:creationId xmlns:p14="http://schemas.microsoft.com/office/powerpoint/2010/main" val="2702540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altLang="en-US" sz="4000" dirty="0"/>
              <a:t>Binary Search Tree</a:t>
            </a:r>
            <a:endParaRPr lang="en-US" sz="40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A2CE4-FAEB-4E4F-A6D0-583515443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7" y="2018806"/>
            <a:ext cx="11066864" cy="4290554"/>
          </a:xfrm>
        </p:spPr>
        <p:txBody>
          <a:bodyPr>
            <a:normAutofit fontScale="92500"/>
          </a:bodyPr>
          <a:lstStyle/>
          <a:p>
            <a:pPr>
              <a:spcBef>
                <a:spcPct val="50000"/>
              </a:spcBef>
            </a:pPr>
            <a:r>
              <a:rPr lang="en-US" altLang="en-US" b="1" dirty="0"/>
              <a:t>Definition:</a:t>
            </a:r>
            <a:r>
              <a:rPr lang="en-US" altLang="en-US" dirty="0"/>
              <a:t> A </a:t>
            </a:r>
            <a:r>
              <a:rPr lang="en-US" altLang="en-US" i="1" dirty="0"/>
              <a:t>binary search tree</a:t>
            </a:r>
            <a:r>
              <a:rPr lang="en-US" altLang="en-US" dirty="0"/>
              <a:t> is a binary tree. It may be empty. If is not empty, then it satisfies the following properties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b="1" dirty="0"/>
              <a:t> </a:t>
            </a:r>
            <a:r>
              <a:rPr lang="en-US" altLang="en-US" dirty="0"/>
              <a:t>Every element has a key and no two elements have the same key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dirty="0"/>
              <a:t> The keys in the left subtree are  smaller than the key in the root.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dirty="0"/>
              <a:t> The keys in the right subtree are larger than the key in the root.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dirty="0"/>
              <a:t> The left and right subtrees are also binary search trees.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en-US" altLang="en-US" dirty="0"/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b="1" dirty="0"/>
              <a:t>	</a:t>
            </a:r>
            <a:r>
              <a:rPr lang="en-US" altLang="en-US" dirty="0"/>
              <a:t>A binary search tree can support the operations search, insert, and delete. </a:t>
            </a:r>
            <a:endParaRPr lang="en-US" altLang="en-US" b="1" dirty="0"/>
          </a:p>
          <a:p>
            <a:pPr marL="0" indent="0">
              <a:buNone/>
            </a:pPr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4286775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altLang="en-US" sz="4000" b="1" dirty="0"/>
              <a:t>Example of Binary Search Tree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2" name="Group 18">
            <a:extLst>
              <a:ext uri="{FF2B5EF4-FFF2-40B4-BE49-F238E27FC236}">
                <a16:creationId xmlns:a16="http://schemas.microsoft.com/office/drawing/2014/main" id="{4E3C3E07-9C83-4B3C-A4A5-E45B0C9D3511}"/>
              </a:ext>
            </a:extLst>
          </p:cNvPr>
          <p:cNvGrpSpPr>
            <a:grpSpLocks/>
          </p:cNvGrpSpPr>
          <p:nvPr/>
        </p:nvGrpSpPr>
        <p:grpSpPr bwMode="auto">
          <a:xfrm>
            <a:off x="3378591" y="2567446"/>
            <a:ext cx="3505200" cy="3124200"/>
            <a:chOff x="1632" y="1200"/>
            <a:chExt cx="2208" cy="1968"/>
          </a:xfrm>
        </p:grpSpPr>
        <p:sp>
          <p:nvSpPr>
            <p:cNvPr id="13" name="Oval 4">
              <a:extLst>
                <a:ext uri="{FF2B5EF4-FFF2-40B4-BE49-F238E27FC236}">
                  <a16:creationId xmlns:a16="http://schemas.microsoft.com/office/drawing/2014/main" id="{679B2355-410D-49D4-84B9-605A040874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200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30</a:t>
              </a:r>
            </a:p>
          </p:txBody>
        </p:sp>
        <p:sp>
          <p:nvSpPr>
            <p:cNvPr id="14" name="Oval 5">
              <a:extLst>
                <a:ext uri="{FF2B5EF4-FFF2-40B4-BE49-F238E27FC236}">
                  <a16:creationId xmlns:a16="http://schemas.microsoft.com/office/drawing/2014/main" id="{FDCE551F-43DE-461E-B953-72FD05E398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728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25</a:t>
              </a:r>
            </a:p>
          </p:txBody>
        </p:sp>
        <p:sp>
          <p:nvSpPr>
            <p:cNvPr id="15" name="Oval 6">
              <a:extLst>
                <a:ext uri="{FF2B5EF4-FFF2-40B4-BE49-F238E27FC236}">
                  <a16:creationId xmlns:a16="http://schemas.microsoft.com/office/drawing/2014/main" id="{AE0795B0-6E9B-4325-A67A-233DE5244B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776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40</a:t>
              </a:r>
            </a:p>
          </p:txBody>
        </p:sp>
        <p:sp>
          <p:nvSpPr>
            <p:cNvPr id="16" name="Oval 7">
              <a:extLst>
                <a:ext uri="{FF2B5EF4-FFF2-40B4-BE49-F238E27FC236}">
                  <a16:creationId xmlns:a16="http://schemas.microsoft.com/office/drawing/2014/main" id="{513A51C0-8E9D-457D-92BB-59A244A11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208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15</a:t>
              </a:r>
            </a:p>
          </p:txBody>
        </p:sp>
        <p:sp>
          <p:nvSpPr>
            <p:cNvPr id="17" name="Oval 8">
              <a:extLst>
                <a:ext uri="{FF2B5EF4-FFF2-40B4-BE49-F238E27FC236}">
                  <a16:creationId xmlns:a16="http://schemas.microsoft.com/office/drawing/2014/main" id="{62BA6037-C3E9-4448-9DA8-5CEC838D22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256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28</a:t>
              </a:r>
            </a:p>
          </p:txBody>
        </p:sp>
        <p:sp>
          <p:nvSpPr>
            <p:cNvPr id="18" name="Oval 9">
              <a:extLst>
                <a:ext uri="{FF2B5EF4-FFF2-40B4-BE49-F238E27FC236}">
                  <a16:creationId xmlns:a16="http://schemas.microsoft.com/office/drawing/2014/main" id="{C76589AB-6458-47E6-BFEB-895C0116D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35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50</a:t>
              </a:r>
            </a:p>
          </p:txBody>
        </p:sp>
        <p:sp>
          <p:nvSpPr>
            <p:cNvPr id="19" name="Oval 10">
              <a:extLst>
                <a:ext uri="{FF2B5EF4-FFF2-40B4-BE49-F238E27FC236}">
                  <a16:creationId xmlns:a16="http://schemas.microsoft.com/office/drawing/2014/main" id="{3B8723D5-6614-4010-8774-AFF69C41F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283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45</a:t>
              </a:r>
            </a:p>
          </p:txBody>
        </p:sp>
        <p:sp>
          <p:nvSpPr>
            <p:cNvPr id="20" name="Line 11">
              <a:extLst>
                <a:ext uri="{FF2B5EF4-FFF2-40B4-BE49-F238E27FC236}">
                  <a16:creationId xmlns:a16="http://schemas.microsoft.com/office/drawing/2014/main" id="{C8DB01F8-247B-42CA-A089-4B20D26E0E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00" y="1488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2">
              <a:extLst>
                <a:ext uri="{FF2B5EF4-FFF2-40B4-BE49-F238E27FC236}">
                  <a16:creationId xmlns:a16="http://schemas.microsoft.com/office/drawing/2014/main" id="{E91B5E80-3BF6-440E-8CB8-BB10B1E32E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0" y="201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3">
              <a:extLst>
                <a:ext uri="{FF2B5EF4-FFF2-40B4-BE49-F238E27FC236}">
                  <a16:creationId xmlns:a16="http://schemas.microsoft.com/office/drawing/2014/main" id="{F4E553D7-398F-4EC8-BA43-18312478A9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440"/>
              <a:ext cx="22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4">
              <a:extLst>
                <a:ext uri="{FF2B5EF4-FFF2-40B4-BE49-F238E27FC236}">
                  <a16:creationId xmlns:a16="http://schemas.microsoft.com/office/drawing/2014/main" id="{06B91AFB-E479-4C4A-ADFC-4765AA2882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016"/>
              <a:ext cx="139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15">
              <a:extLst>
                <a:ext uri="{FF2B5EF4-FFF2-40B4-BE49-F238E27FC236}">
                  <a16:creationId xmlns:a16="http://schemas.microsoft.com/office/drawing/2014/main" id="{F1C6E243-AC25-4B0B-BC4A-F0324F605E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01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6">
              <a:extLst>
                <a:ext uri="{FF2B5EF4-FFF2-40B4-BE49-F238E27FC236}">
                  <a16:creationId xmlns:a16="http://schemas.microsoft.com/office/drawing/2014/main" id="{AD573FFA-883E-4260-A045-1ECAE6021F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0" y="2640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2727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altLang="en-US" sz="4000" dirty="0"/>
              <a:t>Binary Search Tree Representation</a:t>
            </a:r>
            <a:endParaRPr lang="en-US" sz="40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A2CE4-FAEB-4E4F-A6D0-583515443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7" y="2018806"/>
            <a:ext cx="11066864" cy="4290554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2800" b="1" dirty="0"/>
              <a:t>Vector based representation:</a:t>
            </a:r>
            <a:endParaRPr lang="en-US" altLang="en-US" sz="2800" dirty="0"/>
          </a:p>
          <a:p>
            <a:r>
              <a:rPr lang="en-US" altLang="en-US" sz="2800" dirty="0"/>
              <a:t>A  simple structure for representing a binary tree T is based on a way of numbering the nodes of T. For every node v of T, let p(v) be the integer defined as follows</a:t>
            </a:r>
          </a:p>
          <a:p>
            <a:r>
              <a:rPr lang="en-US" altLang="en-US" sz="2800" dirty="0"/>
              <a:t>If v is the root of T , then p(v) =0</a:t>
            </a:r>
          </a:p>
          <a:p>
            <a:r>
              <a:rPr lang="en-US" altLang="en-US" sz="2800" dirty="0"/>
              <a:t>If v is the left child of node u, then p(v)=2p(u)+1.</a:t>
            </a:r>
          </a:p>
          <a:p>
            <a:r>
              <a:rPr lang="en-US" altLang="en-US" sz="2800" dirty="0"/>
              <a:t>If v is the right childe of node u, then p(v)=2p(u)+2.</a:t>
            </a:r>
          </a:p>
          <a:p>
            <a:r>
              <a:rPr lang="en-US" altLang="en-US" sz="2800" dirty="0"/>
              <a:t>The numbering function p is known as a </a:t>
            </a:r>
            <a:r>
              <a:rPr lang="en-US" altLang="en-US" sz="2800" b="1" i="1" dirty="0"/>
              <a:t>level numbering</a:t>
            </a:r>
            <a:r>
              <a:rPr lang="en-US" altLang="en-US" sz="2800" dirty="0"/>
              <a:t> of the nodes in a binary tree T, for it numbers the nodes on each level of T in increasing order from left to right, although it may skip some numbers.</a:t>
            </a:r>
            <a:r>
              <a:rPr lang="en-US" altLang="en-US" dirty="0"/>
              <a:t> </a:t>
            </a:r>
            <a:endParaRPr lang="en-US" altLang="en-US" b="1" dirty="0"/>
          </a:p>
          <a:p>
            <a:pPr marL="0" indent="0">
              <a:buNone/>
            </a:pPr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515282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altLang="en-US" sz="4000" dirty="0"/>
              <a:t>Binary Search Tree Representation</a:t>
            </a:r>
            <a:endParaRPr lang="en-US" sz="40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8" name="Group 18">
            <a:extLst>
              <a:ext uri="{FF2B5EF4-FFF2-40B4-BE49-F238E27FC236}">
                <a16:creationId xmlns:a16="http://schemas.microsoft.com/office/drawing/2014/main" id="{D986B398-E71B-4E62-ABE6-6322305BEEE7}"/>
              </a:ext>
            </a:extLst>
          </p:cNvPr>
          <p:cNvGrpSpPr>
            <a:grpSpLocks/>
          </p:cNvGrpSpPr>
          <p:nvPr/>
        </p:nvGrpSpPr>
        <p:grpSpPr bwMode="auto">
          <a:xfrm>
            <a:off x="7570764" y="2175263"/>
            <a:ext cx="3505200" cy="3124200"/>
            <a:chOff x="1632" y="1200"/>
            <a:chExt cx="2208" cy="1968"/>
          </a:xfrm>
        </p:grpSpPr>
        <p:sp>
          <p:nvSpPr>
            <p:cNvPr id="9" name="Oval 4">
              <a:extLst>
                <a:ext uri="{FF2B5EF4-FFF2-40B4-BE49-F238E27FC236}">
                  <a16:creationId xmlns:a16="http://schemas.microsoft.com/office/drawing/2014/main" id="{87EC0C8C-4A29-4EBF-B9DA-DDD0307E00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200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30</a:t>
              </a:r>
            </a:p>
          </p:txBody>
        </p:sp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4894C39E-5C60-47BD-BE69-8A54F23B71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728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25</a:t>
              </a:r>
            </a:p>
          </p:txBody>
        </p:sp>
        <p:sp>
          <p:nvSpPr>
            <p:cNvPr id="11" name="Oval 6">
              <a:extLst>
                <a:ext uri="{FF2B5EF4-FFF2-40B4-BE49-F238E27FC236}">
                  <a16:creationId xmlns:a16="http://schemas.microsoft.com/office/drawing/2014/main" id="{A0695E92-9DCC-490B-8CB0-B129066A9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776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40</a:t>
              </a:r>
            </a:p>
          </p:txBody>
        </p:sp>
        <p:sp>
          <p:nvSpPr>
            <p:cNvPr id="12" name="Oval 7">
              <a:extLst>
                <a:ext uri="{FF2B5EF4-FFF2-40B4-BE49-F238E27FC236}">
                  <a16:creationId xmlns:a16="http://schemas.microsoft.com/office/drawing/2014/main" id="{C56A2A39-E972-493D-9CCB-101592BE16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208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15</a:t>
              </a:r>
            </a:p>
          </p:txBody>
        </p:sp>
        <p:sp>
          <p:nvSpPr>
            <p:cNvPr id="13" name="Oval 8">
              <a:extLst>
                <a:ext uri="{FF2B5EF4-FFF2-40B4-BE49-F238E27FC236}">
                  <a16:creationId xmlns:a16="http://schemas.microsoft.com/office/drawing/2014/main" id="{0BC6E735-6E36-43B2-A3A2-D2026C952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256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28</a:t>
              </a:r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4D377FFC-B562-4DEC-AC79-C7984AC726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35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50</a:t>
              </a:r>
            </a:p>
          </p:txBody>
        </p:sp>
        <p:sp>
          <p:nvSpPr>
            <p:cNvPr id="15" name="Oval 10">
              <a:extLst>
                <a:ext uri="{FF2B5EF4-FFF2-40B4-BE49-F238E27FC236}">
                  <a16:creationId xmlns:a16="http://schemas.microsoft.com/office/drawing/2014/main" id="{71C02E61-1F68-453C-947C-BF980D9D1D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283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45</a:t>
              </a:r>
            </a:p>
          </p:txBody>
        </p:sp>
        <p:sp>
          <p:nvSpPr>
            <p:cNvPr id="16" name="Line 11">
              <a:extLst>
                <a:ext uri="{FF2B5EF4-FFF2-40B4-BE49-F238E27FC236}">
                  <a16:creationId xmlns:a16="http://schemas.microsoft.com/office/drawing/2014/main" id="{8D5E27D1-8050-42F1-B2B5-D9B1B39999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00" y="1488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2">
              <a:extLst>
                <a:ext uri="{FF2B5EF4-FFF2-40B4-BE49-F238E27FC236}">
                  <a16:creationId xmlns:a16="http://schemas.microsoft.com/office/drawing/2014/main" id="{AA39BE2E-13A9-4AE3-AFE0-DB270F0F25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0" y="201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3">
              <a:extLst>
                <a:ext uri="{FF2B5EF4-FFF2-40B4-BE49-F238E27FC236}">
                  <a16:creationId xmlns:a16="http://schemas.microsoft.com/office/drawing/2014/main" id="{D0E47784-EE7B-42D4-826E-D6BF3AE7E6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440"/>
              <a:ext cx="22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4">
              <a:extLst>
                <a:ext uri="{FF2B5EF4-FFF2-40B4-BE49-F238E27FC236}">
                  <a16:creationId xmlns:a16="http://schemas.microsoft.com/office/drawing/2014/main" id="{DCCDF015-2B87-4B9E-8F0F-89A5578412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016"/>
              <a:ext cx="139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5">
              <a:extLst>
                <a:ext uri="{FF2B5EF4-FFF2-40B4-BE49-F238E27FC236}">
                  <a16:creationId xmlns:a16="http://schemas.microsoft.com/office/drawing/2014/main" id="{9B54C8B0-33FE-4524-B274-9705E8EA4F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01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6">
              <a:extLst>
                <a:ext uri="{FF2B5EF4-FFF2-40B4-BE49-F238E27FC236}">
                  <a16:creationId xmlns:a16="http://schemas.microsoft.com/office/drawing/2014/main" id="{4890CBCE-4A68-43C3-9B90-BE0918BD67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0" y="2640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D6165FF-47FA-4848-8AF4-0065DE72E2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787254"/>
              </p:ext>
            </p:extLst>
          </p:nvPr>
        </p:nvGraphicFramePr>
        <p:xfrm>
          <a:off x="372012" y="4919876"/>
          <a:ext cx="8128005" cy="6122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>
                  <a:extLst>
                    <a:ext uri="{9D8B030D-6E8A-4147-A177-3AD203B41FA5}">
                      <a16:colId xmlns:a16="http://schemas.microsoft.com/office/drawing/2014/main" val="3387025600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442827187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171717793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404404100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00443047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730737347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8973886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334725668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926270384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946806688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778631076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252696725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378261999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678499663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879167244"/>
                    </a:ext>
                  </a:extLst>
                </a:gridCol>
              </a:tblGrid>
              <a:tr h="61224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3458182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B17AD4D2-0E1F-460F-88BF-E82D2856F633}"/>
              </a:ext>
            </a:extLst>
          </p:cNvPr>
          <p:cNvSpPr txBox="1"/>
          <p:nvPr/>
        </p:nvSpPr>
        <p:spPr>
          <a:xfrm>
            <a:off x="541305" y="2418677"/>
            <a:ext cx="66585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dirty="0"/>
              <a:t>If v is the root of T , then p(v) =0</a:t>
            </a:r>
          </a:p>
          <a:p>
            <a:r>
              <a:rPr lang="en-US" altLang="en-US" sz="2400" dirty="0"/>
              <a:t>If v is the left child of node u, then p(v)=2p(u)+1.</a:t>
            </a:r>
          </a:p>
          <a:p>
            <a:r>
              <a:rPr lang="en-US" altLang="en-US" sz="2400" dirty="0"/>
              <a:t>If v is the right childe of node u, then p(v)=2p(u)+2.</a:t>
            </a:r>
          </a:p>
        </p:txBody>
      </p:sp>
      <p:graphicFrame>
        <p:nvGraphicFramePr>
          <p:cNvPr id="26" name="Table 5">
            <a:extLst>
              <a:ext uri="{FF2B5EF4-FFF2-40B4-BE49-F238E27FC236}">
                <a16:creationId xmlns:a16="http://schemas.microsoft.com/office/drawing/2014/main" id="{A13BC413-9417-42BF-BB4E-7A88C9185A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821369"/>
              </p:ext>
            </p:extLst>
          </p:nvPr>
        </p:nvGraphicFramePr>
        <p:xfrm>
          <a:off x="372012" y="5582816"/>
          <a:ext cx="8128005" cy="6122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>
                  <a:extLst>
                    <a:ext uri="{9D8B030D-6E8A-4147-A177-3AD203B41FA5}">
                      <a16:colId xmlns:a16="http://schemas.microsoft.com/office/drawing/2014/main" val="3387025600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442827187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171717793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404404100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00443047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730737347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8973886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334725668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926270384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946806688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778631076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252696725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378261999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678499663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879167244"/>
                    </a:ext>
                  </a:extLst>
                </a:gridCol>
              </a:tblGrid>
              <a:tr h="612243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3458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7349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0525395E41FC40B143496053B59309" ma:contentTypeVersion="4" ma:contentTypeDescription="Create a new document." ma:contentTypeScope="" ma:versionID="e1aea9e7d2ef9f6b8102cda2e952e7f0">
  <xsd:schema xmlns:xsd="http://www.w3.org/2001/XMLSchema" xmlns:xs="http://www.w3.org/2001/XMLSchema" xmlns:p="http://schemas.microsoft.com/office/2006/metadata/properties" xmlns:ns2="f4a321fe-2540-41fe-af76-bf9e86ef03f4" targetNamespace="http://schemas.microsoft.com/office/2006/metadata/properties" ma:root="true" ma:fieldsID="18ce7eaf534322a645540b1a92c997ed" ns2:_="">
    <xsd:import namespace="f4a321fe-2540-41fe-af76-bf9e86ef03f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a321fe-2540-41fe-af76-bf9e86ef03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F4CBDE4-2D65-4BE8-A816-A7729E368297}"/>
</file>

<file path=customXml/itemProps2.xml><?xml version="1.0" encoding="utf-8"?>
<ds:datastoreItem xmlns:ds="http://schemas.openxmlformats.org/officeDocument/2006/customXml" ds:itemID="{07D89883-A057-4C5C-9630-48D1B4A6AB0D}"/>
</file>

<file path=customXml/itemProps3.xml><?xml version="1.0" encoding="utf-8"?>
<ds:datastoreItem xmlns:ds="http://schemas.openxmlformats.org/officeDocument/2006/customXml" ds:itemID="{1FA0E9E1-4194-4664-9D6C-44CB383CDE18}"/>
</file>

<file path=docProps/app.xml><?xml version="1.0" encoding="utf-8"?>
<Properties xmlns="http://schemas.openxmlformats.org/officeDocument/2006/extended-properties" xmlns:vt="http://schemas.openxmlformats.org/officeDocument/2006/docPropsVTypes">
  <TotalTime>1472</TotalTime>
  <Words>1227</Words>
  <Application>Microsoft Office PowerPoint</Application>
  <PresentationFormat>Widescreen</PresentationFormat>
  <Paragraphs>234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Office Theme</vt:lpstr>
      <vt:lpstr>Office Theme</vt:lpstr>
      <vt:lpstr>Binary Search Trees</vt:lpstr>
      <vt:lpstr>Tree</vt:lpstr>
      <vt:lpstr>Tree - Terminology</vt:lpstr>
      <vt:lpstr>Tree - Terminology</vt:lpstr>
      <vt:lpstr>Binary Trees</vt:lpstr>
      <vt:lpstr>Binary Search Tree</vt:lpstr>
      <vt:lpstr>Example of Binary Search Tree</vt:lpstr>
      <vt:lpstr>Binary Search Tree Representation</vt:lpstr>
      <vt:lpstr>Binary Search Tree Representation</vt:lpstr>
      <vt:lpstr>Binary Search Tree Representation</vt:lpstr>
      <vt:lpstr>Binary Search Tree- Search Operation</vt:lpstr>
      <vt:lpstr>Binary Search Tree- Search Operation</vt:lpstr>
      <vt:lpstr>Binary Search Tree- Search Operation</vt:lpstr>
      <vt:lpstr>Binary Search Tree- Insert Operation</vt:lpstr>
      <vt:lpstr>Binary Search Tree- Insert Operation</vt:lpstr>
      <vt:lpstr>Binary Search Tree- Delete Operation</vt:lpstr>
      <vt:lpstr>Binary Search Tree- Delete Operation</vt:lpstr>
      <vt:lpstr>Binary Search Tree- Delete Operation</vt:lpstr>
      <vt:lpstr>Binary Search Tree- Delete Operation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Janardhan Naidu</dc:creator>
  <cp:lastModifiedBy>Janardhan Naidu</cp:lastModifiedBy>
  <cp:revision>50</cp:revision>
  <dcterms:created xsi:type="dcterms:W3CDTF">2020-08-25T14:48:16Z</dcterms:created>
  <dcterms:modified xsi:type="dcterms:W3CDTF">2021-01-06T05:30:56Z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0x010100090525395E41FC40B143496053B59309</vt:lpwstr>
  </property>
</Properties>
</file>