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73" r:id="rId2"/>
    <p:sldId id="632" r:id="rId3"/>
    <p:sldId id="686" r:id="rId4"/>
    <p:sldId id="633" r:id="rId5"/>
    <p:sldId id="635" r:id="rId6"/>
    <p:sldId id="687" r:id="rId7"/>
    <p:sldId id="641" r:id="rId8"/>
    <p:sldId id="642" r:id="rId9"/>
    <p:sldId id="644" r:id="rId10"/>
    <p:sldId id="645" r:id="rId11"/>
    <p:sldId id="646" r:id="rId12"/>
    <p:sldId id="648" r:id="rId13"/>
    <p:sldId id="649" r:id="rId14"/>
    <p:sldId id="650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293" r:id="rId25"/>
    <p:sldId id="294" r:id="rId26"/>
  </p:sldIdLst>
  <p:sldSz cx="9144000" cy="6858000" type="screen4x3"/>
  <p:notesSz cx="68580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80"/>
    <a:srgbClr val="CC0000"/>
    <a:srgbClr val="006699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6B3F56-FB4F-4FB1-B8ED-8CB1A31BA899}" v="6" dt="2019-09-27T07:59:30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707" autoAdjust="0"/>
  </p:normalViewPr>
  <p:slideViewPr>
    <p:cSldViewPr snapToGrid="0">
      <p:cViewPr varScale="1">
        <p:scale>
          <a:sx n="68" d="100"/>
          <a:sy n="68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rdhan Naidu" userId="3a276fa1-3153-41fe-8094-8a181b6e4aa3" providerId="ADAL" clId="{F96B3F56-FB4F-4FB1-B8ED-8CB1A31BA899}"/>
    <pc:docChg chg="modSld">
      <pc:chgData name="Janardhan Naidu" userId="3a276fa1-3153-41fe-8094-8a181b6e4aa3" providerId="ADAL" clId="{F96B3F56-FB4F-4FB1-B8ED-8CB1A31BA899}" dt="2019-09-27T07:59:30.043" v="5" actId="207"/>
      <pc:docMkLst>
        <pc:docMk/>
      </pc:docMkLst>
      <pc:sldChg chg="modSp">
        <pc:chgData name="Janardhan Naidu" userId="3a276fa1-3153-41fe-8094-8a181b6e4aa3" providerId="ADAL" clId="{F96B3F56-FB4F-4FB1-B8ED-8CB1A31BA899}" dt="2019-09-27T07:59:30.043" v="5" actId="207"/>
        <pc:sldMkLst>
          <pc:docMk/>
          <pc:sldMk cId="0" sldId="633"/>
        </pc:sldMkLst>
        <pc:spChg chg="mod">
          <ac:chgData name="Janardhan Naidu" userId="3a276fa1-3153-41fe-8094-8a181b6e4aa3" providerId="ADAL" clId="{F96B3F56-FB4F-4FB1-B8ED-8CB1A31BA899}" dt="2019-09-27T07:59:30.043" v="5" actId="207"/>
          <ac:spMkLst>
            <pc:docMk/>
            <pc:sldMk cId="0" sldId="633"/>
            <ac:spMk id="468995" creationId="{DAE093CC-F5A6-4157-864E-0BE418F05F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1301DDCE-1E17-4986-BE16-EBFD8280FC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D9CDBCCE-4E29-4DB8-8400-900D444FFD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BF2753D6-EBBB-4091-9755-29088AAC33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A25B90AD-3A6D-42CC-9B59-BEDF80143D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76B5AB-3A39-4736-9637-C29AB23386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C0F6EFE-446D-4532-A48E-A61A883F37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5F67E6D-CF52-46AB-BC86-E91CDF86BC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EA2A09F-DF1B-4F61-9129-7AE08E259E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6A457D3-C657-489E-AA27-E9A4916D70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3238"/>
            <a:ext cx="54864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9E1345C-6D53-4A00-9958-C89EED2B49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700AFB3-E1BB-4EC9-B223-7189F1D70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733E52-67D5-449A-8E54-C4F214395D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FA99E7-896C-4BAA-8AFE-676B38FB2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24C7F-E6E9-48E6-AC91-88720B0BE4C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AA29552B-C376-45B3-AD8B-BFA8DC6A9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78D62343-F414-4EFE-8C7A-6B51502DE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7BFE8D-B6B6-4F12-B504-B34380E72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6F3E8-6A98-43E6-BE6F-93EE6B74E17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B2E7297E-24F6-4823-A1DF-40B441203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87CCC274-7A14-4012-98C3-E90D00AD7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722385-C583-4949-A5FA-3AEF9DB90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DA845-29AF-44CD-A5CC-AA0EE64D25E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5293B830-3029-425A-B5D1-9EB72F233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0D7371D0-6809-4C02-9681-2B36D7BBA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C6FB8E-BA8E-48A9-A3E7-72EB9EA2EC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E4A23-C8D1-483B-B20A-120DD6A71A5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E3A388DE-BC29-4C01-97A0-2391C1C8D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5F96F8E3-D03D-4B4C-A057-588218BC6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C4D98E-FA2C-4636-BADC-5358A0BB3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9F74F-9DDC-47C9-A131-3DA50F228CE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E19DF39C-4821-43F4-9B29-A0EAF032D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66E6F1D4-1F2F-478B-9FDA-7AA6C4A84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9E7963-08F3-4D80-924F-EC252EFB3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A0A9C-1ECB-4CEB-A520-171696FC42F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72418" name="Rectangle 2">
            <a:extLst>
              <a:ext uri="{FF2B5EF4-FFF2-40B4-BE49-F238E27FC236}">
                <a16:creationId xmlns:a16="http://schemas.microsoft.com/office/drawing/2014/main" id="{FABC759D-5495-4EFF-AA71-2DC34C26D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6AC971D6-47C7-46C2-9707-0EFEB69CC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25B1F6-C2CA-49D8-AB18-6BE542626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F4C75-3736-45B3-B527-8F57FF2E45C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9A3CD623-9E6B-4C1F-9FD7-D46C3471C9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C7A48556-A03A-475D-AE03-A2F84F70B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64E874-3AA1-4AD2-8E53-2175D1913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5CE22-81A6-4525-95CE-7606BA7B950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AE8E29BF-B333-4B22-B6B9-5410EA567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99E5C9D3-FDB5-4E3A-98B1-378AF924D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183AA8-F607-4205-B76F-A586CEF6E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A33BF-A441-46B6-A4A1-C13F1DF3C43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7215F2FF-D78F-4DEB-AD1F-80487DB229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8382C7F8-3476-4189-AA93-820041821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F90199-D678-474E-87BA-EDAA8660B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B7054-45C9-4E92-ACAE-B99CEB3E0A3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A6A2FA17-198F-4E40-BEB1-EDCFCA806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B8E8F9DE-DE4B-4B15-85FE-3FC3858BB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7F180A-874F-4175-AADC-A3852E15D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01479-099A-4E0E-9C4F-C53482308BE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7DAC2D4B-A68E-4E19-9B1C-AEEAA590C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095B18E7-0D4B-4AA9-9AAB-4D0D98226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3EA6A3-0514-47B0-BD5B-EF595E350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B81FF-7921-4162-ACFD-D10B258E720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144F9161-20B6-4371-BB37-2F1C9A49E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6E02AB1D-3DAF-433A-AEBD-9CEBA81C5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67ADC0-201A-4A4A-94FB-D67E4EC22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02F332-19D5-4E79-91A2-B1E9F41E698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0E455EE5-8B20-4B79-AD1D-02CDF529F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D137BF5A-71D3-487D-9041-39FE34963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4DF01A-E62C-48C4-B853-3D38F2B8C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CFBE1-868C-4765-AEAA-E9AF4FBBDFC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81634" name="Rectangle 2">
            <a:extLst>
              <a:ext uri="{FF2B5EF4-FFF2-40B4-BE49-F238E27FC236}">
                <a16:creationId xmlns:a16="http://schemas.microsoft.com/office/drawing/2014/main" id="{42D31CCC-75A9-488F-8F9D-6D20D8900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533E477A-EB9F-42D1-9299-43D94E6DB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E92812-1E01-4EF0-A51B-E9E15BB00C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7FD68-55E9-468F-A50C-6A3E884AA1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36803CBE-CB17-43E7-A3B7-9FEB4B52A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B197B397-E8E3-4D59-B2CD-53CFD6D86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6C54A9-2BB8-42CF-A3FA-3BD250820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B8C35-5862-4FE7-BFF0-7BE5664650B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83682" name="Rectangle 2">
            <a:extLst>
              <a:ext uri="{FF2B5EF4-FFF2-40B4-BE49-F238E27FC236}">
                <a16:creationId xmlns:a16="http://schemas.microsoft.com/office/drawing/2014/main" id="{7DE82E21-54F0-4523-9D7F-0B9DC2372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F630CADF-72E7-4C29-B4A6-C22C6457B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9AF301-257F-459E-9464-3A19519E5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BE4AD-F6D8-4788-8346-59DF284F8F0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58A1BD01-7502-4614-B45D-0EC8B7D341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19A5D998-A1CE-4375-A1BD-4AEA928DF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F3A4A6-193B-4262-97AE-5F0B0E7DD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8E9C3-4260-4D46-976E-C996744E58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B3D2FD46-2F73-42EC-B9A1-C158D75EEF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E3741F45-201E-44D1-A464-4D24F4CF6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06C4EC-0FA2-4F7F-903A-593FDE022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6E590-2B8F-4AE4-8559-BB6809569E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6F97946E-4B76-4840-9750-24FA446BB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411DC09F-DC98-47AE-AD6E-959D99414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E4AC7A-3B2A-40FD-9D05-FA7EEA09A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2F640-B14B-40F1-8AA3-7EAF7F74C51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7FE6CC2C-7B15-4EB5-AFAF-B2FF9C8F1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C129F6C9-0C90-4EB0-9F3E-EBD57D506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4E1500-71DE-4BC6-AC88-123EDA6FE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0F4B9-1CC4-428E-908D-F0E9E0EEE9C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86BA4211-D550-4767-B05D-EB17ED4C94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72FBABB3-8603-4EF8-8B35-12B011264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71A496-C334-4855-BA2C-A3C108C2F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B00D-31F5-4D68-BA6C-A46734710A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D6742E89-E404-4383-B0B0-0328DE44A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FCDAC5ED-C433-47F3-B442-70E45153B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B34894-7483-4C9A-B056-E9BB68EEE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01CE1-6EBE-4839-9084-336A3A69175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A434DB86-9D5C-4EF0-8A88-F57D96049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9E3C0AC2-2FF7-43AB-9996-508ADA10A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CFD3CDC-FFB0-427D-AF41-8674DCB423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085ECBC-3EA6-4BA5-BD24-B86A4F679D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6819956-7262-4C96-99E0-8D0F326015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350293A-A500-4291-9BBC-93401F9990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477/677 - Lecture 11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7D81B0BB-C18F-4B62-9116-FDADA5EFC0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E3A4C8-541B-4E1D-A55C-37AC834111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B25BF3C8-A851-460F-B404-5C5A750A18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9A50-EAF8-4766-A945-41591763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3F4EB-5418-4CE2-9029-9D3753406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DEB9-A8F7-461C-9FD4-CF84A92F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57AC0-8478-458C-95E2-7C7555D69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853B4-9858-494A-BA21-7BBF0C9B1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72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43C67-9A88-4C71-9640-596853DE5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4EDA5-E091-457B-9BFB-B2960B49E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FDE6-0FED-427D-8D11-D463BFB6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2B13-218F-4B12-A6DD-CA615B647B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0C25B2-50AD-45C3-82BC-2B71AA1B6F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50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6D49-4A58-4769-8A33-1332CDDF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19DDB-6D7A-4A6B-B169-4108327FB37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9FD4-9DC6-4DFD-A0CA-674DEB70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758B-06A0-4E31-8944-A57187D1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C301-86F1-44B5-A689-297589F86F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E080B36-A324-4A1C-8AC3-375A34431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28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AE0F-D4FF-4B84-A88B-7D9DC08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43A7-7624-4301-83D7-84C2D793CC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474C6-A076-49D1-9EF8-466A5BA020A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B6142-FC4E-457B-B96B-F27373108E6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0691BA-1F76-4BB8-A23B-298F035E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4685-C246-4046-969B-87D42F6870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31F95E4-2ECA-4B8D-8378-74B8CC3EC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31AE-B497-4FBB-ABDC-63A9BDC2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7182-DB1F-4ACB-BF7A-28A1E56C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1FDD-04F4-4DEC-A33A-D3B24611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B1C4-E113-4A90-9590-F3E7B7EE3E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8DB504-CF81-42D1-AD43-FD20E9C42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9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ED5C-E979-4F43-B07B-18AEFB4F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89DF-B56B-4581-8926-95E18795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EFFB-4D1A-4AF9-A987-88DDA68C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F3169-F6EF-4CEC-9BC3-F811058F1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69798-399A-4AE6-A8DD-9BE98AC33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6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8678-DE5D-4794-9575-093F4A16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9B0-0098-4FEE-86D2-184576E0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0B9C7-10E2-43BE-8C7E-1CA0D77A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EE1F-A8FC-4B4A-A3D1-EE980574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2569D-887D-462E-AB8B-A15154C95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F8788C-2205-4E92-9EAC-51413AD5E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42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0270-3700-4AF1-9818-C91B11F9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9B72-21C8-4C6F-B6FB-357443CB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213C0-E73E-479D-ABFD-F2F2E896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C78F1-4641-473A-8CBF-028822101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BDC2E-53EC-4981-8673-F111EB84C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6F8D1-7B9F-4006-BF24-36085E00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5F1DBD-B0D7-41C4-83A3-FD311520F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27BC07-FDC0-4DC1-B52A-EA59CAB05F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06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8E43-4DE7-4DC8-B20A-41BE039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FE89E-7CBF-4291-8D97-1943E096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44EF-613A-4CFF-A9F4-7C3779BB9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15C38C-34F3-4BAA-AE4B-F7C20B49B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2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12586-8D80-4743-BFE9-39B352E7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E0C83-7CB8-441B-9F24-34BDA9006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7CCA4F-914E-4BBF-9BE2-DFB3D6D51F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1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B71D-3C74-4952-A5A3-2BDADC8C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412C-D4CC-43BC-9DD1-72C78145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D2CD5-0F6D-454C-8F30-77D393DC1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EDE75-B8DD-47B4-9950-DBD1ECBE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1553-960E-4E02-82ED-BF39592FA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C7053C-B3DF-4A8D-B6C3-15B90A98D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91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DD3D-0873-41A8-B633-AE49320F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2103E-5429-4A37-A54C-69361318F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4087C-039F-4830-858C-72BA0FC2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5EBD6-B0C5-468C-A7B2-DAE56166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53EB-A436-4E44-98FB-3F5DFD7715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8C80FB-8F63-407A-8FA5-CFA49742A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61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76C73A-CCD4-4A7E-8ECB-DD933EEAE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410DB2A-F983-4EC5-92FD-F7EE2A8FA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7C49A06-68FF-4446-A697-A42432B020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BB1198B-D118-45E5-8777-E036C566A7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93D9A0-823A-449F-BE6E-C7E2F8D427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DC3922A5-9275-4E08-8E14-8001D28945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472E35AE-B196-49F0-BBA1-D0872BA8DA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Red</a:t>
            </a:r>
            <a:r>
              <a:rPr lang="en-US" altLang="en-US" dirty="0"/>
              <a:t>-Black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C0B4104-AE80-4FE9-8182-9CA0BB58E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6EA460-D600-4A0A-96AC-398DE42B036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F746F227-C93F-4B6E-8AC1-0934B4302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Rotations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A4ED1D0C-7BA0-4E69-BAD1-2EA7050D1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1087438"/>
            <a:ext cx="8450262" cy="55387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Operations for re-structuring the tree after insert and delete operations on red-black trees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Rotations take a red-black-tree and a node within the tree and: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Together with some node </a:t>
            </a:r>
            <a:r>
              <a:rPr lang="en-US" altLang="en-US" u="sng"/>
              <a:t>re-coloring</a:t>
            </a:r>
            <a:r>
              <a:rPr lang="en-US" altLang="en-US"/>
              <a:t> they help restore the red-black-tree property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Change some of the pointer structure</a:t>
            </a:r>
          </a:p>
          <a:p>
            <a:pPr lvl="1">
              <a:lnSpc>
                <a:spcPct val="120000"/>
              </a:lnSpc>
            </a:pPr>
            <a:r>
              <a:rPr lang="en-US" altLang="en-US" b="1"/>
              <a:t>Do not</a:t>
            </a:r>
            <a:r>
              <a:rPr lang="en-US" altLang="en-US"/>
              <a:t> change the binary-search tree property	</a:t>
            </a:r>
          </a:p>
          <a:p>
            <a:pPr>
              <a:lnSpc>
                <a:spcPct val="120000"/>
              </a:lnSpc>
            </a:pPr>
            <a:r>
              <a:rPr lang="en-US" altLang="en-US"/>
              <a:t>Two types of rotations: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Left &amp; right rotations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77F5C2-EAF7-48D7-AB8E-73F2D4491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42F20-0DD2-4651-9AE2-C583FA4E0C21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482306" name="Group 2">
            <a:extLst>
              <a:ext uri="{FF2B5EF4-FFF2-40B4-BE49-F238E27FC236}">
                <a16:creationId xmlns:a16="http://schemas.microsoft.com/office/drawing/2014/main" id="{A46CED3D-01BA-452B-B0F2-61DEF7D7CEAA}"/>
              </a:ext>
            </a:extLst>
          </p:cNvPr>
          <p:cNvGrpSpPr>
            <a:grpSpLocks/>
          </p:cNvGrpSpPr>
          <p:nvPr/>
        </p:nvGrpSpPr>
        <p:grpSpPr bwMode="auto">
          <a:xfrm>
            <a:off x="1633538" y="2454275"/>
            <a:ext cx="6862762" cy="2406650"/>
            <a:chOff x="606" y="2738"/>
            <a:chExt cx="4323" cy="1516"/>
          </a:xfrm>
        </p:grpSpPr>
        <p:pic>
          <p:nvPicPr>
            <p:cNvPr id="482307" name="Picture 3">
              <a:extLst>
                <a:ext uri="{FF2B5EF4-FFF2-40B4-BE49-F238E27FC236}">
                  <a16:creationId xmlns:a16="http://schemas.microsoft.com/office/drawing/2014/main" id="{ECD61373-74E7-4E49-9FFC-C4CDA13B3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" y="2738"/>
              <a:ext cx="4323" cy="1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2308" name="Rectangle 4">
              <a:extLst>
                <a:ext uri="{FF2B5EF4-FFF2-40B4-BE49-F238E27FC236}">
                  <a16:creationId xmlns:a16="http://schemas.microsoft.com/office/drawing/2014/main" id="{82F578E7-2CB2-4A6B-A77B-0599CB4ED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3445"/>
              <a:ext cx="1701" cy="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AA8C3A2E-31E1-4FBF-A37D-D5114AB8B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Rotations</a:t>
            </a:r>
          </a:p>
        </p:txBody>
      </p:sp>
      <p:sp>
        <p:nvSpPr>
          <p:cNvPr id="482310" name="Rectangle 6">
            <a:extLst>
              <a:ext uri="{FF2B5EF4-FFF2-40B4-BE49-F238E27FC236}">
                <a16:creationId xmlns:a16="http://schemas.microsoft.com/office/drawing/2014/main" id="{FE513A61-3FBF-4B53-BE1C-D9476794F6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43000"/>
            <a:ext cx="7983537" cy="5416550"/>
          </a:xfrm>
        </p:spPr>
        <p:txBody>
          <a:bodyPr/>
          <a:lstStyle/>
          <a:p>
            <a:r>
              <a:rPr lang="en-US" altLang="en-US"/>
              <a:t>Assumptions for a left rotation on a node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The right child of </a:t>
            </a:r>
            <a:r>
              <a:rPr lang="en-US" altLang="en-US">
                <a:latin typeface="Comic Sans MS" panose="030F0702030302020204" pitchFamily="66" charset="0"/>
              </a:rPr>
              <a:t>x (y)</a:t>
            </a:r>
            <a:r>
              <a:rPr lang="en-US" altLang="en-US"/>
              <a:t> is not NIL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Idea:</a:t>
            </a:r>
          </a:p>
          <a:p>
            <a:pPr lvl="1"/>
            <a:r>
              <a:rPr lang="en-US" altLang="en-US"/>
              <a:t>Pivots around the link from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 to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n-US" altLang="en-US"/>
              <a:t>Makes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 the new root of the subtree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 becomes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’s left child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’s left child becomes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’s right child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4DBED2-2F7E-4D63-A526-8E50A9F479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3EA28A-B70D-4852-8E67-CFB88472BC91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484354" name="Picture 2">
            <a:extLst>
              <a:ext uri="{FF2B5EF4-FFF2-40B4-BE49-F238E27FC236}">
                <a16:creationId xmlns:a16="http://schemas.microsoft.com/office/drawing/2014/main" id="{ABAFBAB2-9EB3-4DBD-9362-C63DF1F0B5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313" y="1179513"/>
            <a:ext cx="7061200" cy="2630487"/>
          </a:xfrm>
          <a:noFill/>
          <a:ln/>
        </p:spPr>
      </p:pic>
      <p:sp>
        <p:nvSpPr>
          <p:cNvPr id="484355" name="Rectangle 3">
            <a:extLst>
              <a:ext uri="{FF2B5EF4-FFF2-40B4-BE49-F238E27FC236}">
                <a16:creationId xmlns:a16="http://schemas.microsoft.com/office/drawing/2014/main" id="{634EE43B-8C7C-431F-AEC1-0FBD90168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sz="2800"/>
              <a:t>LEFT-ROTATE</a:t>
            </a:r>
            <a:r>
              <a:rPr lang="en-US" altLang="en-US"/>
              <a:t> </a:t>
            </a:r>
          </a:p>
        </p:txBody>
      </p:sp>
      <p:pic>
        <p:nvPicPr>
          <p:cNvPr id="484356" name="Picture 4">
            <a:extLst>
              <a:ext uri="{FF2B5EF4-FFF2-40B4-BE49-F238E27FC236}">
                <a16:creationId xmlns:a16="http://schemas.microsoft.com/office/drawing/2014/main" id="{7FD14486-8789-49CE-BDAD-6120601001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313" y="3935413"/>
            <a:ext cx="8012112" cy="28717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686F8D9-1878-47AD-90B5-182E79258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34955-A250-4213-9573-C19CAA2B0B6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5A525100-B4CF-4594-9D9D-70DA4A158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Right Rotations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8A0D3BAE-76B2-4833-A80D-C0029DDD56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42325" cy="5389562"/>
          </a:xfrm>
        </p:spPr>
        <p:txBody>
          <a:bodyPr/>
          <a:lstStyle/>
          <a:p>
            <a:r>
              <a:rPr lang="en-US" altLang="en-US"/>
              <a:t>Assumptions for a right rotation on a node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The left child of </a:t>
            </a:r>
            <a:r>
              <a:rPr lang="en-US" altLang="en-US">
                <a:latin typeface="Comic Sans MS" panose="030F0702030302020204" pitchFamily="66" charset="0"/>
              </a:rPr>
              <a:t>y (x)</a:t>
            </a:r>
            <a:r>
              <a:rPr lang="en-US" altLang="en-US"/>
              <a:t> is not NIL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Idea:</a:t>
            </a:r>
          </a:p>
          <a:p>
            <a:pPr lvl="1"/>
            <a:r>
              <a:rPr lang="en-US" altLang="en-US"/>
              <a:t>Pivots around the link from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 to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en-US"/>
              <a:t>Makes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 the new root of the subtree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 becomes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’s right child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’s right child becomes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’s left child</a:t>
            </a:r>
          </a:p>
        </p:txBody>
      </p:sp>
      <p:pic>
        <p:nvPicPr>
          <p:cNvPr id="485380" name="Picture 4">
            <a:extLst>
              <a:ext uri="{FF2B5EF4-FFF2-40B4-BE49-F238E27FC236}">
                <a16:creationId xmlns:a16="http://schemas.microsoft.com/office/drawing/2014/main" id="{253FAC1B-06B0-4298-9FED-D3555903FD4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547938"/>
            <a:ext cx="1887538" cy="1979612"/>
          </a:xfrm>
          <a:noFill/>
          <a:ln/>
        </p:spPr>
      </p:pic>
      <p:pic>
        <p:nvPicPr>
          <p:cNvPr id="485381" name="Picture 5">
            <a:extLst>
              <a:ext uri="{FF2B5EF4-FFF2-40B4-BE49-F238E27FC236}">
                <a16:creationId xmlns:a16="http://schemas.microsoft.com/office/drawing/2014/main" id="{FFCB2A70-05D4-405B-BEB4-85D836E8C8D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1238" y="3376613"/>
            <a:ext cx="2278062" cy="290512"/>
          </a:xfrm>
          <a:noFill/>
          <a:ln/>
        </p:spPr>
      </p:pic>
      <p:pic>
        <p:nvPicPr>
          <p:cNvPr id="485382" name="Picture 6">
            <a:extLst>
              <a:ext uri="{FF2B5EF4-FFF2-40B4-BE49-F238E27FC236}">
                <a16:creationId xmlns:a16="http://schemas.microsoft.com/office/drawing/2014/main" id="{1561B6AE-BF7D-4E63-9A05-7FDF308D0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2595563"/>
            <a:ext cx="1785938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5383" name="Picture 7">
            <a:extLst>
              <a:ext uri="{FF2B5EF4-FFF2-40B4-BE49-F238E27FC236}">
                <a16:creationId xmlns:a16="http://schemas.microsoft.com/office/drawing/2014/main" id="{2EC8CA9E-F562-47E2-AEAF-36B0BA29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3146425"/>
            <a:ext cx="208756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135649F-604C-475E-9FC7-78BA595FB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FA3AD0-A23F-4AC7-AE7E-BD92917DC61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E4359A8A-478E-42C3-98EA-62EEDF4C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53F7D072-9824-477F-A787-7DFFCBE9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/>
              <a:t>Goal: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Insert a new node z into a red-black-tree</a:t>
            </a:r>
          </a:p>
          <a:p>
            <a:pPr>
              <a:lnSpc>
                <a:spcPct val="140000"/>
              </a:lnSpc>
            </a:pPr>
            <a:r>
              <a:rPr lang="en-US" altLang="en-US"/>
              <a:t>Idea: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Insert node z into the tree as for an ordinary binary search tree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Color the node </a:t>
            </a:r>
            <a:r>
              <a:rPr lang="en-US" altLang="en-US" b="1">
                <a:solidFill>
                  <a:srgbClr val="DD0111"/>
                </a:solidFill>
              </a:rPr>
              <a:t>red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Restore the red-black-tree properties</a:t>
            </a:r>
          </a:p>
          <a:p>
            <a:pPr lvl="2">
              <a:lnSpc>
                <a:spcPct val="140000"/>
              </a:lnSpc>
            </a:pPr>
            <a:r>
              <a:rPr lang="en-US" altLang="en-US"/>
              <a:t>Use an auxiliary procedure RB-INSERT-FIXUP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536492E-768F-47FA-9E3D-A69D27B1A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FCB38-DA4C-4207-89FC-B47A6B9DE6C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id="{CE94CF18-C755-4365-B069-A6E3DA847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100013"/>
            <a:ext cx="8778875" cy="906462"/>
          </a:xfrm>
        </p:spPr>
        <p:txBody>
          <a:bodyPr/>
          <a:lstStyle/>
          <a:p>
            <a:r>
              <a:rPr lang="en-US" altLang="en-US"/>
              <a:t>RB Properties Affected by Insert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F697208F-9193-4650-A5C5-B4D92DEDA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8450" y="1154113"/>
            <a:ext cx="8229600" cy="5432425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node</a:t>
            </a:r>
            <a:r>
              <a:rPr lang="en-US" altLang="en-US" sz="2400"/>
              <a:t> is either </a:t>
            </a:r>
            <a:r>
              <a:rPr lang="en-US" altLang="en-US" sz="2400" b="1">
                <a:solidFill>
                  <a:srgbClr val="DD0111"/>
                </a:solidFill>
              </a:rPr>
              <a:t>red</a:t>
            </a:r>
            <a:r>
              <a:rPr lang="en-US" altLang="en-US" sz="2400"/>
              <a:t> or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The </a:t>
            </a:r>
            <a:r>
              <a:rPr lang="en-US" altLang="en-US" sz="2400">
                <a:latin typeface="Comic Sans MS" panose="030F0702030302020204" pitchFamily="66" charset="0"/>
              </a:rPr>
              <a:t>root</a:t>
            </a:r>
            <a:r>
              <a:rPr lang="en-US" altLang="en-US" sz="2400"/>
              <a:t> is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leaf</a:t>
            </a:r>
            <a:r>
              <a:rPr lang="en-US" altLang="en-US" sz="2400"/>
              <a:t> (</a:t>
            </a:r>
            <a:r>
              <a:rPr lang="en-US" altLang="en-US" sz="2400">
                <a:latin typeface="Comic Sans MS" panose="030F0702030302020204" pitchFamily="66" charset="0"/>
              </a:rPr>
              <a:t>NIL</a:t>
            </a:r>
            <a:r>
              <a:rPr lang="en-US" altLang="en-US" sz="2400"/>
              <a:t>) is </a:t>
            </a:r>
            <a:r>
              <a:rPr lang="en-US" altLang="en-US" sz="2400" b="1"/>
              <a:t>black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If a node is red, then both its children are black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endParaRPr lang="en-US" altLang="en-US" sz="2400"/>
          </a:p>
          <a:p>
            <a:pPr marL="533400" indent="-533400">
              <a:lnSpc>
                <a:spcPct val="120000"/>
              </a:lnSpc>
              <a:buFontTx/>
              <a:buNone/>
            </a:pPr>
            <a:endParaRPr lang="en-US" altLang="en-US" sz="2400"/>
          </a:p>
          <a:p>
            <a:pPr marL="533400" indent="-533400">
              <a:lnSpc>
                <a:spcPct val="120000"/>
              </a:lnSpc>
              <a:buFontTx/>
              <a:buAutoNum type="arabicPeriod" startAt="5"/>
            </a:pPr>
            <a:r>
              <a:rPr lang="en-US" altLang="en-US" sz="2400"/>
              <a:t>For each node, all paths 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altLang="en-US" sz="2400"/>
              <a:t>from the node to descendant 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altLang="en-US" sz="2400"/>
              <a:t>leaves contain the same number 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altLang="en-US" sz="2400"/>
              <a:t>of black nodes</a:t>
            </a:r>
          </a:p>
        </p:txBody>
      </p:sp>
      <p:sp>
        <p:nvSpPr>
          <p:cNvPr id="489476" name="Text Box 4">
            <a:extLst>
              <a:ext uri="{FF2B5EF4-FFF2-40B4-BE49-F238E27FC236}">
                <a16:creationId xmlns:a16="http://schemas.microsoft.com/office/drawing/2014/main" id="{D828EAA5-5259-497D-A633-3C621227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112236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OK!</a:t>
            </a:r>
          </a:p>
        </p:txBody>
      </p:sp>
      <p:sp>
        <p:nvSpPr>
          <p:cNvPr id="489477" name="Text Box 5">
            <a:extLst>
              <a:ext uri="{FF2B5EF4-FFF2-40B4-BE49-F238E27FC236}">
                <a16:creationId xmlns:a16="http://schemas.microsoft.com/office/drawing/2014/main" id="{916385D7-1D28-439A-92AB-128B4307E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1587500"/>
            <a:ext cx="2451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If z is the root </a:t>
            </a:r>
          </a:p>
          <a:p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 </a:t>
            </a:r>
            <a:r>
              <a:rPr lang="en-US" altLang="en-US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not OK</a:t>
            </a:r>
          </a:p>
        </p:txBody>
      </p:sp>
      <p:sp>
        <p:nvSpPr>
          <p:cNvPr id="489478" name="Text Box 6">
            <a:extLst>
              <a:ext uri="{FF2B5EF4-FFF2-40B4-BE49-F238E27FC236}">
                <a16:creationId xmlns:a16="http://schemas.microsoft.com/office/drawing/2014/main" id="{A8E5AF66-C96A-4BDE-A630-77317D0E3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216376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OK!</a:t>
            </a:r>
          </a:p>
        </p:txBody>
      </p:sp>
      <p:grpSp>
        <p:nvGrpSpPr>
          <p:cNvPr id="489479" name="Group 7">
            <a:extLst>
              <a:ext uri="{FF2B5EF4-FFF2-40B4-BE49-F238E27FC236}">
                <a16:creationId xmlns:a16="http://schemas.microsoft.com/office/drawing/2014/main" id="{35C64766-6DBF-45A1-BB9B-DB420A7CC335}"/>
              </a:ext>
            </a:extLst>
          </p:cNvPr>
          <p:cNvGrpSpPr>
            <a:grpSpLocks/>
          </p:cNvGrpSpPr>
          <p:nvPr/>
        </p:nvGrpSpPr>
        <p:grpSpPr bwMode="auto">
          <a:xfrm>
            <a:off x="5140325" y="4591050"/>
            <a:ext cx="3648075" cy="1885950"/>
            <a:chOff x="3238" y="2892"/>
            <a:chExt cx="2298" cy="1188"/>
          </a:xfrm>
        </p:grpSpPr>
        <p:sp>
          <p:nvSpPr>
            <p:cNvPr id="489480" name="Oval 8">
              <a:extLst>
                <a:ext uri="{FF2B5EF4-FFF2-40B4-BE49-F238E27FC236}">
                  <a16:creationId xmlns:a16="http://schemas.microsoft.com/office/drawing/2014/main" id="{BA2D3B11-0A33-4518-B1A6-B02C420A45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3" y="2892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89481" name="Oval 9">
              <a:extLst>
                <a:ext uri="{FF2B5EF4-FFF2-40B4-BE49-F238E27FC236}">
                  <a16:creationId xmlns:a16="http://schemas.microsoft.com/office/drawing/2014/main" id="{193596AB-B0FB-46E2-9B3F-C1B15DF5FF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8" y="3213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17</a:t>
              </a:r>
            </a:p>
          </p:txBody>
        </p:sp>
        <p:sp>
          <p:nvSpPr>
            <p:cNvPr id="489482" name="Oval 10">
              <a:extLst>
                <a:ext uri="{FF2B5EF4-FFF2-40B4-BE49-F238E27FC236}">
                  <a16:creationId xmlns:a16="http://schemas.microsoft.com/office/drawing/2014/main" id="{640F0C6E-5EF3-47B6-8B17-909D5CC504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7" y="3213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41</a:t>
              </a:r>
            </a:p>
          </p:txBody>
        </p:sp>
        <p:sp>
          <p:nvSpPr>
            <p:cNvPr id="489483" name="Oval 11">
              <a:extLst>
                <a:ext uri="{FF2B5EF4-FFF2-40B4-BE49-F238E27FC236}">
                  <a16:creationId xmlns:a16="http://schemas.microsoft.com/office/drawing/2014/main" id="{FC6F72B4-6805-48D1-A82D-9C71020829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37" y="3546"/>
              <a:ext cx="219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47</a:t>
              </a:r>
            </a:p>
          </p:txBody>
        </p:sp>
        <p:sp>
          <p:nvSpPr>
            <p:cNvPr id="489484" name="Oval 12">
              <a:extLst>
                <a:ext uri="{FF2B5EF4-FFF2-40B4-BE49-F238E27FC236}">
                  <a16:creationId xmlns:a16="http://schemas.microsoft.com/office/drawing/2014/main" id="{388CEA9B-5C6F-44E7-9B59-871E37485C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8" y="3546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38</a:t>
              </a:r>
            </a:p>
          </p:txBody>
        </p:sp>
        <p:sp>
          <p:nvSpPr>
            <p:cNvPr id="489485" name="Oval 13">
              <a:extLst>
                <a:ext uri="{FF2B5EF4-FFF2-40B4-BE49-F238E27FC236}">
                  <a16:creationId xmlns:a16="http://schemas.microsoft.com/office/drawing/2014/main" id="{015DD4E9-7108-4E69-BF8A-C89833FCA2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16" y="3868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489486" name="Line 14">
              <a:extLst>
                <a:ext uri="{FF2B5EF4-FFF2-40B4-BE49-F238E27FC236}">
                  <a16:creationId xmlns:a16="http://schemas.microsoft.com/office/drawing/2014/main" id="{AB84E43A-609B-443F-9B84-01EC7EC212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3612" y="2958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487" name="Line 15">
              <a:extLst>
                <a:ext uri="{FF2B5EF4-FFF2-40B4-BE49-F238E27FC236}">
                  <a16:creationId xmlns:a16="http://schemas.microsoft.com/office/drawing/2014/main" id="{7D3AD4C7-904E-4F99-9A13-9F9A84319C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4148" y="2957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488" name="Line 16">
              <a:extLst>
                <a:ext uri="{FF2B5EF4-FFF2-40B4-BE49-F238E27FC236}">
                  <a16:creationId xmlns:a16="http://schemas.microsoft.com/office/drawing/2014/main" id="{1AA4AC72-C37E-40B3-B5B4-84B89D9A67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4154" y="329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489" name="Line 17">
              <a:extLst>
                <a:ext uri="{FF2B5EF4-FFF2-40B4-BE49-F238E27FC236}">
                  <a16:creationId xmlns:a16="http://schemas.microsoft.com/office/drawing/2014/main" id="{218362D0-CB61-427F-A5C7-D8EB97CD41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4678" y="329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490" name="Line 18">
              <a:extLst>
                <a:ext uri="{FF2B5EF4-FFF2-40B4-BE49-F238E27FC236}">
                  <a16:creationId xmlns:a16="http://schemas.microsoft.com/office/drawing/2014/main" id="{C721E714-1C89-42E0-9A01-8A6C7A773D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5197" y="363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9491" name="Group 19">
            <a:extLst>
              <a:ext uri="{FF2B5EF4-FFF2-40B4-BE49-F238E27FC236}">
                <a16:creationId xmlns:a16="http://schemas.microsoft.com/office/drawing/2014/main" id="{070C6BAC-F7A5-4D97-86B9-332B61DF5EBA}"/>
              </a:ext>
            </a:extLst>
          </p:cNvPr>
          <p:cNvGrpSpPr>
            <a:grpSpLocks/>
          </p:cNvGrpSpPr>
          <p:nvPr/>
        </p:nvGrpSpPr>
        <p:grpSpPr bwMode="auto">
          <a:xfrm>
            <a:off x="4137025" y="2795588"/>
            <a:ext cx="3957638" cy="1239837"/>
            <a:chOff x="2606" y="1761"/>
            <a:chExt cx="2493" cy="781"/>
          </a:xfrm>
        </p:grpSpPr>
        <p:sp>
          <p:nvSpPr>
            <p:cNvPr id="489492" name="Text Box 20">
              <a:extLst>
                <a:ext uri="{FF2B5EF4-FFF2-40B4-BE49-F238E27FC236}">
                  <a16:creationId xmlns:a16="http://schemas.microsoft.com/office/drawing/2014/main" id="{4C498EFD-6CAD-4FF5-B21A-E015D8CEA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" y="2024"/>
              <a:ext cx="228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latin typeface="Comic Sans MS" panose="030F0702030302020204" pitchFamily="66" charset="0"/>
                </a:rPr>
                <a:t>If p(z) is red </a:t>
              </a:r>
              <a:r>
                <a:rPr lang="en-US" altLang="en-US" sz="2400">
                  <a:latin typeface="Comic Sans MS" panose="030F0702030302020204" pitchFamily="66" charset="0"/>
                  <a:sym typeface="Symbol" panose="05050102010706020507" pitchFamily="18" charset="2"/>
                </a:rPr>
                <a:t> </a:t>
              </a:r>
              <a:r>
                <a:rPr lang="en-US" altLang="en-US" sz="2400">
                  <a:solidFill>
                    <a:srgbClr val="DD011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not OK</a:t>
              </a:r>
            </a:p>
            <a:p>
              <a:r>
                <a:rPr lang="en-US" altLang="en-US" sz="2400">
                  <a:latin typeface="Comic Sans MS" panose="030F0702030302020204" pitchFamily="66" charset="0"/>
                  <a:sym typeface="Symbol" panose="05050102010706020507" pitchFamily="18" charset="2"/>
                </a:rPr>
                <a:t>z and p(z) are both red</a:t>
              </a:r>
            </a:p>
          </p:txBody>
        </p:sp>
        <p:sp>
          <p:nvSpPr>
            <p:cNvPr id="489493" name="Freeform 21">
              <a:extLst>
                <a:ext uri="{FF2B5EF4-FFF2-40B4-BE49-F238E27FC236}">
                  <a16:creationId xmlns:a16="http://schemas.microsoft.com/office/drawing/2014/main" id="{4BD7877F-DC9B-40F9-A187-A39FE38F1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" y="1761"/>
              <a:ext cx="507" cy="463"/>
            </a:xfrm>
            <a:custGeom>
              <a:avLst/>
              <a:gdLst>
                <a:gd name="T0" fmla="*/ 245 w 507"/>
                <a:gd name="T1" fmla="*/ 463 h 463"/>
                <a:gd name="T2" fmla="*/ 453 w 507"/>
                <a:gd name="T3" fmla="*/ 287 h 463"/>
                <a:gd name="T4" fmla="*/ 464 w 507"/>
                <a:gd name="T5" fmla="*/ 47 h 463"/>
                <a:gd name="T6" fmla="*/ 197 w 507"/>
                <a:gd name="T7" fmla="*/ 4 h 463"/>
                <a:gd name="T8" fmla="*/ 0 w 507"/>
                <a:gd name="T9" fmla="*/ 4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463">
                  <a:moveTo>
                    <a:pt x="245" y="463"/>
                  </a:moveTo>
                  <a:cubicBezTo>
                    <a:pt x="331" y="409"/>
                    <a:pt x="417" y="356"/>
                    <a:pt x="453" y="287"/>
                  </a:cubicBezTo>
                  <a:cubicBezTo>
                    <a:pt x="489" y="218"/>
                    <a:pt x="507" y="94"/>
                    <a:pt x="464" y="47"/>
                  </a:cubicBezTo>
                  <a:cubicBezTo>
                    <a:pt x="421" y="0"/>
                    <a:pt x="274" y="4"/>
                    <a:pt x="197" y="4"/>
                  </a:cubicBezTo>
                  <a:cubicBezTo>
                    <a:pt x="120" y="4"/>
                    <a:pt x="32" y="41"/>
                    <a:pt x="0" y="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9494" name="Group 22">
            <a:extLst>
              <a:ext uri="{FF2B5EF4-FFF2-40B4-BE49-F238E27FC236}">
                <a16:creationId xmlns:a16="http://schemas.microsoft.com/office/drawing/2014/main" id="{75DA4DE1-01F6-45E9-AB33-10B2CFA347B4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3736975"/>
            <a:ext cx="1343025" cy="588963"/>
            <a:chOff x="139" y="2354"/>
            <a:chExt cx="846" cy="371"/>
          </a:xfrm>
        </p:grpSpPr>
        <p:sp>
          <p:nvSpPr>
            <p:cNvPr id="489495" name="Text Box 23">
              <a:extLst>
                <a:ext uri="{FF2B5EF4-FFF2-40B4-BE49-F238E27FC236}">
                  <a16:creationId xmlns:a16="http://schemas.microsoft.com/office/drawing/2014/main" id="{3A155BDB-B465-4842-AD2F-1765EEB5D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235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Comic Sans MS" panose="030F0702030302020204" pitchFamily="66" charset="0"/>
                </a:rPr>
                <a:t>OK!</a:t>
              </a:r>
            </a:p>
          </p:txBody>
        </p:sp>
        <p:sp>
          <p:nvSpPr>
            <p:cNvPr id="489496" name="Freeform 24">
              <a:extLst>
                <a:ext uri="{FF2B5EF4-FFF2-40B4-BE49-F238E27FC236}">
                  <a16:creationId xmlns:a16="http://schemas.microsoft.com/office/drawing/2014/main" id="{6CBE0305-5BA5-4C4C-988F-DF06A324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" y="2434"/>
              <a:ext cx="426" cy="291"/>
            </a:xfrm>
            <a:custGeom>
              <a:avLst/>
              <a:gdLst>
                <a:gd name="T0" fmla="*/ 426 w 426"/>
                <a:gd name="T1" fmla="*/ 46 h 291"/>
                <a:gd name="T2" fmla="*/ 64 w 426"/>
                <a:gd name="T3" fmla="*/ 30 h 291"/>
                <a:gd name="T4" fmla="*/ 42 w 426"/>
                <a:gd name="T5" fmla="*/ 227 h 291"/>
                <a:gd name="T6" fmla="*/ 96 w 426"/>
                <a:gd name="T7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291">
                  <a:moveTo>
                    <a:pt x="426" y="46"/>
                  </a:moveTo>
                  <a:cubicBezTo>
                    <a:pt x="277" y="23"/>
                    <a:pt x="128" y="0"/>
                    <a:pt x="64" y="30"/>
                  </a:cubicBezTo>
                  <a:cubicBezTo>
                    <a:pt x="0" y="60"/>
                    <a:pt x="37" y="184"/>
                    <a:pt x="42" y="227"/>
                  </a:cubicBezTo>
                  <a:cubicBezTo>
                    <a:pt x="47" y="270"/>
                    <a:pt x="71" y="280"/>
                    <a:pt x="96" y="29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/>
      <p:bldP spid="489477" grpId="0"/>
      <p:bldP spid="4894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BC470E2C-DC43-4F7A-8918-0229E661D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1F4C9E-1E3B-4B66-B73A-BC219482D15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6845E34B-A4B2-4F8A-9787-DEA327877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RB-INSERT-FIXUP – Case 1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52AB7706-A38C-4C52-88B8-10C9A1D03E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73163"/>
            <a:ext cx="5011737" cy="5813425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en-US"/>
              <a:t>z’s “uncle” (y) is </a:t>
            </a:r>
            <a:r>
              <a:rPr lang="en-US" altLang="en-US" b="1">
                <a:solidFill>
                  <a:srgbClr val="DD0111"/>
                </a:solidFill>
              </a:rPr>
              <a:t>red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b="1"/>
              <a:t>Idea: </a:t>
            </a:r>
            <a:r>
              <a:rPr lang="en-US" altLang="en-US"/>
              <a:t>(</a:t>
            </a:r>
            <a:r>
              <a:rPr lang="en-US" altLang="en-US" u="sng"/>
              <a:t>z is a right child</a:t>
            </a:r>
            <a:r>
              <a:rPr lang="en-US" altLang="en-US"/>
              <a:t>)</a:t>
            </a:r>
          </a:p>
          <a:p>
            <a:pPr>
              <a:lnSpc>
                <a:spcPct val="140000"/>
              </a:lnSpc>
            </a:pPr>
            <a:r>
              <a:rPr lang="en-US" altLang="en-US" sz="2400">
                <a:latin typeface="Comic Sans MS" panose="030F0702030302020204" pitchFamily="66" charset="0"/>
              </a:rPr>
              <a:t>p[p[z]]</a:t>
            </a:r>
            <a:r>
              <a:rPr lang="en-US" altLang="en-US" sz="2400"/>
              <a:t> (z’s grandparent) must be black: </a:t>
            </a:r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 and </a:t>
            </a:r>
            <a:r>
              <a:rPr lang="en-US" altLang="en-US" sz="2400">
                <a:latin typeface="Comic Sans MS" panose="030F0702030302020204" pitchFamily="66" charset="0"/>
              </a:rPr>
              <a:t>p[z]</a:t>
            </a:r>
            <a:r>
              <a:rPr lang="en-US" altLang="en-US" sz="2400"/>
              <a:t> are both red </a:t>
            </a:r>
          </a:p>
          <a:p>
            <a:pPr>
              <a:lnSpc>
                <a:spcPct val="140000"/>
              </a:lnSpc>
            </a:pPr>
            <a:r>
              <a:rPr lang="en-US" altLang="en-US" sz="2400"/>
              <a:t>Color </a:t>
            </a:r>
            <a:r>
              <a:rPr lang="en-US" altLang="en-US" sz="2400">
                <a:latin typeface="Comic Sans MS" panose="030F0702030302020204" pitchFamily="66" charset="0"/>
              </a:rPr>
              <a:t>p[z]</a:t>
            </a:r>
            <a:r>
              <a:rPr lang="en-US" altLang="en-US" sz="2400"/>
              <a:t> </a:t>
            </a:r>
            <a:r>
              <a:rPr lang="en-US" altLang="en-US" sz="2400" b="1"/>
              <a:t>black</a:t>
            </a:r>
          </a:p>
          <a:p>
            <a:pPr>
              <a:lnSpc>
                <a:spcPct val="140000"/>
              </a:lnSpc>
            </a:pPr>
            <a:r>
              <a:rPr lang="en-US" altLang="en-US" sz="2400"/>
              <a:t>Color </a:t>
            </a:r>
            <a:r>
              <a:rPr lang="en-US" altLang="en-US" sz="2400">
                <a:latin typeface="Comic Sans MS" panose="030F0702030302020204" pitchFamily="66" charset="0"/>
              </a:rPr>
              <a:t>y</a:t>
            </a:r>
            <a:r>
              <a:rPr lang="en-US" altLang="en-US" sz="2400"/>
              <a:t> </a:t>
            </a:r>
            <a:r>
              <a:rPr lang="en-US" altLang="en-US" sz="2400" b="1"/>
              <a:t>black</a:t>
            </a:r>
          </a:p>
          <a:p>
            <a:pPr>
              <a:lnSpc>
                <a:spcPct val="140000"/>
              </a:lnSpc>
            </a:pPr>
            <a:r>
              <a:rPr lang="en-US" altLang="en-US" sz="2400"/>
              <a:t>Color </a:t>
            </a:r>
            <a:r>
              <a:rPr lang="en-US" altLang="en-US" sz="2400">
                <a:latin typeface="Comic Sans MS" panose="030F0702030302020204" pitchFamily="66" charset="0"/>
              </a:rPr>
              <a:t>p[p[z]]</a:t>
            </a:r>
            <a:r>
              <a:rPr lang="en-US" altLang="en-US" sz="2400"/>
              <a:t> </a:t>
            </a:r>
            <a:r>
              <a:rPr lang="en-US" altLang="en-US" sz="2400" b="1">
                <a:solidFill>
                  <a:srgbClr val="DD0111"/>
                </a:solidFill>
              </a:rPr>
              <a:t>red</a:t>
            </a:r>
            <a:endParaRPr lang="en-US" altLang="en-US" sz="2400"/>
          </a:p>
          <a:p>
            <a:pPr>
              <a:lnSpc>
                <a:spcPct val="140000"/>
              </a:lnSpc>
            </a:pPr>
            <a:r>
              <a:rPr lang="en-US" altLang="en-US" sz="2400">
                <a:latin typeface="Comic Sans MS" panose="030F0702030302020204" pitchFamily="66" charset="0"/>
              </a:rPr>
              <a:t>z = p[p[z]]</a:t>
            </a:r>
          </a:p>
          <a:p>
            <a:pPr lvl="1">
              <a:lnSpc>
                <a:spcPct val="140000"/>
              </a:lnSpc>
            </a:pPr>
            <a:r>
              <a:rPr lang="en-US" altLang="en-US" sz="2000"/>
              <a:t>Push the </a:t>
            </a:r>
            <a:r>
              <a:rPr lang="en-US" altLang="en-US" sz="2000" b="1">
                <a:solidFill>
                  <a:srgbClr val="DD0111"/>
                </a:solidFill>
              </a:rPr>
              <a:t>“red”</a:t>
            </a:r>
            <a:r>
              <a:rPr lang="en-US" altLang="en-US" sz="2000"/>
              <a:t> violation up the tree</a:t>
            </a:r>
          </a:p>
        </p:txBody>
      </p:sp>
      <p:pic>
        <p:nvPicPr>
          <p:cNvPr id="490500" name="Picture 4">
            <a:extLst>
              <a:ext uri="{FF2B5EF4-FFF2-40B4-BE49-F238E27FC236}">
                <a16:creationId xmlns:a16="http://schemas.microsoft.com/office/drawing/2014/main" id="{8583C363-1655-423D-8853-F5D3D1DBEC12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0363" y="4808538"/>
            <a:ext cx="3375025" cy="1897062"/>
          </a:xfrm>
          <a:noFill/>
          <a:ln/>
        </p:spPr>
      </p:pic>
      <p:pic>
        <p:nvPicPr>
          <p:cNvPr id="490501" name="Picture 5">
            <a:extLst>
              <a:ext uri="{FF2B5EF4-FFF2-40B4-BE49-F238E27FC236}">
                <a16:creationId xmlns:a16="http://schemas.microsoft.com/office/drawing/2014/main" id="{4181B04F-2E8D-49C0-8A01-B94EACDF2FC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3838" y="1181100"/>
            <a:ext cx="3429000" cy="1973263"/>
          </a:xfrm>
          <a:noFill/>
          <a:ln/>
        </p:spPr>
      </p:pic>
      <p:sp>
        <p:nvSpPr>
          <p:cNvPr id="490502" name="Oval 6">
            <a:extLst>
              <a:ext uri="{FF2B5EF4-FFF2-40B4-BE49-F238E27FC236}">
                <a16:creationId xmlns:a16="http://schemas.microsoft.com/office/drawing/2014/main" id="{50EDDAAC-9E19-438A-BEE8-D6B65A44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18716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3" name="Oval 7">
            <a:extLst>
              <a:ext uri="{FF2B5EF4-FFF2-40B4-BE49-F238E27FC236}">
                <a16:creationId xmlns:a16="http://schemas.microsoft.com/office/drawing/2014/main" id="{55B14C16-0A13-4FF4-ABF9-34EF09415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5" y="18891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0504" name="Group 8">
            <a:extLst>
              <a:ext uri="{FF2B5EF4-FFF2-40B4-BE49-F238E27FC236}">
                <a16:creationId xmlns:a16="http://schemas.microsoft.com/office/drawing/2014/main" id="{3B912068-E433-44EE-B0E9-68FF0EE88328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3054350"/>
            <a:ext cx="3375025" cy="1897063"/>
            <a:chOff x="3416" y="1924"/>
            <a:chExt cx="2126" cy="1195"/>
          </a:xfrm>
        </p:grpSpPr>
        <p:pic>
          <p:nvPicPr>
            <p:cNvPr id="490505" name="Picture 9">
              <a:extLst>
                <a:ext uri="{FF2B5EF4-FFF2-40B4-BE49-F238E27FC236}">
                  <a16:creationId xmlns:a16="http://schemas.microsoft.com/office/drawing/2014/main" id="{C7DE6599-62C0-4775-BD96-4D632DCA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" y="1924"/>
              <a:ext cx="2126" cy="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0506" name="Oval 10">
              <a:extLst>
                <a:ext uri="{FF2B5EF4-FFF2-40B4-BE49-F238E27FC236}">
                  <a16:creationId xmlns:a16="http://schemas.microsoft.com/office/drawing/2014/main" id="{D818E799-9FFE-403A-87AC-02D7AC91D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2107"/>
              <a:ext cx="277" cy="2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507" name="Rectangle 11">
              <a:extLst>
                <a:ext uri="{FF2B5EF4-FFF2-40B4-BE49-F238E27FC236}">
                  <a16:creationId xmlns:a16="http://schemas.microsoft.com/office/drawing/2014/main" id="{67A39974-7604-4482-8299-59C661409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2171"/>
              <a:ext cx="352" cy="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0508" name="Oval 12">
            <a:extLst>
              <a:ext uri="{FF2B5EF4-FFF2-40B4-BE49-F238E27FC236}">
                <a16:creationId xmlns:a16="http://schemas.microsoft.com/office/drawing/2014/main" id="{6C7D9079-9376-4190-8E5E-5CE523C43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2303463"/>
            <a:ext cx="439737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509" name="Oval 13">
            <a:extLst>
              <a:ext uri="{FF2B5EF4-FFF2-40B4-BE49-F238E27FC236}">
                <a16:creationId xmlns:a16="http://schemas.microsoft.com/office/drawing/2014/main" id="{728E419E-3D7A-406C-9753-56B9C183D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41576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0510" name="Group 14">
            <a:extLst>
              <a:ext uri="{FF2B5EF4-FFF2-40B4-BE49-F238E27FC236}">
                <a16:creationId xmlns:a16="http://schemas.microsoft.com/office/drawing/2014/main" id="{C0BA985A-0699-4506-BC7E-7F3C42F68E97}"/>
              </a:ext>
            </a:extLst>
          </p:cNvPr>
          <p:cNvGrpSpPr>
            <a:grpSpLocks/>
          </p:cNvGrpSpPr>
          <p:nvPr/>
        </p:nvGrpSpPr>
        <p:grpSpPr bwMode="auto">
          <a:xfrm>
            <a:off x="6251575" y="5087938"/>
            <a:ext cx="1057275" cy="1254125"/>
            <a:chOff x="3938" y="3205"/>
            <a:chExt cx="666" cy="790"/>
          </a:xfrm>
        </p:grpSpPr>
        <p:sp>
          <p:nvSpPr>
            <p:cNvPr id="490511" name="Oval 15">
              <a:extLst>
                <a:ext uri="{FF2B5EF4-FFF2-40B4-BE49-F238E27FC236}">
                  <a16:creationId xmlns:a16="http://schemas.microsoft.com/office/drawing/2014/main" id="{95A8DD48-A945-463A-93D5-1C87907AB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3205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512" name="Oval 16">
              <a:extLst>
                <a:ext uri="{FF2B5EF4-FFF2-40B4-BE49-F238E27FC236}">
                  <a16:creationId xmlns:a16="http://schemas.microsoft.com/office/drawing/2014/main" id="{FC15A982-B8DE-4F71-B5CB-21CA62FD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72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0513" name="AutoShape 17">
            <a:extLst>
              <a:ext uri="{FF2B5EF4-FFF2-40B4-BE49-F238E27FC236}">
                <a16:creationId xmlns:a16="http://schemas.microsoft.com/office/drawing/2014/main" id="{DD7C5F90-F437-4331-8D99-07E83D159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3757613"/>
            <a:ext cx="3065463" cy="2273300"/>
          </a:xfrm>
          <a:prstGeom prst="roundRect">
            <a:avLst>
              <a:gd name="adj" fmla="val 16667"/>
            </a:avLst>
          </a:prstGeom>
          <a:solidFill>
            <a:schemeClr val="accent1">
              <a:alpha val="38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r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0557249C-C2FC-49B2-9180-098E37C970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2A250-180A-46E2-AB35-7EE95E71B08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id="{BE9D16A7-9D1A-4B0C-B515-EE48FB43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6454775"/>
            <a:ext cx="3128963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24C12E86-A82D-4C33-8FED-410E11D68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RB-INSERT-FIXUP – Case 1</a:t>
            </a:r>
          </a:p>
        </p:txBody>
      </p:sp>
      <p:pic>
        <p:nvPicPr>
          <p:cNvPr id="491524" name="Picture 4">
            <a:extLst>
              <a:ext uri="{FF2B5EF4-FFF2-40B4-BE49-F238E27FC236}">
                <a16:creationId xmlns:a16="http://schemas.microsoft.com/office/drawing/2014/main" id="{9B4A6D7B-B9A5-4500-98AD-C7543C5C78B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9675" y="1130300"/>
            <a:ext cx="3992563" cy="1882775"/>
          </a:xfrm>
          <a:noFill/>
          <a:ln/>
        </p:spPr>
      </p:pic>
      <p:pic>
        <p:nvPicPr>
          <p:cNvPr id="491525" name="Picture 5">
            <a:extLst>
              <a:ext uri="{FF2B5EF4-FFF2-40B4-BE49-F238E27FC236}">
                <a16:creationId xmlns:a16="http://schemas.microsoft.com/office/drawing/2014/main" id="{A601F9DE-93D7-4C11-8661-9FF0CDE954D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8238" y="4808538"/>
            <a:ext cx="4000500" cy="1874837"/>
          </a:xfrm>
          <a:noFill/>
          <a:ln/>
        </p:spPr>
      </p:pic>
      <p:pic>
        <p:nvPicPr>
          <p:cNvPr id="491526" name="Picture 6">
            <a:extLst>
              <a:ext uri="{FF2B5EF4-FFF2-40B4-BE49-F238E27FC236}">
                <a16:creationId xmlns:a16="http://schemas.microsoft.com/office/drawing/2014/main" id="{69411F55-266D-4F8D-8C59-417912127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141663"/>
            <a:ext cx="4000500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27" name="Oval 7">
            <a:extLst>
              <a:ext uri="{FF2B5EF4-FFF2-40B4-BE49-F238E27FC236}">
                <a16:creationId xmlns:a16="http://schemas.microsoft.com/office/drawing/2014/main" id="{12A58E73-DC76-43E3-BA44-11A4D236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1811338"/>
            <a:ext cx="439737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28" name="Oval 8">
            <a:extLst>
              <a:ext uri="{FF2B5EF4-FFF2-40B4-BE49-F238E27FC236}">
                <a16:creationId xmlns:a16="http://schemas.microsoft.com/office/drawing/2014/main" id="{023071BE-6A4A-40AD-AF09-4AC85034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0" y="1820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29" name="Oval 9">
            <a:extLst>
              <a:ext uri="{FF2B5EF4-FFF2-40B4-BE49-F238E27FC236}">
                <a16:creationId xmlns:a16="http://schemas.microsoft.com/office/drawing/2014/main" id="{29BC154A-BDAA-41B7-B320-2081042E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17738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0" name="Oval 10">
            <a:extLst>
              <a:ext uri="{FF2B5EF4-FFF2-40B4-BE49-F238E27FC236}">
                <a16:creationId xmlns:a16="http://schemas.microsoft.com/office/drawing/2014/main" id="{FFFFBA8C-1CE2-4A57-B9B3-BBB0636AF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42259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1" name="Oval 11">
            <a:extLst>
              <a:ext uri="{FF2B5EF4-FFF2-40B4-BE49-F238E27FC236}">
                <a16:creationId xmlns:a16="http://schemas.microsoft.com/office/drawing/2014/main" id="{3FF83215-43CE-4DDC-86AB-B82AC338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5884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2" name="Oval 12">
            <a:extLst>
              <a:ext uri="{FF2B5EF4-FFF2-40B4-BE49-F238E27FC236}">
                <a16:creationId xmlns:a16="http://schemas.microsoft.com/office/drawing/2014/main" id="{A48F64CD-4D2B-4CFC-926D-F3C2C24C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3403600"/>
            <a:ext cx="439738" cy="423863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3" name="Oval 13">
            <a:extLst>
              <a:ext uri="{FF2B5EF4-FFF2-40B4-BE49-F238E27FC236}">
                <a16:creationId xmlns:a16="http://schemas.microsoft.com/office/drawing/2014/main" id="{9579D034-61A3-4430-B49A-112F9928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0641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34" name="Rectangle 14">
            <a:extLst>
              <a:ext uri="{FF2B5EF4-FFF2-40B4-BE49-F238E27FC236}">
                <a16:creationId xmlns:a16="http://schemas.microsoft.com/office/drawing/2014/main" id="{646117CF-4F6F-4AF9-AF0F-0BA4631F2F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663" y="1270000"/>
            <a:ext cx="5073650" cy="562610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z</a:t>
            </a:r>
            <a:r>
              <a:rPr lang="en-US" altLang="en-US"/>
              <a:t>’s “uncle” (y) is </a:t>
            </a:r>
            <a:r>
              <a:rPr lang="en-US" altLang="en-US" b="1">
                <a:solidFill>
                  <a:srgbClr val="DD0111"/>
                </a:solidFill>
              </a:rPr>
              <a:t>red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b="1"/>
              <a:t>Idea: </a:t>
            </a:r>
            <a:r>
              <a:rPr lang="en-US" altLang="en-US"/>
              <a:t>(</a:t>
            </a:r>
            <a:r>
              <a:rPr lang="en-US" altLang="en-US" u="sng">
                <a:latin typeface="Comic Sans MS" panose="030F0702030302020204" pitchFamily="66" charset="0"/>
              </a:rPr>
              <a:t>z</a:t>
            </a:r>
            <a:r>
              <a:rPr lang="en-US" altLang="en-US" u="sng"/>
              <a:t> is a left child</a:t>
            </a:r>
            <a:r>
              <a:rPr lang="en-US" altLang="en-US"/>
              <a:t>)</a:t>
            </a:r>
          </a:p>
          <a:p>
            <a:pPr>
              <a:lnSpc>
                <a:spcPct val="140000"/>
              </a:lnSpc>
            </a:pPr>
            <a:r>
              <a:rPr lang="en-US" altLang="en-US" sz="2400">
                <a:latin typeface="Comic Sans MS" panose="030F0702030302020204" pitchFamily="66" charset="0"/>
              </a:rPr>
              <a:t>p[p[z]]</a:t>
            </a:r>
            <a:r>
              <a:rPr lang="en-US" altLang="en-US" sz="2400"/>
              <a:t> (</a:t>
            </a:r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’s grandparent) must be black: </a:t>
            </a:r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 and </a:t>
            </a:r>
            <a:r>
              <a:rPr lang="en-US" altLang="en-US" sz="2400">
                <a:latin typeface="Comic Sans MS" panose="030F0702030302020204" pitchFamily="66" charset="0"/>
              </a:rPr>
              <a:t>p[z]</a:t>
            </a:r>
            <a:r>
              <a:rPr lang="en-US" altLang="en-US" sz="2400"/>
              <a:t> are both red </a:t>
            </a:r>
          </a:p>
          <a:p>
            <a:pPr>
              <a:lnSpc>
                <a:spcPct val="140000"/>
              </a:lnSpc>
            </a:pPr>
            <a:r>
              <a:rPr lang="en-US" altLang="en-US" sz="2400"/>
              <a:t>color </a:t>
            </a:r>
            <a:r>
              <a:rPr lang="en-US" altLang="en-US" sz="2400">
                <a:latin typeface="Comic Sans MS" panose="030F0702030302020204" pitchFamily="66" charset="0"/>
              </a:rPr>
              <a:t>p[z]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 </a:t>
            </a:r>
            <a:r>
              <a:rPr lang="en-US" altLang="en-US" sz="2400" b="1"/>
              <a:t>black</a:t>
            </a:r>
          </a:p>
          <a:p>
            <a:pPr>
              <a:lnSpc>
                <a:spcPct val="140000"/>
              </a:lnSpc>
            </a:pPr>
            <a:r>
              <a:rPr lang="en-US" altLang="en-US" sz="2400"/>
              <a:t>color </a:t>
            </a:r>
            <a:r>
              <a:rPr lang="en-US" altLang="en-US" sz="2400">
                <a:latin typeface="Comic Sans MS" panose="030F0702030302020204" pitchFamily="66" charset="0"/>
              </a:rPr>
              <a:t>y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 </a:t>
            </a:r>
            <a:r>
              <a:rPr lang="en-US" altLang="en-US" sz="2400" b="1"/>
              <a:t>black</a:t>
            </a:r>
          </a:p>
          <a:p>
            <a:pPr>
              <a:lnSpc>
                <a:spcPct val="140000"/>
              </a:lnSpc>
            </a:pPr>
            <a:r>
              <a:rPr lang="en-US" altLang="en-US" sz="2400"/>
              <a:t>color </a:t>
            </a:r>
            <a:r>
              <a:rPr lang="en-US" altLang="en-US" sz="2400">
                <a:latin typeface="Comic Sans MS" panose="030F0702030302020204" pitchFamily="66" charset="0"/>
              </a:rPr>
              <a:t>p[p[z]]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 </a:t>
            </a:r>
            <a:r>
              <a:rPr lang="en-US" altLang="en-US" sz="2400" b="1">
                <a:solidFill>
                  <a:srgbClr val="DD0111"/>
                </a:solidFill>
              </a:rPr>
              <a:t>red</a:t>
            </a:r>
          </a:p>
          <a:p>
            <a:pPr>
              <a:lnSpc>
                <a:spcPct val="140000"/>
              </a:lnSpc>
            </a:pPr>
            <a:r>
              <a:rPr lang="en-US" altLang="en-US" sz="2400">
                <a:latin typeface="Comic Sans MS" panose="030F0702030302020204" pitchFamily="66" charset="0"/>
              </a:rPr>
              <a:t>z = p[p[z]]</a:t>
            </a:r>
          </a:p>
          <a:p>
            <a:pPr lvl="1">
              <a:lnSpc>
                <a:spcPct val="140000"/>
              </a:lnSpc>
            </a:pPr>
            <a:r>
              <a:rPr lang="en-US" altLang="en-US" sz="2000"/>
              <a:t>Push the </a:t>
            </a:r>
            <a:r>
              <a:rPr lang="en-US" altLang="en-US" sz="2000" b="1">
                <a:solidFill>
                  <a:srgbClr val="DD0111"/>
                </a:solidFill>
              </a:rPr>
              <a:t>“red”</a:t>
            </a:r>
            <a:r>
              <a:rPr lang="en-US" altLang="en-US" sz="2000"/>
              <a:t> violation up the tree</a:t>
            </a:r>
          </a:p>
        </p:txBody>
      </p:sp>
      <p:sp>
        <p:nvSpPr>
          <p:cNvPr id="491535" name="AutoShape 15">
            <a:extLst>
              <a:ext uri="{FF2B5EF4-FFF2-40B4-BE49-F238E27FC236}">
                <a16:creationId xmlns:a16="http://schemas.microsoft.com/office/drawing/2014/main" id="{A49EB030-C493-49DE-BDE6-7A233AFD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767138"/>
            <a:ext cx="3065463" cy="2311400"/>
          </a:xfrm>
          <a:prstGeom prst="roundRect">
            <a:avLst>
              <a:gd name="adj" fmla="val 16667"/>
            </a:avLst>
          </a:prstGeom>
          <a:solidFill>
            <a:schemeClr val="accent1">
              <a:alpha val="38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r"/>
            <a:endParaRPr lang="en-US" altLang="en-US"/>
          </a:p>
        </p:txBody>
      </p:sp>
      <p:sp>
        <p:nvSpPr>
          <p:cNvPr id="491536" name="Rectangle 16">
            <a:extLst>
              <a:ext uri="{FF2B5EF4-FFF2-40B4-BE49-F238E27FC236}">
                <a16:creationId xmlns:a16="http://schemas.microsoft.com/office/drawing/2014/main" id="{8B9F8316-0136-44B2-BC5D-58C9E2B1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495675"/>
            <a:ext cx="601662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554C66E1-FF79-4699-8E2A-F57482CF5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14B3BE-340B-40B3-A305-FD8CC0A4676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92546" name="Rectangle 2">
            <a:extLst>
              <a:ext uri="{FF2B5EF4-FFF2-40B4-BE49-F238E27FC236}">
                <a16:creationId xmlns:a16="http://schemas.microsoft.com/office/drawing/2014/main" id="{5F660D6C-6ED8-4B6A-AA86-8C6FB9DD6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RB-INSERT-FIXUP – Case 3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16CF8C95-8D12-4A96-BEA8-3FB72F8F98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3679825" cy="35623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Case 3: 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’s “uncle” (y) is </a:t>
            </a:r>
            <a:r>
              <a:rPr lang="en-US" altLang="en-US" sz="2400" b="1"/>
              <a:t>black</a:t>
            </a:r>
            <a:endParaRPr lang="en-US" altLang="en-US" sz="2400"/>
          </a:p>
          <a:p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 is a left child</a:t>
            </a:r>
          </a:p>
        </p:txBody>
      </p:sp>
      <p:grpSp>
        <p:nvGrpSpPr>
          <p:cNvPr id="492548" name="Group 4">
            <a:extLst>
              <a:ext uri="{FF2B5EF4-FFF2-40B4-BE49-F238E27FC236}">
                <a16:creationId xmlns:a16="http://schemas.microsoft.com/office/drawing/2014/main" id="{6EF33BD4-2185-4C70-888D-DBB78F0E43AA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4310063"/>
            <a:ext cx="2849563" cy="1516062"/>
            <a:chOff x="3960" y="2903"/>
            <a:chExt cx="1795" cy="955"/>
          </a:xfrm>
        </p:grpSpPr>
        <p:pic>
          <p:nvPicPr>
            <p:cNvPr id="492549" name="Picture 5">
              <a:extLst>
                <a:ext uri="{FF2B5EF4-FFF2-40B4-BE49-F238E27FC236}">
                  <a16:creationId xmlns:a16="http://schemas.microsoft.com/office/drawing/2014/main" id="{7BDA80BC-EF02-41BB-ADC6-5C921BC0A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2903"/>
              <a:ext cx="1795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2550" name="Oval 6">
              <a:extLst>
                <a:ext uri="{FF2B5EF4-FFF2-40B4-BE49-F238E27FC236}">
                  <a16:creationId xmlns:a16="http://schemas.microsoft.com/office/drawing/2014/main" id="{75B0EA4A-7F2C-44BB-A20B-2B0320F17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3315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1" name="Oval 7">
              <a:extLst>
                <a:ext uri="{FF2B5EF4-FFF2-40B4-BE49-F238E27FC236}">
                  <a16:creationId xmlns:a16="http://schemas.microsoft.com/office/drawing/2014/main" id="{521BF1F3-363E-4451-B7FD-46A34B7F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3310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552" name="Group 8">
            <a:extLst>
              <a:ext uri="{FF2B5EF4-FFF2-40B4-BE49-F238E27FC236}">
                <a16:creationId xmlns:a16="http://schemas.microsoft.com/office/drawing/2014/main" id="{6C9FE25D-4A26-4897-917D-2051901768E8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4070350"/>
            <a:ext cx="2438400" cy="2157413"/>
            <a:chOff x="383" y="2852"/>
            <a:chExt cx="1536" cy="1359"/>
          </a:xfrm>
        </p:grpSpPr>
        <p:pic>
          <p:nvPicPr>
            <p:cNvPr id="492553" name="Picture 9">
              <a:extLst>
                <a:ext uri="{FF2B5EF4-FFF2-40B4-BE49-F238E27FC236}">
                  <a16:creationId xmlns:a16="http://schemas.microsoft.com/office/drawing/2014/main" id="{72D93281-216A-44A7-A821-348C080C2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2554" name="Oval 10">
              <a:extLst>
                <a:ext uri="{FF2B5EF4-FFF2-40B4-BE49-F238E27FC236}">
                  <a16:creationId xmlns:a16="http://schemas.microsoft.com/office/drawing/2014/main" id="{514EAB15-A8D2-4DA7-9F4B-5C77C237F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5" name="Oval 11">
              <a:extLst>
                <a:ext uri="{FF2B5EF4-FFF2-40B4-BE49-F238E27FC236}">
                  <a16:creationId xmlns:a16="http://schemas.microsoft.com/office/drawing/2014/main" id="{F95A3122-2C43-4400-98D3-2CABE1EB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6" name="Text Box 12">
              <a:extLst>
                <a:ext uri="{FF2B5EF4-FFF2-40B4-BE49-F238E27FC236}">
                  <a16:creationId xmlns:a16="http://schemas.microsoft.com/office/drawing/2014/main" id="{CB909D75-DFD1-44BA-90C6-0A7630E0F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2852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Case 3</a:t>
              </a:r>
            </a:p>
          </p:txBody>
        </p:sp>
      </p:grpSp>
      <p:grpSp>
        <p:nvGrpSpPr>
          <p:cNvPr id="492557" name="Group 13">
            <a:extLst>
              <a:ext uri="{FF2B5EF4-FFF2-40B4-BE49-F238E27FC236}">
                <a16:creationId xmlns:a16="http://schemas.microsoft.com/office/drawing/2014/main" id="{89011B3F-57BF-41BE-9F5D-CF986A8C4897}"/>
              </a:ext>
            </a:extLst>
          </p:cNvPr>
          <p:cNvGrpSpPr>
            <a:grpSpLocks/>
          </p:cNvGrpSpPr>
          <p:nvPr/>
        </p:nvGrpSpPr>
        <p:grpSpPr bwMode="auto">
          <a:xfrm>
            <a:off x="3259138" y="4319588"/>
            <a:ext cx="2438400" cy="1889125"/>
            <a:chOff x="2149" y="2839"/>
            <a:chExt cx="1536" cy="1190"/>
          </a:xfrm>
        </p:grpSpPr>
        <p:pic>
          <p:nvPicPr>
            <p:cNvPr id="492558" name="Picture 14">
              <a:extLst>
                <a:ext uri="{FF2B5EF4-FFF2-40B4-BE49-F238E27FC236}">
                  <a16:creationId xmlns:a16="http://schemas.microsoft.com/office/drawing/2014/main" id="{CB7567E1-E968-4970-ABF2-3E6352416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" y="2839"/>
              <a:ext cx="1536" cy="1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2559" name="Oval 15">
              <a:extLst>
                <a:ext uri="{FF2B5EF4-FFF2-40B4-BE49-F238E27FC236}">
                  <a16:creationId xmlns:a16="http://schemas.microsoft.com/office/drawing/2014/main" id="{EC74A2E8-756D-4CA6-9E09-6601F4855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3240"/>
              <a:ext cx="277" cy="2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60" name="Oval 16">
              <a:extLst>
                <a:ext uri="{FF2B5EF4-FFF2-40B4-BE49-F238E27FC236}">
                  <a16:creationId xmlns:a16="http://schemas.microsoft.com/office/drawing/2014/main" id="{E498A930-B4B3-472B-A60F-8DFC6078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350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61" name="Oval 17">
              <a:extLst>
                <a:ext uri="{FF2B5EF4-FFF2-40B4-BE49-F238E27FC236}">
                  <a16:creationId xmlns:a16="http://schemas.microsoft.com/office/drawing/2014/main" id="{07039C90-75A6-4187-B199-3A0F69495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2989"/>
              <a:ext cx="267" cy="262"/>
            </a:xfrm>
            <a:prstGeom prst="ellipse">
              <a:avLst/>
            </a:prstGeom>
            <a:noFill/>
            <a:ln w="889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2562" name="Rectangle 18">
            <a:extLst>
              <a:ext uri="{FF2B5EF4-FFF2-40B4-BE49-F238E27FC236}">
                <a16:creationId xmlns:a16="http://schemas.microsoft.com/office/drawing/2014/main" id="{0C4AF174-30B3-4D59-A1DD-209A5C5A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1165225"/>
            <a:ext cx="5022850" cy="31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Idea:</a:t>
            </a:r>
          </a:p>
          <a:p>
            <a:r>
              <a:rPr lang="en-US" altLang="en-US"/>
              <a:t>color </a:t>
            </a:r>
            <a:r>
              <a:rPr lang="en-US" altLang="en-US">
                <a:latin typeface="Comic Sans MS" panose="030F0702030302020204" pitchFamily="66" charset="0"/>
              </a:rPr>
              <a:t>p[z]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altLang="en-US"/>
              <a:t> </a:t>
            </a:r>
            <a:r>
              <a:rPr lang="en-US" altLang="en-US" b="1"/>
              <a:t>black</a:t>
            </a:r>
            <a:r>
              <a:rPr lang="en-US" altLang="en-US"/>
              <a:t> </a:t>
            </a:r>
          </a:p>
          <a:p>
            <a:r>
              <a:rPr lang="en-US" altLang="en-US"/>
              <a:t>color </a:t>
            </a:r>
            <a:r>
              <a:rPr lang="en-US" altLang="en-US">
                <a:latin typeface="Comic Sans MS" panose="030F0702030302020204" pitchFamily="66" charset="0"/>
              </a:rPr>
              <a:t>p[p[z]]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DD0111"/>
                </a:solidFill>
              </a:rPr>
              <a:t>red</a:t>
            </a:r>
          </a:p>
          <a:p>
            <a:r>
              <a:rPr lang="en-US" altLang="en-US"/>
              <a:t>RIGHT-ROTATE(T, </a:t>
            </a:r>
            <a:r>
              <a:rPr lang="en-US" altLang="en-US">
                <a:latin typeface="Comic Sans MS" panose="030F0702030302020204" pitchFamily="66" charset="0"/>
              </a:rPr>
              <a:t>p[p[z]])</a:t>
            </a:r>
          </a:p>
          <a:p>
            <a:r>
              <a:rPr lang="en-US" altLang="en-US"/>
              <a:t>No longer have 2 reds in a row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p[z]</a:t>
            </a:r>
            <a:r>
              <a:rPr lang="en-US" altLang="en-US"/>
              <a:t> is now black</a:t>
            </a:r>
          </a:p>
        </p:txBody>
      </p:sp>
      <p:sp>
        <p:nvSpPr>
          <p:cNvPr id="492563" name="AutoShape 19">
            <a:extLst>
              <a:ext uri="{FF2B5EF4-FFF2-40B4-BE49-F238E27FC236}">
                <a16:creationId xmlns:a16="http://schemas.microsoft.com/office/drawing/2014/main" id="{A238E80B-70FB-4597-8350-0289FCD15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1568450"/>
            <a:ext cx="4937125" cy="1370013"/>
          </a:xfrm>
          <a:prstGeom prst="roundRect">
            <a:avLst>
              <a:gd name="adj" fmla="val 16667"/>
            </a:avLst>
          </a:prstGeom>
          <a:solidFill>
            <a:schemeClr val="accent1">
              <a:alpha val="38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r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488178B6-F8C5-4355-A7B2-D56A790A6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F73E83-B817-4922-A970-DBCCF681B9D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3570" name="Rectangle 2">
            <a:extLst>
              <a:ext uri="{FF2B5EF4-FFF2-40B4-BE49-F238E27FC236}">
                <a16:creationId xmlns:a16="http://schemas.microsoft.com/office/drawing/2014/main" id="{5FFF480B-2648-4471-9922-10F184EB7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RB-INSERT-FIXUP – Case 2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94523E0A-DF9C-40A1-B0DA-A73C10DD4F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8537575" cy="4152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Case 2: 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’s “uncle” (</a:t>
            </a:r>
            <a:r>
              <a:rPr lang="en-US" altLang="en-US" sz="2400">
                <a:latin typeface="Comic Sans MS" panose="030F0702030302020204" pitchFamily="66" charset="0"/>
              </a:rPr>
              <a:t>y</a:t>
            </a:r>
            <a:r>
              <a:rPr lang="en-US" altLang="en-US" sz="2400"/>
              <a:t>) is </a:t>
            </a:r>
            <a:r>
              <a:rPr lang="en-US" altLang="en-US" sz="2400" b="1"/>
              <a:t>black</a:t>
            </a:r>
            <a:endParaRPr lang="en-US" altLang="en-US" sz="2400"/>
          </a:p>
          <a:p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 is a right child</a:t>
            </a:r>
          </a:p>
          <a:p>
            <a:pPr>
              <a:buFontTx/>
              <a:buNone/>
            </a:pPr>
            <a:r>
              <a:rPr lang="en-US" altLang="en-US" sz="2400" b="1"/>
              <a:t>Idea</a:t>
            </a:r>
            <a:r>
              <a:rPr lang="en-US" altLang="en-US" sz="2400"/>
              <a:t>:</a:t>
            </a:r>
          </a:p>
          <a:p>
            <a:r>
              <a:rPr lang="en-US" altLang="en-US" sz="2400">
                <a:latin typeface="Comic Sans MS" panose="030F0702030302020204" pitchFamily="66" charset="0"/>
              </a:rPr>
              <a:t>z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 p[z]</a:t>
            </a:r>
            <a:endParaRPr lang="en-US" altLang="en-US" sz="2400">
              <a:latin typeface="Comic Sans MS" panose="030F0702030302020204" pitchFamily="66" charset="0"/>
            </a:endParaRPr>
          </a:p>
          <a:p>
            <a:r>
              <a:rPr lang="en-US" altLang="en-US" sz="2400"/>
              <a:t>LEFT-ROTATE(</a:t>
            </a:r>
            <a:r>
              <a:rPr lang="en-US" altLang="en-US" sz="2400">
                <a:latin typeface="Comic Sans MS" panose="030F0702030302020204" pitchFamily="66" charset="0"/>
              </a:rPr>
              <a:t>T, z)</a:t>
            </a:r>
            <a:r>
              <a:rPr lang="en-US" altLang="en-US" sz="2400"/>
              <a:t> </a:t>
            </a:r>
          </a:p>
          <a:p>
            <a:pPr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/>
              <a:t> now z is a left child, and both z and </a:t>
            </a:r>
            <a:r>
              <a:rPr lang="en-US" altLang="en-US" sz="2400">
                <a:latin typeface="Comic Sans MS" panose="030F0702030302020204" pitchFamily="66" charset="0"/>
              </a:rPr>
              <a:t>p[z]</a:t>
            </a:r>
            <a:r>
              <a:rPr lang="en-US" altLang="en-US" sz="2400"/>
              <a:t> are red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/>
              <a:t> case 3</a:t>
            </a:r>
          </a:p>
        </p:txBody>
      </p:sp>
      <p:grpSp>
        <p:nvGrpSpPr>
          <p:cNvPr id="493572" name="Group 4">
            <a:extLst>
              <a:ext uri="{FF2B5EF4-FFF2-40B4-BE49-F238E27FC236}">
                <a16:creationId xmlns:a16="http://schemas.microsoft.com/office/drawing/2014/main" id="{796758B1-A600-4B2E-BE9A-B38885669042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4251325"/>
            <a:ext cx="1958975" cy="2112963"/>
            <a:chOff x="506" y="1506"/>
            <a:chExt cx="1234" cy="1331"/>
          </a:xfrm>
        </p:grpSpPr>
        <p:pic>
          <p:nvPicPr>
            <p:cNvPr id="493573" name="Picture 5">
              <a:extLst>
                <a:ext uri="{FF2B5EF4-FFF2-40B4-BE49-F238E27FC236}">
                  <a16:creationId xmlns:a16="http://schemas.microsoft.com/office/drawing/2014/main" id="{3C1B2BE5-1EF2-4580-8320-B76CFC0D5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" y="1675"/>
              <a:ext cx="1234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3574" name="Oval 6">
              <a:extLst>
                <a:ext uri="{FF2B5EF4-FFF2-40B4-BE49-F238E27FC236}">
                  <a16:creationId xmlns:a16="http://schemas.microsoft.com/office/drawing/2014/main" id="{F49215CF-5BE3-43C0-8D3D-199E197DD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208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75" name="Oval 7">
              <a:extLst>
                <a:ext uri="{FF2B5EF4-FFF2-40B4-BE49-F238E27FC236}">
                  <a16:creationId xmlns:a16="http://schemas.microsoft.com/office/drawing/2014/main" id="{F738EC4B-E785-4083-A47D-07ED8BAA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234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76" name="Text Box 8">
              <a:extLst>
                <a:ext uri="{FF2B5EF4-FFF2-40B4-BE49-F238E27FC236}">
                  <a16:creationId xmlns:a16="http://schemas.microsoft.com/office/drawing/2014/main" id="{9346D3D2-211B-4264-9AB7-10F4B6380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" y="1506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Case 2</a:t>
              </a:r>
            </a:p>
          </p:txBody>
        </p:sp>
      </p:grpSp>
      <p:grpSp>
        <p:nvGrpSpPr>
          <p:cNvPr id="493577" name="Group 9">
            <a:extLst>
              <a:ext uri="{FF2B5EF4-FFF2-40B4-BE49-F238E27FC236}">
                <a16:creationId xmlns:a16="http://schemas.microsoft.com/office/drawing/2014/main" id="{50C8E2CB-9F76-4E7D-ACD2-158012CB236F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4251325"/>
            <a:ext cx="2438400" cy="2157413"/>
            <a:chOff x="383" y="2852"/>
            <a:chExt cx="1536" cy="1359"/>
          </a:xfrm>
        </p:grpSpPr>
        <p:pic>
          <p:nvPicPr>
            <p:cNvPr id="493578" name="Picture 10">
              <a:extLst>
                <a:ext uri="{FF2B5EF4-FFF2-40B4-BE49-F238E27FC236}">
                  <a16:creationId xmlns:a16="http://schemas.microsoft.com/office/drawing/2014/main" id="{F311FD1B-BFD8-4D7F-847A-33A59F3EB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3579" name="Oval 11">
              <a:extLst>
                <a:ext uri="{FF2B5EF4-FFF2-40B4-BE49-F238E27FC236}">
                  <a16:creationId xmlns:a16="http://schemas.microsoft.com/office/drawing/2014/main" id="{B1DF4114-BFA1-483F-AD31-4E694280D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80" name="Oval 12">
              <a:extLst>
                <a:ext uri="{FF2B5EF4-FFF2-40B4-BE49-F238E27FC236}">
                  <a16:creationId xmlns:a16="http://schemas.microsoft.com/office/drawing/2014/main" id="{888ADB77-C8B4-4ADD-BA1E-0D2F4367F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81" name="Text Box 13">
              <a:extLst>
                <a:ext uri="{FF2B5EF4-FFF2-40B4-BE49-F238E27FC236}">
                  <a16:creationId xmlns:a16="http://schemas.microsoft.com/office/drawing/2014/main" id="{AEDC56CA-A932-4BC0-BD5B-0156DB978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2852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Case 3</a:t>
              </a:r>
            </a:p>
          </p:txBody>
        </p:sp>
      </p:grpSp>
      <p:sp>
        <p:nvSpPr>
          <p:cNvPr id="493582" name="AutoShape 14">
            <a:extLst>
              <a:ext uri="{FF2B5EF4-FFF2-40B4-BE49-F238E27FC236}">
                <a16:creationId xmlns:a16="http://schemas.microsoft.com/office/drawing/2014/main" id="{62861D32-E6F6-4674-8D0F-67B4746A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32100"/>
            <a:ext cx="4113212" cy="931863"/>
          </a:xfrm>
          <a:prstGeom prst="roundRect">
            <a:avLst>
              <a:gd name="adj" fmla="val 16667"/>
            </a:avLst>
          </a:prstGeom>
          <a:solidFill>
            <a:schemeClr val="accent1">
              <a:alpha val="38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r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A33A1-3AC8-415C-9356-9B3043826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B9E722-BA99-41FD-912F-15C1798F1DC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90B5AAE6-DBEB-4B3A-BFA3-69A705109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Red-Black Trees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56DDC939-8E29-4285-A787-FFB8D4698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“Balanced” binary search trees guarantee an </a:t>
            </a:r>
            <a:r>
              <a:rPr lang="en-US" altLang="en-US" dirty="0">
                <a:latin typeface="Comic Sans MS" panose="030F0702030302020204" pitchFamily="66" charset="0"/>
              </a:rPr>
              <a:t>O(</a:t>
            </a:r>
            <a:r>
              <a:rPr lang="en-US" altLang="en-US">
                <a:latin typeface="Comic Sans MS" panose="030F0702030302020204" pitchFamily="66" charset="0"/>
              </a:rPr>
              <a:t>logn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  <a:r>
              <a:rPr lang="en-US" altLang="en-US" dirty="0"/>
              <a:t> running time </a:t>
            </a:r>
          </a:p>
          <a:p>
            <a:r>
              <a:rPr lang="en-US" altLang="en-US" dirty="0"/>
              <a:t>Red-black-tree</a:t>
            </a:r>
          </a:p>
          <a:p>
            <a:pPr lvl="1"/>
            <a:r>
              <a:rPr lang="en-US" altLang="en-US" dirty="0"/>
              <a:t>Binary search tree with an additional attribute for its nodes: </a:t>
            </a:r>
            <a:r>
              <a:rPr lang="en-US" altLang="en-US" dirty="0">
                <a:latin typeface="Comic Sans MS" panose="030F0702030302020204" pitchFamily="66" charset="0"/>
              </a:rPr>
              <a:t>color</a:t>
            </a:r>
            <a:r>
              <a:rPr lang="en-US" altLang="en-US" dirty="0"/>
              <a:t> which can be </a:t>
            </a:r>
            <a:r>
              <a:rPr lang="en-US" altLang="en-US" b="1" dirty="0">
                <a:solidFill>
                  <a:srgbClr val="DD0111"/>
                </a:solidFill>
              </a:rPr>
              <a:t>red</a:t>
            </a:r>
            <a:r>
              <a:rPr lang="en-US" altLang="en-US" dirty="0"/>
              <a:t> or </a:t>
            </a:r>
            <a:r>
              <a:rPr lang="en-US" altLang="en-US" b="1" dirty="0"/>
              <a:t>black</a:t>
            </a:r>
            <a:endParaRPr lang="en-US" altLang="en-US" dirty="0"/>
          </a:p>
          <a:p>
            <a:pPr lvl="1"/>
            <a:r>
              <a:rPr lang="en-US" altLang="en-US" dirty="0"/>
              <a:t>Constrains the way nodes can be colored on any path from the root to a leaf:</a:t>
            </a:r>
          </a:p>
          <a:p>
            <a:pPr lvl="2">
              <a:buFontTx/>
              <a:buNone/>
            </a:pPr>
            <a:r>
              <a:rPr lang="en-US" altLang="en-US" dirty="0"/>
              <a:t> </a:t>
            </a:r>
          </a:p>
          <a:p>
            <a:pPr lvl="2">
              <a:buFontTx/>
              <a:buNone/>
            </a:pPr>
            <a:r>
              <a:rPr lang="en-US" altLang="en-US" dirty="0"/>
              <a:t> Ensures that no path is more than twice as long as any other path 		</a:t>
            </a:r>
            <a:r>
              <a:rPr lang="en-US" altLang="en-US" dirty="0">
                <a:sym typeface="Symbol" panose="05050102010706020507" pitchFamily="18" charset="2"/>
              </a:rPr>
              <a:t>   the tree is balanced</a:t>
            </a:r>
          </a:p>
        </p:txBody>
      </p:sp>
      <p:sp>
        <p:nvSpPr>
          <p:cNvPr id="467972" name="Rectangle 4">
            <a:extLst>
              <a:ext uri="{FF2B5EF4-FFF2-40B4-BE49-F238E27FC236}">
                <a16:creationId xmlns:a16="http://schemas.microsoft.com/office/drawing/2014/main" id="{5C26508D-1958-49C4-B7BC-ABE997D8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4554538"/>
            <a:ext cx="7188200" cy="82391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1398EB-6238-4E11-BB81-25CCB2C57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F123B4-BAF0-46F1-878B-1A89E949942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BD09164F-C35E-47D4-949F-B809B62AB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RB-INSERT-FIXUP</a:t>
            </a:r>
            <a:r>
              <a:rPr lang="en-US" altLang="en-US">
                <a:latin typeface="Comic Sans MS" panose="030F0702030302020204" pitchFamily="66" charset="0"/>
              </a:rPr>
              <a:t>(T, z)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83C504CD-F33A-44B3-9454-B9961DA8E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196975"/>
            <a:ext cx="8567737" cy="5340350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while </a:t>
            </a:r>
            <a:r>
              <a:rPr lang="en-US" altLang="en-US" sz="2400">
                <a:latin typeface="Comic Sans MS" panose="030F0702030302020204" pitchFamily="66" charset="0"/>
              </a:rPr>
              <a:t>color[p[z]]</a:t>
            </a:r>
            <a:r>
              <a:rPr lang="en-US" altLang="en-US" sz="2400"/>
              <a:t> = </a:t>
            </a:r>
            <a:r>
              <a:rPr lang="en-US" altLang="en-US" sz="2400">
                <a:latin typeface="Comic Sans MS" panose="030F0702030302020204" pitchFamily="66" charset="0"/>
              </a:rPr>
              <a:t>RED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do if </a:t>
            </a:r>
            <a:r>
              <a:rPr lang="en-US" altLang="en-US" sz="2400">
                <a:latin typeface="Comic Sans MS" panose="030F0702030302020204" pitchFamily="66" charset="0"/>
              </a:rPr>
              <a:t>p[z] = left[p[p[z]]]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     then </a:t>
            </a:r>
            <a:r>
              <a:rPr lang="en-US" altLang="en-US" sz="2400">
                <a:latin typeface="Comic Sans MS" panose="030F0702030302020204" pitchFamily="66" charset="0"/>
              </a:rPr>
              <a:t>y ← right[p[p[z]]]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              if </a:t>
            </a:r>
            <a:r>
              <a:rPr lang="en-US" altLang="en-US" sz="2400">
                <a:latin typeface="Comic Sans MS" panose="030F0702030302020204" pitchFamily="66" charset="0"/>
              </a:rPr>
              <a:t>color[y] = RED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                 then </a:t>
            </a:r>
            <a:r>
              <a:rPr lang="en-US" altLang="en-US" sz="2400" b="1">
                <a:latin typeface="Comic Sans MS" panose="030F0702030302020204" pitchFamily="66" charset="0"/>
              </a:rPr>
              <a:t>Case1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>
                <a:latin typeface="Comic Sans MS" panose="030F0702030302020204" pitchFamily="66" charset="0"/>
              </a:rPr>
              <a:t>                         </a:t>
            </a:r>
            <a:r>
              <a:rPr lang="en-US" altLang="en-US" sz="2400" b="1"/>
              <a:t>else if </a:t>
            </a:r>
            <a:r>
              <a:rPr lang="en-US" altLang="en-US" sz="2400">
                <a:latin typeface="Comic Sans MS" panose="030F0702030302020204" pitchFamily="66" charset="0"/>
              </a:rPr>
              <a:t>z = right[p[z]]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		        		 then </a:t>
            </a:r>
            <a:r>
              <a:rPr lang="en-US" altLang="en-US" sz="2400" b="1">
                <a:latin typeface="Comic Sans MS" panose="030F0702030302020204" pitchFamily="66" charset="0"/>
              </a:rPr>
              <a:t>Case2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/>
              <a:t>  			    	         </a:t>
            </a:r>
            <a:r>
              <a:rPr lang="en-US" altLang="en-US" sz="2400" b="1">
                <a:latin typeface="Comic Sans MS" panose="030F0702030302020204" pitchFamily="66" charset="0"/>
              </a:rPr>
              <a:t>Case3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     else </a:t>
            </a:r>
            <a:r>
              <a:rPr lang="en-US" altLang="en-US" sz="2400"/>
              <a:t>(same as </a:t>
            </a:r>
            <a:r>
              <a:rPr lang="en-US" altLang="en-US" sz="2400" b="1"/>
              <a:t>then </a:t>
            </a:r>
            <a:r>
              <a:rPr lang="en-US" altLang="en-US" sz="2400"/>
              <a:t>clause with “right” 			                     and “left”  exchanged)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altLang="en-US" sz="2400">
                <a:latin typeface="Comic Sans MS" panose="030F0702030302020204" pitchFamily="66" charset="0"/>
              </a:rPr>
              <a:t>color[root[T]] ← BLACK</a:t>
            </a:r>
          </a:p>
        </p:txBody>
      </p:sp>
      <p:grpSp>
        <p:nvGrpSpPr>
          <p:cNvPr id="494596" name="Group 4">
            <a:extLst>
              <a:ext uri="{FF2B5EF4-FFF2-40B4-BE49-F238E27FC236}">
                <a16:creationId xmlns:a16="http://schemas.microsoft.com/office/drawing/2014/main" id="{D2562849-4E85-4EA3-8B93-257BA8400BC9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1211263"/>
            <a:ext cx="4410075" cy="641350"/>
            <a:chOff x="2877" y="763"/>
            <a:chExt cx="2778" cy="404"/>
          </a:xfrm>
        </p:grpSpPr>
        <p:sp>
          <p:nvSpPr>
            <p:cNvPr id="494597" name="Text Box 5">
              <a:extLst>
                <a:ext uri="{FF2B5EF4-FFF2-40B4-BE49-F238E27FC236}">
                  <a16:creationId xmlns:a16="http://schemas.microsoft.com/office/drawing/2014/main" id="{76A27CAC-F126-4EAF-8B6D-60CB4152C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763"/>
              <a:ext cx="22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The while loop repeats only when</a:t>
              </a:r>
            </a:p>
            <a:p>
              <a:r>
                <a:rPr lang="en-US" altLang="en-US"/>
                <a:t>case1 is executed: </a:t>
              </a:r>
              <a:r>
                <a:rPr lang="en-US" altLang="en-US">
                  <a:latin typeface="Comic Sans MS" panose="030F0702030302020204" pitchFamily="66" charset="0"/>
                </a:rPr>
                <a:t>O(lgn)</a:t>
              </a:r>
              <a:r>
                <a:rPr lang="en-US" altLang="en-US"/>
                <a:t> times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  <p:sp>
          <p:nvSpPr>
            <p:cNvPr id="494598" name="Line 6">
              <a:extLst>
                <a:ext uri="{FF2B5EF4-FFF2-40B4-BE49-F238E27FC236}">
                  <a16:creationId xmlns:a16="http://schemas.microsoft.com/office/drawing/2014/main" id="{55878181-BF7A-43DD-9CB7-2D9172D3B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7" y="943"/>
              <a:ext cx="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4599" name="Group 7">
            <a:extLst>
              <a:ext uri="{FF2B5EF4-FFF2-40B4-BE49-F238E27FC236}">
                <a16:creationId xmlns:a16="http://schemas.microsoft.com/office/drawing/2014/main" id="{5EC63406-552B-4C11-8ACB-FE36A9481C4E}"/>
              </a:ext>
            </a:extLst>
          </p:cNvPr>
          <p:cNvGrpSpPr>
            <a:grpSpLocks/>
          </p:cNvGrpSpPr>
          <p:nvPr/>
        </p:nvGrpSpPr>
        <p:grpSpPr bwMode="auto">
          <a:xfrm>
            <a:off x="5500688" y="1814513"/>
            <a:ext cx="3375025" cy="822325"/>
            <a:chOff x="3465" y="1143"/>
            <a:chExt cx="2126" cy="518"/>
          </a:xfrm>
        </p:grpSpPr>
        <p:sp>
          <p:nvSpPr>
            <p:cNvPr id="494600" name="AutoShape 8">
              <a:extLst>
                <a:ext uri="{FF2B5EF4-FFF2-40B4-BE49-F238E27FC236}">
                  <a16:creationId xmlns:a16="http://schemas.microsoft.com/office/drawing/2014/main" id="{697CA1AA-0D7C-44DE-9203-CC43116D5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" y="1143"/>
              <a:ext cx="110" cy="518"/>
            </a:xfrm>
            <a:prstGeom prst="rightBrace">
              <a:avLst>
                <a:gd name="adj1" fmla="val 3924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01" name="Text Box 9">
              <a:extLst>
                <a:ext uri="{FF2B5EF4-FFF2-40B4-BE49-F238E27FC236}">
                  <a16:creationId xmlns:a16="http://schemas.microsoft.com/office/drawing/2014/main" id="{11BDD1D9-CC5E-4C6A-8D4E-C7F2373D7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1270"/>
              <a:ext cx="20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Set the value of x’s “uncle”</a:t>
              </a:r>
            </a:p>
          </p:txBody>
        </p:sp>
      </p:grpSp>
      <p:grpSp>
        <p:nvGrpSpPr>
          <p:cNvPr id="494602" name="Group 10">
            <a:extLst>
              <a:ext uri="{FF2B5EF4-FFF2-40B4-BE49-F238E27FC236}">
                <a16:creationId xmlns:a16="http://schemas.microsoft.com/office/drawing/2014/main" id="{CA2FD38C-D8A0-4D68-957A-16A9E1F60E13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5789613"/>
            <a:ext cx="4300538" cy="1006475"/>
            <a:chOff x="2952" y="3647"/>
            <a:chExt cx="2601" cy="634"/>
          </a:xfrm>
        </p:grpSpPr>
        <p:sp>
          <p:nvSpPr>
            <p:cNvPr id="494603" name="Text Box 11">
              <a:extLst>
                <a:ext uri="{FF2B5EF4-FFF2-40B4-BE49-F238E27FC236}">
                  <a16:creationId xmlns:a16="http://schemas.microsoft.com/office/drawing/2014/main" id="{F0B7CA61-CEAF-47CA-91A1-794B7459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3647"/>
              <a:ext cx="200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/>
                <a:t>We just inserted the root, or</a:t>
              </a:r>
            </a:p>
            <a:p>
              <a:r>
                <a:rPr lang="en-US" altLang="en-US" sz="2000"/>
                <a:t>The red violation reached the root</a:t>
              </a:r>
            </a:p>
          </p:txBody>
        </p:sp>
        <p:sp>
          <p:nvSpPr>
            <p:cNvPr id="494604" name="Line 12">
              <a:extLst>
                <a:ext uri="{FF2B5EF4-FFF2-40B4-BE49-F238E27FC236}">
                  <a16:creationId xmlns:a16="http://schemas.microsoft.com/office/drawing/2014/main" id="{53CB42FE-F0FD-4411-B7E7-F1C1783D0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2" y="3857"/>
              <a:ext cx="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>
            <a:extLst>
              <a:ext uri="{FF2B5EF4-FFF2-40B4-BE49-F238E27FC236}">
                <a16:creationId xmlns:a16="http://schemas.microsoft.com/office/drawing/2014/main" id="{85F6FF9B-5033-4A15-94CD-5F874E197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4B8CF7-C000-4428-B8F0-31FED9894CE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96759ED0-C255-4692-8E5A-0CBA3557D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31763"/>
            <a:ext cx="8229600" cy="906462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95619" name="Oval 3">
            <a:extLst>
              <a:ext uri="{FF2B5EF4-FFF2-40B4-BE49-F238E27FC236}">
                <a16:creationId xmlns:a16="http://schemas.microsoft.com/office/drawing/2014/main" id="{5F7D6B9C-71A0-44D8-846E-E03D45557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4550" y="1406525"/>
            <a:ext cx="349250" cy="33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11</a:t>
            </a:r>
          </a:p>
        </p:txBody>
      </p:sp>
      <p:sp>
        <p:nvSpPr>
          <p:cNvPr id="495620" name="Text Box 4">
            <a:extLst>
              <a:ext uri="{FF2B5EF4-FFF2-40B4-BE49-F238E27FC236}">
                <a16:creationId xmlns:a16="http://schemas.microsoft.com/office/drawing/2014/main" id="{83D8B65E-F9A6-4FDF-BEBE-3CF6E3DA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131888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Insert 4</a:t>
            </a:r>
          </a:p>
        </p:txBody>
      </p:sp>
      <p:grpSp>
        <p:nvGrpSpPr>
          <p:cNvPr id="495621" name="Group 5">
            <a:extLst>
              <a:ext uri="{FF2B5EF4-FFF2-40B4-BE49-F238E27FC236}">
                <a16:creationId xmlns:a16="http://schemas.microsoft.com/office/drawing/2014/main" id="{666A1714-8961-41CB-978E-0DE1779A53D8}"/>
              </a:ext>
            </a:extLst>
          </p:cNvPr>
          <p:cNvGrpSpPr>
            <a:grpSpLocks/>
          </p:cNvGrpSpPr>
          <p:nvPr/>
        </p:nvGrpSpPr>
        <p:grpSpPr bwMode="auto">
          <a:xfrm>
            <a:off x="403225" y="1816100"/>
            <a:ext cx="3748088" cy="1463675"/>
            <a:chOff x="254" y="1239"/>
            <a:chExt cx="2361" cy="922"/>
          </a:xfrm>
        </p:grpSpPr>
        <p:sp>
          <p:nvSpPr>
            <p:cNvPr id="495622" name="Oval 6">
              <a:extLst>
                <a:ext uri="{FF2B5EF4-FFF2-40B4-BE49-F238E27FC236}">
                  <a16:creationId xmlns:a16="http://schemas.microsoft.com/office/drawing/2014/main" id="{560118EB-F43D-4C59-9B7E-D07421BEC2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1302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5623" name="Oval 7">
              <a:extLst>
                <a:ext uri="{FF2B5EF4-FFF2-40B4-BE49-F238E27FC236}">
                  <a16:creationId xmlns:a16="http://schemas.microsoft.com/office/drawing/2014/main" id="{292AAD21-159D-42AD-ADDF-AF62DE31AA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66" y="130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95624" name="Oval 8">
              <a:extLst>
                <a:ext uri="{FF2B5EF4-FFF2-40B4-BE49-F238E27FC236}">
                  <a16:creationId xmlns:a16="http://schemas.microsoft.com/office/drawing/2014/main" id="{17E4E173-4EF9-455E-BEE1-FE551F1A0F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" y="1631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5625" name="Oval 9">
              <a:extLst>
                <a:ext uri="{FF2B5EF4-FFF2-40B4-BE49-F238E27FC236}">
                  <a16:creationId xmlns:a16="http://schemas.microsoft.com/office/drawing/2014/main" id="{0D7B5E59-9ABA-4462-B394-F0B68743E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6" y="1635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95626" name="Oval 10">
              <a:extLst>
                <a:ext uri="{FF2B5EF4-FFF2-40B4-BE49-F238E27FC236}">
                  <a16:creationId xmlns:a16="http://schemas.microsoft.com/office/drawing/2014/main" id="{D42BCE7B-3DF3-49E2-BCA8-07D6D97E7C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81" y="1624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5627" name="Oval 11">
              <a:extLst>
                <a:ext uri="{FF2B5EF4-FFF2-40B4-BE49-F238E27FC236}">
                  <a16:creationId xmlns:a16="http://schemas.microsoft.com/office/drawing/2014/main" id="{9FA96553-3FC5-4B2A-8AD1-8D60957570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9" y="1948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95628" name="Line 12">
              <a:extLst>
                <a:ext uri="{FF2B5EF4-FFF2-40B4-BE49-F238E27FC236}">
                  <a16:creationId xmlns:a16="http://schemas.microsoft.com/office/drawing/2014/main" id="{5F8433C2-31B2-4005-895F-3F17B8DFD95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171" y="1047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9" name="Line 13">
              <a:extLst>
                <a:ext uri="{FF2B5EF4-FFF2-40B4-BE49-F238E27FC236}">
                  <a16:creationId xmlns:a16="http://schemas.microsoft.com/office/drawing/2014/main" id="{0A4DF9A3-16CB-4B89-B472-A677CB7341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707" y="1046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0" name="Line 14">
              <a:extLst>
                <a:ext uri="{FF2B5EF4-FFF2-40B4-BE49-F238E27FC236}">
                  <a16:creationId xmlns:a16="http://schemas.microsoft.com/office/drawing/2014/main" id="{36EFDF39-A862-46CE-903F-23AF4A81E8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635" y="138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1" name="Line 15">
              <a:extLst>
                <a:ext uri="{FF2B5EF4-FFF2-40B4-BE49-F238E27FC236}">
                  <a16:creationId xmlns:a16="http://schemas.microsoft.com/office/drawing/2014/main" id="{8A088C91-38BE-4B72-B040-7602F61A5B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237" y="1384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2" name="Line 16">
              <a:extLst>
                <a:ext uri="{FF2B5EF4-FFF2-40B4-BE49-F238E27FC236}">
                  <a16:creationId xmlns:a16="http://schemas.microsoft.com/office/drawing/2014/main" id="{9B8F4B9C-CBBA-40E6-8D24-48B30D7918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156" y="1386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3" name="Line 17">
              <a:extLst>
                <a:ext uri="{FF2B5EF4-FFF2-40B4-BE49-F238E27FC236}">
                  <a16:creationId xmlns:a16="http://schemas.microsoft.com/office/drawing/2014/main" id="{84D090EA-A573-4AB1-BB84-0A4C138C49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640" y="171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4" name="Oval 18">
              <a:extLst>
                <a:ext uri="{FF2B5EF4-FFF2-40B4-BE49-F238E27FC236}">
                  <a16:creationId xmlns:a16="http://schemas.microsoft.com/office/drawing/2014/main" id="{D82DB1CC-0BC8-4CF3-9A77-73AF9AD2E8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1" y="1948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5635" name="Line 19">
              <a:extLst>
                <a:ext uri="{FF2B5EF4-FFF2-40B4-BE49-F238E27FC236}">
                  <a16:creationId xmlns:a16="http://schemas.microsoft.com/office/drawing/2014/main" id="{33621BC6-2A1F-4F0A-A8AD-04AC43144B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131" y="170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36" name="Group 20">
            <a:extLst>
              <a:ext uri="{FF2B5EF4-FFF2-40B4-BE49-F238E27FC236}">
                <a16:creationId xmlns:a16="http://schemas.microsoft.com/office/drawing/2014/main" id="{7904F0C7-D10A-4536-B09F-CFC7154C2DC6}"/>
              </a:ext>
            </a:extLst>
          </p:cNvPr>
          <p:cNvGrpSpPr>
            <a:grpSpLocks/>
          </p:cNvGrpSpPr>
          <p:nvPr/>
        </p:nvGrpSpPr>
        <p:grpSpPr bwMode="auto">
          <a:xfrm>
            <a:off x="644525" y="3249613"/>
            <a:ext cx="620713" cy="625475"/>
            <a:chOff x="406" y="2142"/>
            <a:chExt cx="391" cy="394"/>
          </a:xfrm>
        </p:grpSpPr>
        <p:sp>
          <p:nvSpPr>
            <p:cNvPr id="495637" name="Line 21">
              <a:extLst>
                <a:ext uri="{FF2B5EF4-FFF2-40B4-BE49-F238E27FC236}">
                  <a16:creationId xmlns:a16="http://schemas.microsoft.com/office/drawing/2014/main" id="{38C4C030-5E9B-4702-AA66-7D477D56E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2142"/>
              <a:ext cx="212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8" name="Oval 22">
              <a:extLst>
                <a:ext uri="{FF2B5EF4-FFF2-40B4-BE49-F238E27FC236}">
                  <a16:creationId xmlns:a16="http://schemas.microsoft.com/office/drawing/2014/main" id="{13702B05-68F0-46B5-BC0E-01C4EAB8DD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" y="2323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</p:grpSp>
      <p:sp>
        <p:nvSpPr>
          <p:cNvPr id="495639" name="Text Box 23">
            <a:extLst>
              <a:ext uri="{FF2B5EF4-FFF2-40B4-BE49-F238E27FC236}">
                <a16:creationId xmlns:a16="http://schemas.microsoft.com/office/drawing/2014/main" id="{DA7E36F4-7500-417B-993A-3A71C7CF6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296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grpSp>
        <p:nvGrpSpPr>
          <p:cNvPr id="495640" name="Group 24">
            <a:extLst>
              <a:ext uri="{FF2B5EF4-FFF2-40B4-BE49-F238E27FC236}">
                <a16:creationId xmlns:a16="http://schemas.microsoft.com/office/drawing/2014/main" id="{9AD06B65-7A86-4B76-A8FD-1BB26F1AF7A9}"/>
              </a:ext>
            </a:extLst>
          </p:cNvPr>
          <p:cNvGrpSpPr>
            <a:grpSpLocks/>
          </p:cNvGrpSpPr>
          <p:nvPr/>
        </p:nvGrpSpPr>
        <p:grpSpPr bwMode="auto">
          <a:xfrm>
            <a:off x="4591050" y="1412875"/>
            <a:ext cx="3748088" cy="2468563"/>
            <a:chOff x="2892" y="1005"/>
            <a:chExt cx="2361" cy="1555"/>
          </a:xfrm>
        </p:grpSpPr>
        <p:sp>
          <p:nvSpPr>
            <p:cNvPr id="495641" name="Oval 25">
              <a:extLst>
                <a:ext uri="{FF2B5EF4-FFF2-40B4-BE49-F238E27FC236}">
                  <a16:creationId xmlns:a16="http://schemas.microsoft.com/office/drawing/2014/main" id="{99DF3A57-FDB8-4707-A58C-BF5A688EF6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0" y="100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11</a:t>
              </a:r>
            </a:p>
          </p:txBody>
        </p:sp>
        <p:grpSp>
          <p:nvGrpSpPr>
            <p:cNvPr id="495642" name="Group 26">
              <a:extLst>
                <a:ext uri="{FF2B5EF4-FFF2-40B4-BE49-F238E27FC236}">
                  <a16:creationId xmlns:a16="http://schemas.microsoft.com/office/drawing/2014/main" id="{231946C7-F4A4-4153-B6D5-69A1D2AEA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2" y="1263"/>
              <a:ext cx="2361" cy="922"/>
              <a:chOff x="254" y="1239"/>
              <a:chExt cx="2361" cy="922"/>
            </a:xfrm>
          </p:grpSpPr>
          <p:sp>
            <p:nvSpPr>
              <p:cNvPr id="495643" name="Oval 27">
                <a:extLst>
                  <a:ext uri="{FF2B5EF4-FFF2-40B4-BE49-F238E27FC236}">
                    <a16:creationId xmlns:a16="http://schemas.microsoft.com/office/drawing/2014/main" id="{93392847-5724-443E-8048-AB8765ADD4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7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95644" name="Oval 28">
                <a:extLst>
                  <a:ext uri="{FF2B5EF4-FFF2-40B4-BE49-F238E27FC236}">
                    <a16:creationId xmlns:a16="http://schemas.microsoft.com/office/drawing/2014/main" id="{496215FA-2818-4990-B6CC-E3F9F2389D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66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14</a:t>
                </a:r>
              </a:p>
            </p:txBody>
          </p:sp>
          <p:sp>
            <p:nvSpPr>
              <p:cNvPr id="495645" name="Oval 29">
                <a:extLst>
                  <a:ext uri="{FF2B5EF4-FFF2-40B4-BE49-F238E27FC236}">
                    <a16:creationId xmlns:a16="http://schemas.microsoft.com/office/drawing/2014/main" id="{D4638266-D403-4DE0-BCE1-DBE117E2BD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" y="1631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5646" name="Oval 30">
                <a:extLst>
                  <a:ext uri="{FF2B5EF4-FFF2-40B4-BE49-F238E27FC236}">
                    <a16:creationId xmlns:a16="http://schemas.microsoft.com/office/drawing/2014/main" id="{EE4222A9-F8B7-4273-BF44-DFC2134E5D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96" y="1635"/>
                <a:ext cx="219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15</a:t>
                </a:r>
              </a:p>
            </p:txBody>
          </p:sp>
          <p:sp>
            <p:nvSpPr>
              <p:cNvPr id="495647" name="Oval 31">
                <a:extLst>
                  <a:ext uri="{FF2B5EF4-FFF2-40B4-BE49-F238E27FC236}">
                    <a16:creationId xmlns:a16="http://schemas.microsoft.com/office/drawing/2014/main" id="{92DCA47F-784E-497F-9829-68C064107F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81" y="1624"/>
                <a:ext cx="220" cy="212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95648" name="Oval 32">
                <a:extLst>
                  <a:ext uri="{FF2B5EF4-FFF2-40B4-BE49-F238E27FC236}">
                    <a16:creationId xmlns:a16="http://schemas.microsoft.com/office/drawing/2014/main" id="{9A457E53-634F-4168-A0FD-327B738338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59" y="1948"/>
                <a:ext cx="220" cy="2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5649" name="Line 33">
                <a:extLst>
                  <a:ext uri="{FF2B5EF4-FFF2-40B4-BE49-F238E27FC236}">
                    <a16:creationId xmlns:a16="http://schemas.microsoft.com/office/drawing/2014/main" id="{0B496A32-D6DE-4F31-8C0C-2C6BF880449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600000">
                <a:off x="1171" y="1047"/>
                <a:ext cx="4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0" name="Line 34">
                <a:extLst>
                  <a:ext uri="{FF2B5EF4-FFF2-40B4-BE49-F238E27FC236}">
                    <a16:creationId xmlns:a16="http://schemas.microsoft.com/office/drawing/2014/main" id="{896E3ABD-DC05-40B6-836C-E813DA82278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707" y="1046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1" name="Line 35">
                <a:extLst>
                  <a:ext uri="{FF2B5EF4-FFF2-40B4-BE49-F238E27FC236}">
                    <a16:creationId xmlns:a16="http://schemas.microsoft.com/office/drawing/2014/main" id="{C763CA03-2DAF-4EFD-8992-4242937480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600000">
                <a:off x="635" y="1380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2" name="Line 36">
                <a:extLst>
                  <a:ext uri="{FF2B5EF4-FFF2-40B4-BE49-F238E27FC236}">
                    <a16:creationId xmlns:a16="http://schemas.microsoft.com/office/drawing/2014/main" id="{457C9CF6-52C4-48DB-8394-FADC0279AA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2237" y="1384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3" name="Line 37">
                <a:extLst>
                  <a:ext uri="{FF2B5EF4-FFF2-40B4-BE49-F238E27FC236}">
                    <a16:creationId xmlns:a16="http://schemas.microsoft.com/office/drawing/2014/main" id="{F78AC13C-AD71-4686-8C84-395919BBF6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156" y="1386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4" name="Line 38">
                <a:extLst>
                  <a:ext uri="{FF2B5EF4-FFF2-40B4-BE49-F238E27FC236}">
                    <a16:creationId xmlns:a16="http://schemas.microsoft.com/office/drawing/2014/main" id="{1B4ACF29-ECCE-410B-88C8-A2DCA834804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640" y="1710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5" name="Oval 39">
                <a:extLst>
                  <a:ext uri="{FF2B5EF4-FFF2-40B4-BE49-F238E27FC236}">
                    <a16:creationId xmlns:a16="http://schemas.microsoft.com/office/drawing/2014/main" id="{A62FAFBA-F90F-4CA6-94F0-05B22C33CB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1" y="1948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95656" name="Line 40">
                <a:extLst>
                  <a:ext uri="{FF2B5EF4-FFF2-40B4-BE49-F238E27FC236}">
                    <a16:creationId xmlns:a16="http://schemas.microsoft.com/office/drawing/2014/main" id="{9ECA6356-347F-4D56-8D9A-C168815EEE3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600000">
                <a:off x="1131" y="1705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5657" name="Group 41">
              <a:extLst>
                <a:ext uri="{FF2B5EF4-FFF2-40B4-BE49-F238E27FC236}">
                  <a16:creationId xmlns:a16="http://schemas.microsoft.com/office/drawing/2014/main" id="{08FCC92E-E128-48DA-BD31-DA3B8C052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" y="2166"/>
              <a:ext cx="391" cy="394"/>
              <a:chOff x="406" y="2142"/>
              <a:chExt cx="391" cy="394"/>
            </a:xfrm>
          </p:grpSpPr>
          <p:sp>
            <p:nvSpPr>
              <p:cNvPr id="495658" name="Line 42">
                <a:extLst>
                  <a:ext uri="{FF2B5EF4-FFF2-40B4-BE49-F238E27FC236}">
                    <a16:creationId xmlns:a16="http://schemas.microsoft.com/office/drawing/2014/main" id="{9083D69B-A7E9-41B6-9F58-0C4104F3E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59" name="Oval 43">
                <a:extLst>
                  <a:ext uri="{FF2B5EF4-FFF2-40B4-BE49-F238E27FC236}">
                    <a16:creationId xmlns:a16="http://schemas.microsoft.com/office/drawing/2014/main" id="{979B6056-5FCC-4249-BD03-B9F6FD1721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</p:grpSp>
      </p:grpSp>
      <p:sp>
        <p:nvSpPr>
          <p:cNvPr id="495660" name="Text Box 44">
            <a:extLst>
              <a:ext uri="{FF2B5EF4-FFF2-40B4-BE49-F238E27FC236}">
                <a16:creationId xmlns:a16="http://schemas.microsoft.com/office/drawing/2014/main" id="{00F2C61A-BF16-480A-8E4A-2E5C7EB1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2306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grpSp>
        <p:nvGrpSpPr>
          <p:cNvPr id="495661" name="Group 45">
            <a:extLst>
              <a:ext uri="{FF2B5EF4-FFF2-40B4-BE49-F238E27FC236}">
                <a16:creationId xmlns:a16="http://schemas.microsoft.com/office/drawing/2014/main" id="{604D43B3-51CF-4B32-8BD6-A42B206C0F40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1316038"/>
            <a:ext cx="941387" cy="487362"/>
            <a:chOff x="2508" y="908"/>
            <a:chExt cx="593" cy="307"/>
          </a:xfrm>
        </p:grpSpPr>
        <p:sp>
          <p:nvSpPr>
            <p:cNvPr id="495662" name="Text Box 46">
              <a:extLst>
                <a:ext uri="{FF2B5EF4-FFF2-40B4-BE49-F238E27FC236}">
                  <a16:creationId xmlns:a16="http://schemas.microsoft.com/office/drawing/2014/main" id="{15DD3F75-164F-465D-99DB-A049B9647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908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Case 1</a:t>
              </a:r>
            </a:p>
          </p:txBody>
        </p:sp>
        <p:sp>
          <p:nvSpPr>
            <p:cNvPr id="495663" name="Line 47">
              <a:extLst>
                <a:ext uri="{FF2B5EF4-FFF2-40B4-BE49-F238E27FC236}">
                  <a16:creationId xmlns:a16="http://schemas.microsoft.com/office/drawing/2014/main" id="{233AFAC0-DF77-4C50-83CA-017953131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64" name="Text Box 48">
            <a:extLst>
              <a:ext uri="{FF2B5EF4-FFF2-40B4-BE49-F238E27FC236}">
                <a16:creationId xmlns:a16="http://schemas.microsoft.com/office/drawing/2014/main" id="{522491AE-CF3D-4969-99A3-70DB3A57F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1824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495665" name="Text Box 49">
            <a:extLst>
              <a:ext uri="{FF2B5EF4-FFF2-40B4-BE49-F238E27FC236}">
                <a16:creationId xmlns:a16="http://schemas.microsoft.com/office/drawing/2014/main" id="{0E59F96F-A607-4602-A85E-A5E42C50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3275013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 and p[z] are both red</a:t>
            </a:r>
          </a:p>
          <a:p>
            <a:r>
              <a:rPr lang="en-US" altLang="en-US"/>
              <a:t>z’s uncle y is red</a:t>
            </a:r>
          </a:p>
        </p:txBody>
      </p:sp>
      <p:sp>
        <p:nvSpPr>
          <p:cNvPr id="495666" name="Text Box 50">
            <a:extLst>
              <a:ext uri="{FF2B5EF4-FFF2-40B4-BE49-F238E27FC236}">
                <a16:creationId xmlns:a16="http://schemas.microsoft.com/office/drawing/2014/main" id="{D029292F-51F7-4D66-A91D-B2C207BE5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3481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495667" name="Text Box 51">
            <a:extLst>
              <a:ext uri="{FF2B5EF4-FFF2-40B4-BE49-F238E27FC236}">
                <a16:creationId xmlns:a16="http://schemas.microsoft.com/office/drawing/2014/main" id="{3B5E9D0A-3379-4425-A235-ADB761EAE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3275013"/>
            <a:ext cx="2470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 and p[z] are both red</a:t>
            </a:r>
          </a:p>
          <a:p>
            <a:r>
              <a:rPr lang="en-US" altLang="en-US"/>
              <a:t>z’s uncle y is black</a:t>
            </a:r>
          </a:p>
          <a:p>
            <a:r>
              <a:rPr lang="en-US" altLang="en-US"/>
              <a:t>z is a right child</a:t>
            </a:r>
          </a:p>
        </p:txBody>
      </p:sp>
      <p:grpSp>
        <p:nvGrpSpPr>
          <p:cNvPr id="495668" name="Group 52">
            <a:extLst>
              <a:ext uri="{FF2B5EF4-FFF2-40B4-BE49-F238E27FC236}">
                <a16:creationId xmlns:a16="http://schemas.microsoft.com/office/drawing/2014/main" id="{2E08106F-9DE3-4F38-BCD5-D35EA248986C}"/>
              </a:ext>
            </a:extLst>
          </p:cNvPr>
          <p:cNvGrpSpPr>
            <a:grpSpLocks/>
          </p:cNvGrpSpPr>
          <p:nvPr/>
        </p:nvGrpSpPr>
        <p:grpSpPr bwMode="auto">
          <a:xfrm>
            <a:off x="7927975" y="1290638"/>
            <a:ext cx="941388" cy="487362"/>
            <a:chOff x="2508" y="908"/>
            <a:chExt cx="593" cy="307"/>
          </a:xfrm>
        </p:grpSpPr>
        <p:sp>
          <p:nvSpPr>
            <p:cNvPr id="495669" name="Text Box 53">
              <a:extLst>
                <a:ext uri="{FF2B5EF4-FFF2-40B4-BE49-F238E27FC236}">
                  <a16:creationId xmlns:a16="http://schemas.microsoft.com/office/drawing/2014/main" id="{106C4FD4-F25F-4013-AE17-46AE59F4F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908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Case 2</a:t>
              </a:r>
            </a:p>
          </p:txBody>
        </p:sp>
        <p:sp>
          <p:nvSpPr>
            <p:cNvPr id="495670" name="Line 54">
              <a:extLst>
                <a:ext uri="{FF2B5EF4-FFF2-40B4-BE49-F238E27FC236}">
                  <a16:creationId xmlns:a16="http://schemas.microsoft.com/office/drawing/2014/main" id="{83173678-4DC5-4AA3-B12F-EFD13B2E4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71" name="Group 55">
            <a:extLst>
              <a:ext uri="{FF2B5EF4-FFF2-40B4-BE49-F238E27FC236}">
                <a16:creationId xmlns:a16="http://schemas.microsoft.com/office/drawing/2014/main" id="{33D2E652-790A-471B-8AD6-8D6E35426074}"/>
              </a:ext>
            </a:extLst>
          </p:cNvPr>
          <p:cNvGrpSpPr>
            <a:grpSpLocks/>
          </p:cNvGrpSpPr>
          <p:nvPr/>
        </p:nvGrpSpPr>
        <p:grpSpPr bwMode="auto">
          <a:xfrm>
            <a:off x="92075" y="4191000"/>
            <a:ext cx="4595813" cy="2452688"/>
            <a:chOff x="143" y="2675"/>
            <a:chExt cx="2895" cy="1545"/>
          </a:xfrm>
        </p:grpSpPr>
        <p:sp>
          <p:nvSpPr>
            <p:cNvPr id="495672" name="Oval 56">
              <a:extLst>
                <a:ext uri="{FF2B5EF4-FFF2-40B4-BE49-F238E27FC236}">
                  <a16:creationId xmlns:a16="http://schemas.microsoft.com/office/drawing/2014/main" id="{FA47CAEB-58A4-4CFF-A966-C3B53D4233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5" y="267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11</a:t>
              </a:r>
            </a:p>
          </p:txBody>
        </p:sp>
        <p:sp>
          <p:nvSpPr>
            <p:cNvPr id="495673" name="Oval 57">
              <a:extLst>
                <a:ext uri="{FF2B5EF4-FFF2-40B4-BE49-F238E27FC236}">
                  <a16:creationId xmlns:a16="http://schemas.microsoft.com/office/drawing/2014/main" id="{D0CE3A2A-C27A-4122-AB8D-874ECF3181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3324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5674" name="Oval 58">
              <a:extLst>
                <a:ext uri="{FF2B5EF4-FFF2-40B4-BE49-F238E27FC236}">
                  <a16:creationId xmlns:a16="http://schemas.microsoft.com/office/drawing/2014/main" id="{E3132768-B3BE-4D87-920F-1730D65799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9" y="2996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95675" name="Oval 59">
              <a:extLst>
                <a:ext uri="{FF2B5EF4-FFF2-40B4-BE49-F238E27FC236}">
                  <a16:creationId xmlns:a16="http://schemas.microsoft.com/office/drawing/2014/main" id="{B8E479CC-1ECE-4160-853F-F9612BB93C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" y="3653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5676" name="Oval 60">
              <a:extLst>
                <a:ext uri="{FF2B5EF4-FFF2-40B4-BE49-F238E27FC236}">
                  <a16:creationId xmlns:a16="http://schemas.microsoft.com/office/drawing/2014/main" id="{2F9DACA2-1034-46A0-98EC-5E0B9242BD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9" y="3329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95677" name="Oval 61">
              <a:extLst>
                <a:ext uri="{FF2B5EF4-FFF2-40B4-BE49-F238E27FC236}">
                  <a16:creationId xmlns:a16="http://schemas.microsoft.com/office/drawing/2014/main" id="{355B745D-B8B4-4E0B-AB70-61EEF95440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3" y="2994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5678" name="Oval 62">
              <a:extLst>
                <a:ext uri="{FF2B5EF4-FFF2-40B4-BE49-F238E27FC236}">
                  <a16:creationId xmlns:a16="http://schemas.microsoft.com/office/drawing/2014/main" id="{78C5D16F-F1E5-460D-BED5-C1147B7099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1" y="3318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95679" name="Line 63">
              <a:extLst>
                <a:ext uri="{FF2B5EF4-FFF2-40B4-BE49-F238E27FC236}">
                  <a16:creationId xmlns:a16="http://schemas.microsoft.com/office/drawing/2014/main" id="{54E0DBC7-6C5B-4238-B034-97FDD10DA1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594" y="2741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0" name="Line 64">
              <a:extLst>
                <a:ext uri="{FF2B5EF4-FFF2-40B4-BE49-F238E27FC236}">
                  <a16:creationId xmlns:a16="http://schemas.microsoft.com/office/drawing/2014/main" id="{7CC8F2DE-0E3D-49B5-A05B-D03E4893B1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130" y="274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1" name="Line 65">
              <a:extLst>
                <a:ext uri="{FF2B5EF4-FFF2-40B4-BE49-F238E27FC236}">
                  <a16:creationId xmlns:a16="http://schemas.microsoft.com/office/drawing/2014/main" id="{906E6196-E2EF-494B-AD31-4C70047A67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524" y="3402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2" name="Line 66">
              <a:extLst>
                <a:ext uri="{FF2B5EF4-FFF2-40B4-BE49-F238E27FC236}">
                  <a16:creationId xmlns:a16="http://schemas.microsoft.com/office/drawing/2014/main" id="{75EE1B84-2A84-4FD7-A5A3-7D77B3EC7A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660" y="3078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3" name="Line 67">
              <a:extLst>
                <a:ext uri="{FF2B5EF4-FFF2-40B4-BE49-F238E27FC236}">
                  <a16:creationId xmlns:a16="http://schemas.microsoft.com/office/drawing/2014/main" id="{5870D86B-4751-4AB2-8E78-6838CB6855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053" y="3412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4" name="Line 68">
              <a:extLst>
                <a:ext uri="{FF2B5EF4-FFF2-40B4-BE49-F238E27FC236}">
                  <a16:creationId xmlns:a16="http://schemas.microsoft.com/office/drawing/2014/main" id="{85469D56-000A-4298-99F3-C32ED08977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582" y="308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85" name="Oval 69">
              <a:extLst>
                <a:ext uri="{FF2B5EF4-FFF2-40B4-BE49-F238E27FC236}">
                  <a16:creationId xmlns:a16="http://schemas.microsoft.com/office/drawing/2014/main" id="{2E8F6137-6B51-44D9-97C3-F10A8C7644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4" y="363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5686" name="Line 70">
              <a:extLst>
                <a:ext uri="{FF2B5EF4-FFF2-40B4-BE49-F238E27FC236}">
                  <a16:creationId xmlns:a16="http://schemas.microsoft.com/office/drawing/2014/main" id="{042D148F-63A8-41CE-B602-3F7FFA8985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060" y="306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5687" name="Group 71">
              <a:extLst>
                <a:ext uri="{FF2B5EF4-FFF2-40B4-BE49-F238E27FC236}">
                  <a16:creationId xmlns:a16="http://schemas.microsoft.com/office/drawing/2014/main" id="{C3C9E6B3-8686-4234-AB25-DAB4E7582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3826"/>
              <a:ext cx="391" cy="394"/>
              <a:chOff x="406" y="2142"/>
              <a:chExt cx="391" cy="394"/>
            </a:xfrm>
          </p:grpSpPr>
          <p:sp>
            <p:nvSpPr>
              <p:cNvPr id="495688" name="Line 72">
                <a:extLst>
                  <a:ext uri="{FF2B5EF4-FFF2-40B4-BE49-F238E27FC236}">
                    <a16:creationId xmlns:a16="http://schemas.microsoft.com/office/drawing/2014/main" id="{7664F0A7-3205-438B-854F-4D9DDA572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689" name="Oval 73">
                <a:extLst>
                  <a:ext uri="{FF2B5EF4-FFF2-40B4-BE49-F238E27FC236}">
                    <a16:creationId xmlns:a16="http://schemas.microsoft.com/office/drawing/2014/main" id="{90EBF2CE-9A15-44AA-B9EB-BD1C153C4F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</p:grpSp>
        <p:sp>
          <p:nvSpPr>
            <p:cNvPr id="495690" name="Text Box 74">
              <a:extLst>
                <a:ext uri="{FF2B5EF4-FFF2-40B4-BE49-F238E27FC236}">
                  <a16:creationId xmlns:a16="http://schemas.microsoft.com/office/drawing/2014/main" id="{E9EFA19B-B4DF-49ED-8DF6-09F505130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32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</a:t>
              </a:r>
            </a:p>
          </p:txBody>
        </p:sp>
        <p:sp>
          <p:nvSpPr>
            <p:cNvPr id="495691" name="Text Box 75">
              <a:extLst>
                <a:ext uri="{FF2B5EF4-FFF2-40B4-BE49-F238E27FC236}">
                  <a16:creationId xmlns:a16="http://schemas.microsoft.com/office/drawing/2014/main" id="{30FFC9AF-FBC5-41FE-989D-FAF82A24A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97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</p:grpSp>
      <p:grpSp>
        <p:nvGrpSpPr>
          <p:cNvPr id="495692" name="Group 76">
            <a:extLst>
              <a:ext uri="{FF2B5EF4-FFF2-40B4-BE49-F238E27FC236}">
                <a16:creationId xmlns:a16="http://schemas.microsoft.com/office/drawing/2014/main" id="{324B103A-AFCE-4017-B922-9551DD71625E}"/>
              </a:ext>
            </a:extLst>
          </p:cNvPr>
          <p:cNvGrpSpPr>
            <a:grpSpLocks/>
          </p:cNvGrpSpPr>
          <p:nvPr/>
        </p:nvGrpSpPr>
        <p:grpSpPr bwMode="auto">
          <a:xfrm>
            <a:off x="4432300" y="4529138"/>
            <a:ext cx="941388" cy="487362"/>
            <a:chOff x="2508" y="908"/>
            <a:chExt cx="593" cy="307"/>
          </a:xfrm>
        </p:grpSpPr>
        <p:sp>
          <p:nvSpPr>
            <p:cNvPr id="495693" name="Text Box 77">
              <a:extLst>
                <a:ext uri="{FF2B5EF4-FFF2-40B4-BE49-F238E27FC236}">
                  <a16:creationId xmlns:a16="http://schemas.microsoft.com/office/drawing/2014/main" id="{4AEFC6E5-0409-4D8A-86E4-7CD9BD373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908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Case 3</a:t>
              </a:r>
            </a:p>
          </p:txBody>
        </p:sp>
        <p:sp>
          <p:nvSpPr>
            <p:cNvPr id="495694" name="Line 78">
              <a:extLst>
                <a:ext uri="{FF2B5EF4-FFF2-40B4-BE49-F238E27FC236}">
                  <a16:creationId xmlns:a16="http://schemas.microsoft.com/office/drawing/2014/main" id="{3325EDB9-A260-4952-9A75-6A6703CDD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95" name="Text Box 79">
            <a:extLst>
              <a:ext uri="{FF2B5EF4-FFF2-40B4-BE49-F238E27FC236}">
                <a16:creationId xmlns:a16="http://schemas.microsoft.com/office/drawing/2014/main" id="{46E3303D-030C-47E6-83B1-557DD3B33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5668963"/>
            <a:ext cx="2076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 and p[z] are red</a:t>
            </a:r>
          </a:p>
          <a:p>
            <a:r>
              <a:rPr lang="en-US" altLang="en-US"/>
              <a:t>z’s uncle y is black</a:t>
            </a:r>
          </a:p>
          <a:p>
            <a:r>
              <a:rPr lang="en-US" altLang="en-US"/>
              <a:t>z is a left child</a:t>
            </a:r>
          </a:p>
        </p:txBody>
      </p:sp>
      <p:grpSp>
        <p:nvGrpSpPr>
          <p:cNvPr id="495696" name="Group 80">
            <a:extLst>
              <a:ext uri="{FF2B5EF4-FFF2-40B4-BE49-F238E27FC236}">
                <a16:creationId xmlns:a16="http://schemas.microsoft.com/office/drawing/2014/main" id="{2F6B641B-2B68-4D5A-8BF1-5C05E62F4880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4205288"/>
            <a:ext cx="3032125" cy="1890712"/>
            <a:chOff x="3486" y="2649"/>
            <a:chExt cx="1910" cy="1191"/>
          </a:xfrm>
        </p:grpSpPr>
        <p:sp>
          <p:nvSpPr>
            <p:cNvPr id="495697" name="Oval 81">
              <a:extLst>
                <a:ext uri="{FF2B5EF4-FFF2-40B4-BE49-F238E27FC236}">
                  <a16:creationId xmlns:a16="http://schemas.microsoft.com/office/drawing/2014/main" id="{94E277EE-3475-4108-8690-798A802C50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8" y="2982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11</a:t>
              </a:r>
            </a:p>
          </p:txBody>
        </p:sp>
        <p:sp>
          <p:nvSpPr>
            <p:cNvPr id="495698" name="Oval 82">
              <a:extLst>
                <a:ext uri="{FF2B5EF4-FFF2-40B4-BE49-F238E27FC236}">
                  <a16:creationId xmlns:a16="http://schemas.microsoft.com/office/drawing/2014/main" id="{37FB988D-AF72-4D59-A2F1-FF940719DC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2" y="2981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5699" name="Oval 83">
              <a:extLst>
                <a:ext uri="{FF2B5EF4-FFF2-40B4-BE49-F238E27FC236}">
                  <a16:creationId xmlns:a16="http://schemas.microsoft.com/office/drawing/2014/main" id="{284D633A-B441-4160-9DDC-421644224E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0" y="3287"/>
              <a:ext cx="220" cy="2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495700" name="Oval 84">
              <a:extLst>
                <a:ext uri="{FF2B5EF4-FFF2-40B4-BE49-F238E27FC236}">
                  <a16:creationId xmlns:a16="http://schemas.microsoft.com/office/drawing/2014/main" id="{F0F0BC80-34C6-4EB8-A6E5-E30EFB8631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6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5701" name="Oval 85">
              <a:extLst>
                <a:ext uri="{FF2B5EF4-FFF2-40B4-BE49-F238E27FC236}">
                  <a16:creationId xmlns:a16="http://schemas.microsoft.com/office/drawing/2014/main" id="{FCD4BA1A-3B4C-4E52-9872-2C69B7E693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7" y="3627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95702" name="Oval 86">
              <a:extLst>
                <a:ext uri="{FF2B5EF4-FFF2-40B4-BE49-F238E27FC236}">
                  <a16:creationId xmlns:a16="http://schemas.microsoft.com/office/drawing/2014/main" id="{D82CE1A6-C8D4-4C40-92F8-126F01DDFC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9" y="2649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5703" name="Oval 87">
              <a:extLst>
                <a:ext uri="{FF2B5EF4-FFF2-40B4-BE49-F238E27FC236}">
                  <a16:creationId xmlns:a16="http://schemas.microsoft.com/office/drawing/2014/main" id="{02D9D678-0C2D-4CB1-8954-88FB72688F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1" y="3287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95704" name="Line 88">
              <a:extLst>
                <a:ext uri="{FF2B5EF4-FFF2-40B4-BE49-F238E27FC236}">
                  <a16:creationId xmlns:a16="http://schemas.microsoft.com/office/drawing/2014/main" id="{4FB71AF2-0409-4AAF-AD24-2CC6222D8F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4538" y="2735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05" name="Oval 89">
              <a:extLst>
                <a:ext uri="{FF2B5EF4-FFF2-40B4-BE49-F238E27FC236}">
                  <a16:creationId xmlns:a16="http://schemas.microsoft.com/office/drawing/2014/main" id="{D3689D56-FC3A-4277-BA6D-8D79E8CE54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91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5706" name="Oval 90">
              <a:extLst>
                <a:ext uri="{FF2B5EF4-FFF2-40B4-BE49-F238E27FC236}">
                  <a16:creationId xmlns:a16="http://schemas.microsoft.com/office/drawing/2014/main" id="{96C4AB39-104E-4040-9FEA-014BEA22CB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95" y="3627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95707" name="Line 91">
              <a:extLst>
                <a:ext uri="{FF2B5EF4-FFF2-40B4-BE49-F238E27FC236}">
                  <a16:creationId xmlns:a16="http://schemas.microsoft.com/office/drawing/2014/main" id="{094879B0-129E-4A52-B783-7DB0DF84D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318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08" name="Line 92">
              <a:extLst>
                <a:ext uri="{FF2B5EF4-FFF2-40B4-BE49-F238E27FC236}">
                  <a16:creationId xmlns:a16="http://schemas.microsoft.com/office/drawing/2014/main" id="{990DE9E3-812F-4F9F-8FC8-F62D8B08C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8" y="2825"/>
              <a:ext cx="261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09" name="Line 93">
              <a:extLst>
                <a:ext uri="{FF2B5EF4-FFF2-40B4-BE49-F238E27FC236}">
                  <a16:creationId xmlns:a16="http://schemas.microsoft.com/office/drawing/2014/main" id="{8CA5F94E-FE7E-4451-9B79-C8146705D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2" y="3164"/>
              <a:ext cx="14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0" name="Line 94">
              <a:extLst>
                <a:ext uri="{FF2B5EF4-FFF2-40B4-BE49-F238E27FC236}">
                  <a16:creationId xmlns:a16="http://schemas.microsoft.com/office/drawing/2014/main" id="{DF1E2FCC-DCDF-44F9-944A-4ABBEB25F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15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1" name="Line 95">
              <a:extLst>
                <a:ext uri="{FF2B5EF4-FFF2-40B4-BE49-F238E27FC236}">
                  <a16:creationId xmlns:a16="http://schemas.microsoft.com/office/drawing/2014/main" id="{52E97802-361B-4C98-8586-427927D36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16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2" name="Line 96">
              <a:extLst>
                <a:ext uri="{FF2B5EF4-FFF2-40B4-BE49-F238E27FC236}">
                  <a16:creationId xmlns:a16="http://schemas.microsoft.com/office/drawing/2014/main" id="{CF6FF066-45D2-475C-A60A-BB19E996E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3498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3" name="Line 97">
              <a:extLst>
                <a:ext uri="{FF2B5EF4-FFF2-40B4-BE49-F238E27FC236}">
                  <a16:creationId xmlns:a16="http://schemas.microsoft.com/office/drawing/2014/main" id="{88D4EC44-4CED-4446-AB33-CE2DE78A7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2" y="350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714" name="Text Box 98">
              <a:extLst>
                <a:ext uri="{FF2B5EF4-FFF2-40B4-BE49-F238E27FC236}">
                  <a16:creationId xmlns:a16="http://schemas.microsoft.com/office/drawing/2014/main" id="{4A85781E-ADB7-4947-B3C9-EC8AF21ED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78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9" grpId="0"/>
      <p:bldP spid="495660" grpId="0"/>
      <p:bldP spid="495664" grpId="0"/>
      <p:bldP spid="495665" grpId="0"/>
      <p:bldP spid="495666" grpId="0"/>
      <p:bldP spid="495667" grpId="0"/>
      <p:bldP spid="4956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2BC2231-EF6D-4834-8CD1-3F9DD44E5E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08111-57A4-4A27-90E4-AD2F55B4A30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80FC7F71-18F8-4564-A913-6D1C0BD52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RB-INSERT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075256E0-EDAC-4DF2-A610-1D9936E41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altLang="en-US" dirty="0"/>
              <a:t>Inserting the new element into the tree </a:t>
            </a:r>
            <a:r>
              <a:rPr lang="en-US" altLang="en-US" dirty="0">
                <a:latin typeface="Comic Sans MS" panose="030F0702030302020204" pitchFamily="66" charset="0"/>
              </a:rPr>
              <a:t>O(</a:t>
            </a:r>
            <a:r>
              <a:rPr lang="en-US" altLang="en-US" dirty="0" err="1">
                <a:latin typeface="Comic Sans MS" panose="030F0702030302020204" pitchFamily="66" charset="0"/>
              </a:rPr>
              <a:t>logn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80000"/>
              </a:lnSpc>
            </a:pPr>
            <a:r>
              <a:rPr lang="en-US" altLang="en-US" dirty="0"/>
              <a:t>RB-INSERT-FIXUP</a:t>
            </a:r>
          </a:p>
          <a:p>
            <a:pPr lvl="1">
              <a:lnSpc>
                <a:spcPct val="180000"/>
              </a:lnSpc>
            </a:pPr>
            <a:r>
              <a:rPr lang="en-US" altLang="en-US" dirty="0"/>
              <a:t>The while loop repeats only if CASE 1 is executed</a:t>
            </a:r>
          </a:p>
          <a:p>
            <a:pPr lvl="1">
              <a:lnSpc>
                <a:spcPct val="180000"/>
              </a:lnSpc>
            </a:pPr>
            <a:r>
              <a:rPr lang="en-US" altLang="en-US" dirty="0"/>
              <a:t>The number of times the while loop can be executed is </a:t>
            </a:r>
            <a:r>
              <a:rPr lang="en-US" altLang="en-US" dirty="0">
                <a:latin typeface="Comic Sans MS" panose="030F0702030302020204" pitchFamily="66" charset="0"/>
              </a:rPr>
              <a:t>O(</a:t>
            </a:r>
            <a:r>
              <a:rPr lang="en-US" altLang="en-US" dirty="0" err="1"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80000"/>
              </a:lnSpc>
            </a:pPr>
            <a:r>
              <a:rPr lang="en-US" altLang="en-US" dirty="0"/>
              <a:t>Total running time of RB-INSERT: </a:t>
            </a:r>
            <a:r>
              <a:rPr lang="en-US" altLang="en-US" dirty="0">
                <a:latin typeface="Comic Sans MS" panose="030F0702030302020204" pitchFamily="66" charset="0"/>
              </a:rPr>
              <a:t>O(</a:t>
            </a:r>
            <a:r>
              <a:rPr lang="en-US" altLang="en-US" dirty="0" err="1"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AB9F03D-E159-4FA3-BF30-97C9BCCF8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47ED8-19FE-49CF-88B4-B9D57E9C1E3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CDF7A6DB-962E-4EC7-89A2-67340E0FE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Red-Black Trees - Summary</a:t>
            </a: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136ADD3D-2415-46C7-BCA0-C546F974C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Operations on red-black-trees: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SEARCH</a:t>
            </a:r>
            <a:r>
              <a:rPr lang="en-US" altLang="en-US" dirty="0"/>
              <a:t>			</a:t>
            </a:r>
            <a:r>
              <a:rPr lang="en-US" altLang="en-US" dirty="0">
                <a:latin typeface="Comic Sans MS" panose="030F0702030302020204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PREDECESSOR</a:t>
            </a:r>
            <a:r>
              <a:rPr lang="en-US" altLang="en-US" dirty="0"/>
              <a:t>		</a:t>
            </a:r>
            <a:r>
              <a:rPr lang="en-US" altLang="en-US" dirty="0">
                <a:latin typeface="Comic Sans MS" panose="030F0702030302020204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SUCCESOR</a:t>
            </a:r>
            <a:r>
              <a:rPr lang="en-US" altLang="en-US" dirty="0"/>
              <a:t>			</a:t>
            </a:r>
            <a:r>
              <a:rPr lang="en-US" altLang="en-US" dirty="0">
                <a:latin typeface="Comic Sans MS" panose="030F0702030302020204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MINIMUM</a:t>
            </a:r>
            <a:r>
              <a:rPr lang="en-US" altLang="en-US" dirty="0"/>
              <a:t>			</a:t>
            </a:r>
            <a:r>
              <a:rPr lang="en-US" altLang="en-US" dirty="0">
                <a:latin typeface="Comic Sans MS" panose="030F0702030302020204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MAXIMUM</a:t>
            </a:r>
            <a:r>
              <a:rPr lang="en-US" altLang="en-US" dirty="0"/>
              <a:t>			</a:t>
            </a:r>
            <a:r>
              <a:rPr lang="en-US" altLang="en-US" dirty="0">
                <a:latin typeface="Comic Sans MS" panose="030F0702030302020204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INSERT</a:t>
            </a:r>
            <a:r>
              <a:rPr lang="en-US" altLang="en-US" dirty="0"/>
              <a:t>			</a:t>
            </a:r>
            <a:r>
              <a:rPr lang="en-US" altLang="en-US" dirty="0">
                <a:latin typeface="Comic Sans MS" panose="030F0702030302020204" pitchFamily="66" charset="0"/>
              </a:rPr>
              <a:t>O(h)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336699"/>
                </a:solidFill>
              </a:rPr>
              <a:t>DELETE</a:t>
            </a:r>
            <a:r>
              <a:rPr lang="en-US" altLang="en-US" dirty="0"/>
              <a:t>			</a:t>
            </a:r>
            <a:r>
              <a:rPr lang="en-US" altLang="en-US" dirty="0">
                <a:latin typeface="Comic Sans MS" panose="030F0702030302020204" pitchFamily="66" charset="0"/>
              </a:rPr>
              <a:t>O(h)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Red-black-trees guarantee that the height of the tree will be </a:t>
            </a:r>
            <a:r>
              <a:rPr lang="en-US" altLang="en-US" dirty="0">
                <a:latin typeface="Comic Sans MS" panose="030F0702030302020204" pitchFamily="66" charset="0"/>
              </a:rPr>
              <a:t>O(</a:t>
            </a:r>
            <a:r>
              <a:rPr lang="en-US" altLang="en-US" dirty="0" err="1"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>
            <a:extLst>
              <a:ext uri="{FF2B5EF4-FFF2-40B4-BE49-F238E27FC236}">
                <a16:creationId xmlns:a16="http://schemas.microsoft.com/office/drawing/2014/main" id="{71C27B3E-E05A-4095-BB8A-5730FACAE48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rbInsert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(x)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treeInsert</a:t>
            </a:r>
            <a:r>
              <a:rPr lang="en-US" altLang="en-US" sz="1600" b="1" dirty="0">
                <a:latin typeface="Courier New" panose="02070309020205020404" pitchFamily="49" charset="0"/>
              </a:rPr>
              <a:t>(x);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x-&gt;color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// Move violation of #3 up tree, maintaining #4 as invariant: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while (x!=root &amp;&amp; x-&gt;p-&gt;color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if (x-&gt;p == x-&gt;p-&gt;p-&gt;left)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y = x-&gt;p-&gt;p-&gt;right;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if (y-&gt;color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y-&gt;color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x = x-&gt;p-&gt;p;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else   </a:t>
            </a:r>
            <a:r>
              <a:rPr lang="en-US" altLang="en-US" sz="16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// y-&gt;color == BLACK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if (x == x-&gt;p-&gt;right)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x = x-&gt;p;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leftRotate</a:t>
            </a:r>
            <a:r>
              <a:rPr lang="en-US" altLang="en-US" sz="1600" b="1" dirty="0">
                <a:latin typeface="Courier New" panose="02070309020205020404" pitchFamily="49" charset="0"/>
              </a:rPr>
              <a:t>(x);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rightRotate</a:t>
            </a:r>
            <a:r>
              <a:rPr lang="en-US" altLang="en-US" sz="1600" b="1" dirty="0">
                <a:latin typeface="Courier New" panose="02070309020205020404" pitchFamily="49" charset="0"/>
              </a:rPr>
              <a:t>(x-&gt;p-&gt;p);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else    </a:t>
            </a:r>
            <a:r>
              <a:rPr lang="en-US" altLang="en-US" sz="16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// x-&gt;p == x-&gt;p-&gt;p-&gt;right</a:t>
            </a:r>
            <a:endParaRPr lang="en-US" altLang="en-US" sz="1600" b="1" i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urier New" panose="02070309020205020404" pitchFamily="49" charset="0"/>
              </a:rPr>
              <a:t>(same as above, but with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“right” &amp; “left” exchanged)</a:t>
            </a:r>
          </a:p>
        </p:txBody>
      </p:sp>
      <p:grpSp>
        <p:nvGrpSpPr>
          <p:cNvPr id="1031171" name="Group 3">
            <a:extLst>
              <a:ext uri="{FF2B5EF4-FFF2-40B4-BE49-F238E27FC236}">
                <a16:creationId xmlns:a16="http://schemas.microsoft.com/office/drawing/2014/main" id="{7BD2865F-8E86-4AF0-BD2F-BB188CB70DD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78100"/>
            <a:ext cx="1235075" cy="1066800"/>
            <a:chOff x="3216" y="1440"/>
            <a:chExt cx="778" cy="672"/>
          </a:xfrm>
        </p:grpSpPr>
        <p:sp>
          <p:nvSpPr>
            <p:cNvPr id="1031172" name="AutoShape 4">
              <a:extLst>
                <a:ext uri="{FF2B5EF4-FFF2-40B4-BE49-F238E27FC236}">
                  <a16:creationId xmlns:a16="http://schemas.microsoft.com/office/drawing/2014/main" id="{E5F3EC77-CD67-4430-887D-8D2C88DB7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73" name="Text Box 5">
              <a:extLst>
                <a:ext uri="{FF2B5EF4-FFF2-40B4-BE49-F238E27FC236}">
                  <a16:creationId xmlns:a16="http://schemas.microsoft.com/office/drawing/2014/main" id="{8119AE5D-6916-4A4C-98CF-7AC109FB8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165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1</a:t>
              </a:r>
            </a:p>
          </p:txBody>
        </p:sp>
      </p:grpSp>
      <p:grpSp>
        <p:nvGrpSpPr>
          <p:cNvPr id="1031174" name="Group 6">
            <a:extLst>
              <a:ext uri="{FF2B5EF4-FFF2-40B4-BE49-F238E27FC236}">
                <a16:creationId xmlns:a16="http://schemas.microsoft.com/office/drawing/2014/main" id="{0FC39AC6-D1D5-4C46-B4CE-2B210641E46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1031175" name="AutoShape 7">
              <a:extLst>
                <a:ext uri="{FF2B5EF4-FFF2-40B4-BE49-F238E27FC236}">
                  <a16:creationId xmlns:a16="http://schemas.microsoft.com/office/drawing/2014/main" id="{20AD67AC-FAD4-4585-9E0A-BA622268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76" name="Text Box 8">
              <a:extLst>
                <a:ext uri="{FF2B5EF4-FFF2-40B4-BE49-F238E27FC236}">
                  <a16:creationId xmlns:a16="http://schemas.microsoft.com/office/drawing/2014/main" id="{F3A35C95-951A-400B-83FF-C630BDBCB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2</a:t>
              </a:r>
            </a:p>
          </p:txBody>
        </p:sp>
      </p:grpSp>
      <p:grpSp>
        <p:nvGrpSpPr>
          <p:cNvPr id="1031177" name="Group 9">
            <a:extLst>
              <a:ext uri="{FF2B5EF4-FFF2-40B4-BE49-F238E27FC236}">
                <a16:creationId xmlns:a16="http://schemas.microsoft.com/office/drawing/2014/main" id="{23DC918E-F8F9-4EB0-AB78-8536BE6914C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1031178" name="AutoShape 10">
              <a:extLst>
                <a:ext uri="{FF2B5EF4-FFF2-40B4-BE49-F238E27FC236}">
                  <a16:creationId xmlns:a16="http://schemas.microsoft.com/office/drawing/2014/main" id="{FBE8F656-A907-49EA-BB86-78D38FFA8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79" name="Text Box 11">
              <a:extLst>
                <a:ext uri="{FF2B5EF4-FFF2-40B4-BE49-F238E27FC236}">
                  <a16:creationId xmlns:a16="http://schemas.microsoft.com/office/drawing/2014/main" id="{A906254B-B1CE-4F12-B638-7A71D72C7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>
            <a:extLst>
              <a:ext uri="{FF2B5EF4-FFF2-40B4-BE49-F238E27FC236}">
                <a16:creationId xmlns:a16="http://schemas.microsoft.com/office/drawing/2014/main" id="{163A4FBC-78F7-489E-AC25-2ABA76EC91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rbInsert(x)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treeInsert(x);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x-&gt;color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b="1" i="1">
                <a:solidFill>
                  <a:schemeClr val="accent2"/>
                </a:solidFill>
                <a:latin typeface="Courier New" panose="02070309020205020404" pitchFamily="49" charset="0"/>
              </a:rPr>
              <a:t>// Move violation of #3 up tree, maintaining #4 as invariant: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while (x!=root &amp;&amp; x-&gt;p-&gt;color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if (x-&gt;p == x-&gt;p-&gt;p-&gt;left)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y = x-&gt;p-&gt;p-&gt;right;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if (y-&gt;color == RED)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y-&gt;color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 = x-&gt;p-&gt;p;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else   </a:t>
            </a:r>
            <a:r>
              <a:rPr lang="en-US" altLang="en-US" sz="1600" b="1" i="1">
                <a:solidFill>
                  <a:schemeClr val="accent2"/>
                </a:solidFill>
                <a:latin typeface="Courier New" panose="02070309020205020404" pitchFamily="49" charset="0"/>
              </a:rPr>
              <a:t>// y-&gt;color == BLACK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if (x == x-&gt;p-&gt;right)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x = x-&gt;p;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    leftRotate(x);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x-&gt;p-&gt;color = BLACK;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x-&gt;p-&gt;p-&gt;color = RED;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rightRotate(x-&gt;p-&gt;p);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else    </a:t>
            </a:r>
            <a:r>
              <a:rPr lang="en-US" altLang="en-US" sz="1600" b="1" i="1">
                <a:solidFill>
                  <a:schemeClr val="accent2"/>
                </a:solidFill>
                <a:latin typeface="Courier New" panose="02070309020205020404" pitchFamily="49" charset="0"/>
              </a:rPr>
              <a:t>// x-&gt;p == x-&gt;p-&gt;p-&gt;right</a:t>
            </a:r>
            <a:endParaRPr lang="en-US" altLang="en-US" sz="1600" b="1" i="1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 i="1">
                <a:latin typeface="Courier New" panose="02070309020205020404" pitchFamily="49" charset="0"/>
              </a:rPr>
              <a:t>      </a:t>
            </a:r>
            <a:r>
              <a:rPr lang="en-US" altLang="en-US" sz="1600" b="1">
                <a:latin typeface="Courier New" panose="02070309020205020404" pitchFamily="49" charset="0"/>
              </a:rPr>
              <a:t>(same as above, but with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“right” &amp; “left” exchanged)</a:t>
            </a:r>
          </a:p>
        </p:txBody>
      </p:sp>
      <p:grpSp>
        <p:nvGrpSpPr>
          <p:cNvPr id="1032195" name="Group 3">
            <a:extLst>
              <a:ext uri="{FF2B5EF4-FFF2-40B4-BE49-F238E27FC236}">
                <a16:creationId xmlns:a16="http://schemas.microsoft.com/office/drawing/2014/main" id="{D82D030E-141C-44F3-B0A0-B1A265A114D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78100"/>
            <a:ext cx="3368675" cy="1066800"/>
            <a:chOff x="3216" y="1440"/>
            <a:chExt cx="2122" cy="672"/>
          </a:xfrm>
        </p:grpSpPr>
        <p:sp>
          <p:nvSpPr>
            <p:cNvPr id="1032196" name="AutoShape 4">
              <a:extLst>
                <a:ext uri="{FF2B5EF4-FFF2-40B4-BE49-F238E27FC236}">
                  <a16:creationId xmlns:a16="http://schemas.microsoft.com/office/drawing/2014/main" id="{31D7C33C-2DB3-4283-AECF-C70A21AF4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97" name="Text Box 5">
              <a:extLst>
                <a:ext uri="{FF2B5EF4-FFF2-40B4-BE49-F238E27FC236}">
                  <a16:creationId xmlns:a16="http://schemas.microsoft.com/office/drawing/2014/main" id="{C87C9D2F-1EF9-43F0-B63F-34FC03106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1651"/>
              <a:ext cx="20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1: uncle is RED</a:t>
              </a:r>
            </a:p>
          </p:txBody>
        </p:sp>
      </p:grpSp>
      <p:grpSp>
        <p:nvGrpSpPr>
          <p:cNvPr id="1032198" name="Group 6">
            <a:extLst>
              <a:ext uri="{FF2B5EF4-FFF2-40B4-BE49-F238E27FC236}">
                <a16:creationId xmlns:a16="http://schemas.microsoft.com/office/drawing/2014/main" id="{0BF22A59-B984-44FA-96E2-393A8F76A1B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1032199" name="AutoShape 7">
              <a:extLst>
                <a:ext uri="{FF2B5EF4-FFF2-40B4-BE49-F238E27FC236}">
                  <a16:creationId xmlns:a16="http://schemas.microsoft.com/office/drawing/2014/main" id="{32A98D50-A29E-46C9-ABC9-6944D3011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0" name="Text Box 8">
              <a:extLst>
                <a:ext uri="{FF2B5EF4-FFF2-40B4-BE49-F238E27FC236}">
                  <a16:creationId xmlns:a16="http://schemas.microsoft.com/office/drawing/2014/main" id="{08AE976C-7102-49FD-AB39-E2B30767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2</a:t>
              </a:r>
            </a:p>
          </p:txBody>
        </p:sp>
      </p:grpSp>
      <p:grpSp>
        <p:nvGrpSpPr>
          <p:cNvPr id="1032201" name="Group 9">
            <a:extLst>
              <a:ext uri="{FF2B5EF4-FFF2-40B4-BE49-F238E27FC236}">
                <a16:creationId xmlns:a16="http://schemas.microsoft.com/office/drawing/2014/main" id="{8752A375-2A71-41E1-8C11-A28F4F179E5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1032202" name="AutoShape 10">
              <a:extLst>
                <a:ext uri="{FF2B5EF4-FFF2-40B4-BE49-F238E27FC236}">
                  <a16:creationId xmlns:a16="http://schemas.microsoft.com/office/drawing/2014/main" id="{1CDC12E6-5184-4136-9159-45B15251C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3" name="Text Box 11">
              <a:extLst>
                <a:ext uri="{FF2B5EF4-FFF2-40B4-BE49-F238E27FC236}">
                  <a16:creationId xmlns:a16="http://schemas.microsoft.com/office/drawing/2014/main" id="{D46976D6-7DB6-45F8-9555-0FD1690F9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Case 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851D308D-8CF3-44AF-935E-346848C91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951A-FC19-4B14-ABA0-4361C34E864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03DF1B87-ADE2-4A77-B5EF-7C0EACF06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sz="2800" dirty="0"/>
              <a:t>RED-BLACK-TREE</a:t>
            </a:r>
          </a:p>
        </p:txBody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0773AB39-A5DC-4EB6-9800-35B1A35CC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4492625"/>
            <a:ext cx="8543925" cy="2155825"/>
          </a:xfrm>
        </p:spPr>
        <p:txBody>
          <a:bodyPr/>
          <a:lstStyle/>
          <a:p>
            <a:r>
              <a:rPr lang="en-US" altLang="en-US" sz="2400" dirty="0"/>
              <a:t>For convenience we use a sentinel </a:t>
            </a:r>
            <a:r>
              <a:rPr lang="en-US" altLang="en-US" sz="2400" dirty="0">
                <a:latin typeface="Comic Sans MS" panose="030F0702030302020204" pitchFamily="66" charset="0"/>
              </a:rPr>
              <a:t>NIL[T]</a:t>
            </a:r>
            <a:r>
              <a:rPr lang="en-US" altLang="en-US" sz="2400" dirty="0"/>
              <a:t> to represent all the </a:t>
            </a:r>
            <a:r>
              <a:rPr lang="en-US" altLang="en-US" sz="2400" dirty="0">
                <a:latin typeface="Comic Sans MS" panose="030F0702030302020204" pitchFamily="66" charset="0"/>
              </a:rPr>
              <a:t>NIL</a:t>
            </a:r>
            <a:r>
              <a:rPr lang="en-US" altLang="en-US" sz="2400" dirty="0"/>
              <a:t> nodes at the </a:t>
            </a:r>
            <a:r>
              <a:rPr lang="en-US" altLang="en-US" sz="2400" dirty="0" err="1"/>
              <a:t>leafs</a:t>
            </a:r>
            <a:endParaRPr lang="en-US" altLang="en-US" sz="2400" dirty="0"/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NIL[T]</a:t>
            </a:r>
            <a:r>
              <a:rPr lang="en-US" altLang="en-US" sz="2000" dirty="0"/>
              <a:t> has the same fields as an ordinary node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Color[NIL[T]] = BLACK</a:t>
            </a:r>
          </a:p>
          <a:p>
            <a:pPr lvl="1"/>
            <a:r>
              <a:rPr lang="en-US" altLang="en-US" sz="2000" dirty="0"/>
              <a:t>The other fields may be set to arbitrary values</a:t>
            </a:r>
          </a:p>
        </p:txBody>
      </p:sp>
      <p:sp>
        <p:nvSpPr>
          <p:cNvPr id="550916" name="Oval 4">
            <a:extLst>
              <a:ext uri="{FF2B5EF4-FFF2-40B4-BE49-F238E27FC236}">
                <a16:creationId xmlns:a16="http://schemas.microsoft.com/office/drawing/2014/main" id="{D0B4F77C-9ECB-467E-8897-41D9B35A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14335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26</a:t>
            </a:r>
          </a:p>
        </p:txBody>
      </p:sp>
      <p:sp>
        <p:nvSpPr>
          <p:cNvPr id="550917" name="Oval 5">
            <a:extLst>
              <a:ext uri="{FF2B5EF4-FFF2-40B4-BE49-F238E27FC236}">
                <a16:creationId xmlns:a16="http://schemas.microsoft.com/office/drawing/2014/main" id="{6ADFEC62-5DCE-4893-BDCB-BEA6B351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1296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17</a:t>
            </a:r>
          </a:p>
        </p:txBody>
      </p:sp>
      <p:sp>
        <p:nvSpPr>
          <p:cNvPr id="550918" name="Oval 6">
            <a:extLst>
              <a:ext uri="{FF2B5EF4-FFF2-40B4-BE49-F238E27FC236}">
                <a16:creationId xmlns:a16="http://schemas.microsoft.com/office/drawing/2014/main" id="{EA772A18-0719-4BB4-8398-47F56AD7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21129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41</a:t>
            </a:r>
          </a:p>
        </p:txBody>
      </p:sp>
      <p:sp>
        <p:nvSpPr>
          <p:cNvPr id="550919" name="Oval 7">
            <a:extLst>
              <a:ext uri="{FF2B5EF4-FFF2-40B4-BE49-F238E27FC236}">
                <a16:creationId xmlns:a16="http://schemas.microsoft.com/office/drawing/2014/main" id="{98AB21B3-E353-43AC-ADF9-9D867C583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8178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550920" name="Oval 8">
            <a:extLst>
              <a:ext uri="{FF2B5EF4-FFF2-40B4-BE49-F238E27FC236}">
                <a16:creationId xmlns:a16="http://schemas.microsoft.com/office/drawing/2014/main" id="{761A7489-CBE2-4F7A-BF46-59BAE7FE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81781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47</a:t>
            </a:r>
          </a:p>
        </p:txBody>
      </p:sp>
      <p:sp>
        <p:nvSpPr>
          <p:cNvPr id="550921" name="Oval 9">
            <a:extLst>
              <a:ext uri="{FF2B5EF4-FFF2-40B4-BE49-F238E27FC236}">
                <a16:creationId xmlns:a16="http://schemas.microsoft.com/office/drawing/2014/main" id="{D8F77344-DF3F-499A-AD57-C6A8C5C8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497263"/>
            <a:ext cx="465138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38</a:t>
            </a:r>
          </a:p>
        </p:txBody>
      </p:sp>
      <p:sp>
        <p:nvSpPr>
          <p:cNvPr id="550922" name="Oval 10">
            <a:extLst>
              <a:ext uri="{FF2B5EF4-FFF2-40B4-BE49-F238E27FC236}">
                <a16:creationId xmlns:a16="http://schemas.microsoft.com/office/drawing/2014/main" id="{DA159816-B980-4C16-92CC-4100DCEA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34972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50923" name="Line 11">
            <a:extLst>
              <a:ext uri="{FF2B5EF4-FFF2-40B4-BE49-F238E27FC236}">
                <a16:creationId xmlns:a16="http://schemas.microsoft.com/office/drawing/2014/main" id="{5D42EA0A-62A5-4A53-AB10-DED714D18D24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3001169" y="1572419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4" name="Line 12">
            <a:extLst>
              <a:ext uri="{FF2B5EF4-FFF2-40B4-BE49-F238E27FC236}">
                <a16:creationId xmlns:a16="http://schemas.microsoft.com/office/drawing/2014/main" id="{74CE1AA7-7DCE-4F46-9FE1-B0739BAF2CD6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4134644" y="1572419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5" name="Line 13">
            <a:extLst>
              <a:ext uri="{FF2B5EF4-FFF2-40B4-BE49-F238E27FC236}">
                <a16:creationId xmlns:a16="http://schemas.microsoft.com/office/drawing/2014/main" id="{B418B350-A1E2-43E8-90E0-93752F3ABDF5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4147344" y="2286794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6" name="Line 14">
            <a:extLst>
              <a:ext uri="{FF2B5EF4-FFF2-40B4-BE49-F238E27FC236}">
                <a16:creationId xmlns:a16="http://schemas.microsoft.com/office/drawing/2014/main" id="{64964A90-7E7E-4751-82B2-24E27AA741FD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5255419" y="2286794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7" name="Line 15">
            <a:extLst>
              <a:ext uri="{FF2B5EF4-FFF2-40B4-BE49-F238E27FC236}">
                <a16:creationId xmlns:a16="http://schemas.microsoft.com/office/drawing/2014/main" id="{8C592408-48D4-4D7A-AE9D-B0FCDDC62234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40925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8" name="Line 16">
            <a:extLst>
              <a:ext uri="{FF2B5EF4-FFF2-40B4-BE49-F238E27FC236}">
                <a16:creationId xmlns:a16="http://schemas.microsoft.com/office/drawing/2014/main" id="{B3C9F8B8-CC3C-4362-AB35-7FE34ECE35E6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63531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29" name="AutoShape 17">
            <a:extLst>
              <a:ext uri="{FF2B5EF4-FFF2-40B4-BE49-F238E27FC236}">
                <a16:creationId xmlns:a16="http://schemas.microsoft.com/office/drawing/2014/main" id="{997C7678-8ADD-400F-8899-F52EBBEA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/>
              <a:t>NIL</a:t>
            </a:r>
          </a:p>
        </p:txBody>
      </p:sp>
      <p:sp>
        <p:nvSpPr>
          <p:cNvPr id="550930" name="AutoShape 18">
            <a:extLst>
              <a:ext uri="{FF2B5EF4-FFF2-40B4-BE49-F238E27FC236}">
                <a16:creationId xmlns:a16="http://schemas.microsoft.com/office/drawing/2014/main" id="{4A51C569-7FED-40E8-8EC1-4203574A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NIL</a:t>
            </a:r>
          </a:p>
        </p:txBody>
      </p:sp>
      <p:sp>
        <p:nvSpPr>
          <p:cNvPr id="550931" name="AutoShape 19">
            <a:extLst>
              <a:ext uri="{FF2B5EF4-FFF2-40B4-BE49-F238E27FC236}">
                <a16:creationId xmlns:a16="http://schemas.microsoft.com/office/drawing/2014/main" id="{516A191A-8C3C-4380-A807-12C76273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3651250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NIL</a:t>
            </a:r>
          </a:p>
        </p:txBody>
      </p:sp>
      <p:sp>
        <p:nvSpPr>
          <p:cNvPr id="550932" name="AutoShape 20">
            <a:extLst>
              <a:ext uri="{FF2B5EF4-FFF2-40B4-BE49-F238E27FC236}">
                <a16:creationId xmlns:a16="http://schemas.microsoft.com/office/drawing/2014/main" id="{2AB8C53C-332E-4335-A7B9-450387DF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4192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NIL</a:t>
            </a:r>
          </a:p>
        </p:txBody>
      </p:sp>
      <p:sp>
        <p:nvSpPr>
          <p:cNvPr id="550933" name="AutoShape 21">
            <a:extLst>
              <a:ext uri="{FF2B5EF4-FFF2-40B4-BE49-F238E27FC236}">
                <a16:creationId xmlns:a16="http://schemas.microsoft.com/office/drawing/2014/main" id="{465A3780-478D-4C7B-B37E-7AAA2535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4192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NIL</a:t>
            </a:r>
          </a:p>
        </p:txBody>
      </p:sp>
      <p:sp>
        <p:nvSpPr>
          <p:cNvPr id="550934" name="AutoShape 22">
            <a:extLst>
              <a:ext uri="{FF2B5EF4-FFF2-40B4-BE49-F238E27FC236}">
                <a16:creationId xmlns:a16="http://schemas.microsoft.com/office/drawing/2014/main" id="{13AD28B7-3D1D-4601-88A8-AA5FC5C3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4183063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NIL</a:t>
            </a:r>
          </a:p>
        </p:txBody>
      </p:sp>
      <p:sp>
        <p:nvSpPr>
          <p:cNvPr id="550935" name="AutoShape 23">
            <a:extLst>
              <a:ext uri="{FF2B5EF4-FFF2-40B4-BE49-F238E27FC236}">
                <a16:creationId xmlns:a16="http://schemas.microsoft.com/office/drawing/2014/main" id="{907AC6B3-E2E1-4CEC-92D3-FFCC68D0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83063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NIL</a:t>
            </a:r>
          </a:p>
        </p:txBody>
      </p:sp>
      <p:sp>
        <p:nvSpPr>
          <p:cNvPr id="550936" name="AutoShape 24">
            <a:extLst>
              <a:ext uri="{FF2B5EF4-FFF2-40B4-BE49-F238E27FC236}">
                <a16:creationId xmlns:a16="http://schemas.microsoft.com/office/drawing/2014/main" id="{C4ECA068-6AC0-43DC-8673-3D700501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6337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NIL</a:t>
            </a:r>
          </a:p>
        </p:txBody>
      </p:sp>
      <p:sp>
        <p:nvSpPr>
          <p:cNvPr id="550937" name="Line 25">
            <a:extLst>
              <a:ext uri="{FF2B5EF4-FFF2-40B4-BE49-F238E27FC236}">
                <a16:creationId xmlns:a16="http://schemas.microsoft.com/office/drawing/2014/main" id="{2BE8D6E5-C885-413A-A871-41443837D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5188" y="253682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38" name="Line 26">
            <a:extLst>
              <a:ext uri="{FF2B5EF4-FFF2-40B4-BE49-F238E27FC236}">
                <a16:creationId xmlns:a16="http://schemas.microsoft.com/office/drawing/2014/main" id="{5E67804F-0ACA-4424-9D5E-2CDBB4446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253047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39" name="Line 27">
            <a:extLst>
              <a:ext uri="{FF2B5EF4-FFF2-40B4-BE49-F238E27FC236}">
                <a16:creationId xmlns:a16="http://schemas.microsoft.com/office/drawing/2014/main" id="{BBF17BE6-259F-4807-9FCC-78C87BFEF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0" name="Line 28">
            <a:extLst>
              <a:ext uri="{FF2B5EF4-FFF2-40B4-BE49-F238E27FC236}">
                <a16:creationId xmlns:a16="http://schemas.microsoft.com/office/drawing/2014/main" id="{0E527CE2-B59E-4845-874C-D69F14178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1" name="Line 29">
            <a:extLst>
              <a:ext uri="{FF2B5EF4-FFF2-40B4-BE49-F238E27FC236}">
                <a16:creationId xmlns:a16="http://schemas.microsoft.com/office/drawing/2014/main" id="{33AD0039-7ADD-416E-BFA3-8287C6784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52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2" name="Line 30">
            <a:extLst>
              <a:ext uri="{FF2B5EF4-FFF2-40B4-BE49-F238E27FC236}">
                <a16:creationId xmlns:a16="http://schemas.microsoft.com/office/drawing/2014/main" id="{D6FA688D-CB66-4B22-BFD0-F21E8B457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11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3" name="Line 31">
            <a:extLst>
              <a:ext uri="{FF2B5EF4-FFF2-40B4-BE49-F238E27FC236}">
                <a16:creationId xmlns:a16="http://schemas.microsoft.com/office/drawing/2014/main" id="{0F68024F-C8B0-4163-8663-D258EF6D3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6050" y="3205163"/>
            <a:ext cx="685800" cy="43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944" name="Line 32">
            <a:extLst>
              <a:ext uri="{FF2B5EF4-FFF2-40B4-BE49-F238E27FC236}">
                <a16:creationId xmlns:a16="http://schemas.microsoft.com/office/drawing/2014/main" id="{E3545088-8509-4765-84E7-B868CA4433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9713" y="3222625"/>
            <a:ext cx="338137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5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5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29" grpId="0" animBg="1"/>
      <p:bldP spid="550930" grpId="0" animBg="1"/>
      <p:bldP spid="550931" grpId="0" animBg="1"/>
      <p:bldP spid="550932" grpId="0" animBg="1"/>
      <p:bldP spid="550933" grpId="0" animBg="1"/>
      <p:bldP spid="550934" grpId="0" animBg="1"/>
      <p:bldP spid="550935" grpId="0" animBg="1"/>
      <p:bldP spid="5509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3F516E8-5516-4A19-808D-873CCAD7F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E9A5B7-CD20-466A-A725-7ABADCB5492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861A7768-B07D-48A8-AFC1-4C93CD155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Red-Black-Trees Properties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DAE093CC-F5A6-4157-864E-0BE418F05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19712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altLang="en-US" sz="2400" dirty="0"/>
              <a:t>	(**Satisfy the binary search tree property**)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endParaRPr lang="en-US" altLang="en-US" sz="2400" dirty="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 dirty="0"/>
              <a:t>Every </a:t>
            </a:r>
            <a:r>
              <a:rPr lang="en-US" altLang="en-US" sz="2400" dirty="0">
                <a:latin typeface="Comic Sans MS" panose="030F0702030302020204" pitchFamily="66" charset="0"/>
              </a:rPr>
              <a:t>node</a:t>
            </a:r>
            <a:r>
              <a:rPr lang="en-US" altLang="en-US" sz="2400" dirty="0"/>
              <a:t> is either </a:t>
            </a:r>
            <a:r>
              <a:rPr lang="en-US" altLang="en-US" sz="2400" b="1" dirty="0">
                <a:solidFill>
                  <a:srgbClr val="DD0111"/>
                </a:solidFill>
              </a:rPr>
              <a:t>red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chemeClr val="tx1"/>
                </a:solidFill>
              </a:rPr>
              <a:t>black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mic Sans MS" panose="030F0702030302020204" pitchFamily="66" charset="0"/>
              </a:rPr>
              <a:t>root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chemeClr val="tx1"/>
                </a:solidFill>
              </a:rPr>
              <a:t>black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 dirty="0"/>
              <a:t>Every </a:t>
            </a:r>
            <a:r>
              <a:rPr lang="en-US" altLang="en-US" sz="2400" dirty="0">
                <a:latin typeface="Comic Sans MS" panose="030F0702030302020204" pitchFamily="66" charset="0"/>
              </a:rPr>
              <a:t>leaf</a:t>
            </a:r>
            <a:r>
              <a:rPr lang="en-US" altLang="en-US" sz="2400" dirty="0"/>
              <a:t> (</a:t>
            </a:r>
            <a:r>
              <a:rPr lang="en-US" altLang="en-US" sz="2400" dirty="0">
                <a:latin typeface="Comic Sans MS" panose="030F0702030302020204" pitchFamily="66" charset="0"/>
              </a:rPr>
              <a:t>NIL</a:t>
            </a:r>
            <a:r>
              <a:rPr lang="en-US" altLang="en-US" sz="2400" dirty="0"/>
              <a:t>) is </a:t>
            </a:r>
            <a:r>
              <a:rPr lang="en-US" altLang="en-US" sz="2400" b="1" dirty="0">
                <a:solidFill>
                  <a:schemeClr val="tx1"/>
                </a:solidFill>
              </a:rPr>
              <a:t>black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 dirty="0"/>
              <a:t>If a node is </a:t>
            </a:r>
            <a:r>
              <a:rPr lang="en-US" altLang="en-US" sz="2400" b="1" dirty="0">
                <a:solidFill>
                  <a:srgbClr val="DD0111"/>
                </a:solidFill>
              </a:rPr>
              <a:t>red</a:t>
            </a:r>
            <a:r>
              <a:rPr lang="en-US" altLang="en-US" sz="2400" dirty="0"/>
              <a:t>, then both its children are </a:t>
            </a:r>
            <a:r>
              <a:rPr lang="en-US" altLang="en-US" sz="2400" b="1" dirty="0">
                <a:solidFill>
                  <a:schemeClr val="tx1"/>
                </a:solidFill>
              </a:rPr>
              <a:t>black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 altLang="en-US" sz="2000" dirty="0"/>
              <a:t>No two consecutive </a:t>
            </a:r>
            <a:r>
              <a:rPr lang="en-US" altLang="en-US" sz="2000" dirty="0">
                <a:solidFill>
                  <a:srgbClr val="FF0000"/>
                </a:solidFill>
              </a:rPr>
              <a:t>red</a:t>
            </a:r>
            <a:r>
              <a:rPr lang="en-US" altLang="en-US" sz="2000" dirty="0"/>
              <a:t> nodes on a simple path </a:t>
            </a:r>
          </a:p>
          <a:p>
            <a:pPr marL="914400" lvl="1" indent="-457200"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from the root to a leaf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 dirty="0"/>
              <a:t>For each node, all paths from that node to descendant leaves contain </a:t>
            </a:r>
            <a:r>
              <a:rPr lang="en-US" altLang="en-US" sz="2400" u="sng" dirty="0"/>
              <a:t>the same number of </a:t>
            </a:r>
            <a:r>
              <a:rPr lang="en-US" altLang="en-US" sz="2400" b="1" u="sng" dirty="0">
                <a:solidFill>
                  <a:schemeClr val="tx1"/>
                </a:solidFill>
              </a:rPr>
              <a:t>black</a:t>
            </a:r>
            <a:r>
              <a:rPr lang="en-US" altLang="en-US" sz="2400" u="sng" dirty="0"/>
              <a:t> nodes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612248CE-58C4-4644-BE05-130EE50CA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3E80FF-AF6B-4A9F-B389-3E089D2D877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3C2442D0-23B6-4039-9721-18E22740D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Black-Height of a Node</a:t>
            </a:r>
            <a:endParaRPr lang="en-US" altLang="en-US" sz="2800" dirty="0"/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9B9E8FC6-046A-421B-A640-E5C21F0F0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4492625"/>
            <a:ext cx="8543925" cy="2155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Height of a node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  <a:r>
              <a:rPr lang="en-US" altLang="en-US" sz="2400" dirty="0"/>
              <a:t>the number of edges in the </a:t>
            </a:r>
            <a:r>
              <a:rPr lang="en-US" altLang="en-US" sz="2400" b="1" dirty="0"/>
              <a:t>longest </a:t>
            </a:r>
            <a:r>
              <a:rPr lang="en-US" altLang="en-US" sz="2400" dirty="0"/>
              <a:t>path to a leaf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tx1"/>
                </a:solidFill>
              </a:rPr>
              <a:t>Black-height</a:t>
            </a:r>
            <a:r>
              <a:rPr lang="en-US" altLang="en-US" b="1" dirty="0"/>
              <a:t> </a:t>
            </a:r>
            <a:r>
              <a:rPr lang="en-US" altLang="en-US" dirty="0"/>
              <a:t>of a node </a:t>
            </a:r>
            <a:r>
              <a:rPr lang="en-US" altLang="en-US" dirty="0">
                <a:latin typeface="Comic Sans MS" panose="030F0702030302020204" pitchFamily="66" charset="0"/>
              </a:rPr>
              <a:t>x: </a:t>
            </a:r>
            <a:r>
              <a:rPr lang="en-US" altLang="en-US" sz="2400" dirty="0" err="1">
                <a:latin typeface="Comic Sans MS" panose="030F0702030302020204" pitchFamily="66" charset="0"/>
              </a:rPr>
              <a:t>bh</a:t>
            </a:r>
            <a:r>
              <a:rPr lang="en-US" altLang="en-US" sz="2400" dirty="0">
                <a:latin typeface="Comic Sans MS" panose="030F0702030302020204" pitchFamily="66" charset="0"/>
              </a:rPr>
              <a:t>(x)</a:t>
            </a:r>
            <a:r>
              <a:rPr lang="en-US" altLang="en-US" sz="2400" dirty="0"/>
              <a:t> is the number of black nodes (including NIL) on the path from </a:t>
            </a:r>
            <a:r>
              <a:rPr lang="en-US" altLang="en-US" sz="2400" dirty="0">
                <a:latin typeface="Comic Sans MS" panose="030F0702030302020204" pitchFamily="66" charset="0"/>
              </a:rPr>
              <a:t>x</a:t>
            </a:r>
            <a:r>
              <a:rPr lang="en-US" altLang="en-US" sz="2400" dirty="0"/>
              <a:t> to a leaf,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u="sng" dirty="0"/>
              <a:t>not counting </a:t>
            </a:r>
            <a:r>
              <a:rPr lang="en-US" altLang="en-US" sz="2400" u="sng" dirty="0">
                <a:latin typeface="Comic Sans MS" panose="030F0702030302020204" pitchFamily="66" charset="0"/>
              </a:rPr>
              <a:t>x</a:t>
            </a:r>
            <a:endParaRPr lang="en-US" altLang="en-US" sz="2400" u="sng" dirty="0"/>
          </a:p>
        </p:txBody>
      </p:sp>
      <p:grpSp>
        <p:nvGrpSpPr>
          <p:cNvPr id="471081" name="Group 41">
            <a:extLst>
              <a:ext uri="{FF2B5EF4-FFF2-40B4-BE49-F238E27FC236}">
                <a16:creationId xmlns:a16="http://schemas.microsoft.com/office/drawing/2014/main" id="{72331D04-AD80-47FF-B05F-D4FB355440CC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1230313"/>
            <a:ext cx="6402387" cy="3217862"/>
            <a:chOff x="913" y="775"/>
            <a:chExt cx="4033" cy="2027"/>
          </a:xfrm>
        </p:grpSpPr>
        <p:grpSp>
          <p:nvGrpSpPr>
            <p:cNvPr id="471044" name="Group 4">
              <a:extLst>
                <a:ext uri="{FF2B5EF4-FFF2-40B4-BE49-F238E27FC236}">
                  <a16:creationId xmlns:a16="http://schemas.microsoft.com/office/drawing/2014/main" id="{C15590D1-F3EC-4570-8667-39553CE82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4" y="903"/>
              <a:ext cx="3494" cy="1899"/>
              <a:chOff x="2190" y="868"/>
              <a:chExt cx="3494" cy="1899"/>
            </a:xfrm>
          </p:grpSpPr>
          <p:sp>
            <p:nvSpPr>
              <p:cNvPr id="471045" name="Oval 5">
                <a:extLst>
                  <a:ext uri="{FF2B5EF4-FFF2-40B4-BE49-F238E27FC236}">
                    <a16:creationId xmlns:a16="http://schemas.microsoft.com/office/drawing/2014/main" id="{5BBC2749-BFC6-4591-B5A0-2C6613507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868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26</a:t>
                </a:r>
              </a:p>
            </p:txBody>
          </p:sp>
          <p:sp>
            <p:nvSpPr>
              <p:cNvPr id="471046" name="Oval 6">
                <a:extLst>
                  <a:ext uri="{FF2B5EF4-FFF2-40B4-BE49-F238E27FC236}">
                    <a16:creationId xmlns:a16="http://schemas.microsoft.com/office/drawing/2014/main" id="{87D8C9A4-6F1D-4258-B72D-4806072EC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17</a:t>
                </a:r>
              </a:p>
            </p:txBody>
          </p:sp>
          <p:sp>
            <p:nvSpPr>
              <p:cNvPr id="471047" name="Oval 7">
                <a:extLst>
                  <a:ext uri="{FF2B5EF4-FFF2-40B4-BE49-F238E27FC236}">
                    <a16:creationId xmlns:a16="http://schemas.microsoft.com/office/drawing/2014/main" id="{B96346C7-AA8E-40CC-A31E-AEDB997AB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41</a:t>
                </a:r>
              </a:p>
            </p:txBody>
          </p:sp>
          <p:sp>
            <p:nvSpPr>
              <p:cNvPr id="471048" name="Oval 8">
                <a:extLst>
                  <a:ext uri="{FF2B5EF4-FFF2-40B4-BE49-F238E27FC236}">
                    <a16:creationId xmlns:a16="http://schemas.microsoft.com/office/drawing/2014/main" id="{0F077EBF-25C2-4F7D-9916-56F0D796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30</a:t>
                </a:r>
              </a:p>
            </p:txBody>
          </p:sp>
          <p:sp>
            <p:nvSpPr>
              <p:cNvPr id="471049" name="Oval 9">
                <a:extLst>
                  <a:ext uri="{FF2B5EF4-FFF2-40B4-BE49-F238E27FC236}">
                    <a16:creationId xmlns:a16="http://schemas.microsoft.com/office/drawing/2014/main" id="{7E1C5F16-86F4-4DF7-9811-8A7626968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47</a:t>
                </a:r>
              </a:p>
            </p:txBody>
          </p:sp>
          <p:sp>
            <p:nvSpPr>
              <p:cNvPr id="471050" name="Oval 10">
                <a:extLst>
                  <a:ext uri="{FF2B5EF4-FFF2-40B4-BE49-F238E27FC236}">
                    <a16:creationId xmlns:a16="http://schemas.microsoft.com/office/drawing/2014/main" id="{7C3A918E-0EDD-451D-B114-4D5B3C5B9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38</a:t>
                </a:r>
              </a:p>
            </p:txBody>
          </p:sp>
          <p:sp>
            <p:nvSpPr>
              <p:cNvPr id="471051" name="Oval 11">
                <a:extLst>
                  <a:ext uri="{FF2B5EF4-FFF2-40B4-BE49-F238E27FC236}">
                    <a16:creationId xmlns:a16="http://schemas.microsoft.com/office/drawing/2014/main" id="{A1B27CF3-F7EC-4DFE-AA4D-FAFF4508C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7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50</a:t>
                </a:r>
              </a:p>
            </p:txBody>
          </p:sp>
          <p:sp>
            <p:nvSpPr>
              <p:cNvPr id="471052" name="Line 12">
                <a:extLst>
                  <a:ext uri="{FF2B5EF4-FFF2-40B4-BE49-F238E27FC236}">
                    <a16:creationId xmlns:a16="http://schemas.microsoft.com/office/drawing/2014/main" id="{FCD3CD18-B592-4EC2-8A4E-797B375C2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2886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3" name="Line 13">
                <a:extLst>
                  <a:ext uri="{FF2B5EF4-FFF2-40B4-BE49-F238E27FC236}">
                    <a16:creationId xmlns:a16="http://schemas.microsoft.com/office/drawing/2014/main" id="{E59296EB-27A9-46D8-B2BD-D0966870E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600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4" name="Line 14">
                <a:extLst>
                  <a:ext uri="{FF2B5EF4-FFF2-40B4-BE49-F238E27FC236}">
                    <a16:creationId xmlns:a16="http://schemas.microsoft.com/office/drawing/2014/main" id="{4CE8C00F-8BDC-4B95-A6B8-EEBFED35B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3608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5" name="Line 15">
                <a:extLst>
                  <a:ext uri="{FF2B5EF4-FFF2-40B4-BE49-F238E27FC236}">
                    <a16:creationId xmlns:a16="http://schemas.microsoft.com/office/drawing/2014/main" id="{3C6BA704-4CB4-4918-A39D-A8080613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306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6" name="Line 16">
                <a:extLst>
                  <a:ext uri="{FF2B5EF4-FFF2-40B4-BE49-F238E27FC236}">
                    <a16:creationId xmlns:a16="http://schemas.microsoft.com/office/drawing/2014/main" id="{9EB19502-0F1E-4B6B-96FB-5A524BB68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574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7" name="Line 17">
                <a:extLst>
                  <a:ext uri="{FF2B5EF4-FFF2-40B4-BE49-F238E27FC236}">
                    <a16:creationId xmlns:a16="http://schemas.microsoft.com/office/drawing/2014/main" id="{AC35F70D-66DB-4DD5-99D6-14C134693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998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58" name="AutoShape 18">
                <a:extLst>
                  <a:ext uri="{FF2B5EF4-FFF2-40B4-BE49-F238E27FC236}">
                    <a16:creationId xmlns:a16="http://schemas.microsoft.com/office/drawing/2014/main" id="{624A0A79-DDE8-4A81-8776-A545A7E12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NIL</a:t>
                </a:r>
              </a:p>
            </p:txBody>
          </p:sp>
          <p:sp>
            <p:nvSpPr>
              <p:cNvPr id="471059" name="AutoShape 19">
                <a:extLst>
                  <a:ext uri="{FF2B5EF4-FFF2-40B4-BE49-F238E27FC236}">
                    <a16:creationId xmlns:a16="http://schemas.microsoft.com/office/drawing/2014/main" id="{8BD180CD-1DA2-434F-929B-D121641BD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NIL</a:t>
                </a:r>
              </a:p>
            </p:txBody>
          </p:sp>
          <p:sp>
            <p:nvSpPr>
              <p:cNvPr id="471060" name="AutoShape 20">
                <a:extLst>
                  <a:ext uri="{FF2B5EF4-FFF2-40B4-BE49-F238E27FC236}">
                    <a16:creationId xmlns:a16="http://schemas.microsoft.com/office/drawing/2014/main" id="{B8248DC3-E650-4E1C-A50C-D5F657A23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265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NIL</a:t>
                </a:r>
              </a:p>
            </p:txBody>
          </p:sp>
          <p:sp>
            <p:nvSpPr>
              <p:cNvPr id="471061" name="AutoShape 21">
                <a:extLst>
                  <a:ext uri="{FF2B5EF4-FFF2-40B4-BE49-F238E27FC236}">
                    <a16:creationId xmlns:a16="http://schemas.microsoft.com/office/drawing/2014/main" id="{8D82739A-85C4-4E41-8CF1-53B4DA83C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NIL</a:t>
                </a:r>
              </a:p>
            </p:txBody>
          </p:sp>
          <p:sp>
            <p:nvSpPr>
              <p:cNvPr id="471062" name="AutoShape 22">
                <a:extLst>
                  <a:ext uri="{FF2B5EF4-FFF2-40B4-BE49-F238E27FC236}">
                    <a16:creationId xmlns:a16="http://schemas.microsoft.com/office/drawing/2014/main" id="{6DBF8C78-ADAA-4F96-9B86-956AB10FA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NIL</a:t>
                </a:r>
              </a:p>
            </p:txBody>
          </p:sp>
          <p:sp>
            <p:nvSpPr>
              <p:cNvPr id="471063" name="AutoShape 23">
                <a:extLst>
                  <a:ext uri="{FF2B5EF4-FFF2-40B4-BE49-F238E27FC236}">
                    <a16:creationId xmlns:a16="http://schemas.microsoft.com/office/drawing/2014/main" id="{E1560A22-F373-47EE-B178-11EC5D8F4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NIL</a:t>
                </a:r>
              </a:p>
            </p:txBody>
          </p:sp>
          <p:sp>
            <p:nvSpPr>
              <p:cNvPr id="471064" name="AutoShape 24">
                <a:extLst>
                  <a:ext uri="{FF2B5EF4-FFF2-40B4-BE49-F238E27FC236}">
                    <a16:creationId xmlns:a16="http://schemas.microsoft.com/office/drawing/2014/main" id="{99C0F50A-E040-4430-A717-8CBA728D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NIL</a:t>
                </a:r>
              </a:p>
            </p:txBody>
          </p:sp>
          <p:sp>
            <p:nvSpPr>
              <p:cNvPr id="471065" name="AutoShape 25">
                <a:extLst>
                  <a:ext uri="{FF2B5EF4-FFF2-40B4-BE49-F238E27FC236}">
                    <a16:creationId xmlns:a16="http://schemas.microsoft.com/office/drawing/2014/main" id="{C3B7CE64-DA9E-4165-BD2E-95729E8EF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2254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NIL</a:t>
                </a:r>
              </a:p>
            </p:txBody>
          </p:sp>
          <p:sp>
            <p:nvSpPr>
              <p:cNvPr id="471066" name="Line 26">
                <a:extLst>
                  <a:ext uri="{FF2B5EF4-FFF2-40B4-BE49-F238E27FC236}">
                    <a16:creationId xmlns:a16="http://schemas.microsoft.com/office/drawing/2014/main" id="{6F67F752-10A6-4981-A712-AF0EB816C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1" y="1563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67" name="Line 27">
                <a:extLst>
                  <a:ext uri="{FF2B5EF4-FFF2-40B4-BE49-F238E27FC236}">
                    <a16:creationId xmlns:a16="http://schemas.microsoft.com/office/drawing/2014/main" id="{A64D675D-C9C0-45B9-A046-48DCEC952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559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68" name="Line 28">
                <a:extLst>
                  <a:ext uri="{FF2B5EF4-FFF2-40B4-BE49-F238E27FC236}">
                    <a16:creationId xmlns:a16="http://schemas.microsoft.com/office/drawing/2014/main" id="{65A792E4-2191-41A3-AF96-E4326D835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5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69" name="Line 29">
                <a:extLst>
                  <a:ext uri="{FF2B5EF4-FFF2-40B4-BE49-F238E27FC236}">
                    <a16:creationId xmlns:a16="http://schemas.microsoft.com/office/drawing/2014/main" id="{A74C2178-13BD-4A06-BD4B-CACD6A6E6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70" name="Line 30">
                <a:extLst>
                  <a:ext uri="{FF2B5EF4-FFF2-40B4-BE49-F238E27FC236}">
                    <a16:creationId xmlns:a16="http://schemas.microsoft.com/office/drawing/2014/main" id="{62844600-D3A1-417E-B7DE-60C413505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9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71" name="Line 31">
                <a:extLst>
                  <a:ext uri="{FF2B5EF4-FFF2-40B4-BE49-F238E27FC236}">
                    <a16:creationId xmlns:a16="http://schemas.microsoft.com/office/drawing/2014/main" id="{42E2FDF8-9086-4E50-A998-3A6E11ACE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1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72" name="Line 32">
                <a:extLst>
                  <a:ext uri="{FF2B5EF4-FFF2-40B4-BE49-F238E27FC236}">
                    <a16:creationId xmlns:a16="http://schemas.microsoft.com/office/drawing/2014/main" id="{428B857A-F31C-4991-A62A-2BA9CE7A0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1984"/>
                <a:ext cx="43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073" name="Line 33">
                <a:extLst>
                  <a:ext uri="{FF2B5EF4-FFF2-40B4-BE49-F238E27FC236}">
                    <a16:creationId xmlns:a16="http://schemas.microsoft.com/office/drawing/2014/main" id="{99B218BD-392B-42E3-B1AB-6E73D73FB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7" y="1995"/>
                <a:ext cx="213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074" name="Text Box 34">
              <a:extLst>
                <a:ext uri="{FF2B5EF4-FFF2-40B4-BE49-F238E27FC236}">
                  <a16:creationId xmlns:a16="http://schemas.microsoft.com/office/drawing/2014/main" id="{B6B686FD-7D89-45DD-9C6E-A6A6FBA15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775"/>
              <a:ext cx="48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mic Sans MS" panose="030F0702030302020204" pitchFamily="66" charset="0"/>
                </a:rPr>
                <a:t>h = 4</a:t>
              </a:r>
            </a:p>
            <a:p>
              <a:r>
                <a:rPr lang="en-US" altLang="en-US" sz="1600"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471075" name="Text Box 35">
              <a:extLst>
                <a:ext uri="{FF2B5EF4-FFF2-40B4-BE49-F238E27FC236}">
                  <a16:creationId xmlns:a16="http://schemas.microsoft.com/office/drawing/2014/main" id="{5886F88A-6E30-4D0E-9017-2BEB4CB36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1223"/>
              <a:ext cx="48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mic Sans MS" panose="030F0702030302020204" pitchFamily="66" charset="0"/>
                </a:rPr>
                <a:t>h = 3</a:t>
              </a:r>
            </a:p>
            <a:p>
              <a:r>
                <a:rPr lang="en-US" altLang="en-US" sz="1600"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471076" name="Text Box 36">
              <a:extLst>
                <a:ext uri="{FF2B5EF4-FFF2-40B4-BE49-F238E27FC236}">
                  <a16:creationId xmlns:a16="http://schemas.microsoft.com/office/drawing/2014/main" id="{EF81194C-24F3-449D-94EE-603C02F59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" y="1677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mic Sans MS" panose="030F0702030302020204" pitchFamily="66" charset="0"/>
                </a:rPr>
                <a:t>h = 2</a:t>
              </a:r>
            </a:p>
            <a:p>
              <a:r>
                <a:rPr lang="en-US" altLang="en-US" sz="1600"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471077" name="Text Box 37">
              <a:extLst>
                <a:ext uri="{FF2B5EF4-FFF2-40B4-BE49-F238E27FC236}">
                  <a16:creationId xmlns:a16="http://schemas.microsoft.com/office/drawing/2014/main" id="{8E2ADEF5-B821-4F56-969F-FF4D870D3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2162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mic Sans MS" panose="030F0702030302020204" pitchFamily="66" charset="0"/>
                </a:rPr>
                <a:t>h = 1</a:t>
              </a:r>
            </a:p>
            <a:p>
              <a:r>
                <a:rPr lang="en-US" altLang="en-US" sz="1600"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471078" name="Text Box 38">
              <a:extLst>
                <a:ext uri="{FF2B5EF4-FFF2-40B4-BE49-F238E27FC236}">
                  <a16:creationId xmlns:a16="http://schemas.microsoft.com/office/drawing/2014/main" id="{5BC140C3-1B40-409F-9A33-FF6CD772B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266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mic Sans MS" panose="030F0702030302020204" pitchFamily="66" charset="0"/>
                </a:rPr>
                <a:t>h = 1</a:t>
              </a:r>
            </a:p>
            <a:p>
              <a:r>
                <a:rPr lang="en-US" altLang="en-US" sz="1600"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471079" name="Text Box 39">
              <a:extLst>
                <a:ext uri="{FF2B5EF4-FFF2-40B4-BE49-F238E27FC236}">
                  <a16:creationId xmlns:a16="http://schemas.microsoft.com/office/drawing/2014/main" id="{1C7B2642-A50C-4D2B-B6F5-F51AA94D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1734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mic Sans MS" panose="030F0702030302020204" pitchFamily="66" charset="0"/>
                </a:rPr>
                <a:t>h = 2</a:t>
              </a:r>
            </a:p>
            <a:p>
              <a:r>
                <a:rPr lang="en-US" altLang="en-US" sz="1600"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471080" name="Text Box 40">
              <a:extLst>
                <a:ext uri="{FF2B5EF4-FFF2-40B4-BE49-F238E27FC236}">
                  <a16:creationId xmlns:a16="http://schemas.microsoft.com/office/drawing/2014/main" id="{1BA18937-5A9D-4B9F-A701-D275669FD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940"/>
              <a:ext cx="46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mic Sans MS" panose="030F0702030302020204" pitchFamily="66" charset="0"/>
                </a:rPr>
                <a:t>h = 1</a:t>
              </a:r>
            </a:p>
            <a:p>
              <a:r>
                <a:rPr lang="en-US" altLang="en-US" sz="1600">
                  <a:latin typeface="Comic Sans MS" panose="030F0702030302020204" pitchFamily="66" charset="0"/>
                </a:rPr>
                <a:t>bh =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0127B-86EC-48C6-9D4B-7B9DF210A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F96E3-6709-4CCE-A483-FF224A40C8C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95970" name="Rectangle 2">
            <a:extLst>
              <a:ext uri="{FF2B5EF4-FFF2-40B4-BE49-F238E27FC236}">
                <a16:creationId xmlns:a16="http://schemas.microsoft.com/office/drawing/2014/main" id="{BAEF73A9-F628-4C3B-800E-107039B7D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Most important property of </a:t>
            </a:r>
            <a:br>
              <a:rPr lang="en-US" altLang="en-US" sz="3600"/>
            </a:br>
            <a:r>
              <a:rPr lang="en-US" altLang="en-US" sz="3600"/>
              <a:t>Red-Black-Trees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6DED06A3-EF68-4C58-9B9C-0A9925EF9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      A red-black tree with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internal nodes 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	has height </a:t>
            </a:r>
            <a:r>
              <a:rPr lang="en-US" altLang="en-US" u="sng" dirty="0">
                <a:solidFill>
                  <a:schemeClr val="tx1"/>
                </a:solidFill>
              </a:rPr>
              <a:t>at most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2lg(n + 1)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altLang="en-US" dirty="0"/>
              <a:t>Thus at the root of the red-black tree: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 	</a:t>
            </a:r>
            <a:r>
              <a:rPr lang="en-US" altLang="en-US" dirty="0">
                <a:sym typeface="Symbol" panose="05050102010706020507" pitchFamily="18" charset="2"/>
              </a:rPr>
              <a:t> 2</a:t>
            </a:r>
            <a:r>
              <a:rPr lang="en-US" altLang="en-US" baseline="30000" dirty="0">
                <a:sym typeface="Symbol" panose="05050102010706020507" pitchFamily="18" charset="2"/>
              </a:rPr>
              <a:t>bh(</a:t>
            </a:r>
            <a:r>
              <a:rPr lang="en-US" altLang="en-US" i="1" baseline="30000" dirty="0">
                <a:sym typeface="Symbol" panose="05050102010706020507" pitchFamily="18" charset="2"/>
              </a:rPr>
              <a:t>root</a:t>
            </a:r>
            <a:r>
              <a:rPr lang="en-US" altLang="en-US" baseline="30000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- 1				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	 2</a:t>
            </a:r>
            <a:r>
              <a:rPr lang="en-US" altLang="en-US" i="1" baseline="30000" dirty="0">
                <a:sym typeface="Symbol" panose="05050102010706020507" pitchFamily="18" charset="2"/>
              </a:rPr>
              <a:t>h</a:t>
            </a:r>
            <a:r>
              <a:rPr lang="en-US" altLang="en-US" baseline="30000" dirty="0">
                <a:sym typeface="Symbol" panose="05050102010706020507" pitchFamily="18" charset="2"/>
              </a:rPr>
              <a:t>/2</a:t>
            </a:r>
            <a:r>
              <a:rPr lang="en-US" altLang="en-US" dirty="0">
                <a:sym typeface="Symbol" panose="05050102010706020507" pitchFamily="18" charset="2"/>
              </a:rPr>
              <a:t> - 1	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log(</a:t>
            </a:r>
            <a:r>
              <a:rPr lang="en-US" altLang="en-US" i="1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)  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/2	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h </a:t>
            </a:r>
            <a:r>
              <a:rPr lang="en-US" altLang="en-US" dirty="0">
                <a:sym typeface="Symbol" panose="05050102010706020507" pitchFamily="18" charset="2"/>
              </a:rPr>
              <a:t> 2 log(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+ 1)	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Thus </a:t>
            </a:r>
            <a:r>
              <a:rPr lang="en-US" altLang="en-US" i="1" dirty="0">
                <a:sym typeface="Symbol" panose="05050102010706020507" pitchFamily="18" charset="2"/>
              </a:rPr>
              <a:t>h </a:t>
            </a:r>
            <a:r>
              <a:rPr lang="en-US" altLang="en-US" dirty="0">
                <a:sym typeface="Symbol" panose="05050102010706020507" pitchFamily="18" charset="2"/>
              </a:rPr>
              <a:t>= O(lg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	</a:t>
            </a: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95985" name="Rectangle 17">
            <a:extLst>
              <a:ext uri="{FF2B5EF4-FFF2-40B4-BE49-F238E27FC236}">
                <a16:creationId xmlns:a16="http://schemas.microsoft.com/office/drawing/2014/main" id="{40BCB272-4AD1-4184-8C5B-91D9D2724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1538288"/>
            <a:ext cx="6761162" cy="1412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050AE04-64F0-4211-9338-8B5924A2A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469691-9C4A-4175-912B-0EA3A3F31A5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F05C8873-DCA2-4A54-82F4-A5BB5AB35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Red-Black-Trees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CE9C5A46-B77B-4658-B378-543FE46CA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01062" cy="54181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The non-modifying binary-search-tree operations </a:t>
            </a:r>
            <a:r>
              <a:rPr lang="en-US" altLang="en-US" dirty="0">
                <a:solidFill>
                  <a:srgbClr val="336699"/>
                </a:solidFill>
              </a:rPr>
              <a:t>MINIMUM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336699"/>
                </a:solidFill>
              </a:rPr>
              <a:t>MAXIMUM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336699"/>
                </a:solidFill>
              </a:rPr>
              <a:t>SUCCESSOR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336699"/>
                </a:solidFill>
              </a:rPr>
              <a:t>PREDECESSOR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336699"/>
                </a:solidFill>
              </a:rPr>
              <a:t>SEARCH</a:t>
            </a:r>
            <a:r>
              <a:rPr lang="en-US" altLang="en-US" dirty="0"/>
              <a:t> run in </a:t>
            </a:r>
            <a:r>
              <a:rPr lang="en-US" altLang="en-US" dirty="0">
                <a:latin typeface="Comic Sans MS" panose="030F0702030302020204" pitchFamily="66" charset="0"/>
              </a:rPr>
              <a:t>O(h)</a:t>
            </a:r>
            <a:r>
              <a:rPr lang="en-US" altLang="en-US" dirty="0"/>
              <a:t> time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They take </a:t>
            </a:r>
            <a:r>
              <a:rPr lang="en-US" altLang="en-US" dirty="0">
                <a:latin typeface="Comic Sans MS" panose="030F0702030302020204" pitchFamily="66" charset="0"/>
              </a:rPr>
              <a:t>O(</a:t>
            </a:r>
            <a:r>
              <a:rPr lang="en-US" altLang="en-US" dirty="0" err="1"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  <a:r>
              <a:rPr lang="en-US" altLang="en-US" dirty="0"/>
              <a:t> time on red-black trees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What about TREE-INSERT and TREE-DELETE?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They will still run on </a:t>
            </a:r>
            <a:r>
              <a:rPr lang="en-US" altLang="en-US" dirty="0">
                <a:latin typeface="Comic Sans MS" panose="030F0702030302020204" pitchFamily="66" charset="0"/>
              </a:rPr>
              <a:t>O(</a:t>
            </a:r>
            <a:r>
              <a:rPr lang="en-US" altLang="en-US" dirty="0" err="1"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  <a:r>
              <a:rPr lang="en-US" alt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We have to guarantee that the modified tree will still be a red-black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0624D10-32E7-44A3-9E93-6B0D615F72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8FC22-9A45-4420-A106-B259654DCCE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150BD8F0-C5F3-47EE-B1DD-A5CCF632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5" y="6156325"/>
            <a:ext cx="558800" cy="592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A9CD139F-9E90-4BDD-A74E-0F19D5AF2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</a:t>
            </a:r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id="{0FD94BB5-BA37-4414-AFD3-517ACDC14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127125"/>
            <a:ext cx="8582025" cy="42052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INSERT: what color to make the new node?</a:t>
            </a:r>
          </a:p>
          <a:p>
            <a:r>
              <a:rPr lang="en-US" altLang="en-US" sz="2400"/>
              <a:t>Red? Let’s insert 35!</a:t>
            </a:r>
          </a:p>
          <a:p>
            <a:pPr lvl="1"/>
            <a:r>
              <a:rPr lang="en-US" altLang="en-US"/>
              <a:t>Property 4 is violated: if a node is red, then both its children are black</a:t>
            </a:r>
          </a:p>
          <a:p>
            <a:r>
              <a:rPr lang="en-US" altLang="en-US" sz="2400"/>
              <a:t>Black? Let’s insert 14!</a:t>
            </a:r>
          </a:p>
          <a:p>
            <a:pPr lvl="1"/>
            <a:r>
              <a:rPr lang="en-US" altLang="en-US"/>
              <a:t>Property 5 is violated: all paths from a node to its leaves contain the same number of black nodes</a:t>
            </a:r>
          </a:p>
        </p:txBody>
      </p:sp>
      <p:grpSp>
        <p:nvGrpSpPr>
          <p:cNvPr id="478213" name="Group 5">
            <a:extLst>
              <a:ext uri="{FF2B5EF4-FFF2-40B4-BE49-F238E27FC236}">
                <a16:creationId xmlns:a16="http://schemas.microsoft.com/office/drawing/2014/main" id="{FC982710-D103-4220-9E75-B74D6DF5BC5C}"/>
              </a:ext>
            </a:extLst>
          </p:cNvPr>
          <p:cNvGrpSpPr>
            <a:grpSpLocks/>
          </p:cNvGrpSpPr>
          <p:nvPr/>
        </p:nvGrpSpPr>
        <p:grpSpPr bwMode="auto">
          <a:xfrm>
            <a:off x="3597275" y="4116388"/>
            <a:ext cx="4860925" cy="2513012"/>
            <a:chOff x="1526" y="2294"/>
            <a:chExt cx="3062" cy="1583"/>
          </a:xfrm>
        </p:grpSpPr>
        <p:sp>
          <p:nvSpPr>
            <p:cNvPr id="478214" name="Oval 6">
              <a:extLst>
                <a:ext uri="{FF2B5EF4-FFF2-40B4-BE49-F238E27FC236}">
                  <a16:creationId xmlns:a16="http://schemas.microsoft.com/office/drawing/2014/main" id="{67A3BA87-F5AC-4654-9E6C-5AE523470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78215" name="Oval 7">
              <a:extLst>
                <a:ext uri="{FF2B5EF4-FFF2-40B4-BE49-F238E27FC236}">
                  <a16:creationId xmlns:a16="http://schemas.microsoft.com/office/drawing/2014/main" id="{2A5CDC3C-277B-4030-B48E-B07F8734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17</a:t>
              </a:r>
            </a:p>
          </p:txBody>
        </p:sp>
        <p:sp>
          <p:nvSpPr>
            <p:cNvPr id="478216" name="Oval 8">
              <a:extLst>
                <a:ext uri="{FF2B5EF4-FFF2-40B4-BE49-F238E27FC236}">
                  <a16:creationId xmlns:a16="http://schemas.microsoft.com/office/drawing/2014/main" id="{85F17100-6DA3-4BEA-BE32-E9960B12F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41</a:t>
              </a:r>
            </a:p>
          </p:txBody>
        </p:sp>
        <p:sp>
          <p:nvSpPr>
            <p:cNvPr id="478217" name="Oval 9">
              <a:extLst>
                <a:ext uri="{FF2B5EF4-FFF2-40B4-BE49-F238E27FC236}">
                  <a16:creationId xmlns:a16="http://schemas.microsoft.com/office/drawing/2014/main" id="{6DDC1A52-4BA6-4F7D-8DF9-DC520EAFB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478218" name="Oval 10">
              <a:extLst>
                <a:ext uri="{FF2B5EF4-FFF2-40B4-BE49-F238E27FC236}">
                  <a16:creationId xmlns:a16="http://schemas.microsoft.com/office/drawing/2014/main" id="{1037F78A-32E7-48D1-9A5C-47DBFAD8C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47</a:t>
              </a:r>
            </a:p>
          </p:txBody>
        </p:sp>
        <p:sp>
          <p:nvSpPr>
            <p:cNvPr id="478219" name="Oval 11">
              <a:extLst>
                <a:ext uri="{FF2B5EF4-FFF2-40B4-BE49-F238E27FC236}">
                  <a16:creationId xmlns:a16="http://schemas.microsoft.com/office/drawing/2014/main" id="{2ECE8B14-8E1B-49E1-9522-62A05166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38</a:t>
              </a:r>
            </a:p>
          </p:txBody>
        </p:sp>
        <p:sp>
          <p:nvSpPr>
            <p:cNvPr id="478220" name="Oval 12">
              <a:extLst>
                <a:ext uri="{FF2B5EF4-FFF2-40B4-BE49-F238E27FC236}">
                  <a16:creationId xmlns:a16="http://schemas.microsoft.com/office/drawing/2014/main" id="{6CF0EA76-0176-4A0D-9CB3-C0A84EC9B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478221" name="Line 13">
              <a:extLst>
                <a:ext uri="{FF2B5EF4-FFF2-40B4-BE49-F238E27FC236}">
                  <a16:creationId xmlns:a16="http://schemas.microsoft.com/office/drawing/2014/main" id="{37F7129C-AE56-4621-9672-0C1EDD3FBE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222" name="Line 14">
              <a:extLst>
                <a:ext uri="{FF2B5EF4-FFF2-40B4-BE49-F238E27FC236}">
                  <a16:creationId xmlns:a16="http://schemas.microsoft.com/office/drawing/2014/main" id="{9F0B2ABC-1FD8-4E5C-A007-BDC21EDDCF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223" name="Line 15">
              <a:extLst>
                <a:ext uri="{FF2B5EF4-FFF2-40B4-BE49-F238E27FC236}">
                  <a16:creationId xmlns:a16="http://schemas.microsoft.com/office/drawing/2014/main" id="{AFE2B1FD-74D8-4DE5-94D6-2AF8464344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224" name="Line 16">
              <a:extLst>
                <a:ext uri="{FF2B5EF4-FFF2-40B4-BE49-F238E27FC236}">
                  <a16:creationId xmlns:a16="http://schemas.microsoft.com/office/drawing/2014/main" id="{C2AFF20B-7E05-47D8-ADEC-FF66A81C0D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225" name="Line 17">
              <a:extLst>
                <a:ext uri="{FF2B5EF4-FFF2-40B4-BE49-F238E27FC236}">
                  <a16:creationId xmlns:a16="http://schemas.microsoft.com/office/drawing/2014/main" id="{0E08552A-3016-41DB-B9D0-E85685D2C1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226" name="Line 18">
              <a:extLst>
                <a:ext uri="{FF2B5EF4-FFF2-40B4-BE49-F238E27FC236}">
                  <a16:creationId xmlns:a16="http://schemas.microsoft.com/office/drawing/2014/main" id="{72343DB6-A54B-4E14-A129-0BC47CAF8A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7EF8194D-5372-46D1-9466-2F3E6C5DA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4C604-104E-4D4A-9230-5CE7091845B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9A388F16-18DA-4E4A-94E0-C773C744F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DELETE</a:t>
            </a: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D5D404E0-C602-4821-B2C5-672EBD967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400"/>
              <a:t>DELETE: what color was the </a:t>
            </a:r>
          </a:p>
          <a:p>
            <a:pPr marL="533400" indent="-533400">
              <a:buFontTx/>
              <a:buNone/>
            </a:pPr>
            <a:r>
              <a:rPr lang="en-US" altLang="en-US" sz="2400"/>
              <a:t>node that was removed? </a:t>
            </a:r>
            <a:r>
              <a:rPr lang="en-US" altLang="en-US" sz="2400" b="1">
                <a:solidFill>
                  <a:schemeClr val="tx1"/>
                </a:solidFill>
              </a:rPr>
              <a:t>Black?</a:t>
            </a:r>
            <a:r>
              <a:rPr lang="en-US" altLang="en-US" sz="2400"/>
              <a:t> 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node</a:t>
            </a:r>
            <a:r>
              <a:rPr lang="en-US" altLang="en-US" sz="2400"/>
              <a:t> is either </a:t>
            </a:r>
            <a:r>
              <a:rPr lang="en-US" altLang="en-US" sz="2400" b="1">
                <a:solidFill>
                  <a:srgbClr val="DD0111"/>
                </a:solidFill>
              </a:rPr>
              <a:t>red</a:t>
            </a:r>
            <a:r>
              <a:rPr lang="en-US" altLang="en-US" sz="2400"/>
              <a:t> or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The </a:t>
            </a:r>
            <a:r>
              <a:rPr lang="en-US" altLang="en-US" sz="2400">
                <a:latin typeface="Comic Sans MS" panose="030F0702030302020204" pitchFamily="66" charset="0"/>
              </a:rPr>
              <a:t>root</a:t>
            </a:r>
            <a:r>
              <a:rPr lang="en-US" altLang="en-US" sz="2400"/>
              <a:t> is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leaf</a:t>
            </a:r>
            <a:r>
              <a:rPr lang="en-US" altLang="en-US" sz="2400"/>
              <a:t> (</a:t>
            </a:r>
            <a:r>
              <a:rPr lang="en-US" altLang="en-US" sz="2400">
                <a:latin typeface="Comic Sans MS" panose="030F0702030302020204" pitchFamily="66" charset="0"/>
              </a:rPr>
              <a:t>NIL</a:t>
            </a:r>
            <a:r>
              <a:rPr lang="en-US" altLang="en-US" sz="2400"/>
              <a:t>) is </a:t>
            </a:r>
            <a:r>
              <a:rPr lang="en-US" altLang="en-US" sz="2400" b="1"/>
              <a:t>black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If a node is red, then both its children are black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endParaRPr lang="en-US" altLang="en-US" sz="2400"/>
          </a:p>
          <a:p>
            <a:pPr marL="533400" indent="-533400">
              <a:lnSpc>
                <a:spcPct val="120000"/>
              </a:lnSpc>
              <a:buFontTx/>
              <a:buNone/>
            </a:pPr>
            <a:endParaRPr lang="en-US" altLang="en-US" sz="2400"/>
          </a:p>
          <a:p>
            <a:pPr marL="533400" indent="-533400">
              <a:lnSpc>
                <a:spcPct val="120000"/>
              </a:lnSpc>
              <a:buFontTx/>
              <a:buAutoNum type="arabicPeriod" startAt="5"/>
            </a:pPr>
            <a:r>
              <a:rPr lang="en-US" altLang="en-US" sz="2400"/>
              <a:t>For each node, all paths from the node to descendant leaves contain the same number of black nodes</a:t>
            </a:r>
          </a:p>
          <a:p>
            <a:pPr marL="533400" indent="-533400">
              <a:buFontTx/>
              <a:buNone/>
            </a:pPr>
            <a:endParaRPr lang="en-US" altLang="en-US" sz="2000"/>
          </a:p>
        </p:txBody>
      </p:sp>
      <p:sp>
        <p:nvSpPr>
          <p:cNvPr id="480260" name="Text Box 4">
            <a:extLst>
              <a:ext uri="{FF2B5EF4-FFF2-40B4-BE49-F238E27FC236}">
                <a16:creationId xmlns:a16="http://schemas.microsoft.com/office/drawing/2014/main" id="{ED8399A3-A488-4D16-8128-5764BA513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21367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OK!</a:t>
            </a:r>
          </a:p>
        </p:txBody>
      </p:sp>
      <p:sp>
        <p:nvSpPr>
          <p:cNvPr id="480261" name="Text Box 5">
            <a:extLst>
              <a:ext uri="{FF2B5EF4-FFF2-40B4-BE49-F238E27FC236}">
                <a16:creationId xmlns:a16="http://schemas.microsoft.com/office/drawing/2014/main" id="{1605CF78-D3A2-4667-88DA-2DD009F52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25" y="311626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Comic Sans MS" panose="030F0702030302020204" pitchFamily="66" charset="0"/>
              </a:rPr>
              <a:t>OK!</a:t>
            </a:r>
          </a:p>
        </p:txBody>
      </p:sp>
      <p:grpSp>
        <p:nvGrpSpPr>
          <p:cNvPr id="480262" name="Group 6">
            <a:extLst>
              <a:ext uri="{FF2B5EF4-FFF2-40B4-BE49-F238E27FC236}">
                <a16:creationId xmlns:a16="http://schemas.microsoft.com/office/drawing/2014/main" id="{4AE03D6B-3B31-4A4A-8CC8-097DE52AB3DF}"/>
              </a:ext>
            </a:extLst>
          </p:cNvPr>
          <p:cNvGrpSpPr>
            <a:grpSpLocks/>
          </p:cNvGrpSpPr>
          <p:nvPr/>
        </p:nvGrpSpPr>
        <p:grpSpPr bwMode="auto">
          <a:xfrm>
            <a:off x="5373688" y="3843338"/>
            <a:ext cx="3370262" cy="1285875"/>
            <a:chOff x="3216" y="2328"/>
            <a:chExt cx="2123" cy="810"/>
          </a:xfrm>
        </p:grpSpPr>
        <p:sp>
          <p:nvSpPr>
            <p:cNvPr id="480263" name="Text Box 7">
              <a:extLst>
                <a:ext uri="{FF2B5EF4-FFF2-40B4-BE49-F238E27FC236}">
                  <a16:creationId xmlns:a16="http://schemas.microsoft.com/office/drawing/2014/main" id="{05148B5C-7DAA-4B4C-A92D-EB51427CD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620"/>
              <a:ext cx="212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DD0111"/>
                  </a:solidFill>
                  <a:latin typeface="Comic Sans MS" panose="030F0702030302020204" pitchFamily="66" charset="0"/>
                </a:rPr>
                <a:t>Not OK!</a:t>
              </a:r>
              <a:r>
                <a:rPr lang="en-US" altLang="en-US" sz="2400">
                  <a:latin typeface="Comic Sans MS" panose="030F0702030302020204" pitchFamily="66" charset="0"/>
                </a:rPr>
                <a:t> Could create</a:t>
              </a:r>
            </a:p>
            <a:p>
              <a:r>
                <a:rPr lang="en-US" altLang="en-US" sz="2400">
                  <a:latin typeface="Comic Sans MS" panose="030F0702030302020204" pitchFamily="66" charset="0"/>
                </a:rPr>
                <a:t>two red nodes in a row</a:t>
              </a:r>
            </a:p>
          </p:txBody>
        </p:sp>
        <p:sp>
          <p:nvSpPr>
            <p:cNvPr id="480264" name="Freeform 8">
              <a:extLst>
                <a:ext uri="{FF2B5EF4-FFF2-40B4-BE49-F238E27FC236}">
                  <a16:creationId xmlns:a16="http://schemas.microsoft.com/office/drawing/2014/main" id="{61FAE674-C5F0-4F31-9793-3EF6E018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328"/>
              <a:ext cx="668" cy="429"/>
            </a:xfrm>
            <a:custGeom>
              <a:avLst/>
              <a:gdLst>
                <a:gd name="T0" fmla="*/ 533 w 668"/>
                <a:gd name="T1" fmla="*/ 429 h 429"/>
                <a:gd name="T2" fmla="*/ 650 w 668"/>
                <a:gd name="T3" fmla="*/ 205 h 429"/>
                <a:gd name="T4" fmla="*/ 640 w 668"/>
                <a:gd name="T5" fmla="*/ 104 h 429"/>
                <a:gd name="T6" fmla="*/ 501 w 668"/>
                <a:gd name="T7" fmla="*/ 29 h 429"/>
                <a:gd name="T8" fmla="*/ 229 w 668"/>
                <a:gd name="T9" fmla="*/ 3 h 429"/>
                <a:gd name="T10" fmla="*/ 0 w 668"/>
                <a:gd name="T11" fmla="*/ 4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429">
                  <a:moveTo>
                    <a:pt x="533" y="429"/>
                  </a:moveTo>
                  <a:cubicBezTo>
                    <a:pt x="582" y="344"/>
                    <a:pt x="632" y="259"/>
                    <a:pt x="650" y="205"/>
                  </a:cubicBezTo>
                  <a:cubicBezTo>
                    <a:pt x="668" y="151"/>
                    <a:pt x="665" y="133"/>
                    <a:pt x="640" y="104"/>
                  </a:cubicBezTo>
                  <a:cubicBezTo>
                    <a:pt x="615" y="75"/>
                    <a:pt x="569" y="46"/>
                    <a:pt x="501" y="29"/>
                  </a:cubicBezTo>
                  <a:cubicBezTo>
                    <a:pt x="433" y="12"/>
                    <a:pt x="312" y="0"/>
                    <a:pt x="229" y="3"/>
                  </a:cubicBezTo>
                  <a:cubicBezTo>
                    <a:pt x="146" y="6"/>
                    <a:pt x="19" y="42"/>
                    <a:pt x="0" y="4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0265" name="Group 9">
            <a:extLst>
              <a:ext uri="{FF2B5EF4-FFF2-40B4-BE49-F238E27FC236}">
                <a16:creationId xmlns:a16="http://schemas.microsoft.com/office/drawing/2014/main" id="{6CF1C2AC-8404-4503-8FE1-67FEA143F38C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4159250"/>
            <a:ext cx="4968875" cy="963613"/>
            <a:chOff x="325" y="2620"/>
            <a:chExt cx="3130" cy="607"/>
          </a:xfrm>
        </p:grpSpPr>
        <p:sp>
          <p:nvSpPr>
            <p:cNvPr id="480266" name="Text Box 10">
              <a:extLst>
                <a:ext uri="{FF2B5EF4-FFF2-40B4-BE49-F238E27FC236}">
                  <a16:creationId xmlns:a16="http://schemas.microsoft.com/office/drawing/2014/main" id="{C6F6A544-3B88-4287-9103-D9C8D76F4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620"/>
              <a:ext cx="263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DD0111"/>
                  </a:solidFill>
                  <a:latin typeface="Comic Sans MS" panose="030F0702030302020204" pitchFamily="66" charset="0"/>
                </a:rPr>
                <a:t>Not OK!</a:t>
              </a:r>
              <a:r>
                <a:rPr lang="en-US" altLang="en-US" sz="2400">
                  <a:latin typeface="Comic Sans MS" panose="030F0702030302020204" pitchFamily="66" charset="0"/>
                </a:rPr>
                <a:t> Could change the</a:t>
              </a:r>
            </a:p>
            <a:p>
              <a:r>
                <a:rPr lang="en-US" altLang="en-US" sz="2400">
                  <a:latin typeface="Comic Sans MS" panose="030F0702030302020204" pitchFamily="66" charset="0"/>
                </a:rPr>
                <a:t>black heights of some nodes</a:t>
              </a:r>
            </a:p>
          </p:txBody>
        </p:sp>
        <p:sp>
          <p:nvSpPr>
            <p:cNvPr id="480267" name="Freeform 11">
              <a:extLst>
                <a:ext uri="{FF2B5EF4-FFF2-40B4-BE49-F238E27FC236}">
                  <a16:creationId xmlns:a16="http://schemas.microsoft.com/office/drawing/2014/main" id="{348EEBEA-2CE0-4C4E-B92B-1CABA9990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" y="2871"/>
              <a:ext cx="432" cy="356"/>
            </a:xfrm>
            <a:custGeom>
              <a:avLst/>
              <a:gdLst>
                <a:gd name="T0" fmla="*/ 432 w 432"/>
                <a:gd name="T1" fmla="*/ 9 h 356"/>
                <a:gd name="T2" fmla="*/ 214 w 432"/>
                <a:gd name="T3" fmla="*/ 20 h 356"/>
                <a:gd name="T4" fmla="*/ 32 w 432"/>
                <a:gd name="T5" fmla="*/ 132 h 356"/>
                <a:gd name="T6" fmla="*/ 22 w 432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356">
                  <a:moveTo>
                    <a:pt x="432" y="9"/>
                  </a:moveTo>
                  <a:cubicBezTo>
                    <a:pt x="356" y="4"/>
                    <a:pt x="281" y="0"/>
                    <a:pt x="214" y="20"/>
                  </a:cubicBezTo>
                  <a:cubicBezTo>
                    <a:pt x="147" y="40"/>
                    <a:pt x="64" y="76"/>
                    <a:pt x="32" y="132"/>
                  </a:cubicBezTo>
                  <a:cubicBezTo>
                    <a:pt x="0" y="188"/>
                    <a:pt x="11" y="272"/>
                    <a:pt x="22" y="3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0268" name="Group 12">
            <a:extLst>
              <a:ext uri="{FF2B5EF4-FFF2-40B4-BE49-F238E27FC236}">
                <a16:creationId xmlns:a16="http://schemas.microsoft.com/office/drawing/2014/main" id="{0C276A59-BA59-4B54-97B9-A5E149C0BF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59388" y="187325"/>
            <a:ext cx="3648075" cy="1885950"/>
            <a:chOff x="1526" y="2294"/>
            <a:chExt cx="3062" cy="1583"/>
          </a:xfrm>
        </p:grpSpPr>
        <p:sp>
          <p:nvSpPr>
            <p:cNvPr id="480269" name="Oval 13">
              <a:extLst>
                <a:ext uri="{FF2B5EF4-FFF2-40B4-BE49-F238E27FC236}">
                  <a16:creationId xmlns:a16="http://schemas.microsoft.com/office/drawing/2014/main" id="{F626F795-B116-4C2F-A064-744C92C9FD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80270" name="Oval 14">
              <a:extLst>
                <a:ext uri="{FF2B5EF4-FFF2-40B4-BE49-F238E27FC236}">
                  <a16:creationId xmlns:a16="http://schemas.microsoft.com/office/drawing/2014/main" id="{1DA5AEBA-64D2-423D-8F19-59518D9606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17</a:t>
              </a:r>
            </a:p>
          </p:txBody>
        </p:sp>
        <p:sp>
          <p:nvSpPr>
            <p:cNvPr id="480271" name="Oval 15">
              <a:extLst>
                <a:ext uri="{FF2B5EF4-FFF2-40B4-BE49-F238E27FC236}">
                  <a16:creationId xmlns:a16="http://schemas.microsoft.com/office/drawing/2014/main" id="{AA35E0D7-6779-42C2-8B5F-9E7EB10413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41</a:t>
              </a:r>
            </a:p>
          </p:txBody>
        </p:sp>
        <p:sp>
          <p:nvSpPr>
            <p:cNvPr id="480272" name="Oval 16">
              <a:extLst>
                <a:ext uri="{FF2B5EF4-FFF2-40B4-BE49-F238E27FC236}">
                  <a16:creationId xmlns:a16="http://schemas.microsoft.com/office/drawing/2014/main" id="{D1A39EED-E9D0-4C43-BC81-789169C5C3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480273" name="Oval 17">
              <a:extLst>
                <a:ext uri="{FF2B5EF4-FFF2-40B4-BE49-F238E27FC236}">
                  <a16:creationId xmlns:a16="http://schemas.microsoft.com/office/drawing/2014/main" id="{88E7EDBA-1933-4DB8-8002-D559017121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47</a:t>
              </a:r>
            </a:p>
          </p:txBody>
        </p:sp>
        <p:sp>
          <p:nvSpPr>
            <p:cNvPr id="480274" name="Oval 18">
              <a:extLst>
                <a:ext uri="{FF2B5EF4-FFF2-40B4-BE49-F238E27FC236}">
                  <a16:creationId xmlns:a16="http://schemas.microsoft.com/office/drawing/2014/main" id="{9324D7ED-89D3-4C8E-BEDF-5EF44C4B0F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38</a:t>
              </a:r>
            </a:p>
          </p:txBody>
        </p:sp>
        <p:sp>
          <p:nvSpPr>
            <p:cNvPr id="480275" name="Oval 19">
              <a:extLst>
                <a:ext uri="{FF2B5EF4-FFF2-40B4-BE49-F238E27FC236}">
                  <a16:creationId xmlns:a16="http://schemas.microsoft.com/office/drawing/2014/main" id="{425E7C37-382B-4D7B-B71C-4A423F3CC0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480276" name="Line 20">
              <a:extLst>
                <a:ext uri="{FF2B5EF4-FFF2-40B4-BE49-F238E27FC236}">
                  <a16:creationId xmlns:a16="http://schemas.microsoft.com/office/drawing/2014/main" id="{513FDA4B-F041-4076-AD5D-0791C7260E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277" name="Line 21">
              <a:extLst>
                <a:ext uri="{FF2B5EF4-FFF2-40B4-BE49-F238E27FC236}">
                  <a16:creationId xmlns:a16="http://schemas.microsoft.com/office/drawing/2014/main" id="{6942B903-0B47-452C-9D8A-D3379923F3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278" name="Line 22">
              <a:extLst>
                <a:ext uri="{FF2B5EF4-FFF2-40B4-BE49-F238E27FC236}">
                  <a16:creationId xmlns:a16="http://schemas.microsoft.com/office/drawing/2014/main" id="{B9FC56D7-D4A7-42F1-8A34-D171DB09EE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279" name="Line 23">
              <a:extLst>
                <a:ext uri="{FF2B5EF4-FFF2-40B4-BE49-F238E27FC236}">
                  <a16:creationId xmlns:a16="http://schemas.microsoft.com/office/drawing/2014/main" id="{79A8CFE1-ED50-450B-80D1-29E05B77F1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280" name="Line 24">
              <a:extLst>
                <a:ext uri="{FF2B5EF4-FFF2-40B4-BE49-F238E27FC236}">
                  <a16:creationId xmlns:a16="http://schemas.microsoft.com/office/drawing/2014/main" id="{C82B6728-6621-43C0-A05A-5902AB6E94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281" name="Line 25">
              <a:extLst>
                <a:ext uri="{FF2B5EF4-FFF2-40B4-BE49-F238E27FC236}">
                  <a16:creationId xmlns:a16="http://schemas.microsoft.com/office/drawing/2014/main" id="{FC6005EF-71C1-4ED5-896A-4020B3F970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0282" name="Group 26">
            <a:extLst>
              <a:ext uri="{FF2B5EF4-FFF2-40B4-BE49-F238E27FC236}">
                <a16:creationId xmlns:a16="http://schemas.microsoft.com/office/drawing/2014/main" id="{82804BE9-7DAB-41AA-8A89-2A5E7D3C0198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2530475"/>
            <a:ext cx="5203825" cy="1187450"/>
            <a:chOff x="2240" y="1594"/>
            <a:chExt cx="3278" cy="748"/>
          </a:xfrm>
        </p:grpSpPr>
        <p:sp>
          <p:nvSpPr>
            <p:cNvPr id="480283" name="Text Box 27">
              <a:extLst>
                <a:ext uri="{FF2B5EF4-FFF2-40B4-BE49-F238E27FC236}">
                  <a16:creationId xmlns:a16="http://schemas.microsoft.com/office/drawing/2014/main" id="{2962C61D-2AFE-41F1-97E9-E35EA3F87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1594"/>
              <a:ext cx="225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DD0111"/>
                  </a:solidFill>
                  <a:latin typeface="Comic Sans MS" panose="030F0702030302020204" pitchFamily="66" charset="0"/>
                </a:rPr>
                <a:t>Not OK!</a:t>
              </a:r>
              <a:r>
                <a:rPr lang="en-US" altLang="en-US" sz="2400">
                  <a:latin typeface="Comic Sans MS" panose="030F0702030302020204" pitchFamily="66" charset="0"/>
                </a:rPr>
                <a:t> If removing the root and the child that replaces it is </a:t>
              </a:r>
              <a:r>
                <a:rPr lang="en-US" altLang="en-US" sz="2400" b="1">
                  <a:solidFill>
                    <a:srgbClr val="DD0111"/>
                  </a:solidFill>
                  <a:latin typeface="Comic Sans MS" panose="030F0702030302020204" pitchFamily="66" charset="0"/>
                </a:rPr>
                <a:t>red</a:t>
              </a:r>
            </a:p>
          </p:txBody>
        </p:sp>
        <p:sp>
          <p:nvSpPr>
            <p:cNvPr id="480284" name="Freeform 28">
              <a:extLst>
                <a:ext uri="{FF2B5EF4-FFF2-40B4-BE49-F238E27FC236}">
                  <a16:creationId xmlns:a16="http://schemas.microsoft.com/office/drawing/2014/main" id="{493B2188-BBB4-4CD7-A660-A86B888C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1612"/>
              <a:ext cx="997" cy="143"/>
            </a:xfrm>
            <a:custGeom>
              <a:avLst/>
              <a:gdLst>
                <a:gd name="T0" fmla="*/ 997 w 997"/>
                <a:gd name="T1" fmla="*/ 127 h 143"/>
                <a:gd name="T2" fmla="*/ 699 w 997"/>
                <a:gd name="T3" fmla="*/ 15 h 143"/>
                <a:gd name="T4" fmla="*/ 320 w 997"/>
                <a:gd name="T5" fmla="*/ 36 h 143"/>
                <a:gd name="T6" fmla="*/ 0 w 997"/>
                <a:gd name="T7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7" h="143">
                  <a:moveTo>
                    <a:pt x="997" y="127"/>
                  </a:moveTo>
                  <a:cubicBezTo>
                    <a:pt x="904" y="78"/>
                    <a:pt x="812" y="30"/>
                    <a:pt x="699" y="15"/>
                  </a:cubicBezTo>
                  <a:cubicBezTo>
                    <a:pt x="586" y="0"/>
                    <a:pt x="436" y="15"/>
                    <a:pt x="320" y="36"/>
                  </a:cubicBezTo>
                  <a:cubicBezTo>
                    <a:pt x="204" y="57"/>
                    <a:pt x="53" y="124"/>
                    <a:pt x="0" y="14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/>
      <p:bldP spid="48026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26074E-69F4-42E8-AEF2-51F42E16D647}"/>
</file>

<file path=customXml/itemProps2.xml><?xml version="1.0" encoding="utf-8"?>
<ds:datastoreItem xmlns:ds="http://schemas.openxmlformats.org/officeDocument/2006/customXml" ds:itemID="{102ADE04-E257-4310-83DD-BE841561F186}"/>
</file>

<file path=customXml/itemProps3.xml><?xml version="1.0" encoding="utf-8"?>
<ds:datastoreItem xmlns:ds="http://schemas.openxmlformats.org/officeDocument/2006/customXml" ds:itemID="{64ECDCCD-0DDC-48C9-9019-8933EC1E701F}"/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2105</Words>
  <Application>Microsoft Office PowerPoint</Application>
  <PresentationFormat>On-screen Show (4:3)</PresentationFormat>
  <Paragraphs>413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Comic Sans MS</vt:lpstr>
      <vt:lpstr>Courier New</vt:lpstr>
      <vt:lpstr>Times New Roman</vt:lpstr>
      <vt:lpstr>Default Design</vt:lpstr>
      <vt:lpstr>Red-Black Trees</vt:lpstr>
      <vt:lpstr>Red-Black Trees</vt:lpstr>
      <vt:lpstr>Example: RED-BLACK-TREE</vt:lpstr>
      <vt:lpstr>Red-Black-Trees Properties</vt:lpstr>
      <vt:lpstr>Black-Height of a Node</vt:lpstr>
      <vt:lpstr>Most important property of  Red-Black-Trees</vt:lpstr>
      <vt:lpstr>Operations on Red-Black-Trees</vt:lpstr>
      <vt:lpstr>INSERT</vt:lpstr>
      <vt:lpstr>DELETE</vt:lpstr>
      <vt:lpstr>Rotations</vt:lpstr>
      <vt:lpstr>Left Rotations</vt:lpstr>
      <vt:lpstr>Example: LEFT-ROTATE </vt:lpstr>
      <vt:lpstr>Right Rotations</vt:lpstr>
      <vt:lpstr>Insertion</vt:lpstr>
      <vt:lpstr>RB Properties Affected by Insert</vt:lpstr>
      <vt:lpstr>RB-INSERT-FIXUP – Case 1</vt:lpstr>
      <vt:lpstr>RB-INSERT-FIXUP – Case 1</vt:lpstr>
      <vt:lpstr>RB-INSERT-FIXUP – Case 3</vt:lpstr>
      <vt:lpstr>RB-INSERT-FIXUP – Case 2</vt:lpstr>
      <vt:lpstr>RB-INSERT-FIXUP(T, z)</vt:lpstr>
      <vt:lpstr>Example</vt:lpstr>
      <vt:lpstr>Analysis of RB-INSERT</vt:lpstr>
      <vt:lpstr>Red-Black Trees - Summary</vt:lpstr>
      <vt:lpstr>PowerPoint Presentation</vt:lpstr>
      <vt:lpstr>PowerPoint Presentation</vt:lpstr>
    </vt:vector>
  </TitlesOfParts>
  <Company>St.Mary's Group of Institutions Hyderabad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Structures(R18)</dc:title>
  <dc:subject>Data Structures</dc:subject>
  <dc:creator>Janardhan Naidu</dc:creator>
  <cp:lastModifiedBy>Janardhan Naidu</cp:lastModifiedBy>
  <cp:revision>829</cp:revision>
  <dcterms:created xsi:type="dcterms:W3CDTF">2003-07-26T00:47:08Z</dcterms:created>
  <dcterms:modified xsi:type="dcterms:W3CDTF">2021-01-22T03:21:18Z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