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22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28/01/2021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Splay Trees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Operations – Zag - Zig Rotation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BF8C8-512E-4973-A241-18AF6FB0DA18}"/>
              </a:ext>
            </a:extLst>
          </p:cNvPr>
          <p:cNvCxnSpPr>
            <a:cxnSpLocks/>
          </p:cNvCxnSpPr>
          <p:nvPr/>
        </p:nvCxnSpPr>
        <p:spPr>
          <a:xfrm>
            <a:off x="3448978" y="4026574"/>
            <a:ext cx="1055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9C6996-3B46-4ED0-A355-B751FC9E0AD0}"/>
              </a:ext>
            </a:extLst>
          </p:cNvPr>
          <p:cNvSpPr txBox="1"/>
          <p:nvPr/>
        </p:nvSpPr>
        <p:spPr>
          <a:xfrm>
            <a:off x="3657575" y="3354724"/>
            <a:ext cx="69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Zag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547104-4B12-40D7-B08F-FB59B8FAB9CD}"/>
              </a:ext>
            </a:extLst>
          </p:cNvPr>
          <p:cNvSpPr txBox="1"/>
          <p:nvPr/>
        </p:nvSpPr>
        <p:spPr>
          <a:xfrm>
            <a:off x="758353" y="5862313"/>
            <a:ext cx="10675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40424E"/>
                </a:solidFill>
                <a:effectLst/>
                <a:latin typeface="urw-din"/>
              </a:rPr>
              <a:t>Node has both parent and grandparent : 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Node is </a:t>
            </a:r>
            <a:r>
              <a:rPr lang="en-IN" dirty="0">
                <a:solidFill>
                  <a:srgbClr val="40424E"/>
                </a:solidFill>
                <a:latin typeface="urw-din"/>
              </a:rPr>
              <a:t>right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 child of parent and parent is </a:t>
            </a:r>
            <a:r>
              <a:rPr lang="en-IN" dirty="0">
                <a:solidFill>
                  <a:srgbClr val="40424E"/>
                </a:solidFill>
                <a:latin typeface="urw-din"/>
              </a:rPr>
              <a:t>left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 child of grand parent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DD039E2-4FE6-4ACA-AB5C-2D9C98887BA9}"/>
              </a:ext>
            </a:extLst>
          </p:cNvPr>
          <p:cNvSpPr/>
          <p:nvPr/>
        </p:nvSpPr>
        <p:spPr>
          <a:xfrm>
            <a:off x="150461" y="3985551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B43C638-951A-48AC-B5DE-3E0FF08C430E}"/>
              </a:ext>
            </a:extLst>
          </p:cNvPr>
          <p:cNvSpPr/>
          <p:nvPr/>
        </p:nvSpPr>
        <p:spPr>
          <a:xfrm>
            <a:off x="2186443" y="301375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E502E31-CFFA-4441-80AC-07A42D4DA1E2}"/>
              </a:ext>
            </a:extLst>
          </p:cNvPr>
          <p:cNvSpPr/>
          <p:nvPr/>
        </p:nvSpPr>
        <p:spPr>
          <a:xfrm>
            <a:off x="2055428" y="4714468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F82FB40-BA5F-4784-B2F9-D2C2A46C20D7}"/>
              </a:ext>
            </a:extLst>
          </p:cNvPr>
          <p:cNvSpPr/>
          <p:nvPr/>
        </p:nvSpPr>
        <p:spPr>
          <a:xfrm>
            <a:off x="1370072" y="2423289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8F0D9FC-FF49-4367-9EA4-15BA8BC638A9}"/>
              </a:ext>
            </a:extLst>
          </p:cNvPr>
          <p:cNvSpPr/>
          <p:nvPr/>
        </p:nvSpPr>
        <p:spPr>
          <a:xfrm>
            <a:off x="911053" y="4613737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C52188-DE8A-437B-9FA2-AC0C313B5580}"/>
              </a:ext>
            </a:extLst>
          </p:cNvPr>
          <p:cNvSpPr/>
          <p:nvPr/>
        </p:nvSpPr>
        <p:spPr>
          <a:xfrm>
            <a:off x="807704" y="318057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0D9932-6BA9-485D-BF21-4511562E445A}"/>
              </a:ext>
            </a:extLst>
          </p:cNvPr>
          <p:cNvSpPr/>
          <p:nvPr/>
        </p:nvSpPr>
        <p:spPr>
          <a:xfrm>
            <a:off x="1506536" y="390296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ABA5C3-3198-4F6D-9009-1C9CF372C567}"/>
              </a:ext>
            </a:extLst>
          </p:cNvPr>
          <p:cNvCxnSpPr>
            <a:cxnSpLocks/>
          </p:cNvCxnSpPr>
          <p:nvPr/>
        </p:nvCxnSpPr>
        <p:spPr>
          <a:xfrm flipV="1">
            <a:off x="1421662" y="4427656"/>
            <a:ext cx="166619" cy="241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47CA919-0620-4CB5-98A7-D6CEC7966E31}"/>
              </a:ext>
            </a:extLst>
          </p:cNvPr>
          <p:cNvCxnSpPr/>
          <p:nvPr/>
        </p:nvCxnSpPr>
        <p:spPr>
          <a:xfrm flipV="1">
            <a:off x="1326521" y="2981288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A510E7B-D4E0-41B0-B1F7-FF0DA94496BE}"/>
              </a:ext>
            </a:extLst>
          </p:cNvPr>
          <p:cNvCxnSpPr>
            <a:cxnSpLocks/>
          </p:cNvCxnSpPr>
          <p:nvPr/>
        </p:nvCxnSpPr>
        <p:spPr>
          <a:xfrm flipH="1" flipV="1">
            <a:off x="1965556" y="2779907"/>
            <a:ext cx="329304" cy="294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D198D18-C543-4985-8DA0-36E286D9BE9C}"/>
              </a:ext>
            </a:extLst>
          </p:cNvPr>
          <p:cNvCxnSpPr>
            <a:cxnSpLocks/>
          </p:cNvCxnSpPr>
          <p:nvPr/>
        </p:nvCxnSpPr>
        <p:spPr>
          <a:xfrm flipH="1" flipV="1">
            <a:off x="1331958" y="3664541"/>
            <a:ext cx="329977" cy="32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85128BF-9683-4B7B-A8DC-5C87C5526C79}"/>
              </a:ext>
            </a:extLst>
          </p:cNvPr>
          <p:cNvCxnSpPr>
            <a:cxnSpLocks/>
          </p:cNvCxnSpPr>
          <p:nvPr/>
        </p:nvCxnSpPr>
        <p:spPr>
          <a:xfrm flipH="1" flipV="1">
            <a:off x="2030593" y="4407053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8E7C4CF-F552-4BAE-B1AB-9EE9BF6C2A51}"/>
              </a:ext>
            </a:extLst>
          </p:cNvPr>
          <p:cNvSpPr txBox="1"/>
          <p:nvPr/>
        </p:nvSpPr>
        <p:spPr>
          <a:xfrm>
            <a:off x="7683050" y="3022137"/>
            <a:ext cx="69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Zag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C727AFE-6C37-41C6-A72F-BA39A4D09F09}"/>
              </a:ext>
            </a:extLst>
          </p:cNvPr>
          <p:cNvCxnSpPr>
            <a:cxnSpLocks/>
          </p:cNvCxnSpPr>
          <p:nvPr/>
        </p:nvCxnSpPr>
        <p:spPr>
          <a:xfrm>
            <a:off x="7498122" y="3746311"/>
            <a:ext cx="1055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5D709C1-CD17-4EE6-9161-5D037710543A}"/>
              </a:ext>
            </a:extLst>
          </p:cNvPr>
          <p:cNvSpPr/>
          <p:nvPr/>
        </p:nvSpPr>
        <p:spPr>
          <a:xfrm>
            <a:off x="11520316" y="4055865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FAB2269-17DA-4830-B4A7-348D484AE1FE}"/>
              </a:ext>
            </a:extLst>
          </p:cNvPr>
          <p:cNvSpPr/>
          <p:nvPr/>
        </p:nvSpPr>
        <p:spPr>
          <a:xfrm>
            <a:off x="10860042" y="321852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1741CB5-0484-40BA-91AC-C2C2BE6F391D}"/>
              </a:ext>
            </a:extLst>
          </p:cNvPr>
          <p:cNvSpPr/>
          <p:nvPr/>
        </p:nvSpPr>
        <p:spPr>
          <a:xfrm>
            <a:off x="10328194" y="4104462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1EA91CA-7787-4F38-9E69-143FD1888016}"/>
              </a:ext>
            </a:extLst>
          </p:cNvPr>
          <p:cNvSpPr/>
          <p:nvPr/>
        </p:nvSpPr>
        <p:spPr>
          <a:xfrm>
            <a:off x="9308550" y="3166681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D553239-45D7-4FC3-8778-2F1590C8A98D}"/>
              </a:ext>
            </a:extLst>
          </p:cNvPr>
          <p:cNvSpPr/>
          <p:nvPr/>
        </p:nvSpPr>
        <p:spPr>
          <a:xfrm>
            <a:off x="9606291" y="4045255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BC30906-3677-45F0-8293-6CC2353972A9}"/>
              </a:ext>
            </a:extLst>
          </p:cNvPr>
          <p:cNvSpPr/>
          <p:nvPr/>
        </p:nvSpPr>
        <p:spPr>
          <a:xfrm>
            <a:off x="8579362" y="3950335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384B5D0-A0B7-44DA-BA60-E01DBBC98EF6}"/>
              </a:ext>
            </a:extLst>
          </p:cNvPr>
          <p:cNvSpPr/>
          <p:nvPr/>
        </p:nvSpPr>
        <p:spPr>
          <a:xfrm>
            <a:off x="10068443" y="249234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7CD532-B151-434B-ACE3-043E5DE1B969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9816827" y="2931962"/>
            <a:ext cx="288491" cy="317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6967FF-E74D-4F5E-9D0D-93928838AD5C}"/>
              </a:ext>
            </a:extLst>
          </p:cNvPr>
          <p:cNvCxnSpPr>
            <a:cxnSpLocks/>
          </p:cNvCxnSpPr>
          <p:nvPr/>
        </p:nvCxnSpPr>
        <p:spPr>
          <a:xfrm flipV="1">
            <a:off x="10757766" y="3698018"/>
            <a:ext cx="196718" cy="39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54D1A2-98AA-4DF1-9DAA-9453436FF8FB}"/>
              </a:ext>
            </a:extLst>
          </p:cNvPr>
          <p:cNvCxnSpPr>
            <a:cxnSpLocks/>
            <a:stCxn id="76" idx="7"/>
          </p:cNvCxnSpPr>
          <p:nvPr/>
        </p:nvCxnSpPr>
        <p:spPr>
          <a:xfrm flipV="1">
            <a:off x="9087639" y="3695694"/>
            <a:ext cx="281957" cy="337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69D8A4C-EFD9-4015-BB44-58327B6FB81F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9631811" y="3706937"/>
            <a:ext cx="272222" cy="338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31343E-EEBC-4B88-BDEB-F5CD272D7CBF}"/>
              </a:ext>
            </a:extLst>
          </p:cNvPr>
          <p:cNvCxnSpPr>
            <a:cxnSpLocks/>
          </p:cNvCxnSpPr>
          <p:nvPr/>
        </p:nvCxnSpPr>
        <p:spPr>
          <a:xfrm flipH="1" flipV="1">
            <a:off x="11353238" y="3756564"/>
            <a:ext cx="329977" cy="32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71E0D86-A351-457F-A1AA-394541941D19}"/>
              </a:ext>
            </a:extLst>
          </p:cNvPr>
          <p:cNvCxnSpPr>
            <a:cxnSpLocks/>
            <a:stCxn id="66" idx="1"/>
            <a:endCxn id="81" idx="5"/>
          </p:cNvCxnSpPr>
          <p:nvPr/>
        </p:nvCxnSpPr>
        <p:spPr>
          <a:xfrm flipH="1" flipV="1">
            <a:off x="10576720" y="2974100"/>
            <a:ext cx="370528" cy="327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552FC0-F09B-4CA1-8E7E-C69039CD7B1F}"/>
              </a:ext>
            </a:extLst>
          </p:cNvPr>
          <p:cNvCxnSpPr>
            <a:cxnSpLocks/>
            <a:stCxn id="103" idx="7"/>
            <a:endCxn id="108" idx="3"/>
          </p:cNvCxnSpPr>
          <p:nvPr/>
        </p:nvCxnSpPr>
        <p:spPr>
          <a:xfrm flipV="1">
            <a:off x="658738" y="3662327"/>
            <a:ext cx="236172" cy="405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5F1568B5-97BB-4AB8-A4CD-2BCF8B1E8B13}"/>
              </a:ext>
            </a:extLst>
          </p:cNvPr>
          <p:cNvSpPr/>
          <p:nvPr/>
        </p:nvSpPr>
        <p:spPr>
          <a:xfrm>
            <a:off x="4348662" y="4569189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5D98EA-D139-4CE4-A4C7-4C04AEBAFC73}"/>
              </a:ext>
            </a:extLst>
          </p:cNvPr>
          <p:cNvSpPr/>
          <p:nvPr/>
        </p:nvSpPr>
        <p:spPr>
          <a:xfrm>
            <a:off x="6883987" y="294547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C03BCB9-B230-465C-9400-DBA952D83CDF}"/>
              </a:ext>
            </a:extLst>
          </p:cNvPr>
          <p:cNvSpPr/>
          <p:nvPr/>
        </p:nvSpPr>
        <p:spPr>
          <a:xfrm>
            <a:off x="6369227" y="3773384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D5FA727-8286-4194-9754-BF13A58BFAF4}"/>
              </a:ext>
            </a:extLst>
          </p:cNvPr>
          <p:cNvSpPr/>
          <p:nvPr/>
        </p:nvSpPr>
        <p:spPr>
          <a:xfrm>
            <a:off x="6067616" y="2355006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64230F3-04B1-4690-8F74-DC617E5A8692}"/>
              </a:ext>
            </a:extLst>
          </p:cNvPr>
          <p:cNvSpPr/>
          <p:nvPr/>
        </p:nvSpPr>
        <p:spPr>
          <a:xfrm>
            <a:off x="5604149" y="4590112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46CDD3-D606-4FB4-AC56-B01ECE2C413E}"/>
              </a:ext>
            </a:extLst>
          </p:cNvPr>
          <p:cNvSpPr/>
          <p:nvPr/>
        </p:nvSpPr>
        <p:spPr>
          <a:xfrm>
            <a:off x="4987846" y="3844217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11AAC1B-C604-49B5-8555-AD92D760AB21}"/>
              </a:ext>
            </a:extLst>
          </p:cNvPr>
          <p:cNvSpPr/>
          <p:nvPr/>
        </p:nvSpPr>
        <p:spPr>
          <a:xfrm>
            <a:off x="5560957" y="3159309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43C4D32-379D-4A53-9D83-E642A8B6B06C}"/>
              </a:ext>
            </a:extLst>
          </p:cNvPr>
          <p:cNvCxnSpPr>
            <a:cxnSpLocks/>
          </p:cNvCxnSpPr>
          <p:nvPr/>
        </p:nvCxnSpPr>
        <p:spPr>
          <a:xfrm flipV="1">
            <a:off x="5460028" y="3670159"/>
            <a:ext cx="166619" cy="241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D2130E-EE47-419E-AA86-CC2BF0D521BC}"/>
              </a:ext>
            </a:extLst>
          </p:cNvPr>
          <p:cNvCxnSpPr/>
          <p:nvPr/>
        </p:nvCxnSpPr>
        <p:spPr>
          <a:xfrm flipV="1">
            <a:off x="6024065" y="2913005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D7E08-706B-43B1-9379-6D7A86BF5705}"/>
              </a:ext>
            </a:extLst>
          </p:cNvPr>
          <p:cNvCxnSpPr>
            <a:cxnSpLocks/>
          </p:cNvCxnSpPr>
          <p:nvPr/>
        </p:nvCxnSpPr>
        <p:spPr>
          <a:xfrm flipH="1" flipV="1">
            <a:off x="6663100" y="2711624"/>
            <a:ext cx="329304" cy="294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52AB0C-BAA4-4C79-BF5E-BEB99D39E3FF}"/>
              </a:ext>
            </a:extLst>
          </p:cNvPr>
          <p:cNvCxnSpPr>
            <a:cxnSpLocks/>
          </p:cNvCxnSpPr>
          <p:nvPr/>
        </p:nvCxnSpPr>
        <p:spPr>
          <a:xfrm flipH="1" flipV="1">
            <a:off x="5445348" y="4329150"/>
            <a:ext cx="329977" cy="32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33BB2A-5338-4C0A-9463-D0EF9BF82C28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6164427" y="3578169"/>
            <a:ext cx="292006" cy="277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E2ECDE-CD58-4201-83C0-27792BB44CA4}"/>
              </a:ext>
            </a:extLst>
          </p:cNvPr>
          <p:cNvCxnSpPr>
            <a:cxnSpLocks/>
            <a:stCxn id="71" idx="7"/>
            <a:endCxn id="77" idx="3"/>
          </p:cNvCxnSpPr>
          <p:nvPr/>
        </p:nvCxnSpPr>
        <p:spPr>
          <a:xfrm flipV="1">
            <a:off x="4856939" y="4325974"/>
            <a:ext cx="218113" cy="32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3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Tree – Insert and Delete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52A83A0C-4EC8-42F1-BC82-943FD134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21992"/>
            <a:ext cx="1115568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Insert x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Insert x as normal then splay x to root.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Delete x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Splay x to root and remove it. (note: the node does not have to be a leaf or single child node like in BST delete.)  Two trees remain, right subtree and left subtree.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Splay the max in the left subtree to the root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Attach the right subtree to the new root of the left subtree.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249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Tree – Example of Insert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52A83A0C-4EC8-42F1-BC82-943FD134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21992"/>
            <a:ext cx="11155680" cy="4351338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Inserting in order 1,2,3,…,8</a:t>
            </a:r>
          </a:p>
          <a:p>
            <a:r>
              <a:rPr lang="en-US" altLang="en-US" sz="3600" dirty="0"/>
              <a:t>Without self-adjustment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B6850F08-B0DA-43A8-B3EC-2B795D785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00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01939EBA-1784-4E43-B953-5CBEC7E96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429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3804CB3A-659A-4B33-B3D8-891601F2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81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AB941E05-A22D-4B84-9D11-F4BCDBBA1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436C6B72-4215-4951-B999-1D973A7E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62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2D6D4F30-8B87-4447-82A8-DF6D4C306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191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0C0D26B9-779C-458B-91ED-272E5CA2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E50E530C-2B2F-435F-8366-50F7B96AB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572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4CBB09ED-18B4-4E04-B53F-DA2B8BF8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724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4A7ACD31-A6FA-49CA-A4DF-3C21E5FFA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9A1ED05E-E6CE-40AC-9F51-151DF1C3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F829DA87-B03D-4222-B245-DB0857E4C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34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>
            <a:extLst>
              <a:ext uri="{FF2B5EF4-FFF2-40B4-BE49-F238E27FC236}">
                <a16:creationId xmlns:a16="http://schemas.microsoft.com/office/drawing/2014/main" id="{4663C458-9C1C-4291-86C8-08CD5D084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86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2291547-7B32-433B-A9C4-9B5A86593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715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9A181F82-B4DA-42FE-8BCF-8C7F9134D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867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471E2902-088D-4AB6-BF85-EC60A0E1C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3516313"/>
            <a:ext cx="2250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 time for n Insert</a:t>
            </a:r>
          </a:p>
        </p:txBody>
      </p:sp>
    </p:spTree>
    <p:extLst>
      <p:ext uri="{BB962C8B-B14F-4D97-AF65-F5344CB8AC3E}">
        <p14:creationId xmlns:p14="http://schemas.microsoft.com/office/powerpoint/2010/main" val="257792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Tree – Example of Insert(self-adjustment)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99B5C01F-2060-4A7D-BECE-39082E02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622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EBBD3A38-A282-4809-A20C-F89C26E21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751" y="3595116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F2D30BFA-3CE4-4B29-9524-2B959364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751" y="3747516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9520EC04-FE54-40C8-8A9F-26438802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751" y="3290316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4676F5F8-080B-4D01-86DE-6D708D388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2551" y="3595116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D556129E-7286-40EF-9E44-08730DE51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551" y="3290316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34" name="Oval 22">
            <a:extLst>
              <a:ext uri="{FF2B5EF4-FFF2-40B4-BE49-F238E27FC236}">
                <a16:creationId xmlns:a16="http://schemas.microsoft.com/office/drawing/2014/main" id="{15E8E3AA-D138-4BDE-ABDB-2360048E9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751" y="3747516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310EB2F6-9D85-42AF-B8E6-82213CB96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151" y="3137916"/>
            <a:ext cx="4737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Zag</a:t>
            </a:r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id="{98EBF619-9496-42DF-B592-7F49935FE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351" y="351891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3A62CAD6-56B9-407D-8D73-B55DDBBA1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953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6">
            <a:extLst>
              <a:ext uri="{FF2B5EF4-FFF2-40B4-BE49-F238E27FC236}">
                <a16:creationId xmlns:a16="http://schemas.microsoft.com/office/drawing/2014/main" id="{3364F466-9B05-4551-82B7-0974114F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6482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39" name="Oval 27">
            <a:extLst>
              <a:ext uri="{FF2B5EF4-FFF2-40B4-BE49-F238E27FC236}">
                <a16:creationId xmlns:a16="http://schemas.microsoft.com/office/drawing/2014/main" id="{241E7AB0-6727-4EC8-AA45-F29E1EA5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0" name="Line 28">
            <a:extLst>
              <a:ext uri="{FF2B5EF4-FFF2-40B4-BE49-F238E27FC236}">
                <a16:creationId xmlns:a16="http://schemas.microsoft.com/office/drawing/2014/main" id="{ACCD3663-8BB1-4E4D-8B34-F53F33446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953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08BCC64C-3A47-4507-8A16-C5FD37613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88916C08-3A30-44B5-9518-8CFFFAA54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5212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 err="1"/>
              <a:t>Ziag</a:t>
            </a:r>
            <a:endParaRPr lang="en-US" altLang="en-US" sz="1600" dirty="0"/>
          </a:p>
        </p:txBody>
      </p:sp>
      <p:sp>
        <p:nvSpPr>
          <p:cNvPr id="43" name="Line 31">
            <a:extLst>
              <a:ext uri="{FF2B5EF4-FFF2-40B4-BE49-F238E27FC236}">
                <a16:creationId xmlns:a16="http://schemas.microsoft.com/office/drawing/2014/main" id="{80D6A1C6-FADA-4AAE-9F37-42BC3BF41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0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2">
            <a:extLst>
              <a:ext uri="{FF2B5EF4-FFF2-40B4-BE49-F238E27FC236}">
                <a16:creationId xmlns:a16="http://schemas.microsoft.com/office/drawing/2014/main" id="{F33477C5-379D-40D3-8B42-166AAF276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5257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185B7331-2662-4F75-8948-96449CEF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953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6" name="Oval 34">
            <a:extLst>
              <a:ext uri="{FF2B5EF4-FFF2-40B4-BE49-F238E27FC236}">
                <a16:creationId xmlns:a16="http://schemas.microsoft.com/office/drawing/2014/main" id="{A3D53849-98C8-4AA4-9755-C3E5A8E9B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102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FA00973A-1DFF-4D7B-B923-25FDC231B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958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48" name="Line 37">
            <a:extLst>
              <a:ext uri="{FF2B5EF4-FFF2-40B4-BE49-F238E27FC236}">
                <a16:creationId xmlns:a16="http://schemas.microsoft.com/office/drawing/2014/main" id="{5E18EF16-48B7-45D5-8C4B-F3EBB32D4A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800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38">
            <a:extLst>
              <a:ext uri="{FF2B5EF4-FFF2-40B4-BE49-F238E27FC236}">
                <a16:creationId xmlns:a16="http://schemas.microsoft.com/office/drawing/2014/main" id="{71DA279C-1C4F-4CF7-AD34-304509799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4" y="2297113"/>
            <a:ext cx="3809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1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2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3</a:t>
            </a:r>
          </a:p>
        </p:txBody>
      </p:sp>
      <p:sp>
        <p:nvSpPr>
          <p:cNvPr id="50" name="Text Box 21">
            <a:extLst>
              <a:ext uri="{FF2B5EF4-FFF2-40B4-BE49-F238E27FC236}">
                <a16:creationId xmlns:a16="http://schemas.microsoft.com/office/drawing/2014/main" id="{42EB0866-F459-4377-A6E4-D4477544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12" y="6222100"/>
            <a:ext cx="6897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Each Insert takes O(1) time therefore O(n) time for n Insert!!</a:t>
            </a:r>
          </a:p>
        </p:txBody>
      </p:sp>
    </p:spTree>
    <p:extLst>
      <p:ext uri="{BB962C8B-B14F-4D97-AF65-F5344CB8AC3E}">
        <p14:creationId xmlns:p14="http://schemas.microsoft.com/office/powerpoint/2010/main" val="349610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Tree – Example of Delete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B4C1D3CE-A731-4D55-8398-B4452BF6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76" y="21183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2" name="Oval 4">
            <a:extLst>
              <a:ext uri="{FF2B5EF4-FFF2-40B4-BE49-F238E27FC236}">
                <a16:creationId xmlns:a16="http://schemas.microsoft.com/office/drawing/2014/main" id="{F14C4DB7-5032-4F76-A42B-F8F46AB7B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876" y="25755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53" name="Line 5">
            <a:extLst>
              <a:ext uri="{FF2B5EF4-FFF2-40B4-BE49-F238E27FC236}">
                <a16:creationId xmlns:a16="http://schemas.microsoft.com/office/drawing/2014/main" id="{C661B845-7B00-4ECE-BDB9-E7E3C5FDE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9276" y="234696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28F514AA-4245-4BB3-A3D3-B491B49C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676" y="25755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55" name="Line 7">
            <a:extLst>
              <a:ext uri="{FF2B5EF4-FFF2-40B4-BE49-F238E27FC236}">
                <a16:creationId xmlns:a16="http://schemas.microsoft.com/office/drawing/2014/main" id="{737A3F7F-0D09-4E87-BD1F-45BD2B707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47276" y="242316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F310D4BF-5383-4455-9CC3-9B80DF63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676" y="31851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57" name="Line 9">
            <a:extLst>
              <a:ext uri="{FF2B5EF4-FFF2-40B4-BE49-F238E27FC236}">
                <a16:creationId xmlns:a16="http://schemas.microsoft.com/office/drawing/2014/main" id="{C5C9EF40-1F31-4199-A23C-7C40DAB31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2676" y="28803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E68B1F64-7AE5-4E08-A852-86C1B114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076" y="31851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747BAE23-3161-41EC-A8AE-B913A85E6D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1676" y="28803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16">
            <a:extLst>
              <a:ext uri="{FF2B5EF4-FFF2-40B4-BE49-F238E27FC236}">
                <a16:creationId xmlns:a16="http://schemas.microsoft.com/office/drawing/2014/main" id="{1EF89856-87D7-431D-BA08-FB1A9BA6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476" y="326136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61" name="Line 17">
            <a:extLst>
              <a:ext uri="{FF2B5EF4-FFF2-40B4-BE49-F238E27FC236}">
                <a16:creationId xmlns:a16="http://schemas.microsoft.com/office/drawing/2014/main" id="{93F0E872-8E08-4980-8193-044F078F0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3476" y="29565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18">
            <a:extLst>
              <a:ext uri="{FF2B5EF4-FFF2-40B4-BE49-F238E27FC236}">
                <a16:creationId xmlns:a16="http://schemas.microsoft.com/office/drawing/2014/main" id="{D61FA426-CCEF-400E-93EF-A0A9F56F0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876" y="32613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63" name="Line 19">
            <a:extLst>
              <a:ext uri="{FF2B5EF4-FFF2-40B4-BE49-F238E27FC236}">
                <a16:creationId xmlns:a16="http://schemas.microsoft.com/office/drawing/2014/main" id="{DA41DBDC-FA92-42CE-BDEA-0A88194EE5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2476" y="29565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20">
            <a:extLst>
              <a:ext uri="{FF2B5EF4-FFF2-40B4-BE49-F238E27FC236}">
                <a16:creationId xmlns:a16="http://schemas.microsoft.com/office/drawing/2014/main" id="{B6281553-33F8-4A6B-BEA1-E0CADF89F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76" y="39471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65" name="Line 21">
            <a:extLst>
              <a:ext uri="{FF2B5EF4-FFF2-40B4-BE49-F238E27FC236}">
                <a16:creationId xmlns:a16="http://schemas.microsoft.com/office/drawing/2014/main" id="{7C7FC16F-28B7-4543-8F8B-29644CB33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276" y="36423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22">
            <a:extLst>
              <a:ext uri="{FF2B5EF4-FFF2-40B4-BE49-F238E27FC236}">
                <a16:creationId xmlns:a16="http://schemas.microsoft.com/office/drawing/2014/main" id="{EFC72DFB-5BCA-4398-A3FD-8A8664C8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676" y="39471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67" name="Line 23">
            <a:extLst>
              <a:ext uri="{FF2B5EF4-FFF2-40B4-BE49-F238E27FC236}">
                <a16:creationId xmlns:a16="http://schemas.microsoft.com/office/drawing/2014/main" id="{9A5F8A46-E1EF-4EF8-A5D2-F424E7AF3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47276" y="36423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41">
            <a:extLst>
              <a:ext uri="{FF2B5EF4-FFF2-40B4-BE49-F238E27FC236}">
                <a16:creationId xmlns:a16="http://schemas.microsoft.com/office/drawing/2014/main" id="{98E9A9C7-586E-4339-AB77-1169964F3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476" y="26517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69" name="Oval 42">
            <a:extLst>
              <a:ext uri="{FF2B5EF4-FFF2-40B4-BE49-F238E27FC236}">
                <a16:creationId xmlns:a16="http://schemas.microsoft.com/office/drawing/2014/main" id="{ACE9AC27-5918-419B-B095-6E133E78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676" y="31851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70" name="Line 43">
            <a:extLst>
              <a:ext uri="{FF2B5EF4-FFF2-40B4-BE49-F238E27FC236}">
                <a16:creationId xmlns:a16="http://schemas.microsoft.com/office/drawing/2014/main" id="{9A328CB6-D310-4D31-98DB-5288387A0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7876" y="242316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44">
            <a:extLst>
              <a:ext uri="{FF2B5EF4-FFF2-40B4-BE49-F238E27FC236}">
                <a16:creationId xmlns:a16="http://schemas.microsoft.com/office/drawing/2014/main" id="{FD294EF1-0C47-482D-89D7-7465F495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476" y="26517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72" name="Line 45">
            <a:extLst>
              <a:ext uri="{FF2B5EF4-FFF2-40B4-BE49-F238E27FC236}">
                <a16:creationId xmlns:a16="http://schemas.microsoft.com/office/drawing/2014/main" id="{77E742A3-3FAD-49FB-9976-76A51E97F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2076" y="249936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46">
            <a:extLst>
              <a:ext uri="{FF2B5EF4-FFF2-40B4-BE49-F238E27FC236}">
                <a16:creationId xmlns:a16="http://schemas.microsoft.com/office/drawing/2014/main" id="{069AAE3D-39BE-401C-AE7E-B8A8B51D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476" y="37947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74" name="Line 47">
            <a:extLst>
              <a:ext uri="{FF2B5EF4-FFF2-40B4-BE49-F238E27FC236}">
                <a16:creationId xmlns:a16="http://schemas.microsoft.com/office/drawing/2014/main" id="{C884BD2B-9B2E-4CBB-AD30-12CC2112A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8476" y="34899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48">
            <a:extLst>
              <a:ext uri="{FF2B5EF4-FFF2-40B4-BE49-F238E27FC236}">
                <a16:creationId xmlns:a16="http://schemas.microsoft.com/office/drawing/2014/main" id="{BC1985A5-3D4A-42C4-8CBB-79889EA0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876" y="37947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76" name="Line 49">
            <a:extLst>
              <a:ext uri="{FF2B5EF4-FFF2-40B4-BE49-F238E27FC236}">
                <a16:creationId xmlns:a16="http://schemas.microsoft.com/office/drawing/2014/main" id="{47919117-8FC3-4120-B7AF-22BA87A7D1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7476" y="34899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50">
            <a:extLst>
              <a:ext uri="{FF2B5EF4-FFF2-40B4-BE49-F238E27FC236}">
                <a16:creationId xmlns:a16="http://schemas.microsoft.com/office/drawing/2014/main" id="{8286D184-FF9D-425F-9587-4E9C17FF2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876" y="219456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78" name="Line 51">
            <a:extLst>
              <a:ext uri="{FF2B5EF4-FFF2-40B4-BE49-F238E27FC236}">
                <a16:creationId xmlns:a16="http://schemas.microsoft.com/office/drawing/2014/main" id="{C1FA4206-76D0-4D9B-831D-FF2D10E1C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476" y="29565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52">
            <a:extLst>
              <a:ext uri="{FF2B5EF4-FFF2-40B4-BE49-F238E27FC236}">
                <a16:creationId xmlns:a16="http://schemas.microsoft.com/office/drawing/2014/main" id="{8A344992-7B44-4334-82D6-7FF1076A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476" y="32613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80" name="Line 53">
            <a:extLst>
              <a:ext uri="{FF2B5EF4-FFF2-40B4-BE49-F238E27FC236}">
                <a16:creationId xmlns:a16="http://schemas.microsoft.com/office/drawing/2014/main" id="{11F6104E-C7CD-4867-920E-FFBACF57D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1076" y="29565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54">
            <a:extLst>
              <a:ext uri="{FF2B5EF4-FFF2-40B4-BE49-F238E27FC236}">
                <a16:creationId xmlns:a16="http://schemas.microsoft.com/office/drawing/2014/main" id="{3E425333-EB3C-4D38-AA06-4D0D3959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676" y="32613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82" name="Line 55">
            <a:extLst>
              <a:ext uri="{FF2B5EF4-FFF2-40B4-BE49-F238E27FC236}">
                <a16:creationId xmlns:a16="http://schemas.microsoft.com/office/drawing/2014/main" id="{7C150A07-44C1-4BD3-ADE4-9125A3A58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476" y="28803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56">
            <a:extLst>
              <a:ext uri="{FF2B5EF4-FFF2-40B4-BE49-F238E27FC236}">
                <a16:creationId xmlns:a16="http://schemas.microsoft.com/office/drawing/2014/main" id="{BF9BC94D-7DB3-4A17-8872-23B3F53E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476" y="32613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84" name="Line 57">
            <a:extLst>
              <a:ext uri="{FF2B5EF4-FFF2-40B4-BE49-F238E27FC236}">
                <a16:creationId xmlns:a16="http://schemas.microsoft.com/office/drawing/2014/main" id="{C3DA6A6D-8F25-4C38-A7C9-AB3FA5783E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4076" y="29565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58">
            <a:extLst>
              <a:ext uri="{FF2B5EF4-FFF2-40B4-BE49-F238E27FC236}">
                <a16:creationId xmlns:a16="http://schemas.microsoft.com/office/drawing/2014/main" id="{C0C353D5-9D92-4C3E-ABE0-3D65B45FC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676" y="257556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59">
            <a:extLst>
              <a:ext uri="{FF2B5EF4-FFF2-40B4-BE49-F238E27FC236}">
                <a16:creationId xmlns:a16="http://schemas.microsoft.com/office/drawing/2014/main" id="{E42DFA88-D713-40AD-B226-6F58B1AAE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001" y="2129473"/>
            <a:ext cx="77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splay</a:t>
            </a:r>
          </a:p>
        </p:txBody>
      </p:sp>
      <p:sp>
        <p:nvSpPr>
          <p:cNvPr id="87" name="Oval 60">
            <a:extLst>
              <a:ext uri="{FF2B5EF4-FFF2-40B4-BE49-F238E27FC236}">
                <a16:creationId xmlns:a16="http://schemas.microsoft.com/office/drawing/2014/main" id="{88B9881B-FBEE-48EC-97A3-EE032F3C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076" y="47853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8" name="Oval 61">
            <a:extLst>
              <a:ext uri="{FF2B5EF4-FFF2-40B4-BE49-F238E27FC236}">
                <a16:creationId xmlns:a16="http://schemas.microsoft.com/office/drawing/2014/main" id="{20497ED6-57D2-44CC-B7D8-3EF711CD3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276" y="53187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89" name="Oval 63">
            <a:extLst>
              <a:ext uri="{FF2B5EF4-FFF2-40B4-BE49-F238E27FC236}">
                <a16:creationId xmlns:a16="http://schemas.microsoft.com/office/drawing/2014/main" id="{20A79219-383A-4B8D-950C-836FC78B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076" y="47853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90" name="Oval 65">
            <a:extLst>
              <a:ext uri="{FF2B5EF4-FFF2-40B4-BE49-F238E27FC236}">
                <a16:creationId xmlns:a16="http://schemas.microsoft.com/office/drawing/2014/main" id="{AB565B27-E190-493D-B379-A5D7713C3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076" y="59283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91" name="Line 66">
            <a:extLst>
              <a:ext uri="{FF2B5EF4-FFF2-40B4-BE49-F238E27FC236}">
                <a16:creationId xmlns:a16="http://schemas.microsoft.com/office/drawing/2014/main" id="{F5A399FD-DC72-48B9-85EE-34804708C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076" y="56235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67">
            <a:extLst>
              <a:ext uri="{FF2B5EF4-FFF2-40B4-BE49-F238E27FC236}">
                <a16:creationId xmlns:a16="http://schemas.microsoft.com/office/drawing/2014/main" id="{4B2E3D1D-2A06-477C-AE9E-E30DBFBA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476" y="59283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93" name="Line 68">
            <a:extLst>
              <a:ext uri="{FF2B5EF4-FFF2-40B4-BE49-F238E27FC236}">
                <a16:creationId xmlns:a16="http://schemas.microsoft.com/office/drawing/2014/main" id="{F9F40601-9896-4DD9-9EFB-7B0ACE29A4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6076" y="56235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70">
            <a:extLst>
              <a:ext uri="{FF2B5EF4-FFF2-40B4-BE49-F238E27FC236}">
                <a16:creationId xmlns:a16="http://schemas.microsoft.com/office/drawing/2014/main" id="{3121A7F3-743C-42A9-992B-AEAAACFD8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076" y="50901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71">
            <a:extLst>
              <a:ext uri="{FF2B5EF4-FFF2-40B4-BE49-F238E27FC236}">
                <a16:creationId xmlns:a16="http://schemas.microsoft.com/office/drawing/2014/main" id="{250DF2B1-5F13-4AD6-8DCD-03C9D6333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076" y="53949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96" name="Line 72">
            <a:extLst>
              <a:ext uri="{FF2B5EF4-FFF2-40B4-BE49-F238E27FC236}">
                <a16:creationId xmlns:a16="http://schemas.microsoft.com/office/drawing/2014/main" id="{D9299AD6-1030-405A-BEB6-82BBD4E5B2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9676" y="50901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73">
            <a:extLst>
              <a:ext uri="{FF2B5EF4-FFF2-40B4-BE49-F238E27FC236}">
                <a16:creationId xmlns:a16="http://schemas.microsoft.com/office/drawing/2014/main" id="{10D799A2-2466-4A5F-814C-35CDC9E9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276" y="53949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98" name="Line 74">
            <a:extLst>
              <a:ext uri="{FF2B5EF4-FFF2-40B4-BE49-F238E27FC236}">
                <a16:creationId xmlns:a16="http://schemas.microsoft.com/office/drawing/2014/main" id="{C77B9799-58ED-4363-A1F3-71C9E7955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076" y="50139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75">
            <a:extLst>
              <a:ext uri="{FF2B5EF4-FFF2-40B4-BE49-F238E27FC236}">
                <a16:creationId xmlns:a16="http://schemas.microsoft.com/office/drawing/2014/main" id="{62361CCD-F161-4CDC-8A4B-5F6027096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076" y="5394960"/>
            <a:ext cx="3810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100" name="Line 76">
            <a:extLst>
              <a:ext uri="{FF2B5EF4-FFF2-40B4-BE49-F238E27FC236}">
                <a16:creationId xmlns:a16="http://schemas.microsoft.com/office/drawing/2014/main" id="{74A7AD0F-7241-43D1-8FEB-F60D304CE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676" y="50901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77">
            <a:extLst>
              <a:ext uri="{FF2B5EF4-FFF2-40B4-BE49-F238E27FC236}">
                <a16:creationId xmlns:a16="http://schemas.microsoft.com/office/drawing/2014/main" id="{252C8F27-57F8-4E81-90E0-3EFFA6020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1676" y="409956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 Box 78">
            <a:extLst>
              <a:ext uri="{FF2B5EF4-FFF2-40B4-BE49-F238E27FC236}">
                <a16:creationId xmlns:a16="http://schemas.microsoft.com/office/drawing/2014/main" id="{79861E86-0D68-4DC6-BF0A-F9517AADA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676" y="4175760"/>
            <a:ext cx="1030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remove</a:t>
            </a:r>
          </a:p>
        </p:txBody>
      </p:sp>
      <p:sp>
        <p:nvSpPr>
          <p:cNvPr id="103" name="Oval 79">
            <a:extLst>
              <a:ext uri="{FF2B5EF4-FFF2-40B4-BE49-F238E27FC236}">
                <a16:creationId xmlns:a16="http://schemas.microsoft.com/office/drawing/2014/main" id="{2AFEE89D-2DE9-4B16-AE3B-45233B558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876" y="48615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04" name="Oval 80">
            <a:extLst>
              <a:ext uri="{FF2B5EF4-FFF2-40B4-BE49-F238E27FC236}">
                <a16:creationId xmlns:a16="http://schemas.microsoft.com/office/drawing/2014/main" id="{F235079E-A3B4-4B92-A9C4-993957EE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076" y="53949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105" name="Oval 81">
            <a:extLst>
              <a:ext uri="{FF2B5EF4-FFF2-40B4-BE49-F238E27FC236}">
                <a16:creationId xmlns:a16="http://schemas.microsoft.com/office/drawing/2014/main" id="{D4BBF1A0-98F0-4A72-99FF-38A6ACBFD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876" y="48615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106" name="Oval 82">
            <a:extLst>
              <a:ext uri="{FF2B5EF4-FFF2-40B4-BE49-F238E27FC236}">
                <a16:creationId xmlns:a16="http://schemas.microsoft.com/office/drawing/2014/main" id="{B37B2C9F-6651-4CD9-BB2A-B343E2C4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76" y="60045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07" name="Line 83">
            <a:extLst>
              <a:ext uri="{FF2B5EF4-FFF2-40B4-BE49-F238E27FC236}">
                <a16:creationId xmlns:a16="http://schemas.microsoft.com/office/drawing/2014/main" id="{7B858BA9-6444-4675-B379-1EB1CC1EE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0876" y="56997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4">
            <a:extLst>
              <a:ext uri="{FF2B5EF4-FFF2-40B4-BE49-F238E27FC236}">
                <a16:creationId xmlns:a16="http://schemas.microsoft.com/office/drawing/2014/main" id="{E2608370-49C2-448A-A749-E85F2811A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276" y="60045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109" name="Line 85">
            <a:extLst>
              <a:ext uri="{FF2B5EF4-FFF2-40B4-BE49-F238E27FC236}">
                <a16:creationId xmlns:a16="http://schemas.microsoft.com/office/drawing/2014/main" id="{9B836B12-C45F-4579-89A3-166818AC6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9876" y="56997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86">
            <a:extLst>
              <a:ext uri="{FF2B5EF4-FFF2-40B4-BE49-F238E27FC236}">
                <a16:creationId xmlns:a16="http://schemas.microsoft.com/office/drawing/2014/main" id="{01EBB0DD-D092-4E22-B68A-9C8182C02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6476" y="46329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87">
            <a:extLst>
              <a:ext uri="{FF2B5EF4-FFF2-40B4-BE49-F238E27FC236}">
                <a16:creationId xmlns:a16="http://schemas.microsoft.com/office/drawing/2014/main" id="{71BB1306-DD0C-4165-B1B2-F004EF085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876" y="54711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112" name="Line 88">
            <a:extLst>
              <a:ext uri="{FF2B5EF4-FFF2-40B4-BE49-F238E27FC236}">
                <a16:creationId xmlns:a16="http://schemas.microsoft.com/office/drawing/2014/main" id="{8860E862-EB22-470F-8896-E06D6EC45F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3476" y="51663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89">
            <a:extLst>
              <a:ext uri="{FF2B5EF4-FFF2-40B4-BE49-F238E27FC236}">
                <a16:creationId xmlns:a16="http://schemas.microsoft.com/office/drawing/2014/main" id="{465B0878-27CC-4691-8CE3-839D81D8E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076" y="547116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114" name="Line 90">
            <a:extLst>
              <a:ext uri="{FF2B5EF4-FFF2-40B4-BE49-F238E27FC236}">
                <a16:creationId xmlns:a16="http://schemas.microsoft.com/office/drawing/2014/main" id="{EC5730F8-2383-4F6B-ACA3-07B7ADBE6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9876" y="509016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91">
            <a:extLst>
              <a:ext uri="{FF2B5EF4-FFF2-40B4-BE49-F238E27FC236}">
                <a16:creationId xmlns:a16="http://schemas.microsoft.com/office/drawing/2014/main" id="{67FD3F85-B978-4BD4-8B44-B1CC9BCE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476" y="4404360"/>
            <a:ext cx="3810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6</a:t>
            </a:r>
          </a:p>
        </p:txBody>
      </p:sp>
      <p:sp>
        <p:nvSpPr>
          <p:cNvPr id="116" name="Line 92">
            <a:extLst>
              <a:ext uri="{FF2B5EF4-FFF2-40B4-BE49-F238E27FC236}">
                <a16:creationId xmlns:a16="http://schemas.microsoft.com/office/drawing/2014/main" id="{596F00E8-407B-497F-B99F-4C05E70F8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6476" y="516636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93">
            <a:extLst>
              <a:ext uri="{FF2B5EF4-FFF2-40B4-BE49-F238E27FC236}">
                <a16:creationId xmlns:a16="http://schemas.microsoft.com/office/drawing/2014/main" id="{AC16775E-D6AD-47BD-8596-BDC6C2B8E2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4476" y="470916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94">
            <a:extLst>
              <a:ext uri="{FF2B5EF4-FFF2-40B4-BE49-F238E27FC236}">
                <a16:creationId xmlns:a16="http://schemas.microsoft.com/office/drawing/2014/main" id="{BB36EE81-1155-4315-A920-EC546C8E1C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076" y="463296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Text Box 95">
            <a:extLst>
              <a:ext uri="{FF2B5EF4-FFF2-40B4-BE49-F238E27FC236}">
                <a16:creationId xmlns:a16="http://schemas.microsoft.com/office/drawing/2014/main" id="{88AB1F7B-418E-4688-81E1-A7C2858A3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876" y="4099560"/>
            <a:ext cx="7991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Splay </a:t>
            </a:r>
          </a:p>
          <a:p>
            <a:endParaRPr lang="en-US" altLang="en-US" dirty="0"/>
          </a:p>
          <a:p>
            <a:r>
              <a:rPr lang="en-US" altLang="en-US" dirty="0"/>
              <a:t>attach</a:t>
            </a:r>
          </a:p>
        </p:txBody>
      </p:sp>
      <p:sp>
        <p:nvSpPr>
          <p:cNvPr id="120" name="Text Box 96">
            <a:extLst>
              <a:ext uri="{FF2B5EF4-FFF2-40B4-BE49-F238E27FC236}">
                <a16:creationId xmlns:a16="http://schemas.microsoft.com/office/drawing/2014/main" id="{7458EC49-E0BF-4465-95E9-7CA97A9C6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0476" y="219456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(Zag-Zig)</a:t>
            </a:r>
          </a:p>
        </p:txBody>
      </p:sp>
    </p:spTree>
    <p:extLst>
      <p:ext uri="{BB962C8B-B14F-4D97-AF65-F5344CB8AC3E}">
        <p14:creationId xmlns:p14="http://schemas.microsoft.com/office/powerpoint/2010/main" val="30466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Trees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88BC21C-7B03-4EEF-B9FF-90EFB9C9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21992"/>
            <a:ext cx="11155680" cy="43513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Splay trees are tree structures that:</a:t>
            </a:r>
          </a:p>
          <a:p>
            <a:pPr lvl="1"/>
            <a:r>
              <a:rPr lang="en-US" altLang="en-US" sz="2800" dirty="0"/>
              <a:t>Are not perfectly balanced all the time</a:t>
            </a:r>
          </a:p>
          <a:p>
            <a:pPr lvl="1"/>
            <a:r>
              <a:rPr lang="en-US" altLang="en-US" sz="2800" dirty="0"/>
              <a:t>Data most recently accessed is near the root. (principle of locality; 80-20 “rule”)</a:t>
            </a:r>
          </a:p>
          <a:p>
            <a:r>
              <a:rPr lang="en-US" altLang="en-US" sz="3200" dirty="0"/>
              <a:t>The procedure:</a:t>
            </a:r>
          </a:p>
          <a:p>
            <a:pPr lvl="1"/>
            <a:r>
              <a:rPr lang="en-US" altLang="en-US" sz="2800" dirty="0"/>
              <a:t>After node X is accessed, perform “splaying” operations to bring X to the root of the tree.</a:t>
            </a:r>
          </a:p>
          <a:p>
            <a:pPr lvl="1"/>
            <a:r>
              <a:rPr lang="en-US" altLang="en-US" sz="2800" dirty="0"/>
              <a:t>Do this in a way that leaves the tree more balanced as a whole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Trees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88BC21C-7B03-4EEF-B9FF-90EFB9C9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21992"/>
            <a:ext cx="11155680" cy="4351338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Search, insert, delete, and join are done as in an unbalanced binary search tree.</a:t>
            </a:r>
          </a:p>
          <a:p>
            <a:r>
              <a:rPr lang="en-US" altLang="en-US" sz="3200" dirty="0"/>
              <a:t>Search, insert, and delete are followed by a </a:t>
            </a:r>
            <a:r>
              <a:rPr lang="en-US" altLang="en-US" sz="3200" dirty="0">
                <a:solidFill>
                  <a:srgbClr val="FF0000"/>
                </a:solidFill>
              </a:rPr>
              <a:t>splay operation</a:t>
            </a:r>
            <a:r>
              <a:rPr lang="en-US" altLang="en-US" sz="3200" dirty="0"/>
              <a:t> that begins at a </a:t>
            </a:r>
            <a:r>
              <a:rPr lang="en-US" altLang="en-US" sz="3200" dirty="0">
                <a:solidFill>
                  <a:srgbClr val="FF0000"/>
                </a:solidFill>
              </a:rPr>
              <a:t>splay node</a:t>
            </a:r>
            <a:r>
              <a:rPr lang="en-US" altLang="en-US" sz="3200" dirty="0"/>
              <a:t>.</a:t>
            </a:r>
          </a:p>
          <a:p>
            <a:r>
              <a:rPr lang="en-US" altLang="en-US" sz="3200" dirty="0"/>
              <a:t>When the splay operation completes, the </a:t>
            </a:r>
            <a:r>
              <a:rPr lang="en-US" altLang="en-US" sz="3200" dirty="0">
                <a:solidFill>
                  <a:srgbClr val="FF0000"/>
                </a:solidFill>
              </a:rPr>
              <a:t>splay node </a:t>
            </a:r>
            <a:r>
              <a:rPr lang="en-US" altLang="en-US" sz="3200" dirty="0"/>
              <a:t>has become the </a:t>
            </a:r>
            <a:r>
              <a:rPr lang="en-US" altLang="en-US" sz="3200" dirty="0">
                <a:solidFill>
                  <a:srgbClr val="FF0000"/>
                </a:solidFill>
              </a:rPr>
              <a:t>tree root</a:t>
            </a:r>
            <a:r>
              <a:rPr lang="en-US" altLang="en-US" sz="3200" dirty="0"/>
              <a:t>.</a:t>
            </a:r>
          </a:p>
          <a:p>
            <a:r>
              <a:rPr lang="en-US" altLang="en-US" sz="3200" dirty="0"/>
              <a:t>Join requires no splay (or, a null splay is done).</a:t>
            </a:r>
          </a:p>
          <a:p>
            <a:r>
              <a:rPr lang="en-US" altLang="en-US" sz="3200" dirty="0"/>
              <a:t>For the split operation, the splay is done in the middle (rather than end) of the operation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798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Operations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88BC21C-7B03-4EEF-B9FF-90EFB9C9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21992"/>
            <a:ext cx="11155680" cy="43513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Zig</a:t>
            </a:r>
          </a:p>
          <a:p>
            <a:r>
              <a:rPr lang="en-US" sz="3200" dirty="0"/>
              <a:t>Zag</a:t>
            </a:r>
          </a:p>
          <a:p>
            <a:r>
              <a:rPr lang="en-US" sz="3200" dirty="0"/>
              <a:t>Zig – Zig</a:t>
            </a:r>
          </a:p>
          <a:p>
            <a:r>
              <a:rPr lang="en-US" sz="3200" dirty="0"/>
              <a:t>Zag – Zag</a:t>
            </a:r>
          </a:p>
          <a:p>
            <a:r>
              <a:rPr lang="en-US" sz="3200" dirty="0"/>
              <a:t>Zig – Zag</a:t>
            </a:r>
          </a:p>
          <a:p>
            <a:r>
              <a:rPr lang="en-US" sz="3200" dirty="0"/>
              <a:t>Zag - Zig</a:t>
            </a:r>
          </a:p>
        </p:txBody>
      </p:sp>
    </p:spTree>
    <p:extLst>
      <p:ext uri="{BB962C8B-B14F-4D97-AF65-F5344CB8AC3E}">
        <p14:creationId xmlns:p14="http://schemas.microsoft.com/office/powerpoint/2010/main" val="288194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Operations – Zig Rotation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3E0DF4-42B0-4B43-BE04-A629A76E5DB9}"/>
              </a:ext>
            </a:extLst>
          </p:cNvPr>
          <p:cNvSpPr/>
          <p:nvPr/>
        </p:nvSpPr>
        <p:spPr>
          <a:xfrm>
            <a:off x="2004646" y="2410407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47169-A46C-4A3A-990D-D3E088BB8FF8}"/>
              </a:ext>
            </a:extLst>
          </p:cNvPr>
          <p:cNvSpPr/>
          <p:nvPr/>
        </p:nvSpPr>
        <p:spPr>
          <a:xfrm>
            <a:off x="1287194" y="3346398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66A40B-A17C-44F2-B526-C93A77670D42}"/>
              </a:ext>
            </a:extLst>
          </p:cNvPr>
          <p:cNvSpPr/>
          <p:nvPr/>
        </p:nvSpPr>
        <p:spPr>
          <a:xfrm>
            <a:off x="2813538" y="3295711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C67119-B64E-4A58-90A5-C13F874FC251}"/>
              </a:ext>
            </a:extLst>
          </p:cNvPr>
          <p:cNvSpPr/>
          <p:nvPr/>
        </p:nvSpPr>
        <p:spPr>
          <a:xfrm>
            <a:off x="622980" y="4287756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51CFDE-6A32-4E45-9539-62BC3BF2E111}"/>
              </a:ext>
            </a:extLst>
          </p:cNvPr>
          <p:cNvSpPr/>
          <p:nvPr/>
        </p:nvSpPr>
        <p:spPr>
          <a:xfrm>
            <a:off x="2028616" y="4287756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55C7AA-996C-4905-99DE-DE2C2CEFE6A2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899578" y="3138410"/>
            <a:ext cx="228864" cy="31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5779E4-91D2-47F8-911C-8AF13F053475}"/>
              </a:ext>
            </a:extLst>
          </p:cNvPr>
          <p:cNvCxnSpPr>
            <a:cxnSpLocks/>
          </p:cNvCxnSpPr>
          <p:nvPr/>
        </p:nvCxnSpPr>
        <p:spPr>
          <a:xfrm flipV="1">
            <a:off x="1164805" y="3999864"/>
            <a:ext cx="228864" cy="31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CC17CA-7A97-4C74-9624-3B8E53B9E99C}"/>
              </a:ext>
            </a:extLst>
          </p:cNvPr>
          <p:cNvCxnSpPr>
            <a:cxnSpLocks/>
          </p:cNvCxnSpPr>
          <p:nvPr/>
        </p:nvCxnSpPr>
        <p:spPr>
          <a:xfrm flipH="1" flipV="1">
            <a:off x="1893841" y="3999866"/>
            <a:ext cx="269550" cy="31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E906FA-B330-45D7-A1CA-3AEA4E339798}"/>
              </a:ext>
            </a:extLst>
          </p:cNvPr>
          <p:cNvCxnSpPr>
            <a:cxnSpLocks/>
          </p:cNvCxnSpPr>
          <p:nvPr/>
        </p:nvCxnSpPr>
        <p:spPr>
          <a:xfrm flipH="1" flipV="1">
            <a:off x="2724966" y="3010852"/>
            <a:ext cx="269550" cy="31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BF8C8-512E-4973-A241-18AF6FB0DA18}"/>
              </a:ext>
            </a:extLst>
          </p:cNvPr>
          <p:cNvCxnSpPr/>
          <p:nvPr/>
        </p:nvCxnSpPr>
        <p:spPr>
          <a:xfrm>
            <a:off x="4220308" y="3999864"/>
            <a:ext cx="19793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E6EDF97-907D-467B-BF9D-E7008FF77FB5}"/>
              </a:ext>
            </a:extLst>
          </p:cNvPr>
          <p:cNvSpPr/>
          <p:nvPr/>
        </p:nvSpPr>
        <p:spPr>
          <a:xfrm>
            <a:off x="7852118" y="2522756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D93D82-0525-479E-BC57-40941FE565B2}"/>
              </a:ext>
            </a:extLst>
          </p:cNvPr>
          <p:cNvSpPr/>
          <p:nvPr/>
        </p:nvSpPr>
        <p:spPr>
          <a:xfrm>
            <a:off x="7134666" y="3458747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CA6F9-98BD-472E-A473-0AC673622E36}"/>
              </a:ext>
            </a:extLst>
          </p:cNvPr>
          <p:cNvSpPr/>
          <p:nvPr/>
        </p:nvSpPr>
        <p:spPr>
          <a:xfrm>
            <a:off x="8661010" y="3408060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09EF01-A78A-4B15-A8E5-F5653D9D43D7}"/>
              </a:ext>
            </a:extLst>
          </p:cNvPr>
          <p:cNvSpPr/>
          <p:nvPr/>
        </p:nvSpPr>
        <p:spPr>
          <a:xfrm>
            <a:off x="7975914" y="4356937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BBDA92-0ACD-48C7-8B1A-0E3256676D9F}"/>
              </a:ext>
            </a:extLst>
          </p:cNvPr>
          <p:cNvSpPr/>
          <p:nvPr/>
        </p:nvSpPr>
        <p:spPr>
          <a:xfrm>
            <a:off x="9381550" y="4356937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CB2848-091B-4AA8-8FD5-B8FDFF9E80B3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7747050" y="3250759"/>
            <a:ext cx="228864" cy="31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75EFBE-A9F3-482D-B7E0-CDA0C8F6380E}"/>
              </a:ext>
            </a:extLst>
          </p:cNvPr>
          <p:cNvCxnSpPr>
            <a:cxnSpLocks/>
          </p:cNvCxnSpPr>
          <p:nvPr/>
        </p:nvCxnSpPr>
        <p:spPr>
          <a:xfrm flipV="1">
            <a:off x="8517739" y="4069045"/>
            <a:ext cx="228864" cy="31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0A667A-0BC1-4858-9227-48DD62B983FA}"/>
              </a:ext>
            </a:extLst>
          </p:cNvPr>
          <p:cNvCxnSpPr>
            <a:cxnSpLocks/>
          </p:cNvCxnSpPr>
          <p:nvPr/>
        </p:nvCxnSpPr>
        <p:spPr>
          <a:xfrm flipH="1" flipV="1">
            <a:off x="9246775" y="4069047"/>
            <a:ext cx="269550" cy="31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EF2DFD-5EEE-4703-8EB9-D6D9CC7EE4F0}"/>
              </a:ext>
            </a:extLst>
          </p:cNvPr>
          <p:cNvCxnSpPr>
            <a:cxnSpLocks/>
          </p:cNvCxnSpPr>
          <p:nvPr/>
        </p:nvCxnSpPr>
        <p:spPr>
          <a:xfrm flipH="1" flipV="1">
            <a:off x="8572438" y="3123201"/>
            <a:ext cx="269550" cy="31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9C6996-3B46-4ED0-A355-B751FC9E0AD0}"/>
              </a:ext>
            </a:extLst>
          </p:cNvPr>
          <p:cNvSpPr txBox="1"/>
          <p:nvPr/>
        </p:nvSpPr>
        <p:spPr>
          <a:xfrm>
            <a:off x="4276577" y="3270112"/>
            <a:ext cx="1926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Zig Rotation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20246-466F-4C71-89F2-3DF02BE9F346}"/>
              </a:ext>
            </a:extLst>
          </p:cNvPr>
          <p:cNvSpPr txBox="1"/>
          <p:nvPr/>
        </p:nvSpPr>
        <p:spPr>
          <a:xfrm>
            <a:off x="622980" y="565205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40424E"/>
                </a:solidFill>
                <a:effectLst/>
                <a:latin typeface="urw-din"/>
              </a:rPr>
              <a:t>Node is child of root : 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Node is either a left child of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1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Operations – Zag Rotation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3E0DF4-42B0-4B43-BE04-A629A76E5DB9}"/>
              </a:ext>
            </a:extLst>
          </p:cNvPr>
          <p:cNvSpPr/>
          <p:nvPr/>
        </p:nvSpPr>
        <p:spPr>
          <a:xfrm>
            <a:off x="9101912" y="2725402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47169-A46C-4A3A-990D-D3E088BB8FF8}"/>
              </a:ext>
            </a:extLst>
          </p:cNvPr>
          <p:cNvSpPr/>
          <p:nvPr/>
        </p:nvSpPr>
        <p:spPr>
          <a:xfrm>
            <a:off x="8384460" y="3661393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66A40B-A17C-44F2-B526-C93A77670D42}"/>
              </a:ext>
            </a:extLst>
          </p:cNvPr>
          <p:cNvSpPr/>
          <p:nvPr/>
        </p:nvSpPr>
        <p:spPr>
          <a:xfrm>
            <a:off x="9910804" y="3610706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C67119-B64E-4A58-90A5-C13F874FC251}"/>
              </a:ext>
            </a:extLst>
          </p:cNvPr>
          <p:cNvSpPr/>
          <p:nvPr/>
        </p:nvSpPr>
        <p:spPr>
          <a:xfrm>
            <a:off x="7720246" y="4602751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51CFDE-6A32-4E45-9539-62BC3BF2E111}"/>
              </a:ext>
            </a:extLst>
          </p:cNvPr>
          <p:cNvSpPr/>
          <p:nvPr/>
        </p:nvSpPr>
        <p:spPr>
          <a:xfrm>
            <a:off x="9125882" y="4602751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55C7AA-996C-4905-99DE-DE2C2CEFE6A2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8996844" y="3453405"/>
            <a:ext cx="228864" cy="31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5779E4-91D2-47F8-911C-8AF13F053475}"/>
              </a:ext>
            </a:extLst>
          </p:cNvPr>
          <p:cNvCxnSpPr>
            <a:cxnSpLocks/>
          </p:cNvCxnSpPr>
          <p:nvPr/>
        </p:nvCxnSpPr>
        <p:spPr>
          <a:xfrm flipV="1">
            <a:off x="8262071" y="4314859"/>
            <a:ext cx="228864" cy="31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CC17CA-7A97-4C74-9624-3B8E53B9E99C}"/>
              </a:ext>
            </a:extLst>
          </p:cNvPr>
          <p:cNvCxnSpPr>
            <a:cxnSpLocks/>
          </p:cNvCxnSpPr>
          <p:nvPr/>
        </p:nvCxnSpPr>
        <p:spPr>
          <a:xfrm flipH="1" flipV="1">
            <a:off x="8991107" y="4314861"/>
            <a:ext cx="269550" cy="31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E906FA-B330-45D7-A1CA-3AEA4E339798}"/>
              </a:ext>
            </a:extLst>
          </p:cNvPr>
          <p:cNvCxnSpPr>
            <a:cxnSpLocks/>
          </p:cNvCxnSpPr>
          <p:nvPr/>
        </p:nvCxnSpPr>
        <p:spPr>
          <a:xfrm flipH="1" flipV="1">
            <a:off x="9822232" y="3325847"/>
            <a:ext cx="269550" cy="31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BF8C8-512E-4973-A241-18AF6FB0DA18}"/>
              </a:ext>
            </a:extLst>
          </p:cNvPr>
          <p:cNvCxnSpPr/>
          <p:nvPr/>
        </p:nvCxnSpPr>
        <p:spPr>
          <a:xfrm>
            <a:off x="4220308" y="3999864"/>
            <a:ext cx="19793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E6EDF97-907D-467B-BF9D-E7008FF77FB5}"/>
              </a:ext>
            </a:extLst>
          </p:cNvPr>
          <p:cNvSpPr/>
          <p:nvPr/>
        </p:nvSpPr>
        <p:spPr>
          <a:xfrm>
            <a:off x="1418315" y="2768570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D93D82-0525-479E-BC57-40941FE565B2}"/>
              </a:ext>
            </a:extLst>
          </p:cNvPr>
          <p:cNvSpPr/>
          <p:nvPr/>
        </p:nvSpPr>
        <p:spPr>
          <a:xfrm>
            <a:off x="700863" y="3704561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CA6F9-98BD-472E-A473-0AC673622E36}"/>
              </a:ext>
            </a:extLst>
          </p:cNvPr>
          <p:cNvSpPr/>
          <p:nvPr/>
        </p:nvSpPr>
        <p:spPr>
          <a:xfrm>
            <a:off x="2227207" y="3653874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09EF01-A78A-4B15-A8E5-F5653D9D43D7}"/>
              </a:ext>
            </a:extLst>
          </p:cNvPr>
          <p:cNvSpPr/>
          <p:nvPr/>
        </p:nvSpPr>
        <p:spPr>
          <a:xfrm>
            <a:off x="1542111" y="4602751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BBDA92-0ACD-48C7-8B1A-0E3256676D9F}"/>
              </a:ext>
            </a:extLst>
          </p:cNvPr>
          <p:cNvSpPr/>
          <p:nvPr/>
        </p:nvSpPr>
        <p:spPr>
          <a:xfrm>
            <a:off x="2947747" y="4602751"/>
            <a:ext cx="717452" cy="728003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CB2848-091B-4AA8-8FD5-B8FDFF9E80B3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1313247" y="3496573"/>
            <a:ext cx="228864" cy="31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75EFBE-A9F3-482D-B7E0-CDA0C8F6380E}"/>
              </a:ext>
            </a:extLst>
          </p:cNvPr>
          <p:cNvCxnSpPr>
            <a:cxnSpLocks/>
          </p:cNvCxnSpPr>
          <p:nvPr/>
        </p:nvCxnSpPr>
        <p:spPr>
          <a:xfrm flipV="1">
            <a:off x="2083936" y="4314859"/>
            <a:ext cx="228864" cy="31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0A667A-0BC1-4858-9227-48DD62B983FA}"/>
              </a:ext>
            </a:extLst>
          </p:cNvPr>
          <p:cNvCxnSpPr>
            <a:cxnSpLocks/>
          </p:cNvCxnSpPr>
          <p:nvPr/>
        </p:nvCxnSpPr>
        <p:spPr>
          <a:xfrm flipH="1" flipV="1">
            <a:off x="2812972" y="4314861"/>
            <a:ext cx="269550" cy="31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EF2DFD-5EEE-4703-8EB9-D6D9CC7EE4F0}"/>
              </a:ext>
            </a:extLst>
          </p:cNvPr>
          <p:cNvCxnSpPr>
            <a:cxnSpLocks/>
          </p:cNvCxnSpPr>
          <p:nvPr/>
        </p:nvCxnSpPr>
        <p:spPr>
          <a:xfrm flipH="1" flipV="1">
            <a:off x="2138635" y="3369015"/>
            <a:ext cx="269550" cy="31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9C6996-3B46-4ED0-A355-B751FC9E0AD0}"/>
              </a:ext>
            </a:extLst>
          </p:cNvPr>
          <p:cNvSpPr txBox="1"/>
          <p:nvPr/>
        </p:nvSpPr>
        <p:spPr>
          <a:xfrm>
            <a:off x="4276577" y="3270112"/>
            <a:ext cx="2014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Zag Rotation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547104-4B12-40D7-B08F-FB59B8FAB9CD}"/>
              </a:ext>
            </a:extLst>
          </p:cNvPr>
          <p:cNvSpPr txBox="1"/>
          <p:nvPr/>
        </p:nvSpPr>
        <p:spPr>
          <a:xfrm>
            <a:off x="622980" y="565205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40424E"/>
                </a:solidFill>
                <a:effectLst/>
                <a:latin typeface="urw-din"/>
              </a:rPr>
              <a:t>Node is child of root : 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Node is either a right child of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9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Operations – Zig - Zig Rotation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3E0DF4-42B0-4B43-BE04-A629A76E5DB9}"/>
              </a:ext>
            </a:extLst>
          </p:cNvPr>
          <p:cNvSpPr/>
          <p:nvPr/>
        </p:nvSpPr>
        <p:spPr>
          <a:xfrm>
            <a:off x="1922514" y="2213644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BF8C8-512E-4973-A241-18AF6FB0DA18}"/>
              </a:ext>
            </a:extLst>
          </p:cNvPr>
          <p:cNvCxnSpPr>
            <a:cxnSpLocks/>
          </p:cNvCxnSpPr>
          <p:nvPr/>
        </p:nvCxnSpPr>
        <p:spPr>
          <a:xfrm>
            <a:off x="3448978" y="4026574"/>
            <a:ext cx="1055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9C6996-3B46-4ED0-A355-B751FC9E0AD0}"/>
              </a:ext>
            </a:extLst>
          </p:cNvPr>
          <p:cNvSpPr txBox="1"/>
          <p:nvPr/>
        </p:nvSpPr>
        <p:spPr>
          <a:xfrm>
            <a:off x="3657575" y="3354724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Zig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547104-4B12-40D7-B08F-FB59B8FAB9CD}"/>
              </a:ext>
            </a:extLst>
          </p:cNvPr>
          <p:cNvSpPr txBox="1"/>
          <p:nvPr/>
        </p:nvSpPr>
        <p:spPr>
          <a:xfrm>
            <a:off x="608402" y="5948919"/>
            <a:ext cx="10675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40424E"/>
                </a:solidFill>
                <a:effectLst/>
                <a:latin typeface="urw-din"/>
              </a:rPr>
              <a:t>Node has both parent and grandparent : 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Node is left child of parent and parent is also left child of grand parent 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BDD348C-B92E-41A9-8B04-938326027BD3}"/>
              </a:ext>
            </a:extLst>
          </p:cNvPr>
          <p:cNvSpPr/>
          <p:nvPr/>
        </p:nvSpPr>
        <p:spPr>
          <a:xfrm>
            <a:off x="1385621" y="2922388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56FEB9-9569-4B99-8D12-EE2A5CA54FD1}"/>
              </a:ext>
            </a:extLst>
          </p:cNvPr>
          <p:cNvSpPr/>
          <p:nvPr/>
        </p:nvSpPr>
        <p:spPr>
          <a:xfrm>
            <a:off x="2517997" y="2987905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28B0A29-4882-4C10-AC27-C6F2D72C27AF}"/>
              </a:ext>
            </a:extLst>
          </p:cNvPr>
          <p:cNvSpPr/>
          <p:nvPr/>
        </p:nvSpPr>
        <p:spPr>
          <a:xfrm>
            <a:off x="888851" y="3708569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9C08DC4-507D-424D-B92A-69C3F8536A62}"/>
              </a:ext>
            </a:extLst>
          </p:cNvPr>
          <p:cNvSpPr/>
          <p:nvPr/>
        </p:nvSpPr>
        <p:spPr>
          <a:xfrm>
            <a:off x="1922514" y="3808385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93E840D-7BC3-4704-8916-84663463C32B}"/>
              </a:ext>
            </a:extLst>
          </p:cNvPr>
          <p:cNvSpPr/>
          <p:nvPr/>
        </p:nvSpPr>
        <p:spPr>
          <a:xfrm>
            <a:off x="293368" y="4468412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A481F6E-ED57-4CBF-8E7E-8E62E47FFF1A}"/>
              </a:ext>
            </a:extLst>
          </p:cNvPr>
          <p:cNvSpPr/>
          <p:nvPr/>
        </p:nvSpPr>
        <p:spPr>
          <a:xfrm>
            <a:off x="1290776" y="4564025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CB852F-1E2C-43FC-A6E4-7510680B936D}"/>
              </a:ext>
            </a:extLst>
          </p:cNvPr>
          <p:cNvCxnSpPr>
            <a:stCxn id="70" idx="7"/>
          </p:cNvCxnSpPr>
          <p:nvPr/>
        </p:nvCxnSpPr>
        <p:spPr>
          <a:xfrm flipV="1">
            <a:off x="1893898" y="2777758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9B06866-5288-4490-92A0-832E70CFD0AE}"/>
              </a:ext>
            </a:extLst>
          </p:cNvPr>
          <p:cNvCxnSpPr/>
          <p:nvPr/>
        </p:nvCxnSpPr>
        <p:spPr>
          <a:xfrm flipV="1">
            <a:off x="1383300" y="3481282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505568-771D-4E95-9013-C47596AC68F7}"/>
              </a:ext>
            </a:extLst>
          </p:cNvPr>
          <p:cNvCxnSpPr/>
          <p:nvPr/>
        </p:nvCxnSpPr>
        <p:spPr>
          <a:xfrm flipV="1">
            <a:off x="812185" y="4269130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2C45481-AA1C-479E-AF77-EE13C960CA95}"/>
              </a:ext>
            </a:extLst>
          </p:cNvPr>
          <p:cNvCxnSpPr>
            <a:cxnSpLocks/>
            <a:stCxn id="75" idx="0"/>
            <a:endCxn id="72" idx="5"/>
          </p:cNvCxnSpPr>
          <p:nvPr/>
        </p:nvCxnSpPr>
        <p:spPr>
          <a:xfrm flipH="1" flipV="1">
            <a:off x="1397128" y="4190326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527522-EB1B-4FC8-B70C-6835058B8EED}"/>
              </a:ext>
            </a:extLst>
          </p:cNvPr>
          <p:cNvCxnSpPr>
            <a:cxnSpLocks/>
          </p:cNvCxnSpPr>
          <p:nvPr/>
        </p:nvCxnSpPr>
        <p:spPr>
          <a:xfrm flipH="1" flipV="1">
            <a:off x="1883088" y="3419405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1628AD-1955-4D0C-81CE-E715057A26E7}"/>
              </a:ext>
            </a:extLst>
          </p:cNvPr>
          <p:cNvCxnSpPr>
            <a:cxnSpLocks/>
          </p:cNvCxnSpPr>
          <p:nvPr/>
        </p:nvCxnSpPr>
        <p:spPr>
          <a:xfrm flipH="1" flipV="1">
            <a:off x="2470134" y="2719242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5B52CAA-91A6-4693-B99A-C898C80ACD18}"/>
              </a:ext>
            </a:extLst>
          </p:cNvPr>
          <p:cNvSpPr/>
          <p:nvPr/>
        </p:nvSpPr>
        <p:spPr>
          <a:xfrm>
            <a:off x="6834969" y="321470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01BD3B9-EB46-4327-AB1A-16F11F79260C}"/>
              </a:ext>
            </a:extLst>
          </p:cNvPr>
          <p:cNvSpPr/>
          <p:nvPr/>
        </p:nvSpPr>
        <p:spPr>
          <a:xfrm>
            <a:off x="5977589" y="2528467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825AF56-C916-406A-9E6D-50C9AF7D1D28}"/>
              </a:ext>
            </a:extLst>
          </p:cNvPr>
          <p:cNvSpPr/>
          <p:nvPr/>
        </p:nvSpPr>
        <p:spPr>
          <a:xfrm>
            <a:off x="7409003" y="4124526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9738B12-62AA-4B2E-B3B4-5661CC48BB99}"/>
              </a:ext>
            </a:extLst>
          </p:cNvPr>
          <p:cNvSpPr/>
          <p:nvPr/>
        </p:nvSpPr>
        <p:spPr>
          <a:xfrm>
            <a:off x="5089704" y="335738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A3FE6F8-B820-4D76-8FF2-FE066DDE64E6}"/>
              </a:ext>
            </a:extLst>
          </p:cNvPr>
          <p:cNvSpPr/>
          <p:nvPr/>
        </p:nvSpPr>
        <p:spPr>
          <a:xfrm>
            <a:off x="6417221" y="413377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F409DB-B9EC-442C-8A6F-D2AE83368A99}"/>
              </a:ext>
            </a:extLst>
          </p:cNvPr>
          <p:cNvSpPr/>
          <p:nvPr/>
        </p:nvSpPr>
        <p:spPr>
          <a:xfrm>
            <a:off x="4494221" y="411722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09007CB-3666-4DF6-A23E-D7B6FCA8ABEF}"/>
              </a:ext>
            </a:extLst>
          </p:cNvPr>
          <p:cNvSpPr/>
          <p:nvPr/>
        </p:nvSpPr>
        <p:spPr>
          <a:xfrm>
            <a:off x="5491629" y="4212836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0040BA6-6692-4CF0-8315-47B14818D55F}"/>
              </a:ext>
            </a:extLst>
          </p:cNvPr>
          <p:cNvCxnSpPr>
            <a:cxnSpLocks/>
          </p:cNvCxnSpPr>
          <p:nvPr/>
        </p:nvCxnSpPr>
        <p:spPr>
          <a:xfrm flipV="1">
            <a:off x="6754604" y="3863571"/>
            <a:ext cx="166619" cy="241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A13DEA-7183-477B-8EE1-ABF46BF352F7}"/>
              </a:ext>
            </a:extLst>
          </p:cNvPr>
          <p:cNvCxnSpPr>
            <a:cxnSpLocks/>
          </p:cNvCxnSpPr>
          <p:nvPr/>
        </p:nvCxnSpPr>
        <p:spPr>
          <a:xfrm flipV="1">
            <a:off x="5584153" y="3058037"/>
            <a:ext cx="393436" cy="299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A500C9-A44C-40C2-9107-DB30279EE7B5}"/>
              </a:ext>
            </a:extLst>
          </p:cNvPr>
          <p:cNvCxnSpPr/>
          <p:nvPr/>
        </p:nvCxnSpPr>
        <p:spPr>
          <a:xfrm flipV="1">
            <a:off x="5013038" y="3917941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262357-00DE-4A08-91E6-4F8BD9B51915}"/>
              </a:ext>
            </a:extLst>
          </p:cNvPr>
          <p:cNvCxnSpPr>
            <a:cxnSpLocks/>
            <a:stCxn id="91" idx="0"/>
            <a:endCxn id="88" idx="5"/>
          </p:cNvCxnSpPr>
          <p:nvPr/>
        </p:nvCxnSpPr>
        <p:spPr>
          <a:xfrm flipH="1" flipV="1">
            <a:off x="5597981" y="3839137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5DB8C1-C418-47FD-8668-D1A2F287D3F3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6587033" y="2958153"/>
            <a:ext cx="335142" cy="339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34C2DEA-7467-46CC-B1B7-FBDAD2C18DCD}"/>
              </a:ext>
            </a:extLst>
          </p:cNvPr>
          <p:cNvCxnSpPr>
            <a:cxnSpLocks/>
          </p:cNvCxnSpPr>
          <p:nvPr/>
        </p:nvCxnSpPr>
        <p:spPr>
          <a:xfrm flipH="1" flipV="1">
            <a:off x="7391304" y="3731091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DD039E2-4FE6-4ACA-AB5C-2D9C98887BA9}"/>
              </a:ext>
            </a:extLst>
          </p:cNvPr>
          <p:cNvSpPr/>
          <p:nvPr/>
        </p:nvSpPr>
        <p:spPr>
          <a:xfrm>
            <a:off x="10781627" y="3858177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B43C638-951A-48AC-B5DE-3E0FF08C430E}"/>
              </a:ext>
            </a:extLst>
          </p:cNvPr>
          <p:cNvSpPr/>
          <p:nvPr/>
        </p:nvSpPr>
        <p:spPr>
          <a:xfrm>
            <a:off x="10105408" y="3035149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E502E31-CFFA-4441-80AC-07A42D4DA1E2}"/>
              </a:ext>
            </a:extLst>
          </p:cNvPr>
          <p:cNvSpPr/>
          <p:nvPr/>
        </p:nvSpPr>
        <p:spPr>
          <a:xfrm>
            <a:off x="11355661" y="476800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F82FB40-BA5F-4784-B2F9-D2C2A46C20D7}"/>
              </a:ext>
            </a:extLst>
          </p:cNvPr>
          <p:cNvSpPr/>
          <p:nvPr/>
        </p:nvSpPr>
        <p:spPr>
          <a:xfrm>
            <a:off x="9289037" y="2444685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8F0D9FC-FF49-4367-9EA4-15BA8BC638A9}"/>
              </a:ext>
            </a:extLst>
          </p:cNvPr>
          <p:cNvSpPr/>
          <p:nvPr/>
        </p:nvSpPr>
        <p:spPr>
          <a:xfrm>
            <a:off x="10363879" y="477725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C52188-DE8A-437B-9FA2-AC0C313B5580}"/>
              </a:ext>
            </a:extLst>
          </p:cNvPr>
          <p:cNvSpPr/>
          <p:nvPr/>
        </p:nvSpPr>
        <p:spPr>
          <a:xfrm>
            <a:off x="8726669" y="3201966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0D9932-6BA9-485D-BF21-4511562E445A}"/>
              </a:ext>
            </a:extLst>
          </p:cNvPr>
          <p:cNvSpPr/>
          <p:nvPr/>
        </p:nvSpPr>
        <p:spPr>
          <a:xfrm>
            <a:off x="9704657" y="3953797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ABA5C3-3198-4F6D-9009-1C9CF372C567}"/>
              </a:ext>
            </a:extLst>
          </p:cNvPr>
          <p:cNvCxnSpPr>
            <a:cxnSpLocks/>
          </p:cNvCxnSpPr>
          <p:nvPr/>
        </p:nvCxnSpPr>
        <p:spPr>
          <a:xfrm flipV="1">
            <a:off x="10701262" y="4507048"/>
            <a:ext cx="166619" cy="241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81E0DB-7EE4-4445-A6A3-E601C5532ADE}"/>
              </a:ext>
            </a:extLst>
          </p:cNvPr>
          <p:cNvCxnSpPr>
            <a:cxnSpLocks/>
          </p:cNvCxnSpPr>
          <p:nvPr/>
        </p:nvCxnSpPr>
        <p:spPr>
          <a:xfrm flipV="1">
            <a:off x="10049173" y="3561727"/>
            <a:ext cx="196718" cy="39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47CA919-0620-4CB5-98A7-D6CEC7966E31}"/>
              </a:ext>
            </a:extLst>
          </p:cNvPr>
          <p:cNvCxnSpPr/>
          <p:nvPr/>
        </p:nvCxnSpPr>
        <p:spPr>
          <a:xfrm flipV="1">
            <a:off x="9245486" y="3002684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A510E7B-D4E0-41B0-B1F7-FF0DA94496BE}"/>
              </a:ext>
            </a:extLst>
          </p:cNvPr>
          <p:cNvCxnSpPr>
            <a:cxnSpLocks/>
          </p:cNvCxnSpPr>
          <p:nvPr/>
        </p:nvCxnSpPr>
        <p:spPr>
          <a:xfrm flipH="1" flipV="1">
            <a:off x="9884521" y="2801303"/>
            <a:ext cx="329304" cy="294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D198D18-C543-4985-8DA0-36E286D9BE9C}"/>
              </a:ext>
            </a:extLst>
          </p:cNvPr>
          <p:cNvCxnSpPr>
            <a:cxnSpLocks/>
          </p:cNvCxnSpPr>
          <p:nvPr/>
        </p:nvCxnSpPr>
        <p:spPr>
          <a:xfrm flipH="1" flipV="1">
            <a:off x="10629385" y="3503518"/>
            <a:ext cx="329977" cy="32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85128BF-9683-4B7B-A8DC-5C87C5526C79}"/>
              </a:ext>
            </a:extLst>
          </p:cNvPr>
          <p:cNvCxnSpPr>
            <a:cxnSpLocks/>
          </p:cNvCxnSpPr>
          <p:nvPr/>
        </p:nvCxnSpPr>
        <p:spPr>
          <a:xfrm flipH="1" flipV="1">
            <a:off x="11337962" y="4374568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8E7C4CF-F552-4BAE-B1AB-9EE9BF6C2A51}"/>
              </a:ext>
            </a:extLst>
          </p:cNvPr>
          <p:cNvSpPr txBox="1"/>
          <p:nvPr/>
        </p:nvSpPr>
        <p:spPr>
          <a:xfrm>
            <a:off x="7683050" y="3022137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Zig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C727AFE-6C37-41C6-A72F-BA39A4D09F09}"/>
              </a:ext>
            </a:extLst>
          </p:cNvPr>
          <p:cNvCxnSpPr>
            <a:cxnSpLocks/>
          </p:cNvCxnSpPr>
          <p:nvPr/>
        </p:nvCxnSpPr>
        <p:spPr>
          <a:xfrm>
            <a:off x="7498122" y="3746311"/>
            <a:ext cx="1055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7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Operations – Zag - Zag Rotation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3E0DF4-42B0-4B43-BE04-A629A76E5DB9}"/>
              </a:ext>
            </a:extLst>
          </p:cNvPr>
          <p:cNvSpPr/>
          <p:nvPr/>
        </p:nvSpPr>
        <p:spPr>
          <a:xfrm>
            <a:off x="10582445" y="2184229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BF8C8-512E-4973-A241-18AF6FB0DA18}"/>
              </a:ext>
            </a:extLst>
          </p:cNvPr>
          <p:cNvCxnSpPr>
            <a:cxnSpLocks/>
          </p:cNvCxnSpPr>
          <p:nvPr/>
        </p:nvCxnSpPr>
        <p:spPr>
          <a:xfrm>
            <a:off x="3448978" y="4026574"/>
            <a:ext cx="1055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9C6996-3B46-4ED0-A355-B751FC9E0AD0}"/>
              </a:ext>
            </a:extLst>
          </p:cNvPr>
          <p:cNvSpPr txBox="1"/>
          <p:nvPr/>
        </p:nvSpPr>
        <p:spPr>
          <a:xfrm>
            <a:off x="3657575" y="3354724"/>
            <a:ext cx="69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Zag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547104-4B12-40D7-B08F-FB59B8FAB9CD}"/>
              </a:ext>
            </a:extLst>
          </p:cNvPr>
          <p:cNvSpPr txBox="1"/>
          <p:nvPr/>
        </p:nvSpPr>
        <p:spPr>
          <a:xfrm>
            <a:off x="608402" y="5948919"/>
            <a:ext cx="10675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40424E"/>
                </a:solidFill>
                <a:effectLst/>
                <a:latin typeface="urw-din"/>
              </a:rPr>
              <a:t>Node has both parent and grandparent : 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Node is </a:t>
            </a:r>
            <a:r>
              <a:rPr lang="en-IN" dirty="0">
                <a:solidFill>
                  <a:srgbClr val="40424E"/>
                </a:solidFill>
                <a:latin typeface="urw-din"/>
              </a:rPr>
              <a:t>right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 child of parent and parent is also </a:t>
            </a:r>
            <a:r>
              <a:rPr lang="en-IN" dirty="0">
                <a:solidFill>
                  <a:srgbClr val="40424E"/>
                </a:solidFill>
                <a:latin typeface="urw-din"/>
              </a:rPr>
              <a:t>right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 child of grand parent 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BDD348C-B92E-41A9-8B04-938326027BD3}"/>
              </a:ext>
            </a:extLst>
          </p:cNvPr>
          <p:cNvSpPr/>
          <p:nvPr/>
        </p:nvSpPr>
        <p:spPr>
          <a:xfrm>
            <a:off x="10045552" y="289297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56FEB9-9569-4B99-8D12-EE2A5CA54FD1}"/>
              </a:ext>
            </a:extLst>
          </p:cNvPr>
          <p:cNvSpPr/>
          <p:nvPr/>
        </p:nvSpPr>
        <p:spPr>
          <a:xfrm>
            <a:off x="11177928" y="295849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28B0A29-4882-4C10-AC27-C6F2D72C27AF}"/>
              </a:ext>
            </a:extLst>
          </p:cNvPr>
          <p:cNvSpPr/>
          <p:nvPr/>
        </p:nvSpPr>
        <p:spPr>
          <a:xfrm>
            <a:off x="9548782" y="3679154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9C08DC4-507D-424D-B92A-69C3F8536A62}"/>
              </a:ext>
            </a:extLst>
          </p:cNvPr>
          <p:cNvSpPr/>
          <p:nvPr/>
        </p:nvSpPr>
        <p:spPr>
          <a:xfrm>
            <a:off x="10582445" y="377897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93E840D-7BC3-4704-8916-84663463C32B}"/>
              </a:ext>
            </a:extLst>
          </p:cNvPr>
          <p:cNvSpPr/>
          <p:nvPr/>
        </p:nvSpPr>
        <p:spPr>
          <a:xfrm>
            <a:off x="8953299" y="4438997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A481F6E-ED57-4CBF-8E7E-8E62E47FFF1A}"/>
              </a:ext>
            </a:extLst>
          </p:cNvPr>
          <p:cNvSpPr/>
          <p:nvPr/>
        </p:nvSpPr>
        <p:spPr>
          <a:xfrm>
            <a:off x="9950707" y="453461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CB852F-1E2C-43FC-A6E4-7510680B936D}"/>
              </a:ext>
            </a:extLst>
          </p:cNvPr>
          <p:cNvCxnSpPr>
            <a:stCxn id="70" idx="7"/>
          </p:cNvCxnSpPr>
          <p:nvPr/>
        </p:nvCxnSpPr>
        <p:spPr>
          <a:xfrm flipV="1">
            <a:off x="10553829" y="2748343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9B06866-5288-4490-92A0-832E70CFD0AE}"/>
              </a:ext>
            </a:extLst>
          </p:cNvPr>
          <p:cNvCxnSpPr/>
          <p:nvPr/>
        </p:nvCxnSpPr>
        <p:spPr>
          <a:xfrm flipV="1">
            <a:off x="10043231" y="3451867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505568-771D-4E95-9013-C47596AC68F7}"/>
              </a:ext>
            </a:extLst>
          </p:cNvPr>
          <p:cNvCxnSpPr/>
          <p:nvPr/>
        </p:nvCxnSpPr>
        <p:spPr>
          <a:xfrm flipV="1">
            <a:off x="9472116" y="4239715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2C45481-AA1C-479E-AF77-EE13C960CA95}"/>
              </a:ext>
            </a:extLst>
          </p:cNvPr>
          <p:cNvCxnSpPr>
            <a:cxnSpLocks/>
            <a:stCxn id="75" idx="0"/>
            <a:endCxn id="72" idx="5"/>
          </p:cNvCxnSpPr>
          <p:nvPr/>
        </p:nvCxnSpPr>
        <p:spPr>
          <a:xfrm flipH="1" flipV="1">
            <a:off x="10057059" y="4160911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527522-EB1B-4FC8-B70C-6835058B8EED}"/>
              </a:ext>
            </a:extLst>
          </p:cNvPr>
          <p:cNvCxnSpPr>
            <a:cxnSpLocks/>
          </p:cNvCxnSpPr>
          <p:nvPr/>
        </p:nvCxnSpPr>
        <p:spPr>
          <a:xfrm flipH="1" flipV="1">
            <a:off x="10543019" y="3389990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1628AD-1955-4D0C-81CE-E715057A26E7}"/>
              </a:ext>
            </a:extLst>
          </p:cNvPr>
          <p:cNvCxnSpPr>
            <a:cxnSpLocks/>
          </p:cNvCxnSpPr>
          <p:nvPr/>
        </p:nvCxnSpPr>
        <p:spPr>
          <a:xfrm flipH="1" flipV="1">
            <a:off x="11130065" y="2689827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5B52CAA-91A6-4693-B99A-C898C80ACD18}"/>
              </a:ext>
            </a:extLst>
          </p:cNvPr>
          <p:cNvSpPr/>
          <p:nvPr/>
        </p:nvSpPr>
        <p:spPr>
          <a:xfrm>
            <a:off x="6834969" y="321470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01BD3B9-EB46-4327-AB1A-16F11F79260C}"/>
              </a:ext>
            </a:extLst>
          </p:cNvPr>
          <p:cNvSpPr/>
          <p:nvPr/>
        </p:nvSpPr>
        <p:spPr>
          <a:xfrm>
            <a:off x="5977589" y="2528467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825AF56-C916-406A-9E6D-50C9AF7D1D28}"/>
              </a:ext>
            </a:extLst>
          </p:cNvPr>
          <p:cNvSpPr/>
          <p:nvPr/>
        </p:nvSpPr>
        <p:spPr>
          <a:xfrm>
            <a:off x="7409003" y="4124526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9738B12-62AA-4B2E-B3B4-5661CC48BB99}"/>
              </a:ext>
            </a:extLst>
          </p:cNvPr>
          <p:cNvSpPr/>
          <p:nvPr/>
        </p:nvSpPr>
        <p:spPr>
          <a:xfrm>
            <a:off x="5089704" y="335738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A3FE6F8-B820-4D76-8FF2-FE066DDE64E6}"/>
              </a:ext>
            </a:extLst>
          </p:cNvPr>
          <p:cNvSpPr/>
          <p:nvPr/>
        </p:nvSpPr>
        <p:spPr>
          <a:xfrm>
            <a:off x="6417221" y="413377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F409DB-B9EC-442C-8A6F-D2AE83368A99}"/>
              </a:ext>
            </a:extLst>
          </p:cNvPr>
          <p:cNvSpPr/>
          <p:nvPr/>
        </p:nvSpPr>
        <p:spPr>
          <a:xfrm>
            <a:off x="4494221" y="411722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09007CB-3666-4DF6-A23E-D7B6FCA8ABEF}"/>
              </a:ext>
            </a:extLst>
          </p:cNvPr>
          <p:cNvSpPr/>
          <p:nvPr/>
        </p:nvSpPr>
        <p:spPr>
          <a:xfrm>
            <a:off x="5491629" y="4212836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0040BA6-6692-4CF0-8315-47B14818D55F}"/>
              </a:ext>
            </a:extLst>
          </p:cNvPr>
          <p:cNvCxnSpPr>
            <a:cxnSpLocks/>
          </p:cNvCxnSpPr>
          <p:nvPr/>
        </p:nvCxnSpPr>
        <p:spPr>
          <a:xfrm flipV="1">
            <a:off x="6754604" y="3863571"/>
            <a:ext cx="166619" cy="241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A13DEA-7183-477B-8EE1-ABF46BF352F7}"/>
              </a:ext>
            </a:extLst>
          </p:cNvPr>
          <p:cNvCxnSpPr>
            <a:cxnSpLocks/>
          </p:cNvCxnSpPr>
          <p:nvPr/>
        </p:nvCxnSpPr>
        <p:spPr>
          <a:xfrm flipV="1">
            <a:off x="5584153" y="3058037"/>
            <a:ext cx="393436" cy="299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A500C9-A44C-40C2-9107-DB30279EE7B5}"/>
              </a:ext>
            </a:extLst>
          </p:cNvPr>
          <p:cNvCxnSpPr/>
          <p:nvPr/>
        </p:nvCxnSpPr>
        <p:spPr>
          <a:xfrm flipV="1">
            <a:off x="5013038" y="3917941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262357-00DE-4A08-91E6-4F8BD9B51915}"/>
              </a:ext>
            </a:extLst>
          </p:cNvPr>
          <p:cNvCxnSpPr>
            <a:cxnSpLocks/>
            <a:stCxn id="91" idx="0"/>
            <a:endCxn id="88" idx="5"/>
          </p:cNvCxnSpPr>
          <p:nvPr/>
        </p:nvCxnSpPr>
        <p:spPr>
          <a:xfrm flipH="1" flipV="1">
            <a:off x="5597981" y="3839137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5DB8C1-C418-47FD-8668-D1A2F287D3F3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6587033" y="2958153"/>
            <a:ext cx="335142" cy="339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34C2DEA-7467-46CC-B1B7-FBDAD2C18DCD}"/>
              </a:ext>
            </a:extLst>
          </p:cNvPr>
          <p:cNvCxnSpPr>
            <a:cxnSpLocks/>
          </p:cNvCxnSpPr>
          <p:nvPr/>
        </p:nvCxnSpPr>
        <p:spPr>
          <a:xfrm flipH="1" flipV="1">
            <a:off x="7391304" y="3731091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DD039E2-4FE6-4ACA-AB5C-2D9C98887BA9}"/>
              </a:ext>
            </a:extLst>
          </p:cNvPr>
          <p:cNvSpPr/>
          <p:nvPr/>
        </p:nvSpPr>
        <p:spPr>
          <a:xfrm>
            <a:off x="2510368" y="3779114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B43C638-951A-48AC-B5DE-3E0FF08C430E}"/>
              </a:ext>
            </a:extLst>
          </p:cNvPr>
          <p:cNvSpPr/>
          <p:nvPr/>
        </p:nvSpPr>
        <p:spPr>
          <a:xfrm>
            <a:off x="1834149" y="2956086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E502E31-CFFA-4441-80AC-07A42D4DA1E2}"/>
              </a:ext>
            </a:extLst>
          </p:cNvPr>
          <p:cNvSpPr/>
          <p:nvPr/>
        </p:nvSpPr>
        <p:spPr>
          <a:xfrm>
            <a:off x="3084402" y="468894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F82FB40-BA5F-4784-B2F9-D2C2A46C20D7}"/>
              </a:ext>
            </a:extLst>
          </p:cNvPr>
          <p:cNvSpPr/>
          <p:nvPr/>
        </p:nvSpPr>
        <p:spPr>
          <a:xfrm>
            <a:off x="1017778" y="2365622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8F0D9FC-FF49-4367-9EA4-15BA8BC638A9}"/>
              </a:ext>
            </a:extLst>
          </p:cNvPr>
          <p:cNvSpPr/>
          <p:nvPr/>
        </p:nvSpPr>
        <p:spPr>
          <a:xfrm>
            <a:off x="2092620" y="4698187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C52188-DE8A-437B-9FA2-AC0C313B5580}"/>
              </a:ext>
            </a:extLst>
          </p:cNvPr>
          <p:cNvSpPr/>
          <p:nvPr/>
        </p:nvSpPr>
        <p:spPr>
          <a:xfrm>
            <a:off x="455410" y="312290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0D9932-6BA9-485D-BF21-4511562E445A}"/>
              </a:ext>
            </a:extLst>
          </p:cNvPr>
          <p:cNvSpPr/>
          <p:nvPr/>
        </p:nvSpPr>
        <p:spPr>
          <a:xfrm>
            <a:off x="1433398" y="3874734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ABA5C3-3198-4F6D-9009-1C9CF372C567}"/>
              </a:ext>
            </a:extLst>
          </p:cNvPr>
          <p:cNvCxnSpPr>
            <a:cxnSpLocks/>
          </p:cNvCxnSpPr>
          <p:nvPr/>
        </p:nvCxnSpPr>
        <p:spPr>
          <a:xfrm flipV="1">
            <a:off x="2430003" y="4427985"/>
            <a:ext cx="166619" cy="241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81E0DB-7EE4-4445-A6A3-E601C5532ADE}"/>
              </a:ext>
            </a:extLst>
          </p:cNvPr>
          <p:cNvCxnSpPr>
            <a:cxnSpLocks/>
          </p:cNvCxnSpPr>
          <p:nvPr/>
        </p:nvCxnSpPr>
        <p:spPr>
          <a:xfrm flipV="1">
            <a:off x="1777914" y="3482664"/>
            <a:ext cx="196718" cy="39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47CA919-0620-4CB5-98A7-D6CEC7966E31}"/>
              </a:ext>
            </a:extLst>
          </p:cNvPr>
          <p:cNvCxnSpPr/>
          <p:nvPr/>
        </p:nvCxnSpPr>
        <p:spPr>
          <a:xfrm flipV="1">
            <a:off x="974227" y="2923621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A510E7B-D4E0-41B0-B1F7-FF0DA94496BE}"/>
              </a:ext>
            </a:extLst>
          </p:cNvPr>
          <p:cNvCxnSpPr>
            <a:cxnSpLocks/>
          </p:cNvCxnSpPr>
          <p:nvPr/>
        </p:nvCxnSpPr>
        <p:spPr>
          <a:xfrm flipH="1" flipV="1">
            <a:off x="1613262" y="2722240"/>
            <a:ext cx="329304" cy="294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D198D18-C543-4985-8DA0-36E286D9BE9C}"/>
              </a:ext>
            </a:extLst>
          </p:cNvPr>
          <p:cNvCxnSpPr>
            <a:cxnSpLocks/>
          </p:cNvCxnSpPr>
          <p:nvPr/>
        </p:nvCxnSpPr>
        <p:spPr>
          <a:xfrm flipH="1" flipV="1">
            <a:off x="2358126" y="3424455"/>
            <a:ext cx="329977" cy="32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85128BF-9683-4B7B-A8DC-5C87C5526C79}"/>
              </a:ext>
            </a:extLst>
          </p:cNvPr>
          <p:cNvCxnSpPr>
            <a:cxnSpLocks/>
          </p:cNvCxnSpPr>
          <p:nvPr/>
        </p:nvCxnSpPr>
        <p:spPr>
          <a:xfrm flipH="1" flipV="1">
            <a:off x="3066703" y="4295505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8E7C4CF-F552-4BAE-B1AB-9EE9BF6C2A51}"/>
              </a:ext>
            </a:extLst>
          </p:cNvPr>
          <p:cNvSpPr txBox="1"/>
          <p:nvPr/>
        </p:nvSpPr>
        <p:spPr>
          <a:xfrm>
            <a:off x="7683050" y="3022137"/>
            <a:ext cx="69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Zag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C727AFE-6C37-41C6-A72F-BA39A4D09F09}"/>
              </a:ext>
            </a:extLst>
          </p:cNvPr>
          <p:cNvCxnSpPr>
            <a:cxnSpLocks/>
          </p:cNvCxnSpPr>
          <p:nvPr/>
        </p:nvCxnSpPr>
        <p:spPr>
          <a:xfrm>
            <a:off x="7498122" y="3746311"/>
            <a:ext cx="1055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3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Splay Operations – Zig - Zag Rotation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BF8C8-512E-4973-A241-18AF6FB0DA18}"/>
              </a:ext>
            </a:extLst>
          </p:cNvPr>
          <p:cNvCxnSpPr>
            <a:cxnSpLocks/>
          </p:cNvCxnSpPr>
          <p:nvPr/>
        </p:nvCxnSpPr>
        <p:spPr>
          <a:xfrm>
            <a:off x="3448978" y="4026574"/>
            <a:ext cx="1055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9C6996-3B46-4ED0-A355-B751FC9E0AD0}"/>
              </a:ext>
            </a:extLst>
          </p:cNvPr>
          <p:cNvSpPr txBox="1"/>
          <p:nvPr/>
        </p:nvSpPr>
        <p:spPr>
          <a:xfrm>
            <a:off x="3657575" y="3354724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Zig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547104-4B12-40D7-B08F-FB59B8FAB9CD}"/>
              </a:ext>
            </a:extLst>
          </p:cNvPr>
          <p:cNvSpPr txBox="1"/>
          <p:nvPr/>
        </p:nvSpPr>
        <p:spPr>
          <a:xfrm>
            <a:off x="758353" y="5862313"/>
            <a:ext cx="10675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40424E"/>
                </a:solidFill>
                <a:effectLst/>
                <a:latin typeface="urw-din"/>
              </a:rPr>
              <a:t>Node has both parent and grandparent : </a:t>
            </a:r>
            <a:r>
              <a:rPr lang="en-IN" b="0" i="0" dirty="0">
                <a:solidFill>
                  <a:srgbClr val="40424E"/>
                </a:solidFill>
                <a:effectLst/>
                <a:latin typeface="urw-din"/>
              </a:rPr>
              <a:t>Node is left child of parent and parent is right child of grand parent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DD039E2-4FE6-4ACA-AB5C-2D9C98887BA9}"/>
              </a:ext>
            </a:extLst>
          </p:cNvPr>
          <p:cNvSpPr/>
          <p:nvPr/>
        </p:nvSpPr>
        <p:spPr>
          <a:xfrm>
            <a:off x="2536563" y="3708868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B43C638-951A-48AC-B5DE-3E0FF08C430E}"/>
              </a:ext>
            </a:extLst>
          </p:cNvPr>
          <p:cNvSpPr/>
          <p:nvPr/>
        </p:nvSpPr>
        <p:spPr>
          <a:xfrm>
            <a:off x="1834149" y="2956086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E502E31-CFFA-4441-80AC-07A42D4DA1E2}"/>
              </a:ext>
            </a:extLst>
          </p:cNvPr>
          <p:cNvSpPr/>
          <p:nvPr/>
        </p:nvSpPr>
        <p:spPr>
          <a:xfrm>
            <a:off x="1982290" y="4686242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F82FB40-BA5F-4784-B2F9-D2C2A46C20D7}"/>
              </a:ext>
            </a:extLst>
          </p:cNvPr>
          <p:cNvSpPr/>
          <p:nvPr/>
        </p:nvSpPr>
        <p:spPr>
          <a:xfrm>
            <a:off x="1017778" y="2365622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8F0D9FC-FF49-4367-9EA4-15BA8BC638A9}"/>
              </a:ext>
            </a:extLst>
          </p:cNvPr>
          <p:cNvSpPr/>
          <p:nvPr/>
        </p:nvSpPr>
        <p:spPr>
          <a:xfrm>
            <a:off x="837915" y="4585511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C52188-DE8A-437B-9FA2-AC0C313B5580}"/>
              </a:ext>
            </a:extLst>
          </p:cNvPr>
          <p:cNvSpPr/>
          <p:nvPr/>
        </p:nvSpPr>
        <p:spPr>
          <a:xfrm>
            <a:off x="455410" y="312290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0D9932-6BA9-485D-BF21-4511562E445A}"/>
              </a:ext>
            </a:extLst>
          </p:cNvPr>
          <p:cNvSpPr/>
          <p:nvPr/>
        </p:nvSpPr>
        <p:spPr>
          <a:xfrm>
            <a:off x="1433398" y="3874734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ABA5C3-3198-4F6D-9009-1C9CF372C567}"/>
              </a:ext>
            </a:extLst>
          </p:cNvPr>
          <p:cNvCxnSpPr>
            <a:cxnSpLocks/>
          </p:cNvCxnSpPr>
          <p:nvPr/>
        </p:nvCxnSpPr>
        <p:spPr>
          <a:xfrm flipV="1">
            <a:off x="1348524" y="4399430"/>
            <a:ext cx="166619" cy="241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81E0DB-7EE4-4445-A6A3-E601C5532ADE}"/>
              </a:ext>
            </a:extLst>
          </p:cNvPr>
          <p:cNvCxnSpPr>
            <a:cxnSpLocks/>
          </p:cNvCxnSpPr>
          <p:nvPr/>
        </p:nvCxnSpPr>
        <p:spPr>
          <a:xfrm flipV="1">
            <a:off x="1777914" y="3482664"/>
            <a:ext cx="196718" cy="39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47CA919-0620-4CB5-98A7-D6CEC7966E31}"/>
              </a:ext>
            </a:extLst>
          </p:cNvPr>
          <p:cNvCxnSpPr/>
          <p:nvPr/>
        </p:nvCxnSpPr>
        <p:spPr>
          <a:xfrm flipV="1">
            <a:off x="974227" y="2923621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A510E7B-D4E0-41B0-B1F7-FF0DA94496BE}"/>
              </a:ext>
            </a:extLst>
          </p:cNvPr>
          <p:cNvCxnSpPr>
            <a:cxnSpLocks/>
          </p:cNvCxnSpPr>
          <p:nvPr/>
        </p:nvCxnSpPr>
        <p:spPr>
          <a:xfrm flipH="1" flipV="1">
            <a:off x="1613262" y="2722240"/>
            <a:ext cx="329304" cy="294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D198D18-C543-4985-8DA0-36E286D9BE9C}"/>
              </a:ext>
            </a:extLst>
          </p:cNvPr>
          <p:cNvCxnSpPr>
            <a:cxnSpLocks/>
          </p:cNvCxnSpPr>
          <p:nvPr/>
        </p:nvCxnSpPr>
        <p:spPr>
          <a:xfrm flipH="1" flipV="1">
            <a:off x="2358126" y="3424455"/>
            <a:ext cx="329977" cy="32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85128BF-9683-4B7B-A8DC-5C87C5526C79}"/>
              </a:ext>
            </a:extLst>
          </p:cNvPr>
          <p:cNvCxnSpPr>
            <a:cxnSpLocks/>
          </p:cNvCxnSpPr>
          <p:nvPr/>
        </p:nvCxnSpPr>
        <p:spPr>
          <a:xfrm flipH="1" flipV="1">
            <a:off x="1957455" y="4378827"/>
            <a:ext cx="191390" cy="373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8E7C4CF-F552-4BAE-B1AB-9EE9BF6C2A51}"/>
              </a:ext>
            </a:extLst>
          </p:cNvPr>
          <p:cNvSpPr txBox="1"/>
          <p:nvPr/>
        </p:nvSpPr>
        <p:spPr>
          <a:xfrm>
            <a:off x="7683050" y="3022137"/>
            <a:ext cx="69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Zag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C727AFE-6C37-41C6-A72F-BA39A4D09F09}"/>
              </a:ext>
            </a:extLst>
          </p:cNvPr>
          <p:cNvCxnSpPr>
            <a:cxnSpLocks/>
          </p:cNvCxnSpPr>
          <p:nvPr/>
        </p:nvCxnSpPr>
        <p:spPr>
          <a:xfrm>
            <a:off x="7498122" y="3746311"/>
            <a:ext cx="1055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F3D06-8E7A-4431-AC8E-E094DC39C457}"/>
              </a:ext>
            </a:extLst>
          </p:cNvPr>
          <p:cNvSpPr/>
          <p:nvPr/>
        </p:nvSpPr>
        <p:spPr>
          <a:xfrm>
            <a:off x="7221706" y="4505196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F658264-39F9-43ED-A5A9-66A78C29C873}"/>
              </a:ext>
            </a:extLst>
          </p:cNvPr>
          <p:cNvSpPr/>
          <p:nvPr/>
        </p:nvSpPr>
        <p:spPr>
          <a:xfrm>
            <a:off x="6561432" y="3667854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3BB02AA-B140-4B5E-9CCE-809B9C653297}"/>
              </a:ext>
            </a:extLst>
          </p:cNvPr>
          <p:cNvSpPr/>
          <p:nvPr/>
        </p:nvSpPr>
        <p:spPr>
          <a:xfrm>
            <a:off x="6029584" y="4553793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A09ED93-14F1-4F00-9C7D-91ED3DFF5107}"/>
              </a:ext>
            </a:extLst>
          </p:cNvPr>
          <p:cNvSpPr/>
          <p:nvPr/>
        </p:nvSpPr>
        <p:spPr>
          <a:xfrm>
            <a:off x="5053244" y="232003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A90AE0-A9CA-41D2-8A36-57CFDF6761B0}"/>
              </a:ext>
            </a:extLst>
          </p:cNvPr>
          <p:cNvSpPr/>
          <p:nvPr/>
        </p:nvSpPr>
        <p:spPr>
          <a:xfrm>
            <a:off x="5281413" y="3651622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70A1F6B-74BB-4683-9565-8D057A1ECEDC}"/>
              </a:ext>
            </a:extLst>
          </p:cNvPr>
          <p:cNvSpPr/>
          <p:nvPr/>
        </p:nvSpPr>
        <p:spPr>
          <a:xfrm>
            <a:off x="4490876" y="3077311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F44E7F-6CCC-49EC-BDF7-724D725A6B4C}"/>
              </a:ext>
            </a:extLst>
          </p:cNvPr>
          <p:cNvSpPr/>
          <p:nvPr/>
        </p:nvSpPr>
        <p:spPr>
          <a:xfrm>
            <a:off x="5876896" y="2940845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F2C296-5E6A-410B-9B91-A631E0634188}"/>
              </a:ext>
            </a:extLst>
          </p:cNvPr>
          <p:cNvCxnSpPr>
            <a:cxnSpLocks/>
          </p:cNvCxnSpPr>
          <p:nvPr/>
        </p:nvCxnSpPr>
        <p:spPr>
          <a:xfrm flipV="1">
            <a:off x="5792022" y="3465541"/>
            <a:ext cx="166619" cy="241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1EDE488-9FA7-43D4-8E84-EE14A928582D}"/>
              </a:ext>
            </a:extLst>
          </p:cNvPr>
          <p:cNvCxnSpPr>
            <a:cxnSpLocks/>
          </p:cNvCxnSpPr>
          <p:nvPr/>
        </p:nvCxnSpPr>
        <p:spPr>
          <a:xfrm flipV="1">
            <a:off x="6459156" y="4147349"/>
            <a:ext cx="196718" cy="39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F228A3-C7B9-4766-9DA0-4C44DAD0BC8A}"/>
              </a:ext>
            </a:extLst>
          </p:cNvPr>
          <p:cNvCxnSpPr/>
          <p:nvPr/>
        </p:nvCxnSpPr>
        <p:spPr>
          <a:xfrm flipV="1">
            <a:off x="5009693" y="2878029"/>
            <a:ext cx="202068" cy="227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33FA211-4FA3-4350-8A76-333B985874AA}"/>
              </a:ext>
            </a:extLst>
          </p:cNvPr>
          <p:cNvCxnSpPr>
            <a:cxnSpLocks/>
          </p:cNvCxnSpPr>
          <p:nvPr/>
        </p:nvCxnSpPr>
        <p:spPr>
          <a:xfrm flipH="1" flipV="1">
            <a:off x="5648728" y="2676648"/>
            <a:ext cx="329304" cy="294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CAACAF3-91F0-4D1B-96BE-3E0AA4D8F82F}"/>
              </a:ext>
            </a:extLst>
          </p:cNvPr>
          <p:cNvCxnSpPr>
            <a:cxnSpLocks/>
          </p:cNvCxnSpPr>
          <p:nvPr/>
        </p:nvCxnSpPr>
        <p:spPr>
          <a:xfrm flipH="1" flipV="1">
            <a:off x="7054628" y="4205895"/>
            <a:ext cx="329977" cy="32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2369CD-9543-43FE-829B-E014183BDF03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6400954" y="3444939"/>
            <a:ext cx="247684" cy="305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5D709C1-CD17-4EE6-9161-5D037710543A}"/>
              </a:ext>
            </a:extLst>
          </p:cNvPr>
          <p:cNvSpPr/>
          <p:nvPr/>
        </p:nvSpPr>
        <p:spPr>
          <a:xfrm>
            <a:off x="11577502" y="3773384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FAB2269-17DA-4830-B4A7-348D484AE1FE}"/>
              </a:ext>
            </a:extLst>
          </p:cNvPr>
          <p:cNvSpPr/>
          <p:nvPr/>
        </p:nvSpPr>
        <p:spPr>
          <a:xfrm>
            <a:off x="10917228" y="2936042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1741CB5-0484-40BA-91AC-C2C2BE6F391D}"/>
              </a:ext>
            </a:extLst>
          </p:cNvPr>
          <p:cNvSpPr/>
          <p:nvPr/>
        </p:nvSpPr>
        <p:spPr>
          <a:xfrm>
            <a:off x="10385380" y="3821981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1EA91CA-7787-4F38-9E69-143FD1888016}"/>
              </a:ext>
            </a:extLst>
          </p:cNvPr>
          <p:cNvSpPr/>
          <p:nvPr/>
        </p:nvSpPr>
        <p:spPr>
          <a:xfrm>
            <a:off x="9365736" y="2884200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D553239-45D7-4FC3-8778-2F1590C8A98D}"/>
              </a:ext>
            </a:extLst>
          </p:cNvPr>
          <p:cNvSpPr/>
          <p:nvPr/>
        </p:nvSpPr>
        <p:spPr>
          <a:xfrm>
            <a:off x="9663477" y="3762774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BC30906-3677-45F0-8293-6CC2353972A9}"/>
              </a:ext>
            </a:extLst>
          </p:cNvPr>
          <p:cNvSpPr/>
          <p:nvPr/>
        </p:nvSpPr>
        <p:spPr>
          <a:xfrm>
            <a:off x="8636548" y="3667854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384B5D0-A0B7-44DA-BA60-E01DBBC98EF6}"/>
              </a:ext>
            </a:extLst>
          </p:cNvPr>
          <p:cNvSpPr/>
          <p:nvPr/>
        </p:nvSpPr>
        <p:spPr>
          <a:xfrm>
            <a:off x="10125629" y="2209862"/>
            <a:ext cx="595483" cy="564414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7CD532-B151-434B-ACE3-043E5DE1B969}"/>
              </a:ext>
            </a:extLst>
          </p:cNvPr>
          <p:cNvCxnSpPr>
            <a:cxnSpLocks/>
            <a:stCxn id="68" idx="7"/>
          </p:cNvCxnSpPr>
          <p:nvPr/>
        </p:nvCxnSpPr>
        <p:spPr>
          <a:xfrm flipV="1">
            <a:off x="9874013" y="2649481"/>
            <a:ext cx="288491" cy="317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6967FF-E74D-4F5E-9D0D-93928838AD5C}"/>
              </a:ext>
            </a:extLst>
          </p:cNvPr>
          <p:cNvCxnSpPr>
            <a:cxnSpLocks/>
          </p:cNvCxnSpPr>
          <p:nvPr/>
        </p:nvCxnSpPr>
        <p:spPr>
          <a:xfrm flipV="1">
            <a:off x="10814952" y="3415537"/>
            <a:ext cx="196718" cy="392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54D1A2-98AA-4DF1-9DAA-9453436FF8FB}"/>
              </a:ext>
            </a:extLst>
          </p:cNvPr>
          <p:cNvCxnSpPr>
            <a:cxnSpLocks/>
            <a:stCxn id="76" idx="7"/>
          </p:cNvCxnSpPr>
          <p:nvPr/>
        </p:nvCxnSpPr>
        <p:spPr>
          <a:xfrm flipV="1">
            <a:off x="9144825" y="3413213"/>
            <a:ext cx="281957" cy="337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69D8A4C-EFD9-4015-BB44-58327B6FB81F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9688997" y="3424456"/>
            <a:ext cx="272222" cy="338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31343E-EEBC-4B88-BDEB-F5CD272D7CBF}"/>
              </a:ext>
            </a:extLst>
          </p:cNvPr>
          <p:cNvCxnSpPr>
            <a:cxnSpLocks/>
          </p:cNvCxnSpPr>
          <p:nvPr/>
        </p:nvCxnSpPr>
        <p:spPr>
          <a:xfrm flipH="1" flipV="1">
            <a:off x="11410424" y="3474083"/>
            <a:ext cx="329977" cy="325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71E0D86-A351-457F-A1AA-394541941D19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10756750" y="2713127"/>
            <a:ext cx="247684" cy="305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6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E4DD08-EEEE-471E-B004-783FB3F35D04}"/>
</file>

<file path=customXml/itemProps2.xml><?xml version="1.0" encoding="utf-8"?>
<ds:datastoreItem xmlns:ds="http://schemas.openxmlformats.org/officeDocument/2006/customXml" ds:itemID="{BAF09B6F-EB7B-42B8-9AF6-3D08CD1B0C93}"/>
</file>

<file path=customXml/itemProps3.xml><?xml version="1.0" encoding="utf-8"?>
<ds:datastoreItem xmlns:ds="http://schemas.openxmlformats.org/officeDocument/2006/customXml" ds:itemID="{F50477C7-8F8D-4923-BCC3-C9A8D4F3F248}"/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649</Words>
  <Application>Microsoft Office PowerPoint</Application>
  <PresentationFormat>Widescreen</PresentationFormat>
  <Paragraphs>235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urw-din</vt:lpstr>
      <vt:lpstr>Office Theme</vt:lpstr>
      <vt:lpstr>Office Theme</vt:lpstr>
      <vt:lpstr>Splay Trees</vt:lpstr>
      <vt:lpstr>Splay Trees</vt:lpstr>
      <vt:lpstr>Splay Trees</vt:lpstr>
      <vt:lpstr>Splay Operations</vt:lpstr>
      <vt:lpstr>Splay Operations – Zig Rotation</vt:lpstr>
      <vt:lpstr>Splay Operations – Zag Rotation</vt:lpstr>
      <vt:lpstr>Splay Operations – Zig - Zig Rotation</vt:lpstr>
      <vt:lpstr>Splay Operations – Zag - Zag Rotation</vt:lpstr>
      <vt:lpstr>Splay Operations – Zig - Zag Rotation</vt:lpstr>
      <vt:lpstr>Splay Operations – Zag - Zig Rotation</vt:lpstr>
      <vt:lpstr>Splay Tree – Insert and Delete</vt:lpstr>
      <vt:lpstr>Splay Tree – Example of Insert</vt:lpstr>
      <vt:lpstr>Splay Tree – Example of Insert(self-adjustment)</vt:lpstr>
      <vt:lpstr>Splay Tree – Example of Delete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53</cp:revision>
  <dcterms:created xsi:type="dcterms:W3CDTF">2020-08-25T14:48:16Z</dcterms:created>
  <dcterms:modified xsi:type="dcterms:W3CDTF">2021-01-28T16:02:36Z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