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0561FA-E46F-4490-B0D6-30ACBF00C3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27118D-FAF4-40EA-B108-CB1081A60B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91D1342-F65A-4082-A69C-D81FFE72487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DA6095D-DA20-4667-B2FA-06F699E327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7E78286-6B1A-4A63-9033-3A0FDDE472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261D312-8338-493F-8F25-4B75DB044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3BB6E9-381B-4FCA-8A89-D1E5D6F6AE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CD1F39-8B95-499C-BE13-68D45BD88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18D5-0464-473C-8663-5ED0F0DEA3F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FB95A41-18E4-416F-8C7A-706019D1BD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378BA8C-CB5E-40F9-BA09-D7B95FC15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7DF72F-7F79-4921-8D2A-925E1D7CFC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CE0C1-60A5-4B00-AFBF-82D402CC057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C3028A0-13DF-46F2-99DB-9624AAA029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18C1295-1BB9-43D4-8F10-D142CFFBF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94782C-DAEC-4E18-B082-346907C4E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56B9E-2EA1-49E0-8AA3-9294887B2E0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A8E003F-6A91-471B-9ADA-DF6FE8EF17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DF535ED-23DF-4E07-9748-96E2A05D2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C3E245-A8E7-4207-945D-2FD2595D0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FFA7-3AFB-4487-9AC2-67E747D36AB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A2B8DC2-F17A-4ACE-A6D8-5D4A17465C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344DAF1-EC64-483B-B73C-DEE1F7E66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91C826-65F1-4696-B199-1EEA2FD6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282C0-972D-44D6-9F2C-9949212A2E5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22010F8-83E8-49D6-A4DC-CFB5769B25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F9B398-B278-4044-924D-CE6058D8A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C35F74-7273-4684-8E6C-4C9C8F9422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8184D-AC88-4663-937F-37CF5A6CBAA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29E8061-785C-4908-873F-1F5C08F1AF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9265D6D-7628-43A4-B085-5CDFD3103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ACC56B-06F5-4AFC-BC56-09FF00DF7F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D4DE4-DF6E-4772-9FAD-FD8E3F40E1C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A50ED77-7E8D-49AC-AB63-DA08EA5457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FE38CDF-B6D7-4719-88D8-1417B1FE8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FC27BF-00E5-4129-B802-0C00E366A7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EABFA-8E51-4AEA-8970-FF589833127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51B9F89-70DC-473D-9BC2-94ED388F9B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D543C77-EF38-426C-AC34-F0CA491F8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3F1E3E-7308-44D7-9EEF-DA53C1C9EB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A527A-1656-4A4D-A894-40200408928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9E7F979-4513-4FB1-ADDF-B5806A9C57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C118B85-E9A9-4862-9CC6-EE33D40AE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C040A9-3E6C-491A-9565-EEAF66AAF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506AA-A150-415F-A9E6-B5D6F13A22D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60F73D6-408A-47EA-96F7-C2E6FDDA53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1031F22-AA6F-42D4-BC2D-1AF93211C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8C7063-1F43-4DF9-99D7-CFDAA1D05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72F87-2D92-442D-ABA6-1B8BBCCCC30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3962605-B452-4EC0-AB4C-A324F00C54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8B8CDDB-7C37-4608-B75C-4CF08DA42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C2378D-A3E5-4512-8991-83C19340C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670C0-95FA-4720-99CF-A22DE6346D1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9ABCB9A-8F82-48DA-BB98-D6CC74E721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EA2092A-1272-4CCD-8690-B29B742E3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980211-7B27-47EB-A2A4-5FAAA1374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9F068-4D08-49DE-9E23-D9C422157CA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1674AD7-5315-4FCC-BFB8-EBFCE26C5B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A3F646B-2CA5-4093-9CC0-D71F88B49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B7CF90-36FF-4579-B921-400AB4ED4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DAD3B-D293-4923-BC1E-A808842DA35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0DAF9B4-9F34-4036-B43D-083D4A516C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446AD87-828F-4985-9E99-F4C7794BF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3EFE75-5454-4426-8A00-F3E9EE2D2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D23BE-8E73-4CFC-B400-928EB1AABF7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417894C-9DF8-4233-A4B9-633FEB9439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F4DB994-DE21-456B-B965-AC912E68E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DDA1F8-E186-4052-A7A5-1EF0B9912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6E3B2-4DF2-44E8-878D-D718284DFCA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24C2C6E-4B46-4296-ACB1-048B08C722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6220034-5BA9-433C-B623-B4CD458DF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21F41A-24E6-4110-8769-38E9795A5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0E02E-1D6D-4C8E-B688-0F872DDA269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1DBFD38-2203-49D9-A9C1-209D20CF47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82625"/>
            <a:ext cx="4554538" cy="3416300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DA45C00-5006-40D8-9D0F-860610F38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25938"/>
            <a:ext cx="5029200" cy="40989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7AA6A-050D-45AF-87B5-9205995E59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55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9B085-7D41-4933-AABC-39F3DE8727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01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D8A0-101A-47A4-97CE-ED395399E8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7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E683-7DFD-4911-A275-EE7B256F2F8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29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7AD7-F312-4D46-8C6F-464C7D46FE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60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F69-77FA-43A9-BAC4-756FB19132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BC67-C391-4969-BE9B-FF8845BE43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2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E4F0-7EF9-4CE5-8BC2-2D72ACFA51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25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0C36-2882-4CEF-A9CF-734F96EE9C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2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FDA-CB89-4733-BA00-886AA8AE5C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46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85B3-5E9C-4AFF-B6F3-BCB82C7AEF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6B48-08C1-49C7-88E4-2C84CC7CD5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17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D70F1B-34AF-45B8-86FA-E037AEB0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12171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8C88D97-A90F-4578-AB92-E20A890E3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Adjacency lists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3DBAA2E-B43B-4250-821F-FF1E49D5C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10210800" cy="51816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Advantage: </a:t>
            </a:r>
          </a:p>
          <a:p>
            <a:pPr lvl="1"/>
            <a:r>
              <a:rPr lang="en-US" altLang="en-US" sz="2800" dirty="0"/>
              <a:t>Saves space for sparse graphs.  Most graphs are sparse.</a:t>
            </a:r>
          </a:p>
          <a:p>
            <a:pPr lvl="1"/>
            <a:r>
              <a:rPr lang="en-US" altLang="en-US" sz="2800" dirty="0"/>
              <a:t>“Visit” edges that start at v</a:t>
            </a:r>
          </a:p>
          <a:p>
            <a:pPr lvl="2"/>
            <a:r>
              <a:rPr lang="en-US" altLang="en-US" sz="2400" dirty="0"/>
              <a:t>Must traverse linked list of v</a:t>
            </a:r>
          </a:p>
          <a:p>
            <a:pPr lvl="2"/>
            <a:r>
              <a:rPr lang="en-US" altLang="en-US" sz="2400" dirty="0"/>
              <a:t>Size of linked list of v is degree(v)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</a:t>
            </a:r>
            <a:r>
              <a:rPr lang="en-US" altLang="en-US" sz="2400" dirty="0"/>
              <a:t>(degree(v))</a:t>
            </a:r>
          </a:p>
          <a:p>
            <a:r>
              <a:rPr lang="en-US" altLang="en-US" sz="3200" dirty="0"/>
              <a:t>Disadvantage:</a:t>
            </a:r>
          </a:p>
          <a:p>
            <a:pPr lvl="1"/>
            <a:r>
              <a:rPr lang="en-US" altLang="en-US" sz="2800" dirty="0"/>
              <a:t>Check for existence of an edge (v, u)</a:t>
            </a:r>
          </a:p>
          <a:p>
            <a:pPr lvl="2"/>
            <a:r>
              <a:rPr lang="en-US" altLang="en-US" sz="2400" dirty="0"/>
              <a:t>Must traverse linked list of v</a:t>
            </a:r>
          </a:p>
          <a:p>
            <a:pPr lvl="2"/>
            <a:r>
              <a:rPr lang="en-US" altLang="en-US" sz="2400" dirty="0"/>
              <a:t>Size of linked list of v is degree(v)</a:t>
            </a:r>
          </a:p>
          <a:p>
            <a:pPr lvl="2"/>
            <a:r>
              <a:rPr lang="en-US" altLang="en-US" sz="2400" dirty="0">
                <a:sym typeface="Symbol" panose="05050102010706020507" pitchFamily="18" charset="2"/>
              </a:rPr>
              <a:t></a:t>
            </a:r>
            <a:r>
              <a:rPr lang="en-US" altLang="en-US" sz="2400" dirty="0"/>
              <a:t>(degree(v))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547E6E4-EFF4-454B-B046-4C8BFECD2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Adjacency List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B06E4B2-0268-4A3F-BAAA-74026E249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10515600" cy="4267200"/>
          </a:xfrm>
        </p:spPr>
        <p:txBody>
          <a:bodyPr/>
          <a:lstStyle/>
          <a:p>
            <a:r>
              <a:rPr lang="en-US" altLang="en-US" sz="2800" dirty="0"/>
              <a:t>Storage</a:t>
            </a:r>
          </a:p>
          <a:p>
            <a:pPr lvl="1"/>
            <a:r>
              <a:rPr lang="en-US" altLang="en-US" sz="2400" dirty="0"/>
              <a:t>We need V pointers to linked lists</a:t>
            </a:r>
          </a:p>
          <a:p>
            <a:pPr lvl="1"/>
            <a:r>
              <a:rPr lang="en-US" altLang="en-US" sz="2400" dirty="0"/>
              <a:t>For a directed graph the number of nodes (or edges) contained (referenced) in all the linked lists is </a:t>
            </a:r>
          </a:p>
          <a:p>
            <a:pPr lvl="1">
              <a:buFontTx/>
              <a:buNone/>
            </a:pPr>
            <a:r>
              <a:rPr lang="en-US" altLang="en-US" sz="4000" dirty="0">
                <a:sym typeface="Symbol" panose="05050102010706020507" pitchFamily="18" charset="2"/>
              </a:rPr>
              <a:t></a:t>
            </a:r>
            <a:r>
              <a:rPr lang="en-US" altLang="en-US" sz="2400" dirty="0">
                <a:sym typeface="Symbol" panose="05050102010706020507" pitchFamily="18" charset="2"/>
              </a:rPr>
              <a:t>(out-degree (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)) = |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|.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/>
              <a:t>			So we need </a:t>
            </a:r>
            <a:r>
              <a:rPr lang="en-US" altLang="en-US" sz="2400" dirty="0">
                <a:sym typeface="Symbol" panose="05050102010706020507" pitchFamily="18" charset="2"/>
              </a:rPr>
              <a:t>( </a:t>
            </a:r>
            <a:r>
              <a:rPr lang="en-US" altLang="en-US" sz="2400" i="1" dirty="0">
                <a:sym typeface="Symbol" panose="05050102010706020507" pitchFamily="18" charset="2"/>
              </a:rPr>
              <a:t>V + 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) </a:t>
            </a:r>
          </a:p>
          <a:p>
            <a:pPr lvl="1">
              <a:lnSpc>
                <a:spcPct val="0"/>
              </a:lnSpc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/>
              <a:t>For an undirected graph the number of nodes is</a:t>
            </a:r>
            <a:br>
              <a:rPr lang="en-US" altLang="en-US" sz="2400" dirty="0"/>
            </a:br>
            <a:r>
              <a:rPr lang="en-US" altLang="en-US" sz="4000" dirty="0">
                <a:sym typeface="Symbol" panose="05050102010706020507" pitchFamily="18" charset="2"/>
              </a:rPr>
              <a:t></a:t>
            </a:r>
            <a:r>
              <a:rPr lang="en-US" altLang="en-US" sz="2400" dirty="0">
                <a:sym typeface="Symbol" panose="05050102010706020507" pitchFamily="18" charset="2"/>
              </a:rPr>
              <a:t>(degree (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)) = 2 |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|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		 Also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( </a:t>
            </a:r>
            <a:r>
              <a:rPr lang="en-US" altLang="en-US" sz="2400" i="1" dirty="0">
                <a:sym typeface="Symbol" panose="05050102010706020507" pitchFamily="18" charset="2"/>
              </a:rPr>
              <a:t>V + 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)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2010B4FC-5566-4ACD-95CD-724D27FE4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29000"/>
            <a:ext cx="617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i="1"/>
              <a:t>v</a:t>
            </a:r>
            <a:r>
              <a:rPr lang="en-US" altLang="en-US" sz="1400"/>
              <a:t> </a:t>
            </a:r>
            <a:r>
              <a:rPr lang="en-US" altLang="en-US" sz="1400">
                <a:sym typeface="Symbol" panose="05050102010706020507" pitchFamily="18" charset="2"/>
              </a:rPr>
              <a:t> </a:t>
            </a:r>
            <a:r>
              <a:rPr lang="en-US" altLang="en-US" sz="1400" i="1">
                <a:sym typeface="Symbol" panose="05050102010706020507" pitchFamily="18" charset="2"/>
              </a:rPr>
              <a:t>V</a:t>
            </a:r>
            <a:endParaRPr lang="en-US" altLang="en-US" sz="1400" i="1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858B15A9-3E14-458E-ABE5-210AA002E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05400"/>
            <a:ext cx="617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i="1"/>
              <a:t>v</a:t>
            </a:r>
            <a:r>
              <a:rPr lang="en-US" altLang="en-US" sz="1400"/>
              <a:t> </a:t>
            </a:r>
            <a:r>
              <a:rPr lang="en-US" altLang="en-US" sz="1400">
                <a:sym typeface="Symbol" panose="05050102010706020507" pitchFamily="18" charset="2"/>
              </a:rPr>
              <a:t> </a:t>
            </a:r>
            <a:r>
              <a:rPr lang="en-US" altLang="en-US" sz="1400" i="1">
                <a:sym typeface="Symbol" panose="05050102010706020507" pitchFamily="18" charset="2"/>
              </a:rPr>
              <a:t>V</a:t>
            </a:r>
            <a:endParaRPr lang="en-US" altLang="en-US" sz="14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0658B27-16F1-4E5B-A65E-707159C4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125" y="940633"/>
            <a:ext cx="8229600" cy="1828800"/>
          </a:xfrm>
        </p:spPr>
        <p:txBody>
          <a:bodyPr/>
          <a:lstStyle/>
          <a:p>
            <a:pPr algn="l"/>
            <a:r>
              <a:rPr lang="en-US" altLang="en-US" sz="2400" b="1" i="1" dirty="0"/>
              <a:t>Adjacency-matrix-representation </a:t>
            </a:r>
            <a:r>
              <a:rPr lang="en-US" altLang="en-US" sz="2400" dirty="0"/>
              <a:t>of a graph </a:t>
            </a:r>
            <a:r>
              <a:rPr lang="en-US" altLang="en-US" sz="2400" i="1" dirty="0"/>
              <a:t>G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 V</a:t>
            </a:r>
            <a:r>
              <a:rPr lang="en-US" altLang="en-US" sz="2400" dirty="0"/>
              <a:t>, </a:t>
            </a:r>
            <a:r>
              <a:rPr lang="en-US" altLang="en-US" sz="2400" i="1" dirty="0"/>
              <a:t>E</a:t>
            </a:r>
            <a:r>
              <a:rPr lang="en-US" altLang="en-US" sz="2400" dirty="0"/>
              <a:t>) is a  |</a:t>
            </a:r>
            <a:r>
              <a:rPr lang="en-US" altLang="en-US" sz="2400" i="1" dirty="0"/>
              <a:t>V</a:t>
            </a:r>
            <a:r>
              <a:rPr lang="en-US" altLang="en-US" sz="2400" dirty="0"/>
              <a:t> | x |</a:t>
            </a:r>
            <a:r>
              <a:rPr lang="en-US" altLang="en-US" sz="2400" i="1" dirty="0"/>
              <a:t>V |</a:t>
            </a:r>
            <a:r>
              <a:rPr lang="en-US" altLang="en-US" sz="2400" dirty="0"/>
              <a:t>  matrix </a:t>
            </a:r>
            <a:r>
              <a:rPr lang="en-US" altLang="en-US" sz="2400" i="1" dirty="0"/>
              <a:t>A </a:t>
            </a:r>
            <a:r>
              <a:rPr lang="en-US" altLang="en-US" sz="2400" dirty="0"/>
              <a:t>= ( </a:t>
            </a:r>
            <a:r>
              <a:rPr lang="en-US" altLang="en-US" sz="2400" i="1" dirty="0" err="1"/>
              <a:t>a</a:t>
            </a:r>
            <a:r>
              <a:rPr lang="en-US" altLang="en-US" sz="2400" i="1" baseline="-25000" dirty="0" err="1"/>
              <a:t>ij</a:t>
            </a:r>
            <a:r>
              <a:rPr lang="en-US" altLang="en-US" sz="2400" dirty="0"/>
              <a:t> )  such that  </a:t>
            </a:r>
            <a:br>
              <a:rPr lang="en-US" altLang="en-US" sz="2400" dirty="0"/>
            </a:br>
            <a:r>
              <a:rPr lang="en-US" altLang="en-US" sz="2400" dirty="0"/>
              <a:t>	 </a:t>
            </a:r>
            <a:r>
              <a:rPr lang="en-US" altLang="en-US" sz="2400" i="1" dirty="0" err="1"/>
              <a:t>a</a:t>
            </a:r>
            <a:r>
              <a:rPr lang="en-US" altLang="en-US" sz="2400" i="1" baseline="-25000" dirty="0" err="1"/>
              <a:t>ij</a:t>
            </a:r>
            <a:r>
              <a:rPr lang="en-US" altLang="en-US" sz="2400" dirty="0"/>
              <a:t>  = 1 (or some Object)  if (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j</a:t>
            </a:r>
            <a:r>
              <a:rPr lang="en-US" altLang="en-US" sz="2400" dirty="0"/>
              <a:t> )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                 0 (or null) otherwise.</a:t>
            </a:r>
          </a:p>
        </p:txBody>
      </p:sp>
      <p:sp>
        <p:nvSpPr>
          <p:cNvPr id="25603" name="Oval 3">
            <a:extLst>
              <a:ext uri="{FF2B5EF4-FFF2-40B4-BE49-F238E27FC236}">
                <a16:creationId xmlns:a16="http://schemas.microsoft.com/office/drawing/2014/main" id="{23F7131A-1766-4EED-98A5-88F5A1F9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A246E0D6-3313-4263-A615-513EA1A4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6882AB74-F6B7-414A-9C0F-53C194C9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F80A2866-2429-4A26-9BFA-9948E9856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A5DA75FF-88EB-45C2-969F-41DDD7F7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D643CDF3-F9B3-4D5B-A5BC-8A225D9E6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BE59F26E-306D-49A8-AAD5-CE8A00C16C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B4453EFB-C040-491D-8ED3-3685AC5A8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FCEF8586-136F-4F02-94C9-8D2255F4A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4BA35AB9-4BD4-4C66-8D90-00B93F950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>
            <a:extLst>
              <a:ext uri="{FF2B5EF4-FFF2-40B4-BE49-F238E27FC236}">
                <a16:creationId xmlns:a16="http://schemas.microsoft.com/office/drawing/2014/main" id="{E493E291-B3BF-4700-87D4-1637EBD1D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505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EBA5AA91-21BB-4D45-9780-B528ED3E6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114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E2A00BEA-9278-4756-8127-CDAA25CD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24485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796C79BC-F0AA-461F-A7CE-1DD8F3B3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4129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D9C47BF4-9B93-43F1-BF80-D4545F339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766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id="{7CE375D1-7B91-482E-A097-8C1245A45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910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FCCE26FB-9F3F-48C4-9630-FF3D7D5A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8100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5620" name="Text Box 20">
            <a:extLst>
              <a:ext uri="{FF2B5EF4-FFF2-40B4-BE49-F238E27FC236}">
                <a16:creationId xmlns:a16="http://schemas.microsoft.com/office/drawing/2014/main" id="{9F058C3E-7523-4998-9683-BBA225A2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3236913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  0   1    2    3    4  </a:t>
            </a: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A851458A-36B8-4245-B71E-BE6F6C9F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3846513"/>
            <a:ext cx="3111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</a:t>
            </a:r>
          </a:p>
          <a:p>
            <a:pPr eaLnBrk="0" hangingPunct="0"/>
            <a:r>
              <a:rPr lang="en-US" altLang="en-US"/>
              <a:t>1</a:t>
            </a:r>
          </a:p>
          <a:p>
            <a:pPr eaLnBrk="0" hangingPunct="0"/>
            <a:r>
              <a:rPr lang="en-US" altLang="en-US"/>
              <a:t>2</a:t>
            </a:r>
          </a:p>
          <a:p>
            <a:pPr eaLnBrk="0" hangingPunct="0"/>
            <a:r>
              <a:rPr lang="en-US" altLang="en-US"/>
              <a:t>3</a:t>
            </a:r>
          </a:p>
          <a:p>
            <a:pPr eaLnBrk="0" hangingPunct="0"/>
            <a:r>
              <a:rPr lang="en-US" altLang="en-US"/>
              <a:t>4</a:t>
            </a:r>
          </a:p>
        </p:txBody>
      </p:sp>
      <p:sp>
        <p:nvSpPr>
          <p:cNvPr id="25622" name="Rectangle 22">
            <a:extLst>
              <a:ext uri="{FF2B5EF4-FFF2-40B4-BE49-F238E27FC236}">
                <a16:creationId xmlns:a16="http://schemas.microsoft.com/office/drawing/2014/main" id="{2A2E19FD-9E8F-4C14-987F-0218E772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2133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00823470-8AF3-4B25-8D16-D70A296A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382428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0    1    0    0    1</a:t>
            </a: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AC31CEFD-D97A-407B-89C4-A6510EA2A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4114801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1    0    1    1    1</a:t>
            </a:r>
          </a:p>
        </p:txBody>
      </p:sp>
      <p:sp>
        <p:nvSpPr>
          <p:cNvPr id="25625" name="Text Box 25">
            <a:extLst>
              <a:ext uri="{FF2B5EF4-FFF2-40B4-BE49-F238E27FC236}">
                <a16:creationId xmlns:a16="http://schemas.microsoft.com/office/drawing/2014/main" id="{FCC9B292-EFE8-40CD-9C68-E72367EF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19601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0    1    0    1    0</a:t>
            </a: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35F9E021-2A96-4B01-AC22-1C073CB3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473868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0    1    1    0    1</a:t>
            </a:r>
          </a:p>
        </p:txBody>
      </p:sp>
      <p:sp>
        <p:nvSpPr>
          <p:cNvPr id="25627" name="Text Box 27">
            <a:extLst>
              <a:ext uri="{FF2B5EF4-FFF2-40B4-BE49-F238E27FC236}">
                <a16:creationId xmlns:a16="http://schemas.microsoft.com/office/drawing/2014/main" id="{8E4A623A-5512-48E1-BC95-CB6982CC4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504348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1    1    0    1    0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D127625-FB5E-4556-96D1-B5AC7F879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Adjacency Matrix Representation for a Directed Graph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5B0A613-7611-47CD-8B94-5C8DFBD6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19400"/>
            <a:ext cx="2133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C7498CA7-EED7-49F4-AA60-BD2FECABC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290988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0    1    0    0    1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C4393CAC-FF16-4F9A-A280-B7750A67A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200401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0    0    1    1    1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9F68FF87-5DA3-43A7-A438-E57D9847E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05201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0    0    0    1    0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326446DA-6808-43F4-AA06-5126F00D9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82428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0    0    0    0    1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FEC5B445-39EE-4FDC-9C5B-8ACF3834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4129088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0    0    0    0    0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06B4F846-8EA4-4D80-89D5-D88A371D6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438401"/>
            <a:ext cx="202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  0   1    2    3    4  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32CF36D9-FC54-4050-9E76-B65ECD9BA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1"/>
            <a:ext cx="311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0</a:t>
            </a:r>
          </a:p>
          <a:p>
            <a:pPr eaLnBrk="0" hangingPunct="0"/>
            <a:r>
              <a:rPr lang="en-US" altLang="en-US"/>
              <a:t>1</a:t>
            </a:r>
          </a:p>
          <a:p>
            <a:pPr eaLnBrk="0" hangingPunct="0"/>
            <a:r>
              <a:rPr lang="en-US" altLang="en-US"/>
              <a:t>2</a:t>
            </a:r>
          </a:p>
          <a:p>
            <a:pPr eaLnBrk="0" hangingPunct="0"/>
            <a:r>
              <a:rPr lang="en-US" altLang="en-US"/>
              <a:t>3</a:t>
            </a:r>
          </a:p>
          <a:p>
            <a:pPr eaLnBrk="0" hangingPunct="0"/>
            <a:r>
              <a:rPr lang="en-US" altLang="en-US"/>
              <a:t>4</a:t>
            </a:r>
          </a:p>
        </p:txBody>
      </p:sp>
      <p:sp>
        <p:nvSpPr>
          <p:cNvPr id="27659" name="Oval 11">
            <a:extLst>
              <a:ext uri="{FF2B5EF4-FFF2-40B4-BE49-F238E27FC236}">
                <a16:creationId xmlns:a16="http://schemas.microsoft.com/office/drawing/2014/main" id="{3C5B4CB6-82AD-481D-8565-626FCEF8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12">
            <a:extLst>
              <a:ext uri="{FF2B5EF4-FFF2-40B4-BE49-F238E27FC236}">
                <a16:creationId xmlns:a16="http://schemas.microsoft.com/office/drawing/2014/main" id="{26660CFE-D7F6-490A-B90B-FE6EA05E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Oval 13">
            <a:extLst>
              <a:ext uri="{FF2B5EF4-FFF2-40B4-BE49-F238E27FC236}">
                <a16:creationId xmlns:a16="http://schemas.microsoft.com/office/drawing/2014/main" id="{1D300181-0A48-4853-ACF2-D687FBFA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Oval 14">
            <a:extLst>
              <a:ext uri="{FF2B5EF4-FFF2-40B4-BE49-F238E27FC236}">
                <a16:creationId xmlns:a16="http://schemas.microsoft.com/office/drawing/2014/main" id="{9C3BA32E-E78D-488D-98FC-8C4942F3B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Oval 15">
            <a:extLst>
              <a:ext uri="{FF2B5EF4-FFF2-40B4-BE49-F238E27FC236}">
                <a16:creationId xmlns:a16="http://schemas.microsoft.com/office/drawing/2014/main" id="{53692AAE-9DB5-4928-8B7E-058D955D2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B1F22B1D-9B3D-44C7-8E21-692133BCE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276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4D942E8D-664E-45B8-81D2-08E2A40ADD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9EBB73E3-94D3-4EE1-8BF2-77A86539F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15F3A875-9EC5-486C-B91A-1DC694E4A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1F929815-23DA-48DB-AAAC-96F6B38CF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38D0EF4B-E6C4-4203-8AE7-147FAFC3F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00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id="{0DAA9962-2098-4534-8B3A-1B368826F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8100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37020623-A985-4A69-B231-2E28E0454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294005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A2425FB4-52E5-4959-B369-AB336763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38242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CCABE539-77FF-434A-AF4E-ADFA81817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6E4FE792-27F3-4D07-935C-0FEAC93F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862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7675" name="Text Box 27">
            <a:extLst>
              <a:ext uri="{FF2B5EF4-FFF2-40B4-BE49-F238E27FC236}">
                <a16:creationId xmlns:a16="http://schemas.microsoft.com/office/drawing/2014/main" id="{2ED89C82-44E9-4D8C-AFB3-2931ABC94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5052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6DAF820-7B5B-49F0-BAF8-7F53393AF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Adjacency Matrix Representation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BE1A0BE-2B7B-4D0F-8AA5-280AC4B0A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r>
              <a:rPr lang="en-US" altLang="en-US" sz="2400"/>
              <a:t>Advantage:</a:t>
            </a:r>
          </a:p>
          <a:p>
            <a:pPr lvl="1"/>
            <a:r>
              <a:rPr lang="en-US" altLang="en-US" sz="2400"/>
              <a:t>Saves space on pointers for dense graphs, and on</a:t>
            </a:r>
          </a:p>
          <a:p>
            <a:pPr lvl="1"/>
            <a:r>
              <a:rPr lang="en-US" altLang="en-US" sz="2400"/>
              <a:t>small unweighted graphs using 1 bit per edge.</a:t>
            </a:r>
          </a:p>
          <a:p>
            <a:pPr lvl="1"/>
            <a:r>
              <a:rPr lang="en-US" altLang="en-US" sz="2400"/>
              <a:t>Check for existence of an edge (v, u)</a:t>
            </a:r>
          </a:p>
          <a:p>
            <a:pPr lvl="2"/>
            <a:r>
              <a:rPr lang="en-US" altLang="en-US"/>
              <a:t> (adjacency [i] [j]) == true?)</a:t>
            </a:r>
          </a:p>
          <a:p>
            <a:pPr lvl="2"/>
            <a:r>
              <a:rPr lang="en-US" altLang="en-US"/>
              <a:t>So </a:t>
            </a:r>
            <a:r>
              <a:rPr lang="en-US" altLang="en-US">
                <a:sym typeface="Symbol" panose="05050102010706020507" pitchFamily="18" charset="2"/>
              </a:rPr>
              <a:t>(1)</a:t>
            </a:r>
            <a:endParaRPr lang="en-US" altLang="en-US"/>
          </a:p>
          <a:p>
            <a:pPr lvl="1">
              <a:lnSpc>
                <a:spcPct val="10000"/>
              </a:lnSpc>
            </a:pPr>
            <a:endParaRPr lang="en-US" altLang="en-US" sz="2400"/>
          </a:p>
          <a:p>
            <a:r>
              <a:rPr lang="en-US" altLang="en-US" sz="2400"/>
              <a:t>Disadvantage:</a:t>
            </a:r>
          </a:p>
          <a:p>
            <a:pPr lvl="1"/>
            <a:r>
              <a:rPr lang="en-US" altLang="en-US" sz="2400"/>
              <a:t>“visit” all the edges that start at v</a:t>
            </a:r>
          </a:p>
          <a:p>
            <a:pPr lvl="2"/>
            <a:r>
              <a:rPr lang="en-US" altLang="en-US"/>
              <a:t>Row v of the matrix must be traversed. </a:t>
            </a:r>
          </a:p>
          <a:p>
            <a:pPr lvl="2"/>
            <a:r>
              <a:rPr lang="en-US" altLang="en-US"/>
              <a:t>So </a:t>
            </a:r>
            <a:r>
              <a:rPr lang="en-US" altLang="en-US">
                <a:sym typeface="Symbol" panose="05050102010706020507" pitchFamily="18" charset="2"/>
              </a:rPr>
              <a:t></a:t>
            </a:r>
            <a:r>
              <a:rPr lang="en-US" altLang="en-US"/>
              <a:t>(|V|). 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03F06A4-C94A-4674-9DA6-5CB124BC1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trees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A60FDBB-E1CC-46F2-9C36-5B2F36462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111375"/>
          </a:xfrm>
        </p:spPr>
        <p:txBody>
          <a:bodyPr/>
          <a:lstStyle/>
          <a:p>
            <a:r>
              <a:rPr lang="en-US" altLang="en-US" sz="2000"/>
              <a:t>Suppose you have a connected undirected graph</a:t>
            </a:r>
          </a:p>
          <a:p>
            <a:pPr lvl="1"/>
            <a:r>
              <a:rPr lang="en-US" altLang="en-US" sz="2000"/>
              <a:t>Connected: every node is reachable from every other node</a:t>
            </a:r>
          </a:p>
          <a:p>
            <a:pPr lvl="1"/>
            <a:r>
              <a:rPr lang="en-US" altLang="en-US" sz="2000"/>
              <a:t>Undirected: edges do not have an associated direction</a:t>
            </a:r>
          </a:p>
          <a:p>
            <a:r>
              <a:rPr lang="en-US" altLang="en-US" sz="2000"/>
              <a:t>...then a </a:t>
            </a:r>
            <a:r>
              <a:rPr lang="en-US" altLang="en-US" sz="2000">
                <a:solidFill>
                  <a:schemeClr val="hlink"/>
                </a:solidFill>
              </a:rPr>
              <a:t>spanning tree</a:t>
            </a:r>
            <a:r>
              <a:rPr lang="en-US" altLang="en-US" sz="2000"/>
              <a:t> of the graph is a connected subgraph in which there are no cycles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82AFF816-35D0-4440-8D43-14F24857CD4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114801"/>
            <a:ext cx="2057400" cy="1768475"/>
            <a:chOff x="384" y="2592"/>
            <a:chExt cx="1296" cy="1114"/>
          </a:xfrm>
        </p:grpSpPr>
        <p:sp>
          <p:nvSpPr>
            <p:cNvPr id="31749" name="Oval 5">
              <a:extLst>
                <a:ext uri="{FF2B5EF4-FFF2-40B4-BE49-F238E27FC236}">
                  <a16:creationId xmlns:a16="http://schemas.microsoft.com/office/drawing/2014/main" id="{D6AC52C1-4C83-49A2-AA1F-0F976C96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Oval 6">
              <a:extLst>
                <a:ext uri="{FF2B5EF4-FFF2-40B4-BE49-F238E27FC236}">
                  <a16:creationId xmlns:a16="http://schemas.microsoft.com/office/drawing/2014/main" id="{B66F656D-168E-4E46-B908-5F52088A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Oval 7">
              <a:extLst>
                <a:ext uri="{FF2B5EF4-FFF2-40B4-BE49-F238E27FC236}">
                  <a16:creationId xmlns:a16="http://schemas.microsoft.com/office/drawing/2014/main" id="{C5ACCFCD-6EA1-42E4-8051-7C2A252BA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Oval 8">
              <a:extLst>
                <a:ext uri="{FF2B5EF4-FFF2-40B4-BE49-F238E27FC236}">
                  <a16:creationId xmlns:a16="http://schemas.microsoft.com/office/drawing/2014/main" id="{7AB5C31D-CB74-4C95-9868-88E882366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Line 9">
              <a:extLst>
                <a:ext uri="{FF2B5EF4-FFF2-40B4-BE49-F238E27FC236}">
                  <a16:creationId xmlns:a16="http://schemas.microsoft.com/office/drawing/2014/main" id="{6020E9AB-8C4B-4A2C-BC40-982812306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78ACCE14-A124-463B-A8B4-940C93BB5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E5F8E6BD-1050-4A52-8260-BECBEBAC8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12">
              <a:extLst>
                <a:ext uri="{FF2B5EF4-FFF2-40B4-BE49-F238E27FC236}">
                  <a16:creationId xmlns:a16="http://schemas.microsoft.com/office/drawing/2014/main" id="{15061C12-9237-4EB3-A29D-D53381343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Line 13">
              <a:extLst>
                <a:ext uri="{FF2B5EF4-FFF2-40B4-BE49-F238E27FC236}">
                  <a16:creationId xmlns:a16="http://schemas.microsoft.com/office/drawing/2014/main" id="{24B66D78-0AF1-4182-8D03-59B477EF1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Line 14">
              <a:extLst>
                <a:ext uri="{FF2B5EF4-FFF2-40B4-BE49-F238E27FC236}">
                  <a16:creationId xmlns:a16="http://schemas.microsoft.com/office/drawing/2014/main" id="{54307E4E-727B-4EB0-8F09-0A158D75D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Text Box 15">
              <a:extLst>
                <a:ext uri="{FF2B5EF4-FFF2-40B4-BE49-F238E27FC236}">
                  <a16:creationId xmlns:a16="http://schemas.microsoft.com/office/drawing/2014/main" id="{7B56B179-A759-47A3-8BB7-331124DC9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64"/>
              <a:ext cx="12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A connected,</a:t>
              </a:r>
              <a:br>
                <a:rPr lang="en-US" altLang="en-US" sz="2000">
                  <a:latin typeface="Times New Roman" panose="02020603050405020304" pitchFamily="18" charset="0"/>
                </a:rPr>
              </a:br>
              <a:r>
                <a:rPr lang="en-US" altLang="en-US" sz="2000">
                  <a:latin typeface="Times New Roman" panose="02020603050405020304" pitchFamily="18" charset="0"/>
                </a:rPr>
                <a:t>undirected graph</a:t>
              </a:r>
            </a:p>
          </p:txBody>
        </p:sp>
      </p:grpSp>
      <p:grpSp>
        <p:nvGrpSpPr>
          <p:cNvPr id="31760" name="Group 16">
            <a:extLst>
              <a:ext uri="{FF2B5EF4-FFF2-40B4-BE49-F238E27FC236}">
                <a16:creationId xmlns:a16="http://schemas.microsoft.com/office/drawing/2014/main" id="{E47C6961-7AF8-4C4D-B7AB-EC0DD439EE1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114801"/>
            <a:ext cx="5562600" cy="1463675"/>
            <a:chOff x="1680" y="2592"/>
            <a:chExt cx="3504" cy="922"/>
          </a:xfrm>
        </p:grpSpPr>
        <p:sp>
          <p:nvSpPr>
            <p:cNvPr id="31761" name="Oval 17">
              <a:extLst>
                <a:ext uri="{FF2B5EF4-FFF2-40B4-BE49-F238E27FC236}">
                  <a16:creationId xmlns:a16="http://schemas.microsoft.com/office/drawing/2014/main" id="{96403AEA-8CD8-4AC6-93B2-5AB249D01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Oval 18">
              <a:extLst>
                <a:ext uri="{FF2B5EF4-FFF2-40B4-BE49-F238E27FC236}">
                  <a16:creationId xmlns:a16="http://schemas.microsoft.com/office/drawing/2014/main" id="{A4B715B4-CAC9-4FB5-AC65-800302F1B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Oval 19">
              <a:extLst>
                <a:ext uri="{FF2B5EF4-FFF2-40B4-BE49-F238E27FC236}">
                  <a16:creationId xmlns:a16="http://schemas.microsoft.com/office/drawing/2014/main" id="{92DD8BC3-6B89-4747-973D-580AC11E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Oval 20">
              <a:extLst>
                <a:ext uri="{FF2B5EF4-FFF2-40B4-BE49-F238E27FC236}">
                  <a16:creationId xmlns:a16="http://schemas.microsoft.com/office/drawing/2014/main" id="{BE412321-F2A1-4CC5-AEF2-B4C0BDFFF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21">
              <a:extLst>
                <a:ext uri="{FF2B5EF4-FFF2-40B4-BE49-F238E27FC236}">
                  <a16:creationId xmlns:a16="http://schemas.microsoft.com/office/drawing/2014/main" id="{50B4189B-69D8-40DF-A5E6-372838AE3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22">
              <a:extLst>
                <a:ext uri="{FF2B5EF4-FFF2-40B4-BE49-F238E27FC236}">
                  <a16:creationId xmlns:a16="http://schemas.microsoft.com/office/drawing/2014/main" id="{3382B69F-B2EC-4A1D-9A4B-52ECF8688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23">
              <a:extLst>
                <a:ext uri="{FF2B5EF4-FFF2-40B4-BE49-F238E27FC236}">
                  <a16:creationId xmlns:a16="http://schemas.microsoft.com/office/drawing/2014/main" id="{45AE8FF4-7A61-4C28-AB13-440C1E335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Oval 24">
              <a:extLst>
                <a:ext uri="{FF2B5EF4-FFF2-40B4-BE49-F238E27FC236}">
                  <a16:creationId xmlns:a16="http://schemas.microsoft.com/office/drawing/2014/main" id="{F120806E-3CC1-4E82-A921-E125B347C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Oval 25">
              <a:extLst>
                <a:ext uri="{FF2B5EF4-FFF2-40B4-BE49-F238E27FC236}">
                  <a16:creationId xmlns:a16="http://schemas.microsoft.com/office/drawing/2014/main" id="{B9B97199-F06A-4C45-96EE-D7038D75D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Oval 26">
              <a:extLst>
                <a:ext uri="{FF2B5EF4-FFF2-40B4-BE49-F238E27FC236}">
                  <a16:creationId xmlns:a16="http://schemas.microsoft.com/office/drawing/2014/main" id="{40478238-10C5-49C4-8D03-56EDBDFE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Oval 27">
              <a:extLst>
                <a:ext uri="{FF2B5EF4-FFF2-40B4-BE49-F238E27FC236}">
                  <a16:creationId xmlns:a16="http://schemas.microsoft.com/office/drawing/2014/main" id="{18FD8E0B-07F6-48E6-86C0-3259C994F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28">
              <a:extLst>
                <a:ext uri="{FF2B5EF4-FFF2-40B4-BE49-F238E27FC236}">
                  <a16:creationId xmlns:a16="http://schemas.microsoft.com/office/drawing/2014/main" id="{334827F2-A399-4375-A906-7B8A6F625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29">
              <a:extLst>
                <a:ext uri="{FF2B5EF4-FFF2-40B4-BE49-F238E27FC236}">
                  <a16:creationId xmlns:a16="http://schemas.microsoft.com/office/drawing/2014/main" id="{373D6C37-4172-4535-81ED-5D641E5B4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Line 30">
              <a:extLst>
                <a:ext uri="{FF2B5EF4-FFF2-40B4-BE49-F238E27FC236}">
                  <a16:creationId xmlns:a16="http://schemas.microsoft.com/office/drawing/2014/main" id="{DBF779F3-3C6C-4789-8B32-0F2EE052B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>
              <a:extLst>
                <a:ext uri="{FF2B5EF4-FFF2-40B4-BE49-F238E27FC236}">
                  <a16:creationId xmlns:a16="http://schemas.microsoft.com/office/drawing/2014/main" id="{3BD8F8F0-61D8-4FBE-8772-56D50824D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Oval 32">
              <a:extLst>
                <a:ext uri="{FF2B5EF4-FFF2-40B4-BE49-F238E27FC236}">
                  <a16:creationId xmlns:a16="http://schemas.microsoft.com/office/drawing/2014/main" id="{62FCADCF-A79D-4409-9F32-97B325D72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7" name="Oval 33">
              <a:extLst>
                <a:ext uri="{FF2B5EF4-FFF2-40B4-BE49-F238E27FC236}">
                  <a16:creationId xmlns:a16="http://schemas.microsoft.com/office/drawing/2014/main" id="{706B1A47-33D2-41BD-9587-2E7E2F6EE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Oval 34">
              <a:extLst>
                <a:ext uri="{FF2B5EF4-FFF2-40B4-BE49-F238E27FC236}">
                  <a16:creationId xmlns:a16="http://schemas.microsoft.com/office/drawing/2014/main" id="{42E427AE-1372-4F75-9949-7A3A2685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Line 35">
              <a:extLst>
                <a:ext uri="{FF2B5EF4-FFF2-40B4-BE49-F238E27FC236}">
                  <a16:creationId xmlns:a16="http://schemas.microsoft.com/office/drawing/2014/main" id="{3F8B5003-6275-4452-9EBE-D7105F543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36">
              <a:extLst>
                <a:ext uri="{FF2B5EF4-FFF2-40B4-BE49-F238E27FC236}">
                  <a16:creationId xmlns:a16="http://schemas.microsoft.com/office/drawing/2014/main" id="{B7F5D871-EC27-408E-8055-AF3ABB426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37">
              <a:extLst>
                <a:ext uri="{FF2B5EF4-FFF2-40B4-BE49-F238E27FC236}">
                  <a16:creationId xmlns:a16="http://schemas.microsoft.com/office/drawing/2014/main" id="{C3FE4BB9-304F-4647-B32E-C6C72608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2" name="Oval 38">
              <a:extLst>
                <a:ext uri="{FF2B5EF4-FFF2-40B4-BE49-F238E27FC236}">
                  <a16:creationId xmlns:a16="http://schemas.microsoft.com/office/drawing/2014/main" id="{CF17FA61-EE23-4671-904B-26168890C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Oval 39">
              <a:extLst>
                <a:ext uri="{FF2B5EF4-FFF2-40B4-BE49-F238E27FC236}">
                  <a16:creationId xmlns:a16="http://schemas.microsoft.com/office/drawing/2014/main" id="{AE5AEA74-94FD-4C11-8307-E8928DEFB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Oval 40">
              <a:extLst>
                <a:ext uri="{FF2B5EF4-FFF2-40B4-BE49-F238E27FC236}">
                  <a16:creationId xmlns:a16="http://schemas.microsoft.com/office/drawing/2014/main" id="{E66AA53A-9D3B-404D-ADDD-31A98BB80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Oval 41">
              <a:extLst>
                <a:ext uri="{FF2B5EF4-FFF2-40B4-BE49-F238E27FC236}">
                  <a16:creationId xmlns:a16="http://schemas.microsoft.com/office/drawing/2014/main" id="{6E5570A8-57D9-42E9-8C6D-AE2692E83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42">
              <a:extLst>
                <a:ext uri="{FF2B5EF4-FFF2-40B4-BE49-F238E27FC236}">
                  <a16:creationId xmlns:a16="http://schemas.microsoft.com/office/drawing/2014/main" id="{9B4659F4-1CA2-400C-BB2D-DD43753F7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43">
              <a:extLst>
                <a:ext uri="{FF2B5EF4-FFF2-40B4-BE49-F238E27FC236}">
                  <a16:creationId xmlns:a16="http://schemas.microsoft.com/office/drawing/2014/main" id="{47B0666E-6EEF-4295-99F9-212F14557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Line 44">
              <a:extLst>
                <a:ext uri="{FF2B5EF4-FFF2-40B4-BE49-F238E27FC236}">
                  <a16:creationId xmlns:a16="http://schemas.microsoft.com/office/drawing/2014/main" id="{07B40072-CECE-4160-AE18-17A6C8BAC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Text Box 45">
              <a:extLst>
                <a:ext uri="{FF2B5EF4-FFF2-40B4-BE49-F238E27FC236}">
                  <a16:creationId xmlns:a16="http://schemas.microsoft.com/office/drawing/2014/main" id="{44876824-2DBA-4DED-AA43-E5C148ECE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264"/>
              <a:ext cx="3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Four of the spanning trees of the graph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CAAC234-5693-473D-A4E9-3C1B40322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a spanning tree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8260080-B181-4773-A255-14410EB76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74814"/>
            <a:ext cx="8229600" cy="2300287"/>
          </a:xfrm>
        </p:spPr>
        <p:txBody>
          <a:bodyPr/>
          <a:lstStyle/>
          <a:p>
            <a:r>
              <a:rPr lang="en-US" altLang="en-US" sz="2800"/>
              <a:t>To find a spanning tree of a graph,</a:t>
            </a:r>
            <a:endParaRPr lang="en-US" altLang="en-US" sz="2000"/>
          </a:p>
          <a:p>
            <a:pPr lvl="1">
              <a:buFontTx/>
              <a:buChar char=" "/>
            </a:pPr>
            <a:r>
              <a:rPr lang="en-US" altLang="en-US" sz="2000">
                <a:solidFill>
                  <a:schemeClr val="folHlink"/>
                </a:solidFill>
                <a:latin typeface="Verdana" panose="020B0604030504040204" pitchFamily="34" charset="0"/>
              </a:rPr>
              <a:t>pick an initial node and call it part of the spanning tree</a:t>
            </a:r>
          </a:p>
          <a:p>
            <a:pPr lvl="1">
              <a:buFontTx/>
              <a:buChar char=" "/>
            </a:pPr>
            <a:r>
              <a:rPr lang="en-US" altLang="en-US" sz="2000">
                <a:solidFill>
                  <a:schemeClr val="folHlink"/>
                </a:solidFill>
                <a:latin typeface="Verdana" panose="020B0604030504040204" pitchFamily="34" charset="0"/>
              </a:rPr>
              <a:t>do a search from the initial node:</a:t>
            </a:r>
          </a:p>
          <a:p>
            <a:pPr lvl="2">
              <a:buFontTx/>
              <a:buChar char=" "/>
            </a:pPr>
            <a:r>
              <a:rPr lang="en-US" altLang="en-US" sz="1800">
                <a:solidFill>
                  <a:schemeClr val="folHlink"/>
                </a:solidFill>
                <a:latin typeface="Verdana" panose="020B0604030504040204" pitchFamily="34" charset="0"/>
              </a:rPr>
              <a:t>each time you find a node that is not in the spanning tree, add to the spanning tree both the new node </a:t>
            </a:r>
            <a:r>
              <a:rPr lang="en-US" altLang="en-US" sz="1800" i="1">
                <a:solidFill>
                  <a:schemeClr val="folHlink"/>
                </a:solidFill>
                <a:latin typeface="Verdana" panose="020B0604030504040204" pitchFamily="34" charset="0"/>
              </a:rPr>
              <a:t>and</a:t>
            </a:r>
            <a:r>
              <a:rPr lang="en-US" altLang="en-US" sz="1800">
                <a:solidFill>
                  <a:schemeClr val="folHlink"/>
                </a:solidFill>
                <a:latin typeface="Verdana" panose="020B0604030504040204" pitchFamily="34" charset="0"/>
              </a:rPr>
              <a:t> the edge you followed to get to it</a:t>
            </a:r>
            <a:endParaRPr lang="en-US" altLang="en-US">
              <a:solidFill>
                <a:schemeClr val="folHlink"/>
              </a:solidFill>
            </a:endParaRP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F26CDCD3-1979-4ED2-B961-3A069B7C3273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1"/>
            <a:ext cx="2286000" cy="2805113"/>
            <a:chOff x="816" y="2400"/>
            <a:chExt cx="1440" cy="1767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07F90DB5-CBE2-4C7D-9892-8B94A7FD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Oval 6">
              <a:extLst>
                <a:ext uri="{FF2B5EF4-FFF2-40B4-BE49-F238E27FC236}">
                  <a16:creationId xmlns:a16="http://schemas.microsoft.com/office/drawing/2014/main" id="{239DA94C-ED16-452F-A812-8C0B4E6B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Oval 7">
              <a:extLst>
                <a:ext uri="{FF2B5EF4-FFF2-40B4-BE49-F238E27FC236}">
                  <a16:creationId xmlns:a16="http://schemas.microsoft.com/office/drawing/2014/main" id="{81236B64-F3F2-4CF0-8A67-4E23C3015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DB0788A3-6F54-4C23-B638-4BFD0377D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Oval 9">
              <a:extLst>
                <a:ext uri="{FF2B5EF4-FFF2-40B4-BE49-F238E27FC236}">
                  <a16:creationId xmlns:a16="http://schemas.microsoft.com/office/drawing/2014/main" id="{A5DDAD08-AEC9-412E-BE65-705A88312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Oval 10">
              <a:extLst>
                <a:ext uri="{FF2B5EF4-FFF2-40B4-BE49-F238E27FC236}">
                  <a16:creationId xmlns:a16="http://schemas.microsoft.com/office/drawing/2014/main" id="{4236435D-76F2-4043-9057-D9C79830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F72D1DF7-F8E7-46A0-8292-FFAA21A30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Oval 12">
              <a:extLst>
                <a:ext uri="{FF2B5EF4-FFF2-40B4-BE49-F238E27FC236}">
                  <a16:creationId xmlns:a16="http://schemas.microsoft.com/office/drawing/2014/main" id="{1C631D81-7B81-4948-9478-D390B5FE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Oval 13">
              <a:extLst>
                <a:ext uri="{FF2B5EF4-FFF2-40B4-BE49-F238E27FC236}">
                  <a16:creationId xmlns:a16="http://schemas.microsoft.com/office/drawing/2014/main" id="{0D595DEB-DEA4-4A95-BB31-BAD1F3FE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7C3B127F-7FA0-4DCD-A06B-0535CAB84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C6ED96E1-58BD-4DBD-8455-4C496AC36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592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36F0CE36-0C4F-47DC-8F92-A68269BB7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2592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B3A9AFB1-42A4-44A5-8B94-B8D4587DC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4" y="254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BD04D8B5-9CE0-41AA-9072-0979205A2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E05D4390-B2C5-4DA9-A2CA-6702400A7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20">
              <a:extLst>
                <a:ext uri="{FF2B5EF4-FFF2-40B4-BE49-F238E27FC236}">
                  <a16:creationId xmlns:a16="http://schemas.microsoft.com/office/drawing/2014/main" id="{36A27EBF-538B-4958-BF14-537986C28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21">
              <a:extLst>
                <a:ext uri="{FF2B5EF4-FFF2-40B4-BE49-F238E27FC236}">
                  <a16:creationId xmlns:a16="http://schemas.microsoft.com/office/drawing/2014/main" id="{52A25315-4771-4C4E-8790-DA4934B7A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C43A8926-3848-4A90-9654-B18EF55CA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23">
              <a:extLst>
                <a:ext uri="{FF2B5EF4-FFF2-40B4-BE49-F238E27FC236}">
                  <a16:creationId xmlns:a16="http://schemas.microsoft.com/office/drawing/2014/main" id="{D40A5F03-F753-470A-A65F-47DC948E0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24">
              <a:extLst>
                <a:ext uri="{FF2B5EF4-FFF2-40B4-BE49-F238E27FC236}">
                  <a16:creationId xmlns:a16="http://schemas.microsoft.com/office/drawing/2014/main" id="{DAF6C7B6-1218-48CE-9677-72DCE5C32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Text Box 25">
              <a:extLst>
                <a:ext uri="{FF2B5EF4-FFF2-40B4-BE49-F238E27FC236}">
                  <a16:creationId xmlns:a16="http://schemas.microsoft.com/office/drawing/2014/main" id="{AC3FAA14-7739-452E-92E7-F8CD5777A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936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An undirected graph</a:t>
              </a:r>
            </a:p>
          </p:txBody>
        </p:sp>
      </p:grpSp>
      <p:grpSp>
        <p:nvGrpSpPr>
          <p:cNvPr id="33818" name="Group 26">
            <a:extLst>
              <a:ext uri="{FF2B5EF4-FFF2-40B4-BE49-F238E27FC236}">
                <a16:creationId xmlns:a16="http://schemas.microsoft.com/office/drawing/2014/main" id="{CE0A10A6-96A7-44B8-9E01-2796C816008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33800"/>
            <a:ext cx="1905000" cy="3079750"/>
            <a:chOff x="2256" y="2352"/>
            <a:chExt cx="1200" cy="1940"/>
          </a:xfrm>
        </p:grpSpPr>
        <p:sp>
          <p:nvSpPr>
            <p:cNvPr id="33819" name="Oval 27">
              <a:extLst>
                <a:ext uri="{FF2B5EF4-FFF2-40B4-BE49-F238E27FC236}">
                  <a16:creationId xmlns:a16="http://schemas.microsoft.com/office/drawing/2014/main" id="{801A1C76-054F-41CA-9825-6B4BADEF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Oval 28">
              <a:extLst>
                <a:ext uri="{FF2B5EF4-FFF2-40B4-BE49-F238E27FC236}">
                  <a16:creationId xmlns:a16="http://schemas.microsoft.com/office/drawing/2014/main" id="{632A4E6D-F7CD-4DA2-BD77-8D9000989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Oval 29">
              <a:extLst>
                <a:ext uri="{FF2B5EF4-FFF2-40B4-BE49-F238E27FC236}">
                  <a16:creationId xmlns:a16="http://schemas.microsoft.com/office/drawing/2014/main" id="{BD02CDC4-DCDC-4005-9720-CA1B09FE5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Oval 30">
              <a:extLst>
                <a:ext uri="{FF2B5EF4-FFF2-40B4-BE49-F238E27FC236}">
                  <a16:creationId xmlns:a16="http://schemas.microsoft.com/office/drawing/2014/main" id="{C224EEDC-84E0-48B3-949A-704FEDE1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Oval 31">
              <a:extLst>
                <a:ext uri="{FF2B5EF4-FFF2-40B4-BE49-F238E27FC236}">
                  <a16:creationId xmlns:a16="http://schemas.microsoft.com/office/drawing/2014/main" id="{57143124-DB43-4531-94FB-A304375F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Oval 32">
              <a:extLst>
                <a:ext uri="{FF2B5EF4-FFF2-40B4-BE49-F238E27FC236}">
                  <a16:creationId xmlns:a16="http://schemas.microsoft.com/office/drawing/2014/main" id="{C9367DBC-FB9A-48C0-ABE9-EB53ACDF7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Oval 33">
              <a:extLst>
                <a:ext uri="{FF2B5EF4-FFF2-40B4-BE49-F238E27FC236}">
                  <a16:creationId xmlns:a16="http://schemas.microsoft.com/office/drawing/2014/main" id="{B7A08F40-B380-4E94-9E49-D4571343C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Oval 34">
              <a:extLst>
                <a:ext uri="{FF2B5EF4-FFF2-40B4-BE49-F238E27FC236}">
                  <a16:creationId xmlns:a16="http://schemas.microsoft.com/office/drawing/2014/main" id="{097336CA-8CFD-4410-A308-8C3A44CC7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Oval 35">
              <a:extLst>
                <a:ext uri="{FF2B5EF4-FFF2-40B4-BE49-F238E27FC236}">
                  <a16:creationId xmlns:a16="http://schemas.microsoft.com/office/drawing/2014/main" id="{9262BB86-B236-48E5-AC1A-CBFF6768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48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36">
              <a:extLst>
                <a:ext uri="{FF2B5EF4-FFF2-40B4-BE49-F238E27FC236}">
                  <a16:creationId xmlns:a16="http://schemas.microsoft.com/office/drawing/2014/main" id="{E4CAEE17-3339-4D35-A086-76745FD47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49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37">
              <a:extLst>
                <a:ext uri="{FF2B5EF4-FFF2-40B4-BE49-F238E27FC236}">
                  <a16:creationId xmlns:a16="http://schemas.microsoft.com/office/drawing/2014/main" id="{02853741-D7F9-4E20-ABEF-E97F605C8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544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38">
              <a:extLst>
                <a:ext uri="{FF2B5EF4-FFF2-40B4-BE49-F238E27FC236}">
                  <a16:creationId xmlns:a16="http://schemas.microsoft.com/office/drawing/2014/main" id="{CCB35011-8189-4DAA-92CD-F2ECFB1D4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2544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39">
              <a:extLst>
                <a:ext uri="{FF2B5EF4-FFF2-40B4-BE49-F238E27FC236}">
                  <a16:creationId xmlns:a16="http://schemas.microsoft.com/office/drawing/2014/main" id="{159F0E1D-C6B2-4C6D-860D-F9AC12D8F7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6" y="2496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40">
              <a:extLst>
                <a:ext uri="{FF2B5EF4-FFF2-40B4-BE49-F238E27FC236}">
                  <a16:creationId xmlns:a16="http://schemas.microsoft.com/office/drawing/2014/main" id="{8B338AB6-3830-41EA-BA66-45C7CE557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2976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41">
              <a:extLst>
                <a:ext uri="{FF2B5EF4-FFF2-40B4-BE49-F238E27FC236}">
                  <a16:creationId xmlns:a16="http://schemas.microsoft.com/office/drawing/2014/main" id="{5CE77BC0-B536-4876-BFD5-B90512552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76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42">
              <a:extLst>
                <a:ext uri="{FF2B5EF4-FFF2-40B4-BE49-F238E27FC236}">
                  <a16:creationId xmlns:a16="http://schemas.microsoft.com/office/drawing/2014/main" id="{AF3E5F84-DEDF-45F5-AC15-783A9727C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56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43">
              <a:extLst>
                <a:ext uri="{FF2B5EF4-FFF2-40B4-BE49-F238E27FC236}">
                  <a16:creationId xmlns:a16="http://schemas.microsoft.com/office/drawing/2014/main" id="{D668B80D-A352-4E8F-84A4-84E316A8C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44">
              <a:extLst>
                <a:ext uri="{FF2B5EF4-FFF2-40B4-BE49-F238E27FC236}">
                  <a16:creationId xmlns:a16="http://schemas.microsoft.com/office/drawing/2014/main" id="{2F2E4D13-48DB-426F-9B2E-988CDBCFB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888"/>
              <a:ext cx="11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Result of a BFS</a:t>
              </a:r>
              <a:br>
                <a:rPr lang="en-US" altLang="en-US">
                  <a:latin typeface="Times New Roman" panose="02020603050405020304" pitchFamily="18" charset="0"/>
                </a:rPr>
              </a:br>
              <a:r>
                <a:rPr lang="en-US" altLang="en-US">
                  <a:latin typeface="Times New Roman" panose="02020603050405020304" pitchFamily="18" charset="0"/>
                </a:rPr>
                <a:t>starting from top</a:t>
              </a:r>
            </a:p>
          </p:txBody>
        </p:sp>
      </p:grpSp>
      <p:grpSp>
        <p:nvGrpSpPr>
          <p:cNvPr id="33837" name="Group 45">
            <a:extLst>
              <a:ext uri="{FF2B5EF4-FFF2-40B4-BE49-F238E27FC236}">
                <a16:creationId xmlns:a16="http://schemas.microsoft.com/office/drawing/2014/main" id="{AAEC76A1-3173-44CA-8DA2-652227C4E1D3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733800"/>
            <a:ext cx="1905000" cy="3079750"/>
            <a:chOff x="3744" y="2400"/>
            <a:chExt cx="1200" cy="1940"/>
          </a:xfrm>
        </p:grpSpPr>
        <p:sp>
          <p:nvSpPr>
            <p:cNvPr id="33838" name="Oval 46">
              <a:extLst>
                <a:ext uri="{FF2B5EF4-FFF2-40B4-BE49-F238E27FC236}">
                  <a16:creationId xmlns:a16="http://schemas.microsoft.com/office/drawing/2014/main" id="{4C462811-2CCB-48F0-ABED-780E60DA0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Oval 47">
              <a:extLst>
                <a:ext uri="{FF2B5EF4-FFF2-40B4-BE49-F238E27FC236}">
                  <a16:creationId xmlns:a16="http://schemas.microsoft.com/office/drawing/2014/main" id="{4F6ACD6F-4FC6-40D7-B6BE-783086FBA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Oval 48">
              <a:extLst>
                <a:ext uri="{FF2B5EF4-FFF2-40B4-BE49-F238E27FC236}">
                  <a16:creationId xmlns:a16="http://schemas.microsoft.com/office/drawing/2014/main" id="{DB07B14D-D221-4C01-80D0-223077811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Oval 49">
              <a:extLst>
                <a:ext uri="{FF2B5EF4-FFF2-40B4-BE49-F238E27FC236}">
                  <a16:creationId xmlns:a16="http://schemas.microsoft.com/office/drawing/2014/main" id="{5DF78D86-042C-40C3-BC3C-0CC887C8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Oval 50">
              <a:extLst>
                <a:ext uri="{FF2B5EF4-FFF2-40B4-BE49-F238E27FC236}">
                  <a16:creationId xmlns:a16="http://schemas.microsoft.com/office/drawing/2014/main" id="{75C247D4-F1CA-4053-AA29-257C274F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3" name="Oval 51">
              <a:extLst>
                <a:ext uri="{FF2B5EF4-FFF2-40B4-BE49-F238E27FC236}">
                  <a16:creationId xmlns:a16="http://schemas.microsoft.com/office/drawing/2014/main" id="{3CE1D9C4-4745-40E6-8703-269C09E4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Oval 52">
              <a:extLst>
                <a:ext uri="{FF2B5EF4-FFF2-40B4-BE49-F238E27FC236}">
                  <a16:creationId xmlns:a16="http://schemas.microsoft.com/office/drawing/2014/main" id="{1D8A2368-67BC-4CC6-A97C-FBBEE24B8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5" name="Oval 53">
              <a:extLst>
                <a:ext uri="{FF2B5EF4-FFF2-40B4-BE49-F238E27FC236}">
                  <a16:creationId xmlns:a16="http://schemas.microsoft.com/office/drawing/2014/main" id="{B0D6D57F-9AC8-4538-981A-F5888CCF0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Oval 54">
              <a:extLst>
                <a:ext uri="{FF2B5EF4-FFF2-40B4-BE49-F238E27FC236}">
                  <a16:creationId xmlns:a16="http://schemas.microsoft.com/office/drawing/2014/main" id="{91FC94AE-C922-46A5-979F-9B5C44A57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Line 55">
              <a:extLst>
                <a:ext uri="{FF2B5EF4-FFF2-40B4-BE49-F238E27FC236}">
                  <a16:creationId xmlns:a16="http://schemas.microsoft.com/office/drawing/2014/main" id="{D1CBE7B9-43A4-4F46-934A-581A005B4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Line 56">
              <a:extLst>
                <a:ext uri="{FF2B5EF4-FFF2-40B4-BE49-F238E27FC236}">
                  <a16:creationId xmlns:a16="http://schemas.microsoft.com/office/drawing/2014/main" id="{88A9F818-3DF6-4CA8-A7F1-DFE661765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Line 57">
              <a:extLst>
                <a:ext uri="{FF2B5EF4-FFF2-40B4-BE49-F238E27FC236}">
                  <a16:creationId xmlns:a16="http://schemas.microsoft.com/office/drawing/2014/main" id="{4A29F0DE-D07D-46F4-9519-AD7A0D0AA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Line 58">
              <a:extLst>
                <a:ext uri="{FF2B5EF4-FFF2-40B4-BE49-F238E27FC236}">
                  <a16:creationId xmlns:a16="http://schemas.microsoft.com/office/drawing/2014/main" id="{7DA03B24-499F-464F-ADC9-56F51232E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1" name="Line 59">
              <a:extLst>
                <a:ext uri="{FF2B5EF4-FFF2-40B4-BE49-F238E27FC236}">
                  <a16:creationId xmlns:a16="http://schemas.microsoft.com/office/drawing/2014/main" id="{31A2B08E-C68D-4B3C-A926-2D414D69B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Line 60">
              <a:extLst>
                <a:ext uri="{FF2B5EF4-FFF2-40B4-BE49-F238E27FC236}">
                  <a16:creationId xmlns:a16="http://schemas.microsoft.com/office/drawing/2014/main" id="{51C6A4E7-0E9B-458A-B9FF-77A575FE4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Line 61">
              <a:extLst>
                <a:ext uri="{FF2B5EF4-FFF2-40B4-BE49-F238E27FC236}">
                  <a16:creationId xmlns:a16="http://schemas.microsoft.com/office/drawing/2014/main" id="{0D10342B-A433-4ABC-8865-3D7DD1FB4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Line 62">
              <a:extLst>
                <a:ext uri="{FF2B5EF4-FFF2-40B4-BE49-F238E27FC236}">
                  <a16:creationId xmlns:a16="http://schemas.microsoft.com/office/drawing/2014/main" id="{BD3B5CA1-7131-424F-B30B-CDA1163E4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Text Box 63">
              <a:extLst>
                <a:ext uri="{FF2B5EF4-FFF2-40B4-BE49-F238E27FC236}">
                  <a16:creationId xmlns:a16="http://schemas.microsoft.com/office/drawing/2014/main" id="{843FD4C9-5536-46C0-A18F-C030C149C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936"/>
              <a:ext cx="11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Result of a DFS</a:t>
              </a:r>
              <a:br>
                <a:rPr lang="en-US" altLang="en-US">
                  <a:latin typeface="Times New Roman" panose="02020603050405020304" pitchFamily="18" charset="0"/>
                </a:rPr>
              </a:br>
              <a:r>
                <a:rPr lang="en-US" altLang="en-US">
                  <a:latin typeface="Times New Roman" panose="02020603050405020304" pitchFamily="18" charset="0"/>
                </a:rPr>
                <a:t>starting from 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5A15B82-BD2B-4353-AAB9-0D9858F8D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costs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1D03AA3-12FB-4AC6-9A4E-D076A6C61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143000"/>
            <a:ext cx="8305800" cy="5715000"/>
          </a:xfrm>
        </p:spPr>
        <p:txBody>
          <a:bodyPr/>
          <a:lstStyle/>
          <a:p>
            <a:r>
              <a:rPr lang="en-US" altLang="en-US" sz="2800"/>
              <a:t>Suppose you want to supply a set of houses (say, in a new subdivision) with:</a:t>
            </a:r>
          </a:p>
          <a:p>
            <a:pPr lvl="1"/>
            <a:r>
              <a:rPr lang="en-US" altLang="en-US" sz="2400"/>
              <a:t>electric power</a:t>
            </a:r>
          </a:p>
          <a:p>
            <a:pPr lvl="1"/>
            <a:r>
              <a:rPr lang="en-US" altLang="en-US" sz="2400"/>
              <a:t>water</a:t>
            </a:r>
          </a:p>
          <a:p>
            <a:pPr lvl="1"/>
            <a:r>
              <a:rPr lang="en-US" altLang="en-US" sz="2400"/>
              <a:t>sewage lines</a:t>
            </a:r>
          </a:p>
          <a:p>
            <a:pPr lvl="1"/>
            <a:r>
              <a:rPr lang="en-US" altLang="en-US" sz="2400"/>
              <a:t>telephone lines</a:t>
            </a:r>
            <a:endParaRPr lang="en-US" altLang="en-US"/>
          </a:p>
          <a:p>
            <a:r>
              <a:rPr lang="en-US" altLang="en-US" sz="2800"/>
              <a:t>To keep costs down, you could connect these houses with a spanning tree (of, for example, power lines)</a:t>
            </a:r>
          </a:p>
          <a:p>
            <a:pPr lvl="1"/>
            <a:r>
              <a:rPr lang="en-US" altLang="en-US" sz="2400"/>
              <a:t>However, the houses are not all equal distances apart</a:t>
            </a:r>
          </a:p>
          <a:p>
            <a:r>
              <a:rPr lang="en-US" altLang="en-US" sz="2800"/>
              <a:t>To reduce costs even further, you could connect the houses with a </a:t>
            </a:r>
            <a:r>
              <a:rPr lang="en-US" altLang="en-US" sz="2800" i="1"/>
              <a:t>minimum-cost</a:t>
            </a:r>
            <a:r>
              <a:rPr lang="en-US" altLang="en-US" sz="2800"/>
              <a:t> spanning tree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42A200D-8BF0-4DFA-AFB2-8124332AD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Minimum-cost spanning trees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62E0F9-3B29-44BD-8ECA-B137DFE864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74813"/>
            <a:ext cx="8229600" cy="2373312"/>
          </a:xfrm>
        </p:spPr>
        <p:txBody>
          <a:bodyPr/>
          <a:lstStyle/>
          <a:p>
            <a:r>
              <a:rPr lang="en-US" altLang="en-US" sz="2400"/>
              <a:t>Suppose you have a connected undirected graph with a </a:t>
            </a:r>
            <a:r>
              <a:rPr lang="en-US" altLang="en-US" sz="2400">
                <a:solidFill>
                  <a:schemeClr val="folHlink"/>
                </a:solidFill>
              </a:rPr>
              <a:t>weight </a:t>
            </a:r>
            <a:r>
              <a:rPr lang="en-US" altLang="en-US" sz="2400"/>
              <a:t>(or </a:t>
            </a:r>
            <a:r>
              <a:rPr lang="en-US" altLang="en-US" sz="2400">
                <a:solidFill>
                  <a:schemeClr val="folHlink"/>
                </a:solidFill>
              </a:rPr>
              <a:t>cost</a:t>
            </a:r>
            <a:r>
              <a:rPr lang="en-US" altLang="en-US" sz="2400"/>
              <a:t>) associated with each edge</a:t>
            </a:r>
          </a:p>
          <a:p>
            <a:r>
              <a:rPr lang="en-US" altLang="en-US" sz="2400"/>
              <a:t>The cost of a spanning tree would be the sum of the costs of its edges</a:t>
            </a:r>
          </a:p>
          <a:p>
            <a:r>
              <a:rPr lang="en-US" altLang="en-US" sz="2400"/>
              <a:t>A </a:t>
            </a:r>
            <a:r>
              <a:rPr lang="en-US" altLang="en-US" sz="2400">
                <a:solidFill>
                  <a:schemeClr val="folHlink"/>
                </a:solidFill>
              </a:rPr>
              <a:t>minimum-cost spanning tree</a:t>
            </a:r>
            <a:r>
              <a:rPr lang="en-US" altLang="en-US" sz="2400"/>
              <a:t> is a spanning tree that has the lowest cost</a:t>
            </a: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6FA643C7-656F-4B68-AC44-78E4FF73456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3429000" cy="2362200"/>
            <a:chOff x="384" y="2544"/>
            <a:chExt cx="2160" cy="1488"/>
          </a:xfrm>
        </p:grpSpPr>
        <p:sp>
          <p:nvSpPr>
            <p:cNvPr id="37893" name="Oval 5">
              <a:extLst>
                <a:ext uri="{FF2B5EF4-FFF2-40B4-BE49-F238E27FC236}">
                  <a16:creationId xmlns:a16="http://schemas.microsoft.com/office/drawing/2014/main" id="{06E11E3D-E495-400C-A13E-972A0F4F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4" name="Oval 6">
              <a:extLst>
                <a:ext uri="{FF2B5EF4-FFF2-40B4-BE49-F238E27FC236}">
                  <a16:creationId xmlns:a16="http://schemas.microsoft.com/office/drawing/2014/main" id="{BFF8D348-8682-4EEC-95C3-5D541291E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B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5" name="Oval 7">
              <a:extLst>
                <a:ext uri="{FF2B5EF4-FFF2-40B4-BE49-F238E27FC236}">
                  <a16:creationId xmlns:a16="http://schemas.microsoft.com/office/drawing/2014/main" id="{53219D73-853F-415F-BB8B-A434F8D1B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6" name="Oval 8">
              <a:extLst>
                <a:ext uri="{FF2B5EF4-FFF2-40B4-BE49-F238E27FC236}">
                  <a16:creationId xmlns:a16="http://schemas.microsoft.com/office/drawing/2014/main" id="{1B4EAA8D-2629-406D-BAEE-4341F0479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D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7" name="Oval 9">
              <a:extLst>
                <a:ext uri="{FF2B5EF4-FFF2-40B4-BE49-F238E27FC236}">
                  <a16:creationId xmlns:a16="http://schemas.microsoft.com/office/drawing/2014/main" id="{67703B66-06A4-48EF-901D-B479D240A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F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8" name="Oval 10">
              <a:extLst>
                <a:ext uri="{FF2B5EF4-FFF2-40B4-BE49-F238E27FC236}">
                  <a16:creationId xmlns:a16="http://schemas.microsoft.com/office/drawing/2014/main" id="{D857F760-8E09-4788-9627-BD2EF99DE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9" name="Text Box 11">
              <a:extLst>
                <a:ext uri="{FF2B5EF4-FFF2-40B4-BE49-F238E27FC236}">
                  <a16:creationId xmlns:a16="http://schemas.microsoft.com/office/drawing/2014/main" id="{65B7B4A1-763B-4399-83BF-E12FF2C47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16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00" name="Line 12">
              <a:extLst>
                <a:ext uri="{FF2B5EF4-FFF2-40B4-BE49-F238E27FC236}">
                  <a16:creationId xmlns:a16="http://schemas.microsoft.com/office/drawing/2014/main" id="{9E31F472-56F2-41A0-B7D6-03B08ED06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3">
              <a:extLst>
                <a:ext uri="{FF2B5EF4-FFF2-40B4-BE49-F238E27FC236}">
                  <a16:creationId xmlns:a16="http://schemas.microsoft.com/office/drawing/2014/main" id="{D11D66B0-5EA2-494A-8E34-FBA1DA36D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4">
              <a:extLst>
                <a:ext uri="{FF2B5EF4-FFF2-40B4-BE49-F238E27FC236}">
                  <a16:creationId xmlns:a16="http://schemas.microsoft.com/office/drawing/2014/main" id="{84006D49-613F-4377-BF3D-69B59C6E2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5">
              <a:extLst>
                <a:ext uri="{FF2B5EF4-FFF2-40B4-BE49-F238E27FC236}">
                  <a16:creationId xmlns:a16="http://schemas.microsoft.com/office/drawing/2014/main" id="{C7716210-7CF5-433F-8CAC-2F6B0BB3E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16">
              <a:extLst>
                <a:ext uri="{FF2B5EF4-FFF2-40B4-BE49-F238E27FC236}">
                  <a16:creationId xmlns:a16="http://schemas.microsoft.com/office/drawing/2014/main" id="{DF98BD1B-FBC8-4980-B4A2-4D83F998C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17">
              <a:extLst>
                <a:ext uri="{FF2B5EF4-FFF2-40B4-BE49-F238E27FC236}">
                  <a16:creationId xmlns:a16="http://schemas.microsoft.com/office/drawing/2014/main" id="{D6E73EE0-F921-4D31-96BC-40ADCF458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Line 18">
              <a:extLst>
                <a:ext uri="{FF2B5EF4-FFF2-40B4-BE49-F238E27FC236}">
                  <a16:creationId xmlns:a16="http://schemas.microsoft.com/office/drawing/2014/main" id="{0FBA113C-B7EE-41DF-9977-C39FC35B3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19">
              <a:extLst>
                <a:ext uri="{FF2B5EF4-FFF2-40B4-BE49-F238E27FC236}">
                  <a16:creationId xmlns:a16="http://schemas.microsoft.com/office/drawing/2014/main" id="{5192D06A-9990-448D-A293-4188122B0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Line 20">
              <a:extLst>
                <a:ext uri="{FF2B5EF4-FFF2-40B4-BE49-F238E27FC236}">
                  <a16:creationId xmlns:a16="http://schemas.microsoft.com/office/drawing/2014/main" id="{CD7F076F-4E83-4857-AEAD-8E2D9A827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Line 21">
              <a:extLst>
                <a:ext uri="{FF2B5EF4-FFF2-40B4-BE49-F238E27FC236}">
                  <a16:creationId xmlns:a16="http://schemas.microsoft.com/office/drawing/2014/main" id="{B5EEF4AE-6101-4514-A8B0-2857826DB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Text Box 22">
              <a:extLst>
                <a:ext uri="{FF2B5EF4-FFF2-40B4-BE49-F238E27FC236}">
                  <a16:creationId xmlns:a16="http://schemas.microsoft.com/office/drawing/2014/main" id="{B3316174-F7EF-4773-876A-11FEF5936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33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19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11" name="Text Box 23">
              <a:extLst>
                <a:ext uri="{FF2B5EF4-FFF2-40B4-BE49-F238E27FC236}">
                  <a16:creationId xmlns:a16="http://schemas.microsoft.com/office/drawing/2014/main" id="{82CADDD1-0C42-4EB7-9803-7EC92872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21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12" name="Text Box 24">
              <a:extLst>
                <a:ext uri="{FF2B5EF4-FFF2-40B4-BE49-F238E27FC236}">
                  <a16:creationId xmlns:a16="http://schemas.microsoft.com/office/drawing/2014/main" id="{2E1C247D-A792-4071-816F-EB4BEE096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11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13" name="Text Box 25">
              <a:extLst>
                <a:ext uri="{FF2B5EF4-FFF2-40B4-BE49-F238E27FC236}">
                  <a16:creationId xmlns:a16="http://schemas.microsoft.com/office/drawing/2014/main" id="{A722895C-A41B-4E2B-BAD7-103FD7D42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33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14" name="Text Box 26">
              <a:extLst>
                <a:ext uri="{FF2B5EF4-FFF2-40B4-BE49-F238E27FC236}">
                  <a16:creationId xmlns:a16="http://schemas.microsoft.com/office/drawing/2014/main" id="{4B3ACA73-980A-41BD-8D5D-595F78142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14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15" name="Text Box 27">
              <a:extLst>
                <a:ext uri="{FF2B5EF4-FFF2-40B4-BE49-F238E27FC236}">
                  <a16:creationId xmlns:a16="http://schemas.microsoft.com/office/drawing/2014/main" id="{457B2377-3056-4D19-9B14-4A2AFAD5E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18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16" name="Text Box 28">
              <a:extLst>
                <a:ext uri="{FF2B5EF4-FFF2-40B4-BE49-F238E27FC236}">
                  <a16:creationId xmlns:a16="http://schemas.microsoft.com/office/drawing/2014/main" id="{D01E3BFD-5E8E-482C-9000-03D29E5A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10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17" name="Text Box 29">
              <a:extLst>
                <a:ext uri="{FF2B5EF4-FFF2-40B4-BE49-F238E27FC236}">
                  <a16:creationId xmlns:a16="http://schemas.microsoft.com/office/drawing/2014/main" id="{C457FD8C-F2B5-4A7A-83EB-65DC74AB2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6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18" name="Text Box 30">
              <a:extLst>
                <a:ext uri="{FF2B5EF4-FFF2-40B4-BE49-F238E27FC236}">
                  <a16:creationId xmlns:a16="http://schemas.microsoft.com/office/drawing/2014/main" id="{8E9A77BA-8A61-4E2B-839D-9EF8C7BB1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5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19" name="Rectangle 31">
              <a:extLst>
                <a:ext uri="{FF2B5EF4-FFF2-40B4-BE49-F238E27FC236}">
                  <a16:creationId xmlns:a16="http://schemas.microsoft.com/office/drawing/2014/main" id="{AA06A017-A1EE-4D9F-A688-237E717DE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82"/>
              <a:ext cx="2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A connected, undirected graph</a:t>
              </a:r>
            </a:p>
          </p:txBody>
        </p:sp>
      </p:grpSp>
      <p:grpSp>
        <p:nvGrpSpPr>
          <p:cNvPr id="37920" name="Group 32">
            <a:extLst>
              <a:ext uri="{FF2B5EF4-FFF2-40B4-BE49-F238E27FC236}">
                <a16:creationId xmlns:a16="http://schemas.microsoft.com/office/drawing/2014/main" id="{C9414B95-5E93-4655-A72C-1B76B5B242AA}"/>
              </a:ext>
            </a:extLst>
          </p:cNvPr>
          <p:cNvGrpSpPr>
            <a:grpSpLocks/>
          </p:cNvGrpSpPr>
          <p:nvPr/>
        </p:nvGrpSpPr>
        <p:grpSpPr bwMode="auto">
          <a:xfrm>
            <a:off x="5965826" y="4038600"/>
            <a:ext cx="3330575" cy="2362200"/>
            <a:chOff x="2798" y="2544"/>
            <a:chExt cx="2098" cy="1488"/>
          </a:xfrm>
        </p:grpSpPr>
        <p:sp>
          <p:nvSpPr>
            <p:cNvPr id="37921" name="Oval 33">
              <a:extLst>
                <a:ext uri="{FF2B5EF4-FFF2-40B4-BE49-F238E27FC236}">
                  <a16:creationId xmlns:a16="http://schemas.microsoft.com/office/drawing/2014/main" id="{87D1138C-8006-435F-8D35-15324283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2" name="Oval 34">
              <a:extLst>
                <a:ext uri="{FF2B5EF4-FFF2-40B4-BE49-F238E27FC236}">
                  <a16:creationId xmlns:a16="http://schemas.microsoft.com/office/drawing/2014/main" id="{C5F65011-2239-4DD6-8AA3-CD9896734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B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3" name="Oval 35">
              <a:extLst>
                <a:ext uri="{FF2B5EF4-FFF2-40B4-BE49-F238E27FC236}">
                  <a16:creationId xmlns:a16="http://schemas.microsoft.com/office/drawing/2014/main" id="{8571D873-3F18-4F00-9E0E-89D05C80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4" name="Oval 36">
              <a:extLst>
                <a:ext uri="{FF2B5EF4-FFF2-40B4-BE49-F238E27FC236}">
                  <a16:creationId xmlns:a16="http://schemas.microsoft.com/office/drawing/2014/main" id="{30578F62-2CEF-4C97-A5D1-96FE5C2F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D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5" name="Oval 37">
              <a:extLst>
                <a:ext uri="{FF2B5EF4-FFF2-40B4-BE49-F238E27FC236}">
                  <a16:creationId xmlns:a16="http://schemas.microsoft.com/office/drawing/2014/main" id="{DFA03C0B-E490-446D-9F4A-D52E30586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F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6" name="Oval 38">
              <a:extLst>
                <a:ext uri="{FF2B5EF4-FFF2-40B4-BE49-F238E27FC236}">
                  <a16:creationId xmlns:a16="http://schemas.microsoft.com/office/drawing/2014/main" id="{0965325C-C780-4823-9986-8A73B7233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>
                  <a:latin typeface="Verdana" panose="020B0604030504040204" pitchFamily="34" charset="0"/>
                </a:rPr>
                <a:t>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7" name="Text Box 39">
              <a:extLst>
                <a:ext uri="{FF2B5EF4-FFF2-40B4-BE49-F238E27FC236}">
                  <a16:creationId xmlns:a16="http://schemas.microsoft.com/office/drawing/2014/main" id="{E19D028A-DF55-4B8C-8B30-FAC93A2BC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544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16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28" name="Line 40">
              <a:extLst>
                <a:ext uri="{FF2B5EF4-FFF2-40B4-BE49-F238E27FC236}">
                  <a16:creationId xmlns:a16="http://schemas.microsoft.com/office/drawing/2014/main" id="{782EA575-26DB-4732-B6FB-07A15A29F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Line 41">
              <a:extLst>
                <a:ext uri="{FF2B5EF4-FFF2-40B4-BE49-F238E27FC236}">
                  <a16:creationId xmlns:a16="http://schemas.microsoft.com/office/drawing/2014/main" id="{6D30ABD1-F332-4627-BE10-92087B9A4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Line 42">
              <a:extLst>
                <a:ext uri="{FF2B5EF4-FFF2-40B4-BE49-F238E27FC236}">
                  <a16:creationId xmlns:a16="http://schemas.microsoft.com/office/drawing/2014/main" id="{B834F938-556D-47D4-96E3-69EFB537B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Line 43">
              <a:extLst>
                <a:ext uri="{FF2B5EF4-FFF2-40B4-BE49-F238E27FC236}">
                  <a16:creationId xmlns:a16="http://schemas.microsoft.com/office/drawing/2014/main" id="{F5EAEC0A-2235-4EE4-A49A-581176CFF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2" name="Line 44">
              <a:extLst>
                <a:ext uri="{FF2B5EF4-FFF2-40B4-BE49-F238E27FC236}">
                  <a16:creationId xmlns:a16="http://schemas.microsoft.com/office/drawing/2014/main" id="{76E6D426-97B6-4EAF-A022-41749E846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3" name="Text Box 45">
              <a:extLst>
                <a:ext uri="{FF2B5EF4-FFF2-40B4-BE49-F238E27FC236}">
                  <a16:creationId xmlns:a16="http://schemas.microsoft.com/office/drawing/2014/main" id="{A5C0033B-3E7F-4B47-A4D7-5371C591D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11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34" name="Text Box 46">
              <a:extLst>
                <a:ext uri="{FF2B5EF4-FFF2-40B4-BE49-F238E27FC236}">
                  <a16:creationId xmlns:a16="http://schemas.microsoft.com/office/drawing/2014/main" id="{53AC047E-BF3F-48A1-9E5E-C48F14755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45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18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35" name="Text Box 47">
              <a:extLst>
                <a:ext uri="{FF2B5EF4-FFF2-40B4-BE49-F238E27FC236}">
                  <a16:creationId xmlns:a16="http://schemas.microsoft.com/office/drawing/2014/main" id="{9BB06728-868E-4FB6-97EB-372FDAC24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73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6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36" name="Text Box 48">
              <a:extLst>
                <a:ext uri="{FF2B5EF4-FFF2-40B4-BE49-F238E27FC236}">
                  <a16:creationId xmlns:a16="http://schemas.microsoft.com/office/drawing/2014/main" id="{56A4C014-2EA7-4D70-9229-795265801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7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Verdana" panose="020B0604030504040204" pitchFamily="34" charset="0"/>
                </a:rPr>
                <a:t>5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37937" name="Rectangle 49">
              <a:extLst>
                <a:ext uri="{FF2B5EF4-FFF2-40B4-BE49-F238E27FC236}">
                  <a16:creationId xmlns:a16="http://schemas.microsoft.com/office/drawing/2014/main" id="{91493C76-C44D-4CF4-A4A9-B13E3F7A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782"/>
              <a:ext cx="20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A minimum-cost spanning tree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3A74B1D-F3E5-4105-BD96-8137ADC1F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484CA0C-E5AB-4EB8-B863-576CED932F6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027267" y="1419815"/>
            <a:ext cx="8145463" cy="2514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graph is a pair 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V, E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, where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is a set of nodes, called </a:t>
            </a:r>
            <a:r>
              <a:rPr lang="en-US" altLang="en-US" sz="2000" dirty="0">
                <a:solidFill>
                  <a:schemeClr val="tx2"/>
                </a:solidFill>
              </a:rPr>
              <a:t>vertices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E</a:t>
            </a:r>
            <a:r>
              <a:rPr lang="en-US" altLang="en-US" sz="2000" dirty="0"/>
              <a:t> is a collection of pairs of vertices, called </a:t>
            </a:r>
            <a:r>
              <a:rPr lang="en-US" altLang="en-US" sz="2000" dirty="0">
                <a:solidFill>
                  <a:schemeClr val="tx2"/>
                </a:solidFill>
              </a:rPr>
              <a:t>edges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Vertices and edges are positions and store elements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vertex represents an airport and stores the three-letter airport code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 edge represents a flight route between two airports and stores the mileage of the route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E03903EC-C3FE-49CC-B64F-C9B8EB65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4114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ORD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C8BA1B6F-B47E-46ED-9E4A-1CF8F28F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959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PVD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2CBFE7B1-215E-49A7-8444-52E44BD70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6" y="5867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MIA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45E67084-F93E-49EC-91FC-DB534B3F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6" y="5629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DFW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13554342-5497-48EE-B1A0-DC5997D6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1" y="4343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SFO</a:t>
            </a:r>
          </a:p>
        </p:txBody>
      </p:sp>
      <p:sp>
        <p:nvSpPr>
          <p:cNvPr id="5129" name="Oval 9">
            <a:extLst>
              <a:ext uri="{FF2B5EF4-FFF2-40B4-BE49-F238E27FC236}">
                <a16:creationId xmlns:a16="http://schemas.microsoft.com/office/drawing/2014/main" id="{B7DB7E1E-7552-4BF1-8D6A-4892D7D4E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5486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LAX</a:t>
            </a:r>
          </a:p>
        </p:txBody>
      </p:sp>
      <p:sp>
        <p:nvSpPr>
          <p:cNvPr id="5130" name="Oval 10">
            <a:extLst>
              <a:ext uri="{FF2B5EF4-FFF2-40B4-BE49-F238E27FC236}">
                <a16:creationId xmlns:a16="http://schemas.microsoft.com/office/drawing/2014/main" id="{F45D98BE-E6FD-47B5-A2DD-14DA126BF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6" y="47244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LGA</a:t>
            </a:r>
          </a:p>
        </p:txBody>
      </p:sp>
      <p:sp>
        <p:nvSpPr>
          <p:cNvPr id="5131" name="Oval 11">
            <a:extLst>
              <a:ext uri="{FF2B5EF4-FFF2-40B4-BE49-F238E27FC236}">
                <a16:creationId xmlns:a16="http://schemas.microsoft.com/office/drawing/2014/main" id="{B372ED7F-48DB-4D25-85E5-4E09D137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52578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HNL</a:t>
            </a:r>
          </a:p>
        </p:txBody>
      </p: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3BB8702D-11C0-4864-B191-48B7B4812E68}"/>
              </a:ext>
            </a:extLst>
          </p:cNvPr>
          <p:cNvCxnSpPr>
            <a:cxnSpLocks noChangeShapeType="1"/>
            <a:stCxn id="5128" idx="6"/>
            <a:endCxn id="5124" idx="2"/>
          </p:cNvCxnSpPr>
          <p:nvPr/>
        </p:nvCxnSpPr>
        <p:spPr bwMode="auto">
          <a:xfrm flipV="1">
            <a:off x="5060951" y="4343400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C4C9C283-2881-4A70-92AE-E4438244CCBB}"/>
              </a:ext>
            </a:extLst>
          </p:cNvPr>
          <p:cNvCxnSpPr>
            <a:cxnSpLocks noChangeShapeType="1"/>
            <a:stCxn id="5127" idx="0"/>
            <a:endCxn id="5124" idx="4"/>
          </p:cNvCxnSpPr>
          <p:nvPr/>
        </p:nvCxnSpPr>
        <p:spPr bwMode="auto">
          <a:xfrm flipV="1">
            <a:off x="6503989" y="4581526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FB7BF61E-750A-4C6F-A0F8-89BB42BA355D}"/>
              </a:ext>
            </a:extLst>
          </p:cNvPr>
          <p:cNvCxnSpPr>
            <a:cxnSpLocks noChangeShapeType="1"/>
            <a:stCxn id="5127" idx="7"/>
            <a:endCxn id="5130" idx="3"/>
          </p:cNvCxnSpPr>
          <p:nvPr/>
        </p:nvCxnSpPr>
        <p:spPr bwMode="auto">
          <a:xfrm flipV="1">
            <a:off x="6835776" y="5124451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8DB30913-9F90-431B-AA83-4E0620DFF7BA}"/>
              </a:ext>
            </a:extLst>
          </p:cNvPr>
          <p:cNvCxnSpPr>
            <a:cxnSpLocks noChangeShapeType="1"/>
            <a:stCxn id="5130" idx="0"/>
            <a:endCxn id="5125" idx="3"/>
          </p:cNvCxnSpPr>
          <p:nvPr/>
        </p:nvCxnSpPr>
        <p:spPr bwMode="auto">
          <a:xfrm flipV="1">
            <a:off x="8370889" y="4359275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F5D9864F-2D9F-4941-9083-8ECA95731C59}"/>
              </a:ext>
            </a:extLst>
          </p:cNvPr>
          <p:cNvCxnSpPr>
            <a:cxnSpLocks noChangeShapeType="1"/>
            <a:stCxn id="5124" idx="6"/>
            <a:endCxn id="5125" idx="2"/>
          </p:cNvCxnSpPr>
          <p:nvPr/>
        </p:nvCxnSpPr>
        <p:spPr bwMode="auto">
          <a:xfrm flipV="1">
            <a:off x="7270751" y="4187826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ADD57C3B-4AC6-41C4-B66B-27362EFFE6A7}"/>
              </a:ext>
            </a:extLst>
          </p:cNvPr>
          <p:cNvCxnSpPr>
            <a:cxnSpLocks noChangeShapeType="1"/>
            <a:stCxn id="5131" idx="6"/>
            <a:endCxn id="5129" idx="2"/>
          </p:cNvCxnSpPr>
          <p:nvPr/>
        </p:nvCxnSpPr>
        <p:spPr bwMode="auto">
          <a:xfrm>
            <a:off x="3232151" y="5486400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8" name="AutoShape 18">
            <a:extLst>
              <a:ext uri="{FF2B5EF4-FFF2-40B4-BE49-F238E27FC236}">
                <a16:creationId xmlns:a16="http://schemas.microsoft.com/office/drawing/2014/main" id="{DC55C179-42B9-4EC0-A8C2-E5BDFF470CB0}"/>
              </a:ext>
            </a:extLst>
          </p:cNvPr>
          <p:cNvCxnSpPr>
            <a:cxnSpLocks noChangeShapeType="1"/>
            <a:stCxn id="5128" idx="4"/>
            <a:endCxn id="5129" idx="0"/>
          </p:cNvCxnSpPr>
          <p:nvPr/>
        </p:nvCxnSpPr>
        <p:spPr bwMode="auto">
          <a:xfrm>
            <a:off x="4583113" y="4810125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9" name="AutoShape 19">
            <a:extLst>
              <a:ext uri="{FF2B5EF4-FFF2-40B4-BE49-F238E27FC236}">
                <a16:creationId xmlns:a16="http://schemas.microsoft.com/office/drawing/2014/main" id="{8D1CD5B1-DD05-4029-B608-C97389580022}"/>
              </a:ext>
            </a:extLst>
          </p:cNvPr>
          <p:cNvCxnSpPr>
            <a:cxnSpLocks noChangeShapeType="1"/>
            <a:stCxn id="5130" idx="4"/>
            <a:endCxn id="5126" idx="0"/>
          </p:cNvCxnSpPr>
          <p:nvPr/>
        </p:nvCxnSpPr>
        <p:spPr bwMode="auto">
          <a:xfrm>
            <a:off x="8370888" y="5191125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0" name="AutoShape 20">
            <a:extLst>
              <a:ext uri="{FF2B5EF4-FFF2-40B4-BE49-F238E27FC236}">
                <a16:creationId xmlns:a16="http://schemas.microsoft.com/office/drawing/2014/main" id="{85973616-9C26-417F-88A7-13B830250058}"/>
              </a:ext>
            </a:extLst>
          </p:cNvPr>
          <p:cNvCxnSpPr>
            <a:cxnSpLocks noChangeShapeType="1"/>
            <a:endCxn id="5127" idx="6"/>
          </p:cNvCxnSpPr>
          <p:nvPr/>
        </p:nvCxnSpPr>
        <p:spPr bwMode="auto">
          <a:xfrm flipH="1" flipV="1">
            <a:off x="6981826" y="5857876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1" name="AutoShape 21">
            <a:extLst>
              <a:ext uri="{FF2B5EF4-FFF2-40B4-BE49-F238E27FC236}">
                <a16:creationId xmlns:a16="http://schemas.microsoft.com/office/drawing/2014/main" id="{26A1C206-F83E-440E-9CD6-2B622991E43A}"/>
              </a:ext>
            </a:extLst>
          </p:cNvPr>
          <p:cNvCxnSpPr>
            <a:cxnSpLocks noChangeShapeType="1"/>
            <a:stCxn id="5129" idx="6"/>
            <a:endCxn id="5127" idx="2"/>
          </p:cNvCxnSpPr>
          <p:nvPr/>
        </p:nvCxnSpPr>
        <p:spPr bwMode="auto">
          <a:xfrm>
            <a:off x="5213350" y="5715001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2" name="AutoShape 22">
            <a:extLst>
              <a:ext uri="{FF2B5EF4-FFF2-40B4-BE49-F238E27FC236}">
                <a16:creationId xmlns:a16="http://schemas.microsoft.com/office/drawing/2014/main" id="{5A84EA6F-7FFA-43B3-B39E-2F1795DDA5D1}"/>
              </a:ext>
            </a:extLst>
          </p:cNvPr>
          <p:cNvCxnSpPr>
            <a:cxnSpLocks noChangeShapeType="1"/>
            <a:stCxn id="5129" idx="7"/>
            <a:endCxn id="5124" idx="3"/>
          </p:cNvCxnSpPr>
          <p:nvPr/>
        </p:nvCxnSpPr>
        <p:spPr bwMode="auto">
          <a:xfrm flipV="1">
            <a:off x="5067301" y="4514850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3" name="Text Box 23">
            <a:extLst>
              <a:ext uri="{FF2B5EF4-FFF2-40B4-BE49-F238E27FC236}">
                <a16:creationId xmlns:a16="http://schemas.microsoft.com/office/drawing/2014/main" id="{CAAB4C21-F5B3-4873-A34E-4A3192F3CD5C}"/>
              </a:ext>
            </a:extLst>
          </p:cNvPr>
          <p:cNvSpPr txBox="1">
            <a:spLocks noChangeArrowheads="1"/>
          </p:cNvSpPr>
          <p:nvPr/>
        </p:nvSpPr>
        <p:spPr bwMode="auto">
          <a:xfrm rot="21252715">
            <a:off x="7605714" y="3940176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849</a:t>
            </a:r>
          </a:p>
        </p:txBody>
      </p:sp>
      <p:sp>
        <p:nvSpPr>
          <p:cNvPr id="5144" name="Text Box 24">
            <a:extLst>
              <a:ext uri="{FF2B5EF4-FFF2-40B4-BE49-F238E27FC236}">
                <a16:creationId xmlns:a16="http://schemas.microsoft.com/office/drawing/2014/main" id="{D401BCBA-6752-4A12-B9D2-F49DDE8A516E}"/>
              </a:ext>
            </a:extLst>
          </p:cNvPr>
          <p:cNvSpPr txBox="1">
            <a:spLocks noChangeArrowheads="1"/>
          </p:cNvSpPr>
          <p:nvPr/>
        </p:nvSpPr>
        <p:spPr bwMode="auto">
          <a:xfrm rot="16937753">
            <a:off x="6284119" y="4672807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802</a:t>
            </a:r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3195639B-59C5-427C-B43B-382F613F26ED}"/>
              </a:ext>
            </a:extLst>
          </p:cNvPr>
          <p:cNvSpPr txBox="1">
            <a:spLocks noChangeArrowheads="1"/>
          </p:cNvSpPr>
          <p:nvPr/>
        </p:nvSpPr>
        <p:spPr bwMode="auto">
          <a:xfrm rot="20055131">
            <a:off x="6959600" y="5089526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1387</a:t>
            </a:r>
          </a:p>
        </p:txBody>
      </p:sp>
      <p:sp>
        <p:nvSpPr>
          <p:cNvPr id="5146" name="Text Box 26">
            <a:extLst>
              <a:ext uri="{FF2B5EF4-FFF2-40B4-BE49-F238E27FC236}">
                <a16:creationId xmlns:a16="http://schemas.microsoft.com/office/drawing/2014/main" id="{13208120-FAD6-4B34-B3C3-6347B8543604}"/>
              </a:ext>
            </a:extLst>
          </p:cNvPr>
          <p:cNvSpPr txBox="1">
            <a:spLocks noChangeArrowheads="1"/>
          </p:cNvSpPr>
          <p:nvPr/>
        </p:nvSpPr>
        <p:spPr bwMode="auto">
          <a:xfrm rot="19463698">
            <a:off x="5146675" y="4851401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1743</a:t>
            </a:r>
          </a:p>
        </p:txBody>
      </p:sp>
      <p:sp>
        <p:nvSpPr>
          <p:cNvPr id="5147" name="Text Box 27">
            <a:extLst>
              <a:ext uri="{FF2B5EF4-FFF2-40B4-BE49-F238E27FC236}">
                <a16:creationId xmlns:a16="http://schemas.microsoft.com/office/drawing/2014/main" id="{F2F4061D-B3DA-4110-BA24-9FA3EAD6EBAD}"/>
              </a:ext>
            </a:extLst>
          </p:cNvPr>
          <p:cNvSpPr txBox="1">
            <a:spLocks noChangeArrowheads="1"/>
          </p:cNvSpPr>
          <p:nvPr/>
        </p:nvSpPr>
        <p:spPr bwMode="auto">
          <a:xfrm rot="20910655">
            <a:off x="5257800" y="4114801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1843</a:t>
            </a:r>
          </a:p>
        </p:txBody>
      </p:sp>
      <p:sp>
        <p:nvSpPr>
          <p:cNvPr id="5148" name="Text Box 28">
            <a:extLst>
              <a:ext uri="{FF2B5EF4-FFF2-40B4-BE49-F238E27FC236}">
                <a16:creationId xmlns:a16="http://schemas.microsoft.com/office/drawing/2014/main" id="{89244170-FCC5-4F43-A192-9F6D29C653C1}"/>
              </a:ext>
            </a:extLst>
          </p:cNvPr>
          <p:cNvSpPr txBox="1">
            <a:spLocks noChangeArrowheads="1"/>
          </p:cNvSpPr>
          <p:nvPr/>
        </p:nvSpPr>
        <p:spPr bwMode="auto">
          <a:xfrm rot="2626382">
            <a:off x="8555038" y="5318126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1099</a:t>
            </a:r>
          </a:p>
        </p:txBody>
      </p:sp>
      <p:sp>
        <p:nvSpPr>
          <p:cNvPr id="5149" name="Text Box 29">
            <a:extLst>
              <a:ext uri="{FF2B5EF4-FFF2-40B4-BE49-F238E27FC236}">
                <a16:creationId xmlns:a16="http://schemas.microsoft.com/office/drawing/2014/main" id="{054A4A82-2203-41F7-A09A-4F6BFCD7CD10}"/>
              </a:ext>
            </a:extLst>
          </p:cNvPr>
          <p:cNvSpPr txBox="1">
            <a:spLocks noChangeArrowheads="1"/>
          </p:cNvSpPr>
          <p:nvPr/>
        </p:nvSpPr>
        <p:spPr bwMode="auto">
          <a:xfrm rot="565849">
            <a:off x="7499350" y="5622926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1120</a:t>
            </a:r>
          </a:p>
        </p:txBody>
      </p:sp>
      <p:sp>
        <p:nvSpPr>
          <p:cNvPr id="5150" name="Text Box 30">
            <a:extLst>
              <a:ext uri="{FF2B5EF4-FFF2-40B4-BE49-F238E27FC236}">
                <a16:creationId xmlns:a16="http://schemas.microsoft.com/office/drawing/2014/main" id="{B791026D-AD7D-48FB-A67C-3BD9F7A111C8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5299075" y="5441951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1233</a:t>
            </a:r>
          </a:p>
        </p:txBody>
      </p:sp>
      <p:sp>
        <p:nvSpPr>
          <p:cNvPr id="5151" name="Text Box 31">
            <a:extLst>
              <a:ext uri="{FF2B5EF4-FFF2-40B4-BE49-F238E27FC236}">
                <a16:creationId xmlns:a16="http://schemas.microsoft.com/office/drawing/2014/main" id="{3F52F85F-AF69-4E64-8242-A0A344334846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4518820" y="4979195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337</a:t>
            </a:r>
          </a:p>
        </p:txBody>
      </p:sp>
      <p:sp>
        <p:nvSpPr>
          <p:cNvPr id="5152" name="Text Box 32">
            <a:extLst>
              <a:ext uri="{FF2B5EF4-FFF2-40B4-BE49-F238E27FC236}">
                <a16:creationId xmlns:a16="http://schemas.microsoft.com/office/drawing/2014/main" id="{CB510B4A-50DB-4721-9E46-30552A4B6FE5}"/>
              </a:ext>
            </a:extLst>
          </p:cNvPr>
          <p:cNvSpPr txBox="1">
            <a:spLocks noChangeArrowheads="1"/>
          </p:cNvSpPr>
          <p:nvPr/>
        </p:nvSpPr>
        <p:spPr bwMode="auto">
          <a:xfrm rot="832501">
            <a:off x="3451225" y="5257801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2555</a:t>
            </a:r>
          </a:p>
        </p:txBody>
      </p:sp>
      <p:sp>
        <p:nvSpPr>
          <p:cNvPr id="5153" name="Text Box 33">
            <a:extLst>
              <a:ext uri="{FF2B5EF4-FFF2-40B4-BE49-F238E27FC236}">
                <a16:creationId xmlns:a16="http://schemas.microsoft.com/office/drawing/2014/main" id="{4B4253B4-C36E-4842-8AF3-8B3D97155E31}"/>
              </a:ext>
            </a:extLst>
          </p:cNvPr>
          <p:cNvSpPr txBox="1">
            <a:spLocks noChangeArrowheads="1"/>
          </p:cNvSpPr>
          <p:nvPr/>
        </p:nvSpPr>
        <p:spPr bwMode="auto">
          <a:xfrm rot="19708333">
            <a:off x="8307389" y="4251326"/>
            <a:ext cx="598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>
                <a:latin typeface="Tahoma" panose="020B0604030504040204" pitchFamily="34" charset="0"/>
              </a:rPr>
              <a:t>142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AF17A11-888F-43BE-909E-4C71D1CDE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77200" cy="1143000"/>
          </a:xfrm>
        </p:spPr>
        <p:txBody>
          <a:bodyPr/>
          <a:lstStyle/>
          <a:p>
            <a:r>
              <a:rPr lang="en-US" altLang="en-US"/>
              <a:t>Edge Types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16132E2-4E37-4BD4-8431-B7C523C6B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5615" y="1447800"/>
            <a:ext cx="5663785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Directed edge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ordered pair of vertices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u</a:t>
            </a:r>
            <a:r>
              <a:rPr lang="en-US" altLang="en-US" sz="2000" dirty="0" err="1">
                <a:latin typeface="Times New Roman" panose="02020603050405020304" pitchFamily="18" charset="0"/>
              </a:rPr>
              <a:t>,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first vertex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/>
              <a:t> is the origin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second vertex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is the destination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a flight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Undirected edge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unordered pair of vertices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u</a:t>
            </a:r>
            <a:r>
              <a:rPr lang="en-US" altLang="en-US" sz="2000" dirty="0" err="1">
                <a:latin typeface="Times New Roman" panose="02020603050405020304" pitchFamily="18" charset="0"/>
              </a:rPr>
              <a:t>,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a flight route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Directed graph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the edges are directed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route network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the edges are undirected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flight network</a:t>
            </a: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5F91F219-1CC8-4ED7-9482-50691A33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ORD</a:t>
            </a: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E5257BA0-BA48-4C09-B66C-65794BEF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176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PVD</a:t>
            </a:r>
          </a:p>
        </p:txBody>
      </p:sp>
      <p:cxnSp>
        <p:nvCxnSpPr>
          <p:cNvPr id="7174" name="AutoShape 6">
            <a:extLst>
              <a:ext uri="{FF2B5EF4-FFF2-40B4-BE49-F238E27FC236}">
                <a16:creationId xmlns:a16="http://schemas.microsoft.com/office/drawing/2014/main" id="{16838B71-3B20-447B-A565-CB1232040104}"/>
              </a:ext>
            </a:extLst>
          </p:cNvPr>
          <p:cNvCxnSpPr>
            <a:cxnSpLocks noChangeShapeType="1"/>
            <a:stCxn id="7172" idx="6"/>
            <a:endCxn id="7173" idx="2"/>
          </p:cNvCxnSpPr>
          <p:nvPr/>
        </p:nvCxnSpPr>
        <p:spPr bwMode="auto">
          <a:xfrm>
            <a:off x="7727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5" name="Text Box 7">
            <a:extLst>
              <a:ext uri="{FF2B5EF4-FFF2-40B4-BE49-F238E27FC236}">
                <a16:creationId xmlns:a16="http://schemas.microsoft.com/office/drawing/2014/main" id="{94D04E24-BA7C-4E87-84C7-144B18027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1981201"/>
            <a:ext cx="1987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flight</a:t>
            </a:r>
          </a:p>
          <a:p>
            <a:pPr algn="ctr"/>
            <a:r>
              <a:rPr lang="en-US" altLang="en-US" sz="2400">
                <a:latin typeface="Tahoma" panose="020B0604030504040204" pitchFamily="34" charset="0"/>
              </a:rPr>
              <a:t>AA 1206</a:t>
            </a:r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8CD094D7-994A-4D17-94EE-3DFD64AC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6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ORD</a:t>
            </a:r>
          </a:p>
        </p:txBody>
      </p:sp>
      <p:sp>
        <p:nvSpPr>
          <p:cNvPr id="7177" name="Oval 9">
            <a:extLst>
              <a:ext uri="{FF2B5EF4-FFF2-40B4-BE49-F238E27FC236}">
                <a16:creationId xmlns:a16="http://schemas.microsoft.com/office/drawing/2014/main" id="{4E39028A-5E9E-4E74-9EC7-5E073D54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701" y="35369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PVD</a:t>
            </a:r>
          </a:p>
        </p:txBody>
      </p:sp>
      <p:cxnSp>
        <p:nvCxnSpPr>
          <p:cNvPr id="7178" name="AutoShape 10">
            <a:extLst>
              <a:ext uri="{FF2B5EF4-FFF2-40B4-BE49-F238E27FC236}">
                <a16:creationId xmlns:a16="http://schemas.microsoft.com/office/drawing/2014/main" id="{9E050761-B24C-4D53-BF21-2A306595674B}"/>
              </a:ext>
            </a:extLst>
          </p:cNvPr>
          <p:cNvCxnSpPr>
            <a:cxnSpLocks noChangeShapeType="1"/>
            <a:stCxn id="7176" idx="6"/>
            <a:endCxn id="7177" idx="2"/>
          </p:cNvCxnSpPr>
          <p:nvPr/>
        </p:nvCxnSpPr>
        <p:spPr bwMode="auto">
          <a:xfrm>
            <a:off x="7737475" y="3765550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9" name="Text Box 11">
            <a:extLst>
              <a:ext uri="{FF2B5EF4-FFF2-40B4-BE49-F238E27FC236}">
                <a16:creationId xmlns:a16="http://schemas.microsoft.com/office/drawing/2014/main" id="{75F05DEB-63EA-4CB9-8785-1DFC0C620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002" y="3352801"/>
            <a:ext cx="8838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849</a:t>
            </a:r>
          </a:p>
          <a:p>
            <a:pPr algn="ctr"/>
            <a:r>
              <a:rPr lang="en-US" altLang="en-US" sz="2400">
                <a:latin typeface="Tahoma" panose="020B0604030504040204" pitchFamily="34" charset="0"/>
              </a:rPr>
              <a:t>miles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4807F3F9-0E7B-4F46-A913-5382F6068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314450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087200" imgH="7006320" progId="Visio.Drawing.6">
                  <p:embed/>
                </p:oleObj>
              </mc:Choice>
              <mc:Fallback>
                <p:oleObj name="VISIO" r:id="rId3" imgW="10087200" imgH="700632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14450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>
            <a:extLst>
              <a:ext uri="{FF2B5EF4-FFF2-40B4-BE49-F238E27FC236}">
                <a16:creationId xmlns:a16="http://schemas.microsoft.com/office/drawing/2014/main" id="{7E44E829-A088-41EE-AD53-CE1C14026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23A59F3-5C62-44CA-A3ED-43CA4CBF3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495425"/>
            <a:ext cx="4114800" cy="4724400"/>
          </a:xfrm>
        </p:spPr>
        <p:txBody>
          <a:bodyPr/>
          <a:lstStyle/>
          <a:p>
            <a:r>
              <a:rPr lang="en-US" altLang="en-US" sz="2400" dirty="0"/>
              <a:t>Electronic circuits</a:t>
            </a:r>
          </a:p>
          <a:p>
            <a:pPr lvl="1"/>
            <a:r>
              <a:rPr lang="en-US" altLang="en-US" sz="2000" dirty="0"/>
              <a:t>Printed circuit board</a:t>
            </a:r>
          </a:p>
          <a:p>
            <a:pPr lvl="1"/>
            <a:r>
              <a:rPr lang="en-US" altLang="en-US" sz="2000" dirty="0"/>
              <a:t>Integrated circuit</a:t>
            </a:r>
          </a:p>
          <a:p>
            <a:r>
              <a:rPr lang="en-US" altLang="en-US" sz="2400" dirty="0"/>
              <a:t>Transportation networks</a:t>
            </a:r>
          </a:p>
          <a:p>
            <a:pPr lvl="1"/>
            <a:r>
              <a:rPr lang="en-US" altLang="en-US" sz="2000" dirty="0"/>
              <a:t>Highway network</a:t>
            </a:r>
          </a:p>
          <a:p>
            <a:pPr lvl="1"/>
            <a:r>
              <a:rPr lang="en-US" altLang="en-US" sz="2000" dirty="0"/>
              <a:t>Flight network</a:t>
            </a:r>
          </a:p>
          <a:p>
            <a:r>
              <a:rPr lang="en-US" altLang="en-US" sz="2400" dirty="0"/>
              <a:t>Computer networks</a:t>
            </a:r>
          </a:p>
          <a:p>
            <a:pPr lvl="1"/>
            <a:r>
              <a:rPr lang="en-US" altLang="en-US" sz="2000" dirty="0"/>
              <a:t>Local area network</a:t>
            </a:r>
          </a:p>
          <a:p>
            <a:pPr lvl="1"/>
            <a:r>
              <a:rPr lang="en-US" altLang="en-US" sz="2000" dirty="0"/>
              <a:t>Internet</a:t>
            </a:r>
          </a:p>
          <a:p>
            <a:pPr lvl="1"/>
            <a:r>
              <a:rPr lang="en-US" altLang="en-US" sz="2000" dirty="0"/>
              <a:t>Web</a:t>
            </a:r>
          </a:p>
          <a:p>
            <a:r>
              <a:rPr lang="en-US" altLang="en-US" sz="2400" dirty="0"/>
              <a:t>Databases</a:t>
            </a:r>
          </a:p>
          <a:p>
            <a:pPr lvl="1"/>
            <a:r>
              <a:rPr lang="en-US" altLang="en-US" sz="2000" dirty="0"/>
              <a:t>Entity-relationship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60DF9ED-C1B9-49AD-8D37-D2DE7A9E1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A1B41CE-ECAA-48F6-A6B2-E2DF3C1D7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0782" y="1653213"/>
            <a:ext cx="4048125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End vertices (or endpoints) of an edge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 and V are the endpoints of a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Edges incident on a vertex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a, d, and b are incident on V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Adjacent vertices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 and V are adjacent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Degree of a vertex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X has degree 5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Parallel edges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h and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are parallel edges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Self-loop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j is a self-loop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E7750CBA-904B-4160-ADC6-F58F7FA12D4F}"/>
              </a:ext>
            </a:extLst>
          </p:cNvPr>
          <p:cNvGrpSpPr>
            <a:grpSpLocks/>
          </p:cNvGrpSpPr>
          <p:nvPr/>
        </p:nvGrpSpPr>
        <p:grpSpPr bwMode="auto">
          <a:xfrm rot="21600000">
            <a:off x="6100763" y="2208213"/>
            <a:ext cx="4197350" cy="3200400"/>
            <a:chOff x="2808" y="1104"/>
            <a:chExt cx="2644" cy="2016"/>
          </a:xfrm>
        </p:grpSpPr>
        <p:sp>
          <p:nvSpPr>
            <p:cNvPr id="11269" name="Oval 5">
              <a:extLst>
                <a:ext uri="{FF2B5EF4-FFF2-40B4-BE49-F238E27FC236}">
                  <a16:creationId xmlns:a16="http://schemas.microsoft.com/office/drawing/2014/main" id="{91BE406D-741A-412B-8C82-5B0E13AF9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11270" name="Oval 6">
              <a:extLst>
                <a:ext uri="{FF2B5EF4-FFF2-40B4-BE49-F238E27FC236}">
                  <a16:creationId xmlns:a16="http://schemas.microsoft.com/office/drawing/2014/main" id="{F0044721-02BC-43E8-8F5A-6562A788B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U</a:t>
              </a:r>
            </a:p>
          </p:txBody>
        </p:sp>
        <p:sp>
          <p:nvSpPr>
            <p:cNvPr id="11271" name="Oval 7">
              <a:extLst>
                <a:ext uri="{FF2B5EF4-FFF2-40B4-BE49-F238E27FC236}">
                  <a16:creationId xmlns:a16="http://schemas.microsoft.com/office/drawing/2014/main" id="{1428D35B-28F4-4C02-AF94-A0F658AED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V</a:t>
              </a:r>
            </a:p>
          </p:txBody>
        </p:sp>
        <p:sp>
          <p:nvSpPr>
            <p:cNvPr id="11272" name="Oval 8">
              <a:extLst>
                <a:ext uri="{FF2B5EF4-FFF2-40B4-BE49-F238E27FC236}">
                  <a16:creationId xmlns:a16="http://schemas.microsoft.com/office/drawing/2014/main" id="{692E35D4-9AB1-4868-BAB4-B8168EDD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W</a:t>
              </a:r>
            </a:p>
          </p:txBody>
        </p:sp>
        <p:sp>
          <p:nvSpPr>
            <p:cNvPr id="11273" name="Oval 9">
              <a:extLst>
                <a:ext uri="{FF2B5EF4-FFF2-40B4-BE49-F238E27FC236}">
                  <a16:creationId xmlns:a16="http://schemas.microsoft.com/office/drawing/2014/main" id="{F3899A28-9C56-4AC0-BE64-D007F576E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Z</a:t>
              </a:r>
            </a:p>
          </p:txBody>
        </p:sp>
        <p:cxnSp>
          <p:nvCxnSpPr>
            <p:cNvPr id="11274" name="AutoShape 10">
              <a:extLst>
                <a:ext uri="{FF2B5EF4-FFF2-40B4-BE49-F238E27FC236}">
                  <a16:creationId xmlns:a16="http://schemas.microsoft.com/office/drawing/2014/main" id="{39BF4A7D-4A5D-419A-9ACB-ADF16F930DFB}"/>
                </a:ext>
              </a:extLst>
            </p:cNvPr>
            <p:cNvCxnSpPr>
              <a:cxnSpLocks noChangeShapeType="1"/>
              <a:stCxn id="11271" idx="3"/>
              <a:endCxn id="11270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5" name="AutoShape 11">
              <a:extLst>
                <a:ext uri="{FF2B5EF4-FFF2-40B4-BE49-F238E27FC236}">
                  <a16:creationId xmlns:a16="http://schemas.microsoft.com/office/drawing/2014/main" id="{0F8DB2E2-A854-4838-9AEA-056CB60C8E06}"/>
                </a:ext>
              </a:extLst>
            </p:cNvPr>
            <p:cNvCxnSpPr>
              <a:cxnSpLocks noChangeShapeType="1"/>
              <a:stCxn id="11272" idx="1"/>
              <a:endCxn id="11270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6" name="AutoShape 12">
              <a:extLst>
                <a:ext uri="{FF2B5EF4-FFF2-40B4-BE49-F238E27FC236}">
                  <a16:creationId xmlns:a16="http://schemas.microsoft.com/office/drawing/2014/main" id="{BB0D0436-B367-485E-9C94-F02909524CD7}"/>
                </a:ext>
              </a:extLst>
            </p:cNvPr>
            <p:cNvCxnSpPr>
              <a:cxnSpLocks noChangeShapeType="1"/>
              <a:stCxn id="11272" idx="7"/>
              <a:endCxn id="11269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7" name="AutoShape 13">
              <a:extLst>
                <a:ext uri="{FF2B5EF4-FFF2-40B4-BE49-F238E27FC236}">
                  <a16:creationId xmlns:a16="http://schemas.microsoft.com/office/drawing/2014/main" id="{2501F893-D828-44FE-A83F-A72A025FBF4C}"/>
                </a:ext>
              </a:extLst>
            </p:cNvPr>
            <p:cNvCxnSpPr>
              <a:cxnSpLocks noChangeShapeType="1"/>
              <a:stCxn id="11271" idx="5"/>
              <a:endCxn id="11269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8" name="AutoShape 14">
              <a:extLst>
                <a:ext uri="{FF2B5EF4-FFF2-40B4-BE49-F238E27FC236}">
                  <a16:creationId xmlns:a16="http://schemas.microsoft.com/office/drawing/2014/main" id="{015F23B9-D16B-4FE4-8CC7-FFB54C8D7DA4}"/>
                </a:ext>
              </a:extLst>
            </p:cNvPr>
            <p:cNvCxnSpPr>
              <a:cxnSpLocks noChangeShapeType="1"/>
              <a:stCxn id="11271" idx="4"/>
              <a:endCxn id="11272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79" name="Oval 15">
              <a:extLst>
                <a:ext uri="{FF2B5EF4-FFF2-40B4-BE49-F238E27FC236}">
                  <a16:creationId xmlns:a16="http://schemas.microsoft.com/office/drawing/2014/main" id="{0B1B3CA7-78C7-4974-8375-016DCC39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Y</a:t>
              </a:r>
            </a:p>
          </p:txBody>
        </p:sp>
        <p:cxnSp>
          <p:nvCxnSpPr>
            <p:cNvPr id="11280" name="AutoShape 16">
              <a:extLst>
                <a:ext uri="{FF2B5EF4-FFF2-40B4-BE49-F238E27FC236}">
                  <a16:creationId xmlns:a16="http://schemas.microsoft.com/office/drawing/2014/main" id="{1B36B7E6-FCC5-4CB6-B67C-4920E3518AF7}"/>
                </a:ext>
              </a:extLst>
            </p:cNvPr>
            <p:cNvCxnSpPr>
              <a:cxnSpLocks noChangeShapeType="1"/>
              <a:stCxn id="11272" idx="5"/>
              <a:endCxn id="11279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1" name="AutoShape 17">
              <a:extLst>
                <a:ext uri="{FF2B5EF4-FFF2-40B4-BE49-F238E27FC236}">
                  <a16:creationId xmlns:a16="http://schemas.microsoft.com/office/drawing/2014/main" id="{779ACE5E-0E49-44F6-889B-ABE2F4327ADA}"/>
                </a:ext>
              </a:extLst>
            </p:cNvPr>
            <p:cNvCxnSpPr>
              <a:cxnSpLocks noChangeShapeType="1"/>
              <a:stCxn id="11269" idx="4"/>
              <a:endCxn id="11279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82" name="Text Box 18">
              <a:extLst>
                <a:ext uri="{FF2B5EF4-FFF2-40B4-BE49-F238E27FC236}">
                  <a16:creationId xmlns:a16="http://schemas.microsoft.com/office/drawing/2014/main" id="{4EBC13DC-3F8E-461C-8976-2434085C2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1283" name="Text Box 19">
              <a:extLst>
                <a:ext uri="{FF2B5EF4-FFF2-40B4-BE49-F238E27FC236}">
                  <a16:creationId xmlns:a16="http://schemas.microsoft.com/office/drawing/2014/main" id="{11C04160-B519-4E0F-95EE-53A968B65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1284" name="Text Box 20">
              <a:extLst>
                <a:ext uri="{FF2B5EF4-FFF2-40B4-BE49-F238E27FC236}">
                  <a16:creationId xmlns:a16="http://schemas.microsoft.com/office/drawing/2014/main" id="{D429D55B-085A-4E76-BA7A-78D3CEA94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254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1285" name="Text Box 21">
              <a:extLst>
                <a:ext uri="{FF2B5EF4-FFF2-40B4-BE49-F238E27FC236}">
                  <a16:creationId xmlns:a16="http://schemas.microsoft.com/office/drawing/2014/main" id="{8B7A3933-E4F8-4B48-ACF1-E70C80904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200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1286" name="Text Box 22">
              <a:extLst>
                <a:ext uri="{FF2B5EF4-FFF2-40B4-BE49-F238E27FC236}">
                  <a16:creationId xmlns:a16="http://schemas.microsoft.com/office/drawing/2014/main" id="{8FA30099-42CF-462F-ACBF-A7D6FB235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1287" name="Text Box 23">
              <a:extLst>
                <a:ext uri="{FF2B5EF4-FFF2-40B4-BE49-F238E27FC236}">
                  <a16:creationId xmlns:a16="http://schemas.microsoft.com/office/drawing/2014/main" id="{10BBD0D3-79F2-4CD5-A35A-3F5561AAB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1288" name="Text Box 24">
              <a:extLst>
                <a:ext uri="{FF2B5EF4-FFF2-40B4-BE49-F238E27FC236}">
                  <a16:creationId xmlns:a16="http://schemas.microsoft.com/office/drawing/2014/main" id="{D2D1C01F-3A8E-4556-96E1-8977DBA40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11289" name="Text Box 25">
              <a:extLst>
                <a:ext uri="{FF2B5EF4-FFF2-40B4-BE49-F238E27FC236}">
                  <a16:creationId xmlns:a16="http://schemas.microsoft.com/office/drawing/2014/main" id="{D7A3F3FF-C402-4CF8-B076-955CB4265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1392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h</a:t>
              </a:r>
            </a:p>
          </p:txBody>
        </p:sp>
        <p:sp>
          <p:nvSpPr>
            <p:cNvPr id="11290" name="Text Box 26">
              <a:extLst>
                <a:ext uri="{FF2B5EF4-FFF2-40B4-BE49-F238E27FC236}">
                  <a16:creationId xmlns:a16="http://schemas.microsoft.com/office/drawing/2014/main" id="{9C54AE69-D3DC-49A4-BBBD-51D15BB75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11291" name="Text Box 27">
              <a:extLst>
                <a:ext uri="{FF2B5EF4-FFF2-40B4-BE49-F238E27FC236}">
                  <a16:creationId xmlns:a16="http://schemas.microsoft.com/office/drawing/2014/main" id="{7C9026C8-8547-48B5-8500-280CDD80A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j</a:t>
              </a:r>
            </a:p>
          </p:txBody>
        </p:sp>
        <p:cxnSp>
          <p:nvCxnSpPr>
            <p:cNvPr id="11292" name="AutoShape 28">
              <a:extLst>
                <a:ext uri="{FF2B5EF4-FFF2-40B4-BE49-F238E27FC236}">
                  <a16:creationId xmlns:a16="http://schemas.microsoft.com/office/drawing/2014/main" id="{4D055EEC-7163-45BC-B57D-69D7EA918D38}"/>
                </a:ext>
              </a:extLst>
            </p:cNvPr>
            <p:cNvCxnSpPr>
              <a:cxnSpLocks noChangeShapeType="1"/>
              <a:stCxn id="11269" idx="5"/>
              <a:endCxn id="11273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3" name="AutoShape 29">
              <a:extLst>
                <a:ext uri="{FF2B5EF4-FFF2-40B4-BE49-F238E27FC236}">
                  <a16:creationId xmlns:a16="http://schemas.microsoft.com/office/drawing/2014/main" id="{93BCC2FC-FAE6-4D0E-BCB3-9C3988457035}"/>
                </a:ext>
              </a:extLst>
            </p:cNvPr>
            <p:cNvCxnSpPr>
              <a:cxnSpLocks noChangeShapeType="1"/>
              <a:stCxn id="11269" idx="7"/>
              <a:endCxn id="11273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94" name="AutoShape 30">
              <a:extLst>
                <a:ext uri="{FF2B5EF4-FFF2-40B4-BE49-F238E27FC236}">
                  <a16:creationId xmlns:a16="http://schemas.microsoft.com/office/drawing/2014/main" id="{BB4989C4-27D9-4ADF-8BF3-7A4C0C49E133}"/>
                </a:ext>
              </a:extLst>
            </p:cNvPr>
            <p:cNvCxnSpPr>
              <a:cxnSpLocks noChangeShapeType="1"/>
              <a:stCxn id="11273" idx="5"/>
              <a:endCxn id="11273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">
            <a:extLst>
              <a:ext uri="{FF2B5EF4-FFF2-40B4-BE49-F238E27FC236}">
                <a16:creationId xmlns:a16="http://schemas.microsoft.com/office/drawing/2014/main" id="{9DE054F5-98EF-4D71-9DAB-3B3FF40C6BC0}"/>
              </a:ext>
            </a:extLst>
          </p:cNvPr>
          <p:cNvSpPr>
            <a:spLocks/>
          </p:cNvSpPr>
          <p:nvPr/>
        </p:nvSpPr>
        <p:spPr bwMode="auto">
          <a:xfrm>
            <a:off x="7096125" y="2905126"/>
            <a:ext cx="1570038" cy="2149475"/>
          </a:xfrm>
          <a:custGeom>
            <a:avLst/>
            <a:gdLst>
              <a:gd name="T0" fmla="*/ 468 w 989"/>
              <a:gd name="T1" fmla="*/ 0 h 1354"/>
              <a:gd name="T2" fmla="*/ 516 w 989"/>
              <a:gd name="T3" fmla="*/ 852 h 1354"/>
              <a:gd name="T4" fmla="*/ 930 w 989"/>
              <a:gd name="T5" fmla="*/ 1296 h 1354"/>
              <a:gd name="T6" fmla="*/ 870 w 989"/>
              <a:gd name="T7" fmla="*/ 504 h 1354"/>
              <a:gd name="T8" fmla="*/ 438 w 989"/>
              <a:gd name="T9" fmla="*/ 804 h 1354"/>
              <a:gd name="T10" fmla="*/ 0 w 989"/>
              <a:gd name="T11" fmla="*/ 480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9" h="1354">
                <a:moveTo>
                  <a:pt x="468" y="0"/>
                </a:moveTo>
                <a:cubicBezTo>
                  <a:pt x="475" y="142"/>
                  <a:pt x="439" y="636"/>
                  <a:pt x="516" y="852"/>
                </a:cubicBezTo>
                <a:cubicBezTo>
                  <a:pt x="593" y="1068"/>
                  <a:pt x="871" y="1354"/>
                  <a:pt x="930" y="1296"/>
                </a:cubicBezTo>
                <a:cubicBezTo>
                  <a:pt x="989" y="1238"/>
                  <a:pt x="952" y="586"/>
                  <a:pt x="870" y="504"/>
                </a:cubicBezTo>
                <a:cubicBezTo>
                  <a:pt x="788" y="422"/>
                  <a:pt x="583" y="808"/>
                  <a:pt x="438" y="804"/>
                </a:cubicBezTo>
                <a:cubicBezTo>
                  <a:pt x="293" y="800"/>
                  <a:pt x="91" y="547"/>
                  <a:pt x="0" y="48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7EB57950-365B-4FEE-98BF-09FD0A08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8194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P</a:t>
            </a:r>
            <a:r>
              <a:rPr lang="en-US" altLang="en-US" sz="2400" baseline="-25000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3316" name="Freeform 4">
            <a:extLst>
              <a:ext uri="{FF2B5EF4-FFF2-40B4-BE49-F238E27FC236}">
                <a16:creationId xmlns:a16="http://schemas.microsoft.com/office/drawing/2014/main" id="{ED24A280-DFBD-4639-B829-DCF86F7E6641}"/>
              </a:ext>
            </a:extLst>
          </p:cNvPr>
          <p:cNvSpPr>
            <a:spLocks/>
          </p:cNvSpPr>
          <p:nvPr/>
        </p:nvSpPr>
        <p:spPr bwMode="auto">
          <a:xfrm>
            <a:off x="8029575" y="2724150"/>
            <a:ext cx="1638300" cy="736600"/>
          </a:xfrm>
          <a:custGeom>
            <a:avLst/>
            <a:gdLst>
              <a:gd name="T0" fmla="*/ 0 w 1032"/>
              <a:gd name="T1" fmla="*/ 0 h 464"/>
              <a:gd name="T2" fmla="*/ 462 w 1032"/>
              <a:gd name="T3" fmla="*/ 396 h 464"/>
              <a:gd name="T4" fmla="*/ 1032 w 1032"/>
              <a:gd name="T5" fmla="*/ 408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2" h="464">
                <a:moveTo>
                  <a:pt x="0" y="0"/>
                </a:moveTo>
                <a:cubicBezTo>
                  <a:pt x="77" y="66"/>
                  <a:pt x="290" y="328"/>
                  <a:pt x="462" y="396"/>
                </a:cubicBezTo>
                <a:cubicBezTo>
                  <a:pt x="634" y="464"/>
                  <a:pt x="913" y="406"/>
                  <a:pt x="1032" y="408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9AE5D91F-3774-46D3-9CFE-36DA07DE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B1C253A-1F54-45C8-8D39-11709AF5C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0255" y="1690688"/>
            <a:ext cx="4114800" cy="4267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Path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sequence of alternating vertices and edges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begins with a vertex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ends with a vertex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each edge is preceded and followed by its endpoints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Simple path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path such that all its vertices and edges are distinct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tx2"/>
                </a:solidFill>
              </a:rPr>
              <a:t>P</a:t>
            </a:r>
            <a:r>
              <a:rPr lang="en-US" altLang="en-US" sz="1800" baseline="-25000" dirty="0">
                <a:solidFill>
                  <a:schemeClr val="tx2"/>
                </a:solidFill>
              </a:rPr>
              <a:t>1</a:t>
            </a:r>
            <a:r>
              <a:rPr lang="en-US" altLang="en-US" sz="1800" dirty="0">
                <a:solidFill>
                  <a:schemeClr val="tx2"/>
                </a:solidFill>
              </a:rPr>
              <a:t>=(</a:t>
            </a:r>
            <a:r>
              <a:rPr lang="en-US" altLang="en-US" sz="1800" dirty="0" err="1">
                <a:solidFill>
                  <a:schemeClr val="tx2"/>
                </a:solidFill>
              </a:rPr>
              <a:t>V,b,X,h,Z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r>
              <a:rPr lang="en-US" altLang="en-US" sz="1800" dirty="0"/>
              <a:t> is a simple path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</a:t>
            </a:r>
            <a:r>
              <a:rPr lang="en-US" altLang="en-US" sz="18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1800" dirty="0">
                <a:solidFill>
                  <a:schemeClr val="accent2"/>
                </a:solidFill>
              </a:rPr>
              <a:t>=(</a:t>
            </a:r>
            <a:r>
              <a:rPr lang="en-US" altLang="en-US" sz="1800" dirty="0" err="1">
                <a:solidFill>
                  <a:schemeClr val="accent2"/>
                </a:solidFill>
              </a:rPr>
              <a:t>U,c,W,e,X,g,Y,f,W,d,V</a:t>
            </a:r>
            <a:r>
              <a:rPr lang="en-US" altLang="en-US" sz="1800" dirty="0">
                <a:solidFill>
                  <a:schemeClr val="accent2"/>
                </a:solidFill>
              </a:rPr>
              <a:t>)</a:t>
            </a:r>
            <a:r>
              <a:rPr lang="en-US" altLang="en-US" sz="1800" dirty="0"/>
              <a:t> is a path that is not simple</a:t>
            </a:r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225EA2DE-0748-4D64-9575-F5EC76B4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3320" name="Oval 8">
            <a:extLst>
              <a:ext uri="{FF2B5EF4-FFF2-40B4-BE49-F238E27FC236}">
                <a16:creationId xmlns:a16="http://schemas.microsoft.com/office/drawing/2014/main" id="{3C9187EF-5C1D-4413-B7D1-13D83B0FA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3321" name="Oval 9">
            <a:extLst>
              <a:ext uri="{FF2B5EF4-FFF2-40B4-BE49-F238E27FC236}">
                <a16:creationId xmlns:a16="http://schemas.microsoft.com/office/drawing/2014/main" id="{F0E59E4D-2FE1-4942-BFFB-8205A5D72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B14B44C4-5FBC-4E18-81E7-AAE77EEE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13323" name="Oval 11">
            <a:extLst>
              <a:ext uri="{FF2B5EF4-FFF2-40B4-BE49-F238E27FC236}">
                <a16:creationId xmlns:a16="http://schemas.microsoft.com/office/drawing/2014/main" id="{EBBBE19C-F3E8-4360-9903-E52E11CD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Z</a:t>
            </a:r>
          </a:p>
        </p:txBody>
      </p:sp>
      <p:cxnSp>
        <p:nvCxnSpPr>
          <p:cNvPr id="13324" name="AutoShape 12">
            <a:extLst>
              <a:ext uri="{FF2B5EF4-FFF2-40B4-BE49-F238E27FC236}">
                <a16:creationId xmlns:a16="http://schemas.microsoft.com/office/drawing/2014/main" id="{0CDC98A6-E934-46BA-B537-D84ECF33A9FE}"/>
              </a:ext>
            </a:extLst>
          </p:cNvPr>
          <p:cNvCxnSpPr>
            <a:cxnSpLocks noChangeShapeType="1"/>
            <a:stCxn id="13321" idx="3"/>
            <a:endCxn id="13320" idx="7"/>
          </p:cNvCxnSpPr>
          <p:nvPr/>
        </p:nvCxnSpPr>
        <p:spPr bwMode="auto">
          <a:xfrm flipH="1">
            <a:off x="70199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>
            <a:extLst>
              <a:ext uri="{FF2B5EF4-FFF2-40B4-BE49-F238E27FC236}">
                <a16:creationId xmlns:a16="http://schemas.microsoft.com/office/drawing/2014/main" id="{D0FAB3BA-CFED-452F-82EB-3B659F5CC615}"/>
              </a:ext>
            </a:extLst>
          </p:cNvPr>
          <p:cNvCxnSpPr>
            <a:cxnSpLocks noChangeShapeType="1"/>
            <a:stCxn id="13322" idx="1"/>
            <a:endCxn id="13320" idx="5"/>
          </p:cNvCxnSpPr>
          <p:nvPr/>
        </p:nvCxnSpPr>
        <p:spPr bwMode="auto">
          <a:xfrm flipH="1" flipV="1">
            <a:off x="70199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14">
            <a:extLst>
              <a:ext uri="{FF2B5EF4-FFF2-40B4-BE49-F238E27FC236}">
                <a16:creationId xmlns:a16="http://schemas.microsoft.com/office/drawing/2014/main" id="{AA05ABD0-BB66-4680-944D-D8669CFA5972}"/>
              </a:ext>
            </a:extLst>
          </p:cNvPr>
          <p:cNvCxnSpPr>
            <a:cxnSpLocks noChangeShapeType="1"/>
            <a:stCxn id="13322" idx="7"/>
            <a:endCxn id="13319" idx="3"/>
          </p:cNvCxnSpPr>
          <p:nvPr/>
        </p:nvCxnSpPr>
        <p:spPr bwMode="auto">
          <a:xfrm flipV="1">
            <a:off x="7934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7" name="AutoShape 15">
            <a:extLst>
              <a:ext uri="{FF2B5EF4-FFF2-40B4-BE49-F238E27FC236}">
                <a16:creationId xmlns:a16="http://schemas.microsoft.com/office/drawing/2014/main" id="{79988FCB-FE0D-4108-AE92-F1348D7C500F}"/>
              </a:ext>
            </a:extLst>
          </p:cNvPr>
          <p:cNvCxnSpPr>
            <a:cxnSpLocks noChangeShapeType="1"/>
            <a:stCxn id="13319" idx="6"/>
            <a:endCxn id="13323" idx="2"/>
          </p:cNvCxnSpPr>
          <p:nvPr/>
        </p:nvCxnSpPr>
        <p:spPr bwMode="auto">
          <a:xfrm>
            <a:off x="89249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8" name="AutoShape 16">
            <a:extLst>
              <a:ext uri="{FF2B5EF4-FFF2-40B4-BE49-F238E27FC236}">
                <a16:creationId xmlns:a16="http://schemas.microsoft.com/office/drawing/2014/main" id="{D866F29B-2CA3-420A-BDDF-DF26344EDB9B}"/>
              </a:ext>
            </a:extLst>
          </p:cNvPr>
          <p:cNvCxnSpPr>
            <a:cxnSpLocks noChangeShapeType="1"/>
            <a:stCxn id="13321" idx="5"/>
            <a:endCxn id="13319" idx="1"/>
          </p:cNvCxnSpPr>
          <p:nvPr/>
        </p:nvCxnSpPr>
        <p:spPr bwMode="auto">
          <a:xfrm>
            <a:off x="7934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AutoShape 17">
            <a:extLst>
              <a:ext uri="{FF2B5EF4-FFF2-40B4-BE49-F238E27FC236}">
                <a16:creationId xmlns:a16="http://schemas.microsoft.com/office/drawing/2014/main" id="{741A73CA-BAA3-4E5E-A5CB-80C3AC97D58D}"/>
              </a:ext>
            </a:extLst>
          </p:cNvPr>
          <p:cNvCxnSpPr>
            <a:cxnSpLocks noChangeShapeType="1"/>
            <a:stCxn id="13321" idx="4"/>
            <a:endCxn id="13322" idx="0"/>
          </p:cNvCxnSpPr>
          <p:nvPr/>
        </p:nvCxnSpPr>
        <p:spPr bwMode="auto">
          <a:xfrm>
            <a:off x="77724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0" name="Oval 18">
            <a:extLst>
              <a:ext uri="{FF2B5EF4-FFF2-40B4-BE49-F238E27FC236}">
                <a16:creationId xmlns:a16="http://schemas.microsoft.com/office/drawing/2014/main" id="{D5BC1D6C-88A8-48B5-AA20-FBB6281E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Y</a:t>
            </a:r>
          </a:p>
        </p:txBody>
      </p:sp>
      <p:cxnSp>
        <p:nvCxnSpPr>
          <p:cNvPr id="13331" name="AutoShape 19">
            <a:extLst>
              <a:ext uri="{FF2B5EF4-FFF2-40B4-BE49-F238E27FC236}">
                <a16:creationId xmlns:a16="http://schemas.microsoft.com/office/drawing/2014/main" id="{6CB33B42-6427-4C3A-828E-B146CAC8BF1F}"/>
              </a:ext>
            </a:extLst>
          </p:cNvPr>
          <p:cNvCxnSpPr>
            <a:cxnSpLocks noChangeShapeType="1"/>
            <a:stCxn id="13322" idx="5"/>
            <a:endCxn id="13330" idx="1"/>
          </p:cNvCxnSpPr>
          <p:nvPr/>
        </p:nvCxnSpPr>
        <p:spPr bwMode="auto">
          <a:xfrm>
            <a:off x="79343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20">
            <a:extLst>
              <a:ext uri="{FF2B5EF4-FFF2-40B4-BE49-F238E27FC236}">
                <a16:creationId xmlns:a16="http://schemas.microsoft.com/office/drawing/2014/main" id="{DFD331CC-18EB-4C64-B29A-9744C2ABCB77}"/>
              </a:ext>
            </a:extLst>
          </p:cNvPr>
          <p:cNvCxnSpPr>
            <a:cxnSpLocks noChangeShapeType="1"/>
            <a:stCxn id="13319" idx="4"/>
            <a:endCxn id="13330" idx="0"/>
          </p:cNvCxnSpPr>
          <p:nvPr/>
        </p:nvCxnSpPr>
        <p:spPr bwMode="auto">
          <a:xfrm>
            <a:off x="86868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3" name="Text Box 21">
            <a:extLst>
              <a:ext uri="{FF2B5EF4-FFF2-40B4-BE49-F238E27FC236}">
                <a16:creationId xmlns:a16="http://schemas.microsoft.com/office/drawing/2014/main" id="{29E0A7FD-699B-4C98-B7ED-5A3D668B0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6003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3334" name="Text Box 22">
            <a:extLst>
              <a:ext uri="{FF2B5EF4-FFF2-40B4-BE49-F238E27FC236}">
                <a16:creationId xmlns:a16="http://schemas.microsoft.com/office/drawing/2014/main" id="{8644669E-1F06-4105-891F-1B009CDA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3743325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335" name="Text Box 23">
            <a:extLst>
              <a:ext uri="{FF2B5EF4-FFF2-40B4-BE49-F238E27FC236}">
                <a16:creationId xmlns:a16="http://schemas.microsoft.com/office/drawing/2014/main" id="{0B276707-180D-488B-9B2E-FACE94527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25908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336" name="Text Box 24">
            <a:extLst>
              <a:ext uri="{FF2B5EF4-FFF2-40B4-BE49-F238E27FC236}">
                <a16:creationId xmlns:a16="http://schemas.microsoft.com/office/drawing/2014/main" id="{C215D25B-3831-4B2D-A93F-C5246F04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8100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3337" name="Text Box 25">
            <a:extLst>
              <a:ext uri="{FF2B5EF4-FFF2-40B4-BE49-F238E27FC236}">
                <a16:creationId xmlns:a16="http://schemas.microsoft.com/office/drawing/2014/main" id="{27259F71-BD7D-4C12-A0DA-85962D31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31242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3338" name="Text Box 26">
            <a:extLst>
              <a:ext uri="{FF2B5EF4-FFF2-40B4-BE49-F238E27FC236}">
                <a16:creationId xmlns:a16="http://schemas.microsoft.com/office/drawing/2014/main" id="{DF7F4706-1F22-488E-81D2-82C192778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4810125"/>
            <a:ext cx="28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E8A31D33-9BCA-48B7-A83D-5C6A232F3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1" y="424815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3340" name="Text Box 28">
            <a:extLst>
              <a:ext uri="{FF2B5EF4-FFF2-40B4-BE49-F238E27FC236}">
                <a16:creationId xmlns:a16="http://schemas.microsoft.com/office/drawing/2014/main" id="{4EB21CD1-7300-463B-B9E7-500E2DA3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644" y="350520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CC87DFAD-AE36-4041-8A0B-47956C050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05200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P</a:t>
            </a:r>
            <a:r>
              <a:rPr lang="en-US" altLang="en-US" sz="2400" baseline="-25000">
                <a:solidFill>
                  <a:schemeClr val="accent2"/>
                </a:solidFill>
                <a:latin typeface="Tahoma" panose="020B060403050404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>
            <a:extLst>
              <a:ext uri="{FF2B5EF4-FFF2-40B4-BE49-F238E27FC236}">
                <a16:creationId xmlns:a16="http://schemas.microsoft.com/office/drawing/2014/main" id="{306BA9C5-7C25-4249-B9B8-DA4D347FD064}"/>
              </a:ext>
            </a:extLst>
          </p:cNvPr>
          <p:cNvSpPr>
            <a:spLocks/>
          </p:cNvSpPr>
          <p:nvPr/>
        </p:nvSpPr>
        <p:spPr bwMode="auto">
          <a:xfrm>
            <a:off x="6591301" y="2667001"/>
            <a:ext cx="2182813" cy="2652713"/>
          </a:xfrm>
          <a:custGeom>
            <a:avLst/>
            <a:gdLst>
              <a:gd name="T0" fmla="*/ 762 w 1375"/>
              <a:gd name="T1" fmla="*/ 36 h 1671"/>
              <a:gd name="T2" fmla="*/ 1218 w 1375"/>
              <a:gd name="T3" fmla="*/ 522 h 1671"/>
              <a:gd name="T4" fmla="*/ 1176 w 1375"/>
              <a:gd name="T5" fmla="*/ 1668 h 1671"/>
              <a:gd name="T6" fmla="*/ 24 w 1375"/>
              <a:gd name="T7" fmla="*/ 504 h 1671"/>
              <a:gd name="T8" fmla="*/ 456 w 1375"/>
              <a:gd name="T9" fmla="*/ 0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5" h="1671">
                <a:moveTo>
                  <a:pt x="762" y="36"/>
                </a:moveTo>
                <a:cubicBezTo>
                  <a:pt x="838" y="117"/>
                  <a:pt x="1149" y="250"/>
                  <a:pt x="1218" y="522"/>
                </a:cubicBezTo>
                <a:cubicBezTo>
                  <a:pt x="1287" y="794"/>
                  <a:pt x="1375" y="1671"/>
                  <a:pt x="1176" y="1668"/>
                </a:cubicBezTo>
                <a:cubicBezTo>
                  <a:pt x="977" y="1665"/>
                  <a:pt x="0" y="798"/>
                  <a:pt x="24" y="504"/>
                </a:cubicBezTo>
                <a:cubicBezTo>
                  <a:pt x="48" y="210"/>
                  <a:pt x="366" y="105"/>
                  <a:pt x="456" y="0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8C6B2E3-F5D0-4A27-9BEA-EB15561BE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822B939-D5CE-4282-B093-4E9FE0CC0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2519" y="1600200"/>
            <a:ext cx="4191000" cy="4419600"/>
          </a:xfrm>
        </p:spPr>
        <p:txBody>
          <a:bodyPr/>
          <a:lstStyle/>
          <a:p>
            <a:r>
              <a:rPr lang="en-US" altLang="en-US" sz="2000" dirty="0"/>
              <a:t>Cycle</a:t>
            </a:r>
          </a:p>
          <a:p>
            <a:pPr lvl="1"/>
            <a:r>
              <a:rPr lang="en-US" altLang="en-US" sz="1800" dirty="0"/>
              <a:t>circular sequence of alternating vertices and edges </a:t>
            </a:r>
          </a:p>
          <a:p>
            <a:pPr lvl="1"/>
            <a:r>
              <a:rPr lang="en-US" altLang="en-US" sz="1800" dirty="0"/>
              <a:t>each edge is preceded and followed by its endpoints</a:t>
            </a:r>
          </a:p>
          <a:p>
            <a:r>
              <a:rPr lang="en-US" altLang="en-US" sz="2000" dirty="0"/>
              <a:t>Simple cycle</a:t>
            </a:r>
          </a:p>
          <a:p>
            <a:pPr lvl="1"/>
            <a:r>
              <a:rPr lang="en-US" altLang="en-US" sz="1800" dirty="0"/>
              <a:t>cycle such that all its vertices and edges are distinct</a:t>
            </a:r>
          </a:p>
          <a:p>
            <a:r>
              <a:rPr lang="en-US" altLang="en-US" sz="2000" dirty="0"/>
              <a:t>Examples</a:t>
            </a:r>
          </a:p>
          <a:p>
            <a:pPr lvl="1"/>
            <a:r>
              <a:rPr lang="en-US" altLang="en-US" sz="1800" dirty="0">
                <a:solidFill>
                  <a:schemeClr val="tx2"/>
                </a:solidFill>
              </a:rPr>
              <a:t>C</a:t>
            </a:r>
            <a:r>
              <a:rPr lang="en-US" altLang="en-US" sz="1800" baseline="-25000" dirty="0">
                <a:solidFill>
                  <a:schemeClr val="tx2"/>
                </a:solidFill>
              </a:rPr>
              <a:t>1</a:t>
            </a:r>
            <a:r>
              <a:rPr lang="en-US" altLang="en-US" sz="1800" dirty="0">
                <a:solidFill>
                  <a:schemeClr val="tx2"/>
                </a:solidFill>
              </a:rPr>
              <a:t>=(</a:t>
            </a:r>
            <a:r>
              <a:rPr lang="en-US" altLang="en-US" sz="1800" dirty="0" err="1">
                <a:solidFill>
                  <a:schemeClr val="tx2"/>
                </a:solidFill>
              </a:rPr>
              <a:t>V,b,X,g,Y,f,W,c,U,a</a:t>
            </a:r>
            <a:r>
              <a:rPr lang="en-US" altLang="en-US" sz="1800" dirty="0">
                <a:solidFill>
                  <a:schemeClr val="tx2"/>
                </a:solidFill>
              </a:rPr>
              <a:t>,</a:t>
            </a:r>
            <a:r>
              <a:rPr lang="en-US" altLang="en-US" sz="1800" dirty="0">
                <a:solidFill>
                  <a:schemeClr val="tx2"/>
                </a:solidFill>
                <a:sym typeface="Symbol" panose="05050102010706020507" pitchFamily="18" charset="2"/>
              </a:rPr>
              <a:t>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r>
              <a:rPr lang="en-US" altLang="en-US" sz="1800" dirty="0"/>
              <a:t> is a simple cycle</a:t>
            </a:r>
          </a:p>
          <a:p>
            <a:pPr lvl="1"/>
            <a:r>
              <a:rPr lang="en-US" altLang="en-US" sz="1800" dirty="0">
                <a:solidFill>
                  <a:schemeClr val="accent2"/>
                </a:solidFill>
              </a:rPr>
              <a:t>C</a:t>
            </a:r>
            <a:r>
              <a:rPr lang="en-US" altLang="en-US" sz="1800" baseline="-25000" dirty="0">
                <a:solidFill>
                  <a:schemeClr val="accent2"/>
                </a:solidFill>
              </a:rPr>
              <a:t>2</a:t>
            </a:r>
            <a:r>
              <a:rPr lang="en-US" altLang="en-US" sz="1800" dirty="0">
                <a:solidFill>
                  <a:schemeClr val="accent2"/>
                </a:solidFill>
              </a:rPr>
              <a:t>=(</a:t>
            </a:r>
            <a:r>
              <a:rPr lang="en-US" altLang="en-US" sz="1800" dirty="0" err="1">
                <a:solidFill>
                  <a:schemeClr val="accent2"/>
                </a:solidFill>
              </a:rPr>
              <a:t>U,c,W,e,X,g,Y,f,W,d,V,a</a:t>
            </a:r>
            <a:r>
              <a:rPr lang="en-US" altLang="en-US" sz="1800" dirty="0">
                <a:solidFill>
                  <a:schemeClr val="accent2"/>
                </a:solidFill>
              </a:rPr>
              <a:t>,</a:t>
            </a:r>
            <a:r>
              <a:rPr lang="en-US" altLang="en-US" sz="1800" dirty="0">
                <a:solidFill>
                  <a:schemeClr val="accent2"/>
                </a:solidFill>
                <a:sym typeface="Symbol" panose="05050102010706020507" pitchFamily="18" charset="2"/>
              </a:rPr>
              <a:t></a:t>
            </a:r>
            <a:r>
              <a:rPr lang="en-US" altLang="en-US" sz="1800" dirty="0">
                <a:solidFill>
                  <a:schemeClr val="accent2"/>
                </a:solidFill>
              </a:rPr>
              <a:t>)</a:t>
            </a:r>
            <a:r>
              <a:rPr lang="en-US" altLang="en-US" sz="1800" dirty="0"/>
              <a:t> is a cycle that is not simple</a:t>
            </a:r>
          </a:p>
        </p:txBody>
      </p:sp>
      <p:sp>
        <p:nvSpPr>
          <p:cNvPr id="15365" name="Freeform 5">
            <a:extLst>
              <a:ext uri="{FF2B5EF4-FFF2-40B4-BE49-F238E27FC236}">
                <a16:creationId xmlns:a16="http://schemas.microsoft.com/office/drawing/2014/main" id="{2643F835-8374-4A80-AA93-09DC2E16C9D1}"/>
              </a:ext>
            </a:extLst>
          </p:cNvPr>
          <p:cNvSpPr>
            <a:spLocks/>
          </p:cNvSpPr>
          <p:nvPr/>
        </p:nvSpPr>
        <p:spPr bwMode="auto">
          <a:xfrm>
            <a:off x="6867525" y="2735264"/>
            <a:ext cx="1570038" cy="2319337"/>
          </a:xfrm>
          <a:custGeom>
            <a:avLst/>
            <a:gdLst>
              <a:gd name="T0" fmla="*/ 6 w 989"/>
              <a:gd name="T1" fmla="*/ 389 h 1461"/>
              <a:gd name="T2" fmla="*/ 444 w 989"/>
              <a:gd name="T3" fmla="*/ 95 h 1461"/>
              <a:gd name="T4" fmla="*/ 516 w 989"/>
              <a:gd name="T5" fmla="*/ 959 h 1461"/>
              <a:gd name="T6" fmla="*/ 930 w 989"/>
              <a:gd name="T7" fmla="*/ 1403 h 1461"/>
              <a:gd name="T8" fmla="*/ 870 w 989"/>
              <a:gd name="T9" fmla="*/ 611 h 1461"/>
              <a:gd name="T10" fmla="*/ 438 w 989"/>
              <a:gd name="T11" fmla="*/ 911 h 1461"/>
              <a:gd name="T12" fmla="*/ 0 w 989"/>
              <a:gd name="T13" fmla="*/ 587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9" h="1461">
                <a:moveTo>
                  <a:pt x="6" y="389"/>
                </a:moveTo>
                <a:cubicBezTo>
                  <a:pt x="79" y="341"/>
                  <a:pt x="359" y="0"/>
                  <a:pt x="444" y="95"/>
                </a:cubicBezTo>
                <a:cubicBezTo>
                  <a:pt x="529" y="190"/>
                  <a:pt x="435" y="741"/>
                  <a:pt x="516" y="959"/>
                </a:cubicBezTo>
                <a:cubicBezTo>
                  <a:pt x="597" y="1177"/>
                  <a:pt x="871" y="1461"/>
                  <a:pt x="930" y="1403"/>
                </a:cubicBezTo>
                <a:cubicBezTo>
                  <a:pt x="989" y="1345"/>
                  <a:pt x="952" y="693"/>
                  <a:pt x="870" y="611"/>
                </a:cubicBezTo>
                <a:cubicBezTo>
                  <a:pt x="788" y="529"/>
                  <a:pt x="583" y="915"/>
                  <a:pt x="438" y="911"/>
                </a:cubicBezTo>
                <a:cubicBezTo>
                  <a:pt x="293" y="907"/>
                  <a:pt x="91" y="654"/>
                  <a:pt x="0" y="587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8C488DED-C147-403D-8120-CDDCB5784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164" y="3886200"/>
            <a:ext cx="47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solidFill>
                  <a:schemeClr val="tx2"/>
                </a:solidFill>
                <a:latin typeface="Tahoma" panose="020B0604030504040204" pitchFamily="34" charset="0"/>
              </a:rPr>
              <a:t>C</a:t>
            </a:r>
            <a:r>
              <a:rPr lang="en-US" altLang="en-US" sz="2400" baseline="-25000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5085EF35-814E-46E8-9E75-3446DFF6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383DA858-7C05-49C4-A190-712C0FC9A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DD94EDA2-2DF1-40B1-8868-52C30E67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3622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C478F81F-5365-4E60-909A-FEE5C6277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910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77A2242E-7F12-4A23-B174-D70A5B66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2766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Z</a:t>
            </a:r>
          </a:p>
        </p:txBody>
      </p:sp>
      <p:cxnSp>
        <p:nvCxnSpPr>
          <p:cNvPr id="15372" name="AutoShape 12">
            <a:extLst>
              <a:ext uri="{FF2B5EF4-FFF2-40B4-BE49-F238E27FC236}">
                <a16:creationId xmlns:a16="http://schemas.microsoft.com/office/drawing/2014/main" id="{430D45EE-0179-42A4-BCC1-CC330FFBD561}"/>
              </a:ext>
            </a:extLst>
          </p:cNvPr>
          <p:cNvCxnSpPr>
            <a:cxnSpLocks noChangeShapeType="1"/>
            <a:stCxn id="15369" idx="3"/>
            <a:endCxn id="15368" idx="7"/>
          </p:cNvCxnSpPr>
          <p:nvPr/>
        </p:nvCxnSpPr>
        <p:spPr bwMode="auto">
          <a:xfrm flipH="1">
            <a:off x="67913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13">
            <a:extLst>
              <a:ext uri="{FF2B5EF4-FFF2-40B4-BE49-F238E27FC236}">
                <a16:creationId xmlns:a16="http://schemas.microsoft.com/office/drawing/2014/main" id="{F021D0E0-1CF9-46E1-8B34-40CEA068F4FB}"/>
              </a:ext>
            </a:extLst>
          </p:cNvPr>
          <p:cNvCxnSpPr>
            <a:cxnSpLocks noChangeShapeType="1"/>
            <a:stCxn id="15370" idx="1"/>
            <a:endCxn id="15368" idx="5"/>
          </p:cNvCxnSpPr>
          <p:nvPr/>
        </p:nvCxnSpPr>
        <p:spPr bwMode="auto">
          <a:xfrm flipH="1" flipV="1">
            <a:off x="67913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14">
            <a:extLst>
              <a:ext uri="{FF2B5EF4-FFF2-40B4-BE49-F238E27FC236}">
                <a16:creationId xmlns:a16="http://schemas.microsoft.com/office/drawing/2014/main" id="{5AFA11C7-7344-42C9-A734-123A18E901DD}"/>
              </a:ext>
            </a:extLst>
          </p:cNvPr>
          <p:cNvCxnSpPr>
            <a:cxnSpLocks noChangeShapeType="1"/>
            <a:stCxn id="15370" idx="7"/>
            <a:endCxn id="15367" idx="3"/>
          </p:cNvCxnSpPr>
          <p:nvPr/>
        </p:nvCxnSpPr>
        <p:spPr bwMode="auto">
          <a:xfrm flipV="1">
            <a:off x="7705725" y="36766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15">
            <a:extLst>
              <a:ext uri="{FF2B5EF4-FFF2-40B4-BE49-F238E27FC236}">
                <a16:creationId xmlns:a16="http://schemas.microsoft.com/office/drawing/2014/main" id="{3EE324EE-5334-4321-B3EF-72F2E0C13237}"/>
              </a:ext>
            </a:extLst>
          </p:cNvPr>
          <p:cNvCxnSpPr>
            <a:cxnSpLocks noChangeShapeType="1"/>
            <a:stCxn id="15367" idx="6"/>
            <a:endCxn id="15371" idx="2"/>
          </p:cNvCxnSpPr>
          <p:nvPr/>
        </p:nvCxnSpPr>
        <p:spPr bwMode="auto">
          <a:xfrm>
            <a:off x="8696325" y="3505200"/>
            <a:ext cx="742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6" name="AutoShape 16">
            <a:extLst>
              <a:ext uri="{FF2B5EF4-FFF2-40B4-BE49-F238E27FC236}">
                <a16:creationId xmlns:a16="http://schemas.microsoft.com/office/drawing/2014/main" id="{B99B9EC9-602B-4138-AF77-BF8E575D4CC9}"/>
              </a:ext>
            </a:extLst>
          </p:cNvPr>
          <p:cNvCxnSpPr>
            <a:cxnSpLocks noChangeShapeType="1"/>
            <a:stCxn id="15369" idx="5"/>
            <a:endCxn id="15367" idx="1"/>
          </p:cNvCxnSpPr>
          <p:nvPr/>
        </p:nvCxnSpPr>
        <p:spPr bwMode="auto">
          <a:xfrm>
            <a:off x="7705725" y="2762250"/>
            <a:ext cx="590550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7" name="AutoShape 17">
            <a:extLst>
              <a:ext uri="{FF2B5EF4-FFF2-40B4-BE49-F238E27FC236}">
                <a16:creationId xmlns:a16="http://schemas.microsoft.com/office/drawing/2014/main" id="{9442D54F-DB5A-474D-BF32-C0813AAA647D}"/>
              </a:ext>
            </a:extLst>
          </p:cNvPr>
          <p:cNvCxnSpPr>
            <a:cxnSpLocks noChangeShapeType="1"/>
            <a:stCxn id="15369" idx="4"/>
            <a:endCxn id="15370" idx="0"/>
          </p:cNvCxnSpPr>
          <p:nvPr/>
        </p:nvCxnSpPr>
        <p:spPr bwMode="auto">
          <a:xfrm>
            <a:off x="7543800" y="2828925"/>
            <a:ext cx="0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Oval 18">
            <a:extLst>
              <a:ext uri="{FF2B5EF4-FFF2-40B4-BE49-F238E27FC236}">
                <a16:creationId xmlns:a16="http://schemas.microsoft.com/office/drawing/2014/main" id="{5E9AC863-B36D-4BBF-B4AB-1349F6A0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510540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Y</a:t>
            </a:r>
          </a:p>
        </p:txBody>
      </p:sp>
      <p:cxnSp>
        <p:nvCxnSpPr>
          <p:cNvPr id="15379" name="AutoShape 19">
            <a:extLst>
              <a:ext uri="{FF2B5EF4-FFF2-40B4-BE49-F238E27FC236}">
                <a16:creationId xmlns:a16="http://schemas.microsoft.com/office/drawing/2014/main" id="{C3153A7C-4543-47D3-B814-1E41801D8F19}"/>
              </a:ext>
            </a:extLst>
          </p:cNvPr>
          <p:cNvCxnSpPr>
            <a:cxnSpLocks noChangeShapeType="1"/>
            <a:stCxn id="15370" idx="5"/>
            <a:endCxn id="15378" idx="1"/>
          </p:cNvCxnSpPr>
          <p:nvPr/>
        </p:nvCxnSpPr>
        <p:spPr bwMode="auto">
          <a:xfrm>
            <a:off x="7705726" y="4591050"/>
            <a:ext cx="600075" cy="571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80" name="AutoShape 20">
            <a:extLst>
              <a:ext uri="{FF2B5EF4-FFF2-40B4-BE49-F238E27FC236}">
                <a16:creationId xmlns:a16="http://schemas.microsoft.com/office/drawing/2014/main" id="{E74BE9A1-9A3A-4CBB-9925-5CBD84BE2B96}"/>
              </a:ext>
            </a:extLst>
          </p:cNvPr>
          <p:cNvCxnSpPr>
            <a:cxnSpLocks noChangeShapeType="1"/>
            <a:stCxn id="15367" idx="4"/>
            <a:endCxn id="15378" idx="0"/>
          </p:cNvCxnSpPr>
          <p:nvPr/>
        </p:nvCxnSpPr>
        <p:spPr bwMode="auto">
          <a:xfrm>
            <a:off x="8458201" y="3743325"/>
            <a:ext cx="9525" cy="1352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1" name="Text Box 21">
            <a:extLst>
              <a:ext uri="{FF2B5EF4-FFF2-40B4-BE49-F238E27FC236}">
                <a16:creationId xmlns:a16="http://schemas.microsoft.com/office/drawing/2014/main" id="{FECB6639-6325-4512-BFC5-C9400FF3D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590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85F21703-E053-4C1D-8B33-A61E65B18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962400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B506CC13-8F21-43CD-ABBD-03000B2F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25908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:a16="http://schemas.microsoft.com/office/drawing/2014/main" id="{B4F45C30-36FD-4F0E-8EE1-2F37ED38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100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E1520000-DCE7-43AC-815E-C49338F1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1242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BA75E3FC-9327-43DD-8AF4-F0CA3A0B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4895850"/>
            <a:ext cx="28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DA80EC36-7952-4351-AB7E-9463FFAFA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426720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5388" name="Text Box 28">
            <a:extLst>
              <a:ext uri="{FF2B5EF4-FFF2-40B4-BE49-F238E27FC236}">
                <a16:creationId xmlns:a16="http://schemas.microsoft.com/office/drawing/2014/main" id="{5C638EDE-3724-4F84-B204-CC2DFF77C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044" y="350520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5389" name="Text Box 29">
            <a:extLst>
              <a:ext uri="{FF2B5EF4-FFF2-40B4-BE49-F238E27FC236}">
                <a16:creationId xmlns:a16="http://schemas.microsoft.com/office/drawing/2014/main" id="{1580F853-7C0E-4E21-AC4A-F58413387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3505200"/>
            <a:ext cx="47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C</a:t>
            </a:r>
            <a:r>
              <a:rPr lang="en-US" altLang="en-US" sz="2400" baseline="-25000">
                <a:solidFill>
                  <a:schemeClr val="accent2"/>
                </a:solidFill>
                <a:latin typeface="Tahoma" panose="020B060403050404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FE5A63-03B9-442A-9B84-2B69BEB3A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a Graph.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8034245-589B-45F5-9EEC-077789384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153400" cy="1905000"/>
          </a:xfrm>
        </p:spPr>
        <p:txBody>
          <a:bodyPr/>
          <a:lstStyle/>
          <a:p>
            <a:r>
              <a:rPr lang="en-US" altLang="en-US" sz="2400" b="1" i="1"/>
              <a:t>Adjacency-list representation </a:t>
            </a:r>
            <a:r>
              <a:rPr lang="en-US" altLang="en-US" sz="2400"/>
              <a:t> of a graph </a:t>
            </a:r>
            <a:r>
              <a:rPr lang="en-US" altLang="en-US" sz="2400" i="1"/>
              <a:t>G =</a:t>
            </a:r>
            <a:r>
              <a:rPr lang="en-US" altLang="en-US" sz="2400"/>
              <a:t> (</a:t>
            </a:r>
            <a:r>
              <a:rPr lang="en-US" altLang="en-US" sz="2400" i="1"/>
              <a:t> V, E</a:t>
            </a:r>
            <a:r>
              <a:rPr lang="en-US" altLang="en-US" sz="2400"/>
              <a:t> ) consists of an array </a:t>
            </a:r>
            <a:r>
              <a:rPr lang="en-US" altLang="en-US" sz="2400" i="1"/>
              <a:t>ADJ </a:t>
            </a:r>
            <a:r>
              <a:rPr lang="en-US" altLang="en-US" sz="2400"/>
              <a:t> of |</a:t>
            </a:r>
            <a:r>
              <a:rPr lang="en-US" altLang="en-US" sz="2400" i="1"/>
              <a:t>V</a:t>
            </a:r>
            <a:r>
              <a:rPr lang="en-US" altLang="en-US" sz="2400"/>
              <a:t> | lists, one for each vertex in </a:t>
            </a:r>
            <a:r>
              <a:rPr lang="en-US" altLang="en-US" sz="2400" i="1"/>
              <a:t>V</a:t>
            </a:r>
            <a:r>
              <a:rPr lang="en-US" altLang="en-US" sz="2400"/>
              <a:t>.  For each </a:t>
            </a:r>
            <a:r>
              <a:rPr lang="en-US" altLang="en-US" sz="2400" i="1"/>
              <a:t>u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</a:t>
            </a:r>
            <a:r>
              <a:rPr lang="en-US" altLang="en-US" sz="2400"/>
              <a:t> </a:t>
            </a:r>
            <a:r>
              <a:rPr lang="en-US" altLang="en-US" sz="2400" i="1"/>
              <a:t>V</a:t>
            </a:r>
            <a:r>
              <a:rPr lang="en-US" altLang="en-US" sz="2400"/>
              <a:t> , </a:t>
            </a:r>
            <a:r>
              <a:rPr lang="en-US" altLang="en-US" sz="2400" i="1"/>
              <a:t>ADJ</a:t>
            </a:r>
            <a:r>
              <a:rPr lang="en-US" altLang="en-US" sz="2400"/>
              <a:t> [ </a:t>
            </a:r>
            <a:r>
              <a:rPr lang="en-US" altLang="en-US" sz="2400" i="1"/>
              <a:t>u</a:t>
            </a:r>
            <a:r>
              <a:rPr lang="en-US" altLang="en-US" sz="2400"/>
              <a:t> ] points to all its adjacent vertices.</a:t>
            </a:r>
            <a:endParaRPr lang="en-US" altLang="en-US" sz="2400" b="1" i="1"/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E779EC39-5C8E-4464-B026-8E4139483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C8089BF2-FEA2-492B-8E99-F36977B7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D360DD33-ED70-4991-B239-3007C062E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CD94BE48-E853-461C-909B-12EABE8DC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D4C6BC97-80B6-4574-A407-38F40EAD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69E0BFAA-7443-4178-B570-0C892893D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4114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08CC9F19-EADE-4E44-A9EE-BE090ACE7C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03E3FC24-CA96-4B9B-90F7-9DA0BA536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865702E1-0AB7-44C2-AE35-B638D9967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1EB667C3-598D-44B1-9DFA-4C7679A44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DF02D748-8B0A-4FC7-B836-9E9DE06C0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038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3C0FD703-6071-4976-9211-C22BE3E808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648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BE2A7A2C-A29F-401D-88C9-A7788594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685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2D30D9E7-FF8A-49B5-B139-C660F55BE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77825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4CDF86B7-3C81-4927-A905-378908AF6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4662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AAAE8BE9-248D-47BA-A2CE-3433D0B1E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5052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428" name="Text Box 20">
            <a:extLst>
              <a:ext uri="{FF2B5EF4-FFF2-40B4-BE49-F238E27FC236}">
                <a16:creationId xmlns:a16="http://schemas.microsoft.com/office/drawing/2014/main" id="{9966ECFB-5E7B-4F4B-AAC8-BAE368D3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8862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77BFA74A-8138-480B-9B28-7F5F957C9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100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63B6B5EF-9D34-43E3-8F74-DD7B73CA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958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82546500-2EED-47D6-894B-5DFF74135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244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9FF71D5D-3BA8-4B6B-A5F3-12A7D8140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5961BD16-3176-4115-8152-D9D17B856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43434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AA408E87-4B1B-453A-9A12-8466E90B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43576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DBC7B3DC-AF3A-40D4-9CA6-85622A0E3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79543B35-FC0F-4E29-AD1D-F0D7BCD2B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3A92FF47-1925-4849-9FFE-6E240F31A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8BFE312C-B153-4E9A-8F22-7AEB3580C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Rectangle 31">
            <a:extLst>
              <a:ext uri="{FF2B5EF4-FFF2-40B4-BE49-F238E27FC236}">
                <a16:creationId xmlns:a16="http://schemas.microsoft.com/office/drawing/2014/main" id="{642A81B7-A321-4BF1-A74F-C923FA71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E2314543-65B6-4E03-B6D8-C273B16CA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Text Box 33">
            <a:extLst>
              <a:ext uri="{FF2B5EF4-FFF2-40B4-BE49-F238E27FC236}">
                <a16:creationId xmlns:a16="http://schemas.microsoft.com/office/drawing/2014/main" id="{4037E1BE-887F-4C8C-9A06-9DD26944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3443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442" name="Rectangle 34">
            <a:extLst>
              <a:ext uri="{FF2B5EF4-FFF2-40B4-BE49-F238E27FC236}">
                <a16:creationId xmlns:a16="http://schemas.microsoft.com/office/drawing/2014/main" id="{65850D25-70AC-4A8C-8905-CA0B16B0F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429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35">
            <a:extLst>
              <a:ext uri="{FF2B5EF4-FFF2-40B4-BE49-F238E27FC236}">
                <a16:creationId xmlns:a16="http://schemas.microsoft.com/office/drawing/2014/main" id="{E24265C1-07E8-4A56-AE19-593954F6F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Text Box 36">
            <a:extLst>
              <a:ext uri="{FF2B5EF4-FFF2-40B4-BE49-F238E27FC236}">
                <a16:creationId xmlns:a16="http://schemas.microsoft.com/office/drawing/2014/main" id="{25F1CCE6-14BC-4BAF-83EF-1141DF13C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3443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7445" name="Rectangle 37">
            <a:extLst>
              <a:ext uri="{FF2B5EF4-FFF2-40B4-BE49-F238E27FC236}">
                <a16:creationId xmlns:a16="http://schemas.microsoft.com/office/drawing/2014/main" id="{692BCF37-50E9-425B-9164-5F96D5A3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8862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Line 38">
            <a:extLst>
              <a:ext uri="{FF2B5EF4-FFF2-40B4-BE49-F238E27FC236}">
                <a16:creationId xmlns:a16="http://schemas.microsoft.com/office/drawing/2014/main" id="{93508F7C-FEB1-4984-9C6F-C83395528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Text Box 39">
            <a:extLst>
              <a:ext uri="{FF2B5EF4-FFF2-40B4-BE49-F238E27FC236}">
                <a16:creationId xmlns:a16="http://schemas.microsoft.com/office/drawing/2014/main" id="{FF6DE3B7-0FC5-47BB-BD45-4D4588D7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3900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1</a:t>
            </a:r>
          </a:p>
        </p:txBody>
      </p:sp>
      <p:sp>
        <p:nvSpPr>
          <p:cNvPr id="17448" name="Rectangle 40">
            <a:extLst>
              <a:ext uri="{FF2B5EF4-FFF2-40B4-BE49-F238E27FC236}">
                <a16:creationId xmlns:a16="http://schemas.microsoft.com/office/drawing/2014/main" id="{41C11FD6-4D1A-47A4-BAF0-AC1FC3BF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Line 41">
            <a:extLst>
              <a:ext uri="{FF2B5EF4-FFF2-40B4-BE49-F238E27FC236}">
                <a16:creationId xmlns:a16="http://schemas.microsoft.com/office/drawing/2014/main" id="{04390F4A-67D7-4A97-BA60-C34288920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0" name="Text Box 42">
            <a:extLst>
              <a:ext uri="{FF2B5EF4-FFF2-40B4-BE49-F238E27FC236}">
                <a16:creationId xmlns:a16="http://schemas.microsoft.com/office/drawing/2014/main" id="{0FBAE3D1-DC17-499D-A06A-570B3252D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3900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7451" name="Rectangle 43">
            <a:extLst>
              <a:ext uri="{FF2B5EF4-FFF2-40B4-BE49-F238E27FC236}">
                <a16:creationId xmlns:a16="http://schemas.microsoft.com/office/drawing/2014/main" id="{92AC502E-371C-4283-9CF3-41BE2B35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8862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Line 44">
            <a:extLst>
              <a:ext uri="{FF2B5EF4-FFF2-40B4-BE49-F238E27FC236}">
                <a16:creationId xmlns:a16="http://schemas.microsoft.com/office/drawing/2014/main" id="{549D9972-A415-434A-825D-C731140C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Text Box 45">
            <a:extLst>
              <a:ext uri="{FF2B5EF4-FFF2-40B4-BE49-F238E27FC236}">
                <a16:creationId xmlns:a16="http://schemas.microsoft.com/office/drawing/2014/main" id="{AD4706B2-F470-4324-81D9-A546F252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3900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3</a:t>
            </a:r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4258B2AE-072B-408F-B15A-7F6B3C02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38862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Line 47">
            <a:extLst>
              <a:ext uri="{FF2B5EF4-FFF2-40B4-BE49-F238E27FC236}">
                <a16:creationId xmlns:a16="http://schemas.microsoft.com/office/drawing/2014/main" id="{AD2D9152-C69B-4C75-B870-A62462E24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Text Box 48">
            <a:extLst>
              <a:ext uri="{FF2B5EF4-FFF2-40B4-BE49-F238E27FC236}">
                <a16:creationId xmlns:a16="http://schemas.microsoft.com/office/drawing/2014/main" id="{45843443-DD41-4548-AED1-91EBF9B0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1050" y="3900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4</a:t>
            </a:r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FA360777-89C4-4AD4-84BE-E8E899D20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343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Line 50">
            <a:extLst>
              <a:ext uri="{FF2B5EF4-FFF2-40B4-BE49-F238E27FC236}">
                <a16:creationId xmlns:a16="http://schemas.microsoft.com/office/drawing/2014/main" id="{FCBC475B-3F2C-4C7D-8663-8D7256028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Text Box 51">
            <a:extLst>
              <a:ext uri="{FF2B5EF4-FFF2-40B4-BE49-F238E27FC236}">
                <a16:creationId xmlns:a16="http://schemas.microsoft.com/office/drawing/2014/main" id="{960FD048-57E0-4318-AD70-75CAAE96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4357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460" name="Rectangle 52">
            <a:extLst>
              <a:ext uri="{FF2B5EF4-FFF2-40B4-BE49-F238E27FC236}">
                <a16:creationId xmlns:a16="http://schemas.microsoft.com/office/drawing/2014/main" id="{7B06B007-FCAC-4BE5-8956-5765454E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343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Line 53">
            <a:extLst>
              <a:ext uri="{FF2B5EF4-FFF2-40B4-BE49-F238E27FC236}">
                <a16:creationId xmlns:a16="http://schemas.microsoft.com/office/drawing/2014/main" id="{AC62D775-31A4-4A2E-960A-25DEF014B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2" name="Text Box 54">
            <a:extLst>
              <a:ext uri="{FF2B5EF4-FFF2-40B4-BE49-F238E27FC236}">
                <a16:creationId xmlns:a16="http://schemas.microsoft.com/office/drawing/2014/main" id="{E9CBFFD3-94BC-48EF-AD48-F93323BB3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4357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4</a:t>
            </a:r>
          </a:p>
        </p:txBody>
      </p:sp>
      <p:sp>
        <p:nvSpPr>
          <p:cNvPr id="17463" name="Rectangle 55">
            <a:extLst>
              <a:ext uri="{FF2B5EF4-FFF2-40B4-BE49-F238E27FC236}">
                <a16:creationId xmlns:a16="http://schemas.microsoft.com/office/drawing/2014/main" id="{2448CD6E-D3A7-4172-B1A6-00D8A955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006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4" name="Line 56">
            <a:extLst>
              <a:ext uri="{FF2B5EF4-FFF2-40B4-BE49-F238E27FC236}">
                <a16:creationId xmlns:a16="http://schemas.microsoft.com/office/drawing/2014/main" id="{BC02AEA8-FBFE-45C4-B293-5D75EC264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5" name="Text Box 57">
            <a:extLst>
              <a:ext uri="{FF2B5EF4-FFF2-40B4-BE49-F238E27FC236}">
                <a16:creationId xmlns:a16="http://schemas.microsoft.com/office/drawing/2014/main" id="{3DE12EFF-A4E9-40C9-A63F-4275A412A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4814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466" name="Rectangle 58">
            <a:extLst>
              <a:ext uri="{FF2B5EF4-FFF2-40B4-BE49-F238E27FC236}">
                <a16:creationId xmlns:a16="http://schemas.microsoft.com/office/drawing/2014/main" id="{CE11B611-A94A-4535-887F-23E17F934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34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7" name="Line 59">
            <a:extLst>
              <a:ext uri="{FF2B5EF4-FFF2-40B4-BE49-F238E27FC236}">
                <a16:creationId xmlns:a16="http://schemas.microsoft.com/office/drawing/2014/main" id="{994B8C2B-5199-4988-9841-4DFBADD5C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8" name="Text Box 60">
            <a:extLst>
              <a:ext uri="{FF2B5EF4-FFF2-40B4-BE49-F238E27FC236}">
                <a16:creationId xmlns:a16="http://schemas.microsoft.com/office/drawing/2014/main" id="{14EEAAEC-54CE-4E30-BCCC-CCECF4F9C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5348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4</a:t>
            </a:r>
          </a:p>
        </p:txBody>
      </p:sp>
      <p:sp>
        <p:nvSpPr>
          <p:cNvPr id="17469" name="Rectangle 61">
            <a:extLst>
              <a:ext uri="{FF2B5EF4-FFF2-40B4-BE49-F238E27FC236}">
                <a16:creationId xmlns:a16="http://schemas.microsoft.com/office/drawing/2014/main" id="{EA74D8BF-A1AB-4093-83B8-247AC8BF8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0" name="Line 62">
            <a:extLst>
              <a:ext uri="{FF2B5EF4-FFF2-40B4-BE49-F238E27FC236}">
                <a16:creationId xmlns:a16="http://schemas.microsoft.com/office/drawing/2014/main" id="{9007118A-B463-4D4F-99ED-7589EB54A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1" name="Text Box 63">
            <a:extLst>
              <a:ext uri="{FF2B5EF4-FFF2-40B4-BE49-F238E27FC236}">
                <a16:creationId xmlns:a16="http://schemas.microsoft.com/office/drawing/2014/main" id="{A159DF25-C27F-4A33-8E6C-6003F41A3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4814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7472" name="Rectangle 64">
            <a:extLst>
              <a:ext uri="{FF2B5EF4-FFF2-40B4-BE49-F238E27FC236}">
                <a16:creationId xmlns:a16="http://schemas.microsoft.com/office/drawing/2014/main" id="{C4701F50-617F-4D9A-A66D-71BCD6FD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334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3" name="Line 65">
            <a:extLst>
              <a:ext uri="{FF2B5EF4-FFF2-40B4-BE49-F238E27FC236}">
                <a16:creationId xmlns:a16="http://schemas.microsoft.com/office/drawing/2014/main" id="{DEDBE643-2232-4EEE-AFFF-57A0EF039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4" name="Text Box 66">
            <a:extLst>
              <a:ext uri="{FF2B5EF4-FFF2-40B4-BE49-F238E27FC236}">
                <a16:creationId xmlns:a16="http://schemas.microsoft.com/office/drawing/2014/main" id="{D6BC041F-7D08-4A61-9B29-FE48CA5B6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5348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1</a:t>
            </a:r>
          </a:p>
        </p:txBody>
      </p:sp>
      <p:sp>
        <p:nvSpPr>
          <p:cNvPr id="17475" name="Rectangle 67">
            <a:extLst>
              <a:ext uri="{FF2B5EF4-FFF2-40B4-BE49-F238E27FC236}">
                <a16:creationId xmlns:a16="http://schemas.microsoft.com/office/drawing/2014/main" id="{E75022A1-B864-4F17-BCEF-BBB23D551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8006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6" name="Line 68">
            <a:extLst>
              <a:ext uri="{FF2B5EF4-FFF2-40B4-BE49-F238E27FC236}">
                <a16:creationId xmlns:a16="http://schemas.microsoft.com/office/drawing/2014/main" id="{0D967B42-BAE7-4C6F-9668-C4222E4D8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7" name="Text Box 69">
            <a:extLst>
              <a:ext uri="{FF2B5EF4-FFF2-40B4-BE49-F238E27FC236}">
                <a16:creationId xmlns:a16="http://schemas.microsoft.com/office/drawing/2014/main" id="{0418A8FD-5415-4694-9C63-AF30EEE7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4814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3</a:t>
            </a:r>
          </a:p>
        </p:txBody>
      </p:sp>
      <p:sp>
        <p:nvSpPr>
          <p:cNvPr id="17478" name="Rectangle 70">
            <a:extLst>
              <a:ext uri="{FF2B5EF4-FFF2-40B4-BE49-F238E27FC236}">
                <a16:creationId xmlns:a16="http://schemas.microsoft.com/office/drawing/2014/main" id="{84EACAE7-8E20-4D31-B3A4-5CEEC837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334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79" name="Line 71">
            <a:extLst>
              <a:ext uri="{FF2B5EF4-FFF2-40B4-BE49-F238E27FC236}">
                <a16:creationId xmlns:a16="http://schemas.microsoft.com/office/drawing/2014/main" id="{D0D20CD3-1B1E-440C-80FC-AAE9BE38D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0" name="Text Box 72">
            <a:extLst>
              <a:ext uri="{FF2B5EF4-FFF2-40B4-BE49-F238E27FC236}">
                <a16:creationId xmlns:a16="http://schemas.microsoft.com/office/drawing/2014/main" id="{7EC01C7C-07B5-42D1-8A7E-4C6BA4F66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5348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481" name="Line 73">
            <a:extLst>
              <a:ext uri="{FF2B5EF4-FFF2-40B4-BE49-F238E27FC236}">
                <a16:creationId xmlns:a16="http://schemas.microsoft.com/office/drawing/2014/main" id="{10D564C8-46B0-4D07-8931-C849B7D78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2" name="Line 74">
            <a:extLst>
              <a:ext uri="{FF2B5EF4-FFF2-40B4-BE49-F238E27FC236}">
                <a16:creationId xmlns:a16="http://schemas.microsoft.com/office/drawing/2014/main" id="{842D747D-68C0-4642-950E-029382587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3" name="Line 75">
            <a:extLst>
              <a:ext uri="{FF2B5EF4-FFF2-40B4-BE49-F238E27FC236}">
                <a16:creationId xmlns:a16="http://schemas.microsoft.com/office/drawing/2014/main" id="{34C2D370-9809-4402-8D8C-8A2F3C778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4" name="Line 76">
            <a:extLst>
              <a:ext uri="{FF2B5EF4-FFF2-40B4-BE49-F238E27FC236}">
                <a16:creationId xmlns:a16="http://schemas.microsoft.com/office/drawing/2014/main" id="{A72C9BF5-7D9E-48B7-BBAD-EE80E3921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95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5" name="Line 77">
            <a:extLst>
              <a:ext uri="{FF2B5EF4-FFF2-40B4-BE49-F238E27FC236}">
                <a16:creationId xmlns:a16="http://schemas.microsoft.com/office/drawing/2014/main" id="{D211220E-07EE-4293-BBBE-C9919EEDA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6" name="Line 78">
            <a:extLst>
              <a:ext uri="{FF2B5EF4-FFF2-40B4-BE49-F238E27FC236}">
                <a16:creationId xmlns:a16="http://schemas.microsoft.com/office/drawing/2014/main" id="{5AC67374-84F3-4C82-8AB0-5E6C33BDA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7" name="Line 79">
            <a:extLst>
              <a:ext uri="{FF2B5EF4-FFF2-40B4-BE49-F238E27FC236}">
                <a16:creationId xmlns:a16="http://schemas.microsoft.com/office/drawing/2014/main" id="{96E6EBF5-4A82-4168-97EF-302420DC9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8" name="Line 80">
            <a:extLst>
              <a:ext uri="{FF2B5EF4-FFF2-40B4-BE49-F238E27FC236}">
                <a16:creationId xmlns:a16="http://schemas.microsoft.com/office/drawing/2014/main" id="{D057E175-143C-4349-8CD3-9DADF3433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89" name="Line 81">
            <a:extLst>
              <a:ext uri="{FF2B5EF4-FFF2-40B4-BE49-F238E27FC236}">
                <a16:creationId xmlns:a16="http://schemas.microsoft.com/office/drawing/2014/main" id="{60687E46-BBD4-4062-8243-CB4C7C671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0" name="Line 82">
            <a:extLst>
              <a:ext uri="{FF2B5EF4-FFF2-40B4-BE49-F238E27FC236}">
                <a16:creationId xmlns:a16="http://schemas.microsoft.com/office/drawing/2014/main" id="{5CC1270C-9838-47AB-8A69-034D662BE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1" name="Line 83">
            <a:extLst>
              <a:ext uri="{FF2B5EF4-FFF2-40B4-BE49-F238E27FC236}">
                <a16:creationId xmlns:a16="http://schemas.microsoft.com/office/drawing/2014/main" id="{3C8628BB-E106-4A17-83F5-DEAE9B361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2" name="Line 84">
            <a:extLst>
              <a:ext uri="{FF2B5EF4-FFF2-40B4-BE49-F238E27FC236}">
                <a16:creationId xmlns:a16="http://schemas.microsoft.com/office/drawing/2014/main" id="{4E864596-AF03-40E0-8938-E5EE76E89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3" name="Line 85">
            <a:extLst>
              <a:ext uri="{FF2B5EF4-FFF2-40B4-BE49-F238E27FC236}">
                <a16:creationId xmlns:a16="http://schemas.microsoft.com/office/drawing/2014/main" id="{E8BAE8AC-EDFC-48DF-B6E5-38DE1851D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4" name="Line 86">
            <a:extLst>
              <a:ext uri="{FF2B5EF4-FFF2-40B4-BE49-F238E27FC236}">
                <a16:creationId xmlns:a16="http://schemas.microsoft.com/office/drawing/2014/main" id="{AFA8E3B5-D59F-48EB-8699-E776CA84B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5" name="Line 87">
            <a:extLst>
              <a:ext uri="{FF2B5EF4-FFF2-40B4-BE49-F238E27FC236}">
                <a16:creationId xmlns:a16="http://schemas.microsoft.com/office/drawing/2014/main" id="{BC34EC91-F8C1-46CC-8BAF-1FB9738E3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6" name="Line 88">
            <a:extLst>
              <a:ext uri="{FF2B5EF4-FFF2-40B4-BE49-F238E27FC236}">
                <a16:creationId xmlns:a16="http://schemas.microsoft.com/office/drawing/2014/main" id="{9757CA39-CFD3-4909-99DD-709F48C84D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343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7" name="Line 89">
            <a:extLst>
              <a:ext uri="{FF2B5EF4-FFF2-40B4-BE49-F238E27FC236}">
                <a16:creationId xmlns:a16="http://schemas.microsoft.com/office/drawing/2014/main" id="{3A48AE1F-F79B-41BC-A455-82D499101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4800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8" name="Line 90">
            <a:extLst>
              <a:ext uri="{FF2B5EF4-FFF2-40B4-BE49-F238E27FC236}">
                <a16:creationId xmlns:a16="http://schemas.microsoft.com/office/drawing/2014/main" id="{3256567D-99D4-460E-BC9C-0B8CA881DE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5334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99" name="Line 91">
            <a:extLst>
              <a:ext uri="{FF2B5EF4-FFF2-40B4-BE49-F238E27FC236}">
                <a16:creationId xmlns:a16="http://schemas.microsoft.com/office/drawing/2014/main" id="{B75D525E-D732-4EAB-8C9E-EE6F7C82AD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22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496A287-FDD8-4B55-9CD1-BDEB55AAF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Adjacency-list representation for a directed graph.</a:t>
            </a:r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076E1994-D242-4313-A209-478DC78F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D9F4A0C3-51AA-4938-9C7B-DC49AAA14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7A66C813-444F-466F-979B-81D15F61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065B262C-E8C4-4F8F-8A0D-5D641BAC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2C09E097-FE12-4725-8BD0-F3C1C2505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646F5BB2-5CEC-46FF-A029-24A820BBE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8956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42CA3756-7430-4EB8-A262-8CF7669DEF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518A5383-8E56-46AD-9FD1-216B7C82F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432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71DD97BB-5534-47AA-A781-2E12C14A9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657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12FACF1E-07E3-4C0A-BE75-E5FCE545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5732896C-3DBB-4FC4-91A2-8BE828022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194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80748402-3B8E-44C5-B44B-4DF727F9B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429000"/>
            <a:ext cx="304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2FD8593D-934A-49DB-B33B-F603B2CB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685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E65A63E4-49C1-4F43-9AD3-C031610D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255905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01BEF8CA-6A4C-4A4D-A125-FF7FA202B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34432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70EB9B08-EB0A-477D-8FB6-23E6E0065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22860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26904797-3C8D-46B0-977D-18DD2A495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26670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D4355F57-D705-49AE-9791-A1A9F131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6CC3F2D7-9A59-43FA-86D9-19B1FF2E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766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9478" name="Text Box 22">
            <a:extLst>
              <a:ext uri="{FF2B5EF4-FFF2-40B4-BE49-F238E27FC236}">
                <a16:creationId xmlns:a16="http://schemas.microsoft.com/office/drawing/2014/main" id="{DD4547CB-DEA3-423E-9E9D-DBC545992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052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9DC86F26-6EFA-4B24-9DDF-E95E9313F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814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B9BFFEB8-FF15-4AA8-B2E4-5E52E6B47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31242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78115F44-E07F-44AE-821A-BB156EFB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31384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9482" name="Line 26">
            <a:extLst>
              <a:ext uri="{FF2B5EF4-FFF2-40B4-BE49-F238E27FC236}">
                <a16:creationId xmlns:a16="http://schemas.microsoft.com/office/drawing/2014/main" id="{5C70413D-2507-42ED-B611-06225269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>
            <a:extLst>
              <a:ext uri="{FF2B5EF4-FFF2-40B4-BE49-F238E27FC236}">
                <a16:creationId xmlns:a16="http://schemas.microsoft.com/office/drawing/2014/main" id="{DC168CE1-E6B8-4995-A23A-A63CCA03F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8">
            <a:extLst>
              <a:ext uri="{FF2B5EF4-FFF2-40B4-BE49-F238E27FC236}">
                <a16:creationId xmlns:a16="http://schemas.microsoft.com/office/drawing/2014/main" id="{81F0D7CE-E3EA-4322-9D5B-9A54618B0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9">
            <a:extLst>
              <a:ext uri="{FF2B5EF4-FFF2-40B4-BE49-F238E27FC236}">
                <a16:creationId xmlns:a16="http://schemas.microsoft.com/office/drawing/2014/main" id="{57E5BD52-3212-4AB9-8368-C220EEA85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Rectangle 30">
            <a:extLst>
              <a:ext uri="{FF2B5EF4-FFF2-40B4-BE49-F238E27FC236}">
                <a16:creationId xmlns:a16="http://schemas.microsoft.com/office/drawing/2014/main" id="{FF9F99A4-FA7B-4A4C-B025-5BAEF7D40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209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31">
            <a:extLst>
              <a:ext uri="{FF2B5EF4-FFF2-40B4-BE49-F238E27FC236}">
                <a16:creationId xmlns:a16="http://schemas.microsoft.com/office/drawing/2014/main" id="{6AB10B5B-6BAD-4559-B40F-D28B4FC7E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32">
            <a:extLst>
              <a:ext uri="{FF2B5EF4-FFF2-40B4-BE49-F238E27FC236}">
                <a16:creationId xmlns:a16="http://schemas.microsoft.com/office/drawing/2014/main" id="{23AA03FE-D6F2-467C-AA81-7DE0586AC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2224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9489" name="Rectangle 33">
            <a:extLst>
              <a:ext uri="{FF2B5EF4-FFF2-40B4-BE49-F238E27FC236}">
                <a16:creationId xmlns:a16="http://schemas.microsoft.com/office/drawing/2014/main" id="{BEFD02BB-9442-4A22-B4D0-86838534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209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Line 34">
            <a:extLst>
              <a:ext uri="{FF2B5EF4-FFF2-40B4-BE49-F238E27FC236}">
                <a16:creationId xmlns:a16="http://schemas.microsoft.com/office/drawing/2014/main" id="{FC42B484-9E49-4C78-BC08-31617C647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Text Box 35">
            <a:extLst>
              <a:ext uri="{FF2B5EF4-FFF2-40B4-BE49-F238E27FC236}">
                <a16:creationId xmlns:a16="http://schemas.microsoft.com/office/drawing/2014/main" id="{FF9A4BD9-1E9D-43C9-B882-EA999BD6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2224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9492" name="Rectangle 36">
            <a:extLst>
              <a:ext uri="{FF2B5EF4-FFF2-40B4-BE49-F238E27FC236}">
                <a16:creationId xmlns:a16="http://schemas.microsoft.com/office/drawing/2014/main" id="{C6AEB465-B56C-479A-A7D2-BD4E159AD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667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Line 37">
            <a:extLst>
              <a:ext uri="{FF2B5EF4-FFF2-40B4-BE49-F238E27FC236}">
                <a16:creationId xmlns:a16="http://schemas.microsoft.com/office/drawing/2014/main" id="{DF841C44-ABD3-4CA0-98BF-78A5713E3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Text Box 38">
            <a:extLst>
              <a:ext uri="{FF2B5EF4-FFF2-40B4-BE49-F238E27FC236}">
                <a16:creationId xmlns:a16="http://schemas.microsoft.com/office/drawing/2014/main" id="{35A5BC03-4BF4-4846-AAB1-757988CF9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2681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9495" name="Rectangle 39">
            <a:extLst>
              <a:ext uri="{FF2B5EF4-FFF2-40B4-BE49-F238E27FC236}">
                <a16:creationId xmlns:a16="http://schemas.microsoft.com/office/drawing/2014/main" id="{68F0B8D9-BCF2-48CA-88F6-5359A46E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667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6" name="Line 40">
            <a:extLst>
              <a:ext uri="{FF2B5EF4-FFF2-40B4-BE49-F238E27FC236}">
                <a16:creationId xmlns:a16="http://schemas.microsoft.com/office/drawing/2014/main" id="{964AD180-6411-4725-9105-1B9C03C08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Text Box 41">
            <a:extLst>
              <a:ext uri="{FF2B5EF4-FFF2-40B4-BE49-F238E27FC236}">
                <a16:creationId xmlns:a16="http://schemas.microsoft.com/office/drawing/2014/main" id="{AFBBC816-FF8B-4060-BC26-C42EA5E09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2681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3</a:t>
            </a:r>
          </a:p>
        </p:txBody>
      </p:sp>
      <p:sp>
        <p:nvSpPr>
          <p:cNvPr id="19498" name="Rectangle 42">
            <a:extLst>
              <a:ext uri="{FF2B5EF4-FFF2-40B4-BE49-F238E27FC236}">
                <a16:creationId xmlns:a16="http://schemas.microsoft.com/office/drawing/2014/main" id="{56FF80A6-5477-4EE4-AA9A-0B5841CE6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6670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Line 43">
            <a:extLst>
              <a:ext uri="{FF2B5EF4-FFF2-40B4-BE49-F238E27FC236}">
                <a16:creationId xmlns:a16="http://schemas.microsoft.com/office/drawing/2014/main" id="{A641EE8F-66CD-49F6-A161-5332A0D92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Text Box 44">
            <a:extLst>
              <a:ext uri="{FF2B5EF4-FFF2-40B4-BE49-F238E27FC236}">
                <a16:creationId xmlns:a16="http://schemas.microsoft.com/office/drawing/2014/main" id="{E26489E6-4718-424B-B378-175820B68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650" y="26812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4</a:t>
            </a:r>
          </a:p>
        </p:txBody>
      </p:sp>
      <p:sp>
        <p:nvSpPr>
          <p:cNvPr id="19501" name="Rectangle 45">
            <a:extLst>
              <a:ext uri="{FF2B5EF4-FFF2-40B4-BE49-F238E27FC236}">
                <a16:creationId xmlns:a16="http://schemas.microsoft.com/office/drawing/2014/main" id="{2C89B8CF-0235-4E8A-9522-F95EC8EE5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1242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Line 46">
            <a:extLst>
              <a:ext uri="{FF2B5EF4-FFF2-40B4-BE49-F238E27FC236}">
                <a16:creationId xmlns:a16="http://schemas.microsoft.com/office/drawing/2014/main" id="{1A1E3ED9-9B69-421A-A9E9-C6850A04F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Text Box 47">
            <a:extLst>
              <a:ext uri="{FF2B5EF4-FFF2-40B4-BE49-F238E27FC236}">
                <a16:creationId xmlns:a16="http://schemas.microsoft.com/office/drawing/2014/main" id="{2CE8B4BB-B49B-45D5-A437-5C02F7BC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138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4</a:t>
            </a:r>
          </a:p>
        </p:txBody>
      </p:sp>
      <p:sp>
        <p:nvSpPr>
          <p:cNvPr id="19504" name="Rectangle 48">
            <a:extLst>
              <a:ext uri="{FF2B5EF4-FFF2-40B4-BE49-F238E27FC236}">
                <a16:creationId xmlns:a16="http://schemas.microsoft.com/office/drawing/2014/main" id="{570C3BA8-06CA-4CD4-9E56-7DA4D021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81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Line 49">
            <a:extLst>
              <a:ext uri="{FF2B5EF4-FFF2-40B4-BE49-F238E27FC236}">
                <a16:creationId xmlns:a16="http://schemas.microsoft.com/office/drawing/2014/main" id="{FA347CA1-1A21-4BFA-8FAC-00CB6E72B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Text Box 50">
            <a:extLst>
              <a:ext uri="{FF2B5EF4-FFF2-40B4-BE49-F238E27FC236}">
                <a16:creationId xmlns:a16="http://schemas.microsoft.com/office/drawing/2014/main" id="{BAADE85C-440C-4E8B-B1FA-A04E482B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3595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9507" name="Rectangle 51">
            <a:extLst>
              <a:ext uri="{FF2B5EF4-FFF2-40B4-BE49-F238E27FC236}">
                <a16:creationId xmlns:a16="http://schemas.microsoft.com/office/drawing/2014/main" id="{16CC5AB2-63B8-412D-BB59-B484388BF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148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Line 52">
            <a:extLst>
              <a:ext uri="{FF2B5EF4-FFF2-40B4-BE49-F238E27FC236}">
                <a16:creationId xmlns:a16="http://schemas.microsoft.com/office/drawing/2014/main" id="{0E71BEE1-7CF0-4B4D-9603-43C85F90A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Text Box 53">
            <a:extLst>
              <a:ext uri="{FF2B5EF4-FFF2-40B4-BE49-F238E27FC236}">
                <a16:creationId xmlns:a16="http://schemas.microsoft.com/office/drawing/2014/main" id="{540C16A6-387E-4CBD-8BC2-BF1DC05E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4129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9510" name="Line 54">
            <a:extLst>
              <a:ext uri="{FF2B5EF4-FFF2-40B4-BE49-F238E27FC236}">
                <a16:creationId xmlns:a16="http://schemas.microsoft.com/office/drawing/2014/main" id="{0FFE2AF8-E41D-459E-8793-E726FFF4D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Line 55">
            <a:extLst>
              <a:ext uri="{FF2B5EF4-FFF2-40B4-BE49-F238E27FC236}">
                <a16:creationId xmlns:a16="http://schemas.microsoft.com/office/drawing/2014/main" id="{E6409498-E1A1-4EFD-99A2-6A99B895F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Line 56">
            <a:extLst>
              <a:ext uri="{FF2B5EF4-FFF2-40B4-BE49-F238E27FC236}">
                <a16:creationId xmlns:a16="http://schemas.microsoft.com/office/drawing/2014/main" id="{45285BB1-AC79-4080-8C3D-CB386B13C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Line 57">
            <a:extLst>
              <a:ext uri="{FF2B5EF4-FFF2-40B4-BE49-F238E27FC236}">
                <a16:creationId xmlns:a16="http://schemas.microsoft.com/office/drawing/2014/main" id="{8FA12200-EE16-4937-A853-B9F7EFF88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Line 58">
            <a:extLst>
              <a:ext uri="{FF2B5EF4-FFF2-40B4-BE49-F238E27FC236}">
                <a16:creationId xmlns:a16="http://schemas.microsoft.com/office/drawing/2014/main" id="{F3A0EAF4-3015-4560-8A70-40023465D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Line 59">
            <a:extLst>
              <a:ext uri="{FF2B5EF4-FFF2-40B4-BE49-F238E27FC236}">
                <a16:creationId xmlns:a16="http://schemas.microsoft.com/office/drawing/2014/main" id="{5769A189-D76C-4DCA-A238-CFDD91374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6" name="Line 60">
            <a:extLst>
              <a:ext uri="{FF2B5EF4-FFF2-40B4-BE49-F238E27FC236}">
                <a16:creationId xmlns:a16="http://schemas.microsoft.com/office/drawing/2014/main" id="{BE6C1CC7-3882-4837-87AB-D887394CE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7" name="Line 61">
            <a:extLst>
              <a:ext uri="{FF2B5EF4-FFF2-40B4-BE49-F238E27FC236}">
                <a16:creationId xmlns:a16="http://schemas.microsoft.com/office/drawing/2014/main" id="{6E2FB08A-0A4F-4BC9-9DE6-B5F952A23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8" name="Line 62">
            <a:extLst>
              <a:ext uri="{FF2B5EF4-FFF2-40B4-BE49-F238E27FC236}">
                <a16:creationId xmlns:a16="http://schemas.microsoft.com/office/drawing/2014/main" id="{4576E131-B062-4166-9E43-2906821DF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220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19" name="Line 63">
            <a:extLst>
              <a:ext uri="{FF2B5EF4-FFF2-40B4-BE49-F238E27FC236}">
                <a16:creationId xmlns:a16="http://schemas.microsoft.com/office/drawing/2014/main" id="{4EC9FF19-2CDE-4F46-A6F6-7BAEFC907C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0" name="Line 64">
            <a:extLst>
              <a:ext uri="{FF2B5EF4-FFF2-40B4-BE49-F238E27FC236}">
                <a16:creationId xmlns:a16="http://schemas.microsoft.com/office/drawing/2014/main" id="{FEC09F41-E37E-47C8-A2E4-815537396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1" name="Line 65">
            <a:extLst>
              <a:ext uri="{FF2B5EF4-FFF2-40B4-BE49-F238E27FC236}">
                <a16:creationId xmlns:a16="http://schemas.microsoft.com/office/drawing/2014/main" id="{23916C98-D80E-49AB-BF62-F99306B309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114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2" name="Line 66">
            <a:extLst>
              <a:ext uri="{FF2B5EF4-FFF2-40B4-BE49-F238E27FC236}">
                <a16:creationId xmlns:a16="http://schemas.microsoft.com/office/drawing/2014/main" id="{4AFB9A54-E41C-41B1-8878-7298CE3F0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488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3" name="Freeform 67">
            <a:extLst>
              <a:ext uri="{FF2B5EF4-FFF2-40B4-BE49-F238E27FC236}">
                <a16:creationId xmlns:a16="http://schemas.microsoft.com/office/drawing/2014/main" id="{E2625CB1-A541-471C-B2D0-3546A36B7CF1}"/>
              </a:ext>
            </a:extLst>
          </p:cNvPr>
          <p:cNvSpPr>
            <a:spLocks/>
          </p:cNvSpPr>
          <p:nvPr/>
        </p:nvSpPr>
        <p:spPr bwMode="auto">
          <a:xfrm>
            <a:off x="2654300" y="3810000"/>
            <a:ext cx="444500" cy="431800"/>
          </a:xfrm>
          <a:custGeom>
            <a:avLst/>
            <a:gdLst>
              <a:gd name="T0" fmla="*/ 248 w 280"/>
              <a:gd name="T1" fmla="*/ 48 h 272"/>
              <a:gd name="T2" fmla="*/ 248 w 280"/>
              <a:gd name="T3" fmla="*/ 240 h 272"/>
              <a:gd name="T4" fmla="*/ 56 w 280"/>
              <a:gd name="T5" fmla="*/ 240 h 272"/>
              <a:gd name="T6" fmla="*/ 8 w 280"/>
              <a:gd name="T7" fmla="*/ 96 h 272"/>
              <a:gd name="T8" fmla="*/ 104 w 28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272">
                <a:moveTo>
                  <a:pt x="248" y="48"/>
                </a:moveTo>
                <a:cubicBezTo>
                  <a:pt x="264" y="128"/>
                  <a:pt x="280" y="208"/>
                  <a:pt x="248" y="240"/>
                </a:cubicBezTo>
                <a:cubicBezTo>
                  <a:pt x="216" y="272"/>
                  <a:pt x="96" y="264"/>
                  <a:pt x="56" y="240"/>
                </a:cubicBezTo>
                <a:cubicBezTo>
                  <a:pt x="16" y="216"/>
                  <a:pt x="0" y="136"/>
                  <a:pt x="8" y="96"/>
                </a:cubicBezTo>
                <a:cubicBezTo>
                  <a:pt x="16" y="56"/>
                  <a:pt x="88" y="16"/>
                  <a:pt x="10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24" name="Rectangle 68">
            <a:extLst>
              <a:ext uri="{FF2B5EF4-FFF2-40B4-BE49-F238E27FC236}">
                <a16:creationId xmlns:a16="http://schemas.microsoft.com/office/drawing/2014/main" id="{F0B265FF-0A7D-47AC-9C94-A6A0C850C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10201"/>
            <a:ext cx="7418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Variation:  Can keep a second list of edges coming into a vertex.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40E142-5863-4293-8888-D3C799F96E72}"/>
</file>

<file path=customXml/itemProps2.xml><?xml version="1.0" encoding="utf-8"?>
<ds:datastoreItem xmlns:ds="http://schemas.openxmlformats.org/officeDocument/2006/customXml" ds:itemID="{944A84A4-78CE-43AB-9E01-7B71861DC8C4}"/>
</file>

<file path=customXml/itemProps3.xml><?xml version="1.0" encoding="utf-8"?>
<ds:datastoreItem xmlns:ds="http://schemas.openxmlformats.org/officeDocument/2006/customXml" ds:itemID="{A3DCA62F-1159-462D-AC8F-0929B3B0C75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1322</Words>
  <Application>Microsoft Office PowerPoint</Application>
  <PresentationFormat>Widescreen</PresentationFormat>
  <Paragraphs>333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Times New Roman</vt:lpstr>
      <vt:lpstr>Tahoma</vt:lpstr>
      <vt:lpstr>Symbol</vt:lpstr>
      <vt:lpstr>Arial Black</vt:lpstr>
      <vt:lpstr>Verdana</vt:lpstr>
      <vt:lpstr>Default Design</vt:lpstr>
      <vt:lpstr>Microsoft Visio Drawing</vt:lpstr>
      <vt:lpstr>Graphs</vt:lpstr>
      <vt:lpstr>Graph</vt:lpstr>
      <vt:lpstr>Edge Types</vt:lpstr>
      <vt:lpstr>Applications</vt:lpstr>
      <vt:lpstr>Terminology</vt:lpstr>
      <vt:lpstr>Terminology</vt:lpstr>
      <vt:lpstr>Terminology</vt:lpstr>
      <vt:lpstr>Implementation of a Graph.</vt:lpstr>
      <vt:lpstr>Adjacency-list representation for a directed graph.</vt:lpstr>
      <vt:lpstr>Adjacency lists</vt:lpstr>
      <vt:lpstr>Adjacency List</vt:lpstr>
      <vt:lpstr>Adjacency-matrix-representation of a graph G = ( V, E) is a  |V | x |V |  matrix A = ( aij )  such that     aij  = 1 (or some Object)  if (i, j ) E and                       0 (or null) otherwise.</vt:lpstr>
      <vt:lpstr>Adjacency Matrix Representation for a Directed Graph</vt:lpstr>
      <vt:lpstr>Adjacency Matrix Representation</vt:lpstr>
      <vt:lpstr>Spanning trees</vt:lpstr>
      <vt:lpstr>Finding a spanning tree</vt:lpstr>
      <vt:lpstr>Minimizing costs</vt:lpstr>
      <vt:lpstr>Minimum-cost spanning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janardhan</dc:creator>
  <cp:lastModifiedBy>Janardhan Naidu</cp:lastModifiedBy>
  <cp:revision>8</cp:revision>
  <dcterms:created xsi:type="dcterms:W3CDTF">2009-04-16T05:04:03Z</dcterms:created>
  <dcterms:modified xsi:type="dcterms:W3CDTF">2021-02-02T14:08:06Z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