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58" r:id="rId4"/>
    <p:sldId id="260" r:id="rId5"/>
    <p:sldId id="261" r:id="rId6"/>
    <p:sldId id="262"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596D4-2B57-4FB9-974D-2F87EAAA95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308744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292691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400478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3868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4048078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596D4-2B57-4FB9-974D-2F87EAAA9562}"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383354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596D4-2B57-4FB9-974D-2F87EAAA9562}"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1757853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596D4-2B57-4FB9-974D-2F87EAAA95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2243057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596D4-2B57-4FB9-974D-2F87EAAA95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28005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596D4-2B57-4FB9-974D-2F87EAAA95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242817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596D4-2B57-4FB9-974D-2F87EAAA95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197215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15268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596D4-2B57-4FB9-974D-2F87EAAA9562}"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222950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596D4-2B57-4FB9-974D-2F87EAAA9562}"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313638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C596D4-2B57-4FB9-974D-2F87EAAA9562}"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428981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252614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596D4-2B57-4FB9-974D-2F87EAAA95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0F600-BFA3-4E6E-B861-A839CD4D0896}" type="slidenum">
              <a:rPr lang="en-US" smtClean="0"/>
              <a:t>‹#›</a:t>
            </a:fld>
            <a:endParaRPr lang="en-US"/>
          </a:p>
        </p:txBody>
      </p:sp>
    </p:spTree>
    <p:extLst>
      <p:ext uri="{BB962C8B-B14F-4D97-AF65-F5344CB8AC3E}">
        <p14:creationId xmlns:p14="http://schemas.microsoft.com/office/powerpoint/2010/main" val="1299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C596D4-2B57-4FB9-974D-2F87EAAA9562}" type="datetimeFigureOut">
              <a:rPr lang="en-US" smtClean="0"/>
              <a:t>12/9/2021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F90F600-BFA3-4E6E-B861-A839CD4D0896}" type="slidenum">
              <a:rPr lang="en-US" smtClean="0"/>
              <a:t>‹#›</a:t>
            </a:fld>
            <a:endParaRPr lang="en-US"/>
          </a:p>
        </p:txBody>
      </p:sp>
    </p:spTree>
    <p:extLst>
      <p:ext uri="{BB962C8B-B14F-4D97-AF65-F5344CB8AC3E}">
        <p14:creationId xmlns:p14="http://schemas.microsoft.com/office/powerpoint/2010/main" val="242860431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zillow.com/" TargetMode="External"/><Relationship Id="rId2" Type="http://schemas.openxmlformats.org/officeDocument/2006/relationships/hyperlink" Target="https://www.city-data.com/zipmaps/San-Jose-Californi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8020-BDF0-4A20-89D8-9DA9BA346E74}"/>
              </a:ext>
            </a:extLst>
          </p:cNvPr>
          <p:cNvSpPr>
            <a:spLocks noGrp="1"/>
          </p:cNvSpPr>
          <p:nvPr>
            <p:ph type="ctrTitle"/>
          </p:nvPr>
        </p:nvSpPr>
        <p:spPr>
          <a:xfrm>
            <a:off x="716178" y="341745"/>
            <a:ext cx="10759643" cy="2036620"/>
          </a:xfrm>
        </p:spPr>
        <p:txBody>
          <a:bodyPr/>
          <a:lstStyle/>
          <a:p>
            <a:r>
              <a:rPr lang="en-US" sz="3200" b="1" i="0" dirty="0">
                <a:solidFill>
                  <a:srgbClr val="000000"/>
                </a:solidFill>
                <a:effectLst/>
                <a:latin typeface="Amasis MT Pro Medium" panose="02040604050005020304" pitchFamily="18" charset="0"/>
                <a:cs typeface="Arial" panose="020B0604020202020204" pitchFamily="34" charset="0"/>
              </a:rPr>
              <a:t>Most profitable real estate investment and Prediction  for San Jose city</a:t>
            </a:r>
            <a:endParaRPr lang="en-US" sz="3200" b="1" dirty="0">
              <a:latin typeface="Amasis MT Pro Medium" panose="020406040500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60706913-0183-4C16-B4F9-C4CE943E6417}"/>
              </a:ext>
            </a:extLst>
          </p:cNvPr>
          <p:cNvSpPr>
            <a:spLocks noGrp="1"/>
          </p:cNvSpPr>
          <p:nvPr>
            <p:ph type="subTitle" idx="1"/>
          </p:nvPr>
        </p:nvSpPr>
        <p:spPr>
          <a:xfrm>
            <a:off x="780470" y="3343565"/>
            <a:ext cx="6815669" cy="2847110"/>
          </a:xfrm>
        </p:spPr>
        <p:txBody>
          <a:bodyPr>
            <a:normAutofit/>
          </a:bodyPr>
          <a:lstStyle/>
          <a:p>
            <a:r>
              <a:rPr lang="en-US" b="1" dirty="0">
                <a:solidFill>
                  <a:schemeClr val="tx1"/>
                </a:solidFill>
                <a:latin typeface="Amasis MT Pro Medium" panose="02040604050005020304" pitchFamily="18" charset="0"/>
              </a:rPr>
              <a:t>* Team Jarvis *</a:t>
            </a:r>
          </a:p>
          <a:p>
            <a:r>
              <a:rPr lang="en-US" dirty="0">
                <a:solidFill>
                  <a:schemeClr val="tx1"/>
                </a:solidFill>
                <a:latin typeface="Amasis MT Pro Medium" panose="02040604050005020304" pitchFamily="18" charset="0"/>
              </a:rPr>
              <a:t>Mamatha Guntu</a:t>
            </a:r>
          </a:p>
          <a:p>
            <a:r>
              <a:rPr lang="en-US" dirty="0">
                <a:solidFill>
                  <a:schemeClr val="tx1"/>
                </a:solidFill>
                <a:latin typeface="Amasis MT Pro Medium" panose="02040604050005020304" pitchFamily="18" charset="0"/>
              </a:rPr>
              <a:t>Prajakta Joshi</a:t>
            </a:r>
          </a:p>
          <a:p>
            <a:r>
              <a:rPr lang="en-US" dirty="0">
                <a:solidFill>
                  <a:schemeClr val="tx1"/>
                </a:solidFill>
                <a:latin typeface="Amasis MT Pro Medium" panose="02040604050005020304" pitchFamily="18" charset="0"/>
              </a:rPr>
              <a:t>Srujana Koripalli</a:t>
            </a:r>
          </a:p>
          <a:p>
            <a:r>
              <a:rPr lang="en-US" dirty="0">
                <a:solidFill>
                  <a:schemeClr val="tx1"/>
                </a:solidFill>
                <a:latin typeface="Amasis MT Pro Medium" panose="02040604050005020304" pitchFamily="18" charset="0"/>
              </a:rPr>
              <a:t>Umashankar Kumar</a:t>
            </a:r>
          </a:p>
          <a:p>
            <a:endParaRPr lang="en-US" dirty="0">
              <a:solidFill>
                <a:schemeClr val="tx1"/>
              </a:solidFill>
              <a:latin typeface="Amasis MT Pro Medium" panose="02040604050005020304" pitchFamily="18" charset="0"/>
            </a:endParaRPr>
          </a:p>
          <a:p>
            <a:endParaRPr lang="en-US" dirty="0">
              <a:solidFill>
                <a:schemeClr val="tx1"/>
              </a:solidFill>
              <a:latin typeface="Amasis MT Pro Medium" panose="02040604050005020304" pitchFamily="18" charset="0"/>
            </a:endParaRPr>
          </a:p>
          <a:p>
            <a:endParaRPr lang="en-US" dirty="0">
              <a:solidFill>
                <a:schemeClr val="tx1"/>
              </a:solidFill>
              <a:latin typeface="Amasis MT Pro Medium" panose="02040604050005020304" pitchFamily="18" charset="0"/>
            </a:endParaRPr>
          </a:p>
          <a:p>
            <a:endParaRPr lang="en-US" dirty="0">
              <a:solidFill>
                <a:schemeClr val="tx1"/>
              </a:solidFill>
              <a:latin typeface="Amasis MT Pro Medium" panose="02040604050005020304" pitchFamily="18" charset="0"/>
            </a:endParaRPr>
          </a:p>
          <a:p>
            <a:pPr marL="342900" indent="-342900">
              <a:buFont typeface="Arial" panose="020B0604020202020204" pitchFamily="34" charset="0"/>
              <a:buChar char="•"/>
            </a:pPr>
            <a:endParaRPr lang="en-US" dirty="0">
              <a:solidFill>
                <a:schemeClr val="tx1"/>
              </a:solidFill>
              <a:latin typeface="Amasis MT Pro Medium" panose="02040604050005020304" pitchFamily="18" charset="0"/>
            </a:endParaRPr>
          </a:p>
          <a:p>
            <a:pPr marL="342900" indent="-342900">
              <a:buFont typeface="Arial" panose="020B0604020202020204" pitchFamily="34" charset="0"/>
              <a:buChar char="•"/>
            </a:pPr>
            <a:endParaRPr lang="en-US" dirty="0">
              <a:solidFill>
                <a:schemeClr val="tx1"/>
              </a:solidFill>
              <a:latin typeface="Amasis MT Pro Medium" panose="02040604050005020304" pitchFamily="18" charset="0"/>
            </a:endParaRPr>
          </a:p>
        </p:txBody>
      </p:sp>
    </p:spTree>
    <p:extLst>
      <p:ext uri="{BB962C8B-B14F-4D97-AF65-F5344CB8AC3E}">
        <p14:creationId xmlns:p14="http://schemas.microsoft.com/office/powerpoint/2010/main" val="362011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B134-0052-4B72-B13B-5C5A5E1B4779}"/>
              </a:ext>
            </a:extLst>
          </p:cNvPr>
          <p:cNvSpPr>
            <a:spLocks noGrp="1"/>
          </p:cNvSpPr>
          <p:nvPr>
            <p:ph type="title"/>
          </p:nvPr>
        </p:nvSpPr>
        <p:spPr>
          <a:xfrm>
            <a:off x="276466" y="2142517"/>
            <a:ext cx="10364451" cy="1596177"/>
          </a:xfrm>
        </p:spPr>
        <p:txBody>
          <a:bodyPr/>
          <a:lstStyle/>
          <a:p>
            <a:r>
              <a:rPr lang="en-US" dirty="0">
                <a:latin typeface="Amasis MT Pro Medium" panose="02040604050005020304" pitchFamily="18" charset="0"/>
              </a:rPr>
              <a:t>Thank you </a:t>
            </a:r>
          </a:p>
        </p:txBody>
      </p:sp>
    </p:spTree>
    <p:extLst>
      <p:ext uri="{BB962C8B-B14F-4D97-AF65-F5344CB8AC3E}">
        <p14:creationId xmlns:p14="http://schemas.microsoft.com/office/powerpoint/2010/main" val="390965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3503-D7CE-4583-BCBE-B499781FFA97}"/>
              </a:ext>
            </a:extLst>
          </p:cNvPr>
          <p:cNvSpPr>
            <a:spLocks noGrp="1"/>
          </p:cNvSpPr>
          <p:nvPr>
            <p:ph type="title"/>
          </p:nvPr>
        </p:nvSpPr>
        <p:spPr/>
        <p:txBody>
          <a:bodyPr/>
          <a:lstStyle/>
          <a:p>
            <a:r>
              <a:rPr lang="en-US" dirty="0">
                <a:latin typeface="Amasis MT Pro Medium" panose="02040604050005020304" pitchFamily="18" charset="0"/>
              </a:rPr>
              <a:t>CRISP DM - Stages</a:t>
            </a:r>
          </a:p>
        </p:txBody>
      </p:sp>
      <p:sp>
        <p:nvSpPr>
          <p:cNvPr id="3" name="Content Placeholder 2">
            <a:extLst>
              <a:ext uri="{FF2B5EF4-FFF2-40B4-BE49-F238E27FC236}">
                <a16:creationId xmlns:a16="http://schemas.microsoft.com/office/drawing/2014/main" id="{4B5DF60A-D642-4A55-8B6D-684B6CD0118D}"/>
              </a:ext>
            </a:extLst>
          </p:cNvPr>
          <p:cNvSpPr>
            <a:spLocks noGrp="1"/>
          </p:cNvSpPr>
          <p:nvPr>
            <p:ph sz="quarter" idx="13"/>
          </p:nvPr>
        </p:nvSpPr>
        <p:spPr/>
        <p:txBody>
          <a:bodyPr>
            <a:normAutofit fontScale="92500" lnSpcReduction="10000"/>
          </a:bodyPr>
          <a:lstStyle/>
          <a:p>
            <a:pPr marL="0" lvl="0" indent="0" algn="l" rtl="0">
              <a:spcBef>
                <a:spcPts val="0"/>
              </a:spcBef>
              <a:spcAft>
                <a:spcPts val="0"/>
              </a:spcAft>
              <a:buNone/>
            </a:pPr>
            <a:r>
              <a:rPr lang="en-US" dirty="0">
                <a:latin typeface="Amasis MT Pro Medium" panose="02040604050005020304" pitchFamily="18" charset="0"/>
              </a:rPr>
              <a:t>The project covers all the 6 stages of CRISP-DM :</a:t>
            </a:r>
          </a:p>
          <a:p>
            <a:pPr marL="0" lvl="0" indent="0" algn="l" rtl="0">
              <a:spcBef>
                <a:spcPts val="1200"/>
              </a:spcBef>
              <a:spcAft>
                <a:spcPts val="0"/>
              </a:spcAft>
              <a:buNone/>
            </a:pPr>
            <a:r>
              <a:rPr lang="en-US" dirty="0">
                <a:latin typeface="Amasis MT Pro Medium" panose="02040604050005020304" pitchFamily="18" charset="0"/>
              </a:rPr>
              <a:t>1. Business Understanding</a:t>
            </a:r>
          </a:p>
          <a:p>
            <a:pPr marL="0" lvl="0" indent="0" algn="l" rtl="0">
              <a:spcBef>
                <a:spcPts val="1200"/>
              </a:spcBef>
              <a:spcAft>
                <a:spcPts val="0"/>
              </a:spcAft>
              <a:buNone/>
            </a:pPr>
            <a:r>
              <a:rPr lang="en-US" dirty="0">
                <a:latin typeface="Amasis MT Pro Medium" panose="02040604050005020304" pitchFamily="18" charset="0"/>
              </a:rPr>
              <a:t>2. Data Understanding</a:t>
            </a:r>
          </a:p>
          <a:p>
            <a:pPr marL="0" lvl="0" indent="0" algn="l" rtl="0">
              <a:spcBef>
                <a:spcPts val="1200"/>
              </a:spcBef>
              <a:spcAft>
                <a:spcPts val="0"/>
              </a:spcAft>
              <a:buNone/>
            </a:pPr>
            <a:r>
              <a:rPr lang="en-US" dirty="0">
                <a:latin typeface="Amasis MT Pro Medium" panose="02040604050005020304" pitchFamily="18" charset="0"/>
              </a:rPr>
              <a:t>3. Data Preparation</a:t>
            </a:r>
          </a:p>
          <a:p>
            <a:pPr marL="0" lvl="0" indent="0" algn="l" rtl="0">
              <a:spcBef>
                <a:spcPts val="1200"/>
              </a:spcBef>
              <a:spcAft>
                <a:spcPts val="0"/>
              </a:spcAft>
              <a:buNone/>
            </a:pPr>
            <a:r>
              <a:rPr lang="en-US" dirty="0">
                <a:latin typeface="Amasis MT Pro Medium" panose="02040604050005020304" pitchFamily="18" charset="0"/>
              </a:rPr>
              <a:t>4. Modelling</a:t>
            </a:r>
          </a:p>
          <a:p>
            <a:pPr marL="0" lvl="0" indent="0" algn="l" rtl="0">
              <a:spcBef>
                <a:spcPts val="1200"/>
              </a:spcBef>
              <a:spcAft>
                <a:spcPts val="0"/>
              </a:spcAft>
              <a:buNone/>
            </a:pPr>
            <a:r>
              <a:rPr lang="en-US" dirty="0">
                <a:latin typeface="Amasis MT Pro Medium" panose="02040604050005020304" pitchFamily="18" charset="0"/>
              </a:rPr>
              <a:t>5. Evaluation</a:t>
            </a:r>
          </a:p>
          <a:p>
            <a:pPr marL="0" lvl="0" indent="0" algn="l" rtl="0">
              <a:spcBef>
                <a:spcPts val="1200"/>
              </a:spcBef>
              <a:spcAft>
                <a:spcPts val="1200"/>
              </a:spcAft>
              <a:buNone/>
            </a:pPr>
            <a:r>
              <a:rPr lang="en-US" dirty="0">
                <a:latin typeface="Amasis MT Pro Medium" panose="02040604050005020304" pitchFamily="18" charset="0"/>
              </a:rPr>
              <a:t>6. Deployment</a:t>
            </a:r>
          </a:p>
          <a:p>
            <a:endParaRPr lang="en-US" dirty="0">
              <a:latin typeface="Amasis MT Pro Medium" panose="02040604050005020304" pitchFamily="18" charset="0"/>
            </a:endParaRPr>
          </a:p>
        </p:txBody>
      </p:sp>
    </p:spTree>
    <p:extLst>
      <p:ext uri="{BB962C8B-B14F-4D97-AF65-F5344CB8AC3E}">
        <p14:creationId xmlns:p14="http://schemas.microsoft.com/office/powerpoint/2010/main" val="326567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1CDD-7DF8-4801-ABCE-5FD8CFD28AFC}"/>
              </a:ext>
            </a:extLst>
          </p:cNvPr>
          <p:cNvSpPr>
            <a:spLocks noGrp="1"/>
          </p:cNvSpPr>
          <p:nvPr>
            <p:ph type="title"/>
          </p:nvPr>
        </p:nvSpPr>
        <p:spPr/>
        <p:txBody>
          <a:bodyPr/>
          <a:lstStyle/>
          <a:p>
            <a:r>
              <a:rPr lang="en-US" dirty="0">
                <a:latin typeface="Amasis MT Pro Medium" panose="02040604050005020304" pitchFamily="18" charset="0"/>
              </a:rPr>
              <a:t> Data Collected for San Jose City </a:t>
            </a:r>
            <a:br>
              <a:rPr lang="en-US" dirty="0">
                <a:latin typeface="Amasis MT Pro Medium" panose="02040604050005020304" pitchFamily="18" charset="0"/>
              </a:rPr>
            </a:b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6DB1F9D6-2037-4EF6-8B77-3E5295F1B289}"/>
              </a:ext>
            </a:extLst>
          </p:cNvPr>
          <p:cNvSpPr>
            <a:spLocks noGrp="1"/>
          </p:cNvSpPr>
          <p:nvPr>
            <p:ph sz="quarter" idx="13"/>
          </p:nvPr>
        </p:nvSpPr>
        <p:spPr/>
        <p:txBody>
          <a:bodyPr/>
          <a:lstStyle/>
          <a:p>
            <a:r>
              <a:rPr lang="en-US" dirty="0">
                <a:latin typeface="Amasis MT Pro Medium" panose="02040604050005020304" pitchFamily="18" charset="0"/>
                <a:cs typeface="Adobe Devanagari" panose="02040503050201020203" pitchFamily="18" charset="0"/>
              </a:rPr>
              <a:t>Crime Rates– Data Scraped </a:t>
            </a:r>
          </a:p>
          <a:p>
            <a:pPr lvl="1"/>
            <a:r>
              <a:rPr lang="en-US" b="0" dirty="0">
                <a:effectLst/>
                <a:latin typeface="Amasis MT Pro Medium" panose="02040604050005020304" pitchFamily="18" charset="0"/>
                <a:cs typeface="Adobe Devanagari" panose="02040503050201020203" pitchFamily="18" charset="0"/>
                <a:hlinkClick r:id="rId2"/>
              </a:rPr>
              <a:t>https://www.city-data.com/zipmaps/San-Jose-California.html</a:t>
            </a:r>
            <a:endParaRPr lang="en-US" dirty="0">
              <a:latin typeface="Amasis MT Pro Medium" panose="02040604050005020304" pitchFamily="18" charset="0"/>
              <a:cs typeface="Adobe Devanagari" panose="02040503050201020203" pitchFamily="18" charset="0"/>
            </a:endParaRPr>
          </a:p>
          <a:p>
            <a:r>
              <a:rPr lang="en-US" dirty="0">
                <a:latin typeface="Amasis MT Pro Medium" panose="02040604050005020304" pitchFamily="18" charset="0"/>
                <a:cs typeface="Adobe Devanagari" panose="02040503050201020203" pitchFamily="18" charset="0"/>
              </a:rPr>
              <a:t>Zillow  Website– Data SCRAPED</a:t>
            </a:r>
          </a:p>
          <a:p>
            <a:pPr lvl="1"/>
            <a:r>
              <a:rPr lang="en-US" dirty="0">
                <a:latin typeface="Amasis MT Pro Medium" panose="02040604050005020304" pitchFamily="18" charset="0"/>
                <a:cs typeface="Adobe Devanagari" panose="02040503050201020203" pitchFamily="18" charset="0"/>
                <a:hlinkClick r:id="rId3"/>
              </a:rPr>
              <a:t>www.Zillow.com</a:t>
            </a:r>
            <a:endParaRPr lang="en-US" dirty="0">
              <a:latin typeface="Amasis MT Pro Medium" panose="02040604050005020304" pitchFamily="18" charset="0"/>
              <a:cs typeface="Adobe Devanagari" panose="02040503050201020203" pitchFamily="18" charset="0"/>
            </a:endParaRPr>
          </a:p>
          <a:p>
            <a:r>
              <a:rPr lang="en-US" dirty="0">
                <a:latin typeface="Amasis MT Pro Medium" panose="02040604050005020304" pitchFamily="18" charset="0"/>
                <a:cs typeface="Adobe Devanagari" panose="02040503050201020203" pitchFamily="18" charset="0"/>
              </a:rPr>
              <a:t>School rating</a:t>
            </a:r>
          </a:p>
          <a:p>
            <a:pPr lvl="1"/>
            <a:r>
              <a:rPr lang="en-US" b="0" dirty="0">
                <a:solidFill>
                  <a:schemeClr val="accent1"/>
                </a:solidFill>
                <a:effectLst/>
                <a:latin typeface="Amasis MT Pro Medium" panose="02040604050005020304" pitchFamily="18" charset="0"/>
              </a:rPr>
              <a:t>https://www.zipdatamaps.com/</a:t>
            </a:r>
            <a:r>
              <a:rPr lang="en-US" dirty="0">
                <a:latin typeface="Amasis MT Pro Medium" panose="02040604050005020304" pitchFamily="18" charset="0"/>
                <a:cs typeface="Adobe Devanagari" panose="02040503050201020203" pitchFamily="18" charset="0"/>
              </a:rPr>
              <a:t>					</a:t>
            </a:r>
          </a:p>
          <a:p>
            <a:pPr lvl="1"/>
            <a:endParaRPr lang="en-US" dirty="0">
              <a:latin typeface="Amasis MT Pro Medium" panose="02040604050005020304" pitchFamily="18" charset="0"/>
              <a:cs typeface="Adobe Devanagari" panose="02040503050201020203" pitchFamily="18" charset="0"/>
            </a:endParaRPr>
          </a:p>
          <a:p>
            <a:pPr lvl="1"/>
            <a:endParaRPr lang="en-US" dirty="0">
              <a:latin typeface="Amasis MT Pro Medium" panose="02040604050005020304" pitchFamily="18" charset="0"/>
              <a:cs typeface="Adobe Devanagari" panose="02040503050201020203" pitchFamily="18" charset="0"/>
            </a:endParaRPr>
          </a:p>
          <a:p>
            <a:pPr lvl="1"/>
            <a:endParaRPr lang="en-US" dirty="0">
              <a:latin typeface="Amasis MT Pro Medium" panose="02040604050005020304" pitchFamily="18" charset="0"/>
              <a:cs typeface="Adobe Devanagari" panose="02040503050201020203" pitchFamily="18" charset="0"/>
            </a:endParaRPr>
          </a:p>
          <a:p>
            <a:pPr lvl="1"/>
            <a:endParaRPr lang="en-US" dirty="0">
              <a:latin typeface="Amasis MT Pro Medium" panose="02040604050005020304" pitchFamily="18" charset="0"/>
              <a:cs typeface="Adobe Devanagari" panose="02040503050201020203" pitchFamily="18" charset="0"/>
            </a:endParaRPr>
          </a:p>
          <a:p>
            <a:endParaRPr lang="en-US" dirty="0">
              <a:latin typeface="Amasis MT Pro Medium" panose="02040604050005020304" pitchFamily="18" charset="0"/>
              <a:cs typeface="Adobe Devanagari" panose="02040503050201020203" pitchFamily="18" charset="0"/>
            </a:endParaRPr>
          </a:p>
          <a:p>
            <a:endParaRPr lang="en-US" dirty="0">
              <a:latin typeface="Amasis MT Pro Medium" panose="02040604050005020304" pitchFamily="18" charset="0"/>
            </a:endParaRPr>
          </a:p>
        </p:txBody>
      </p:sp>
    </p:spTree>
    <p:extLst>
      <p:ext uri="{BB962C8B-B14F-4D97-AF65-F5344CB8AC3E}">
        <p14:creationId xmlns:p14="http://schemas.microsoft.com/office/powerpoint/2010/main" val="195622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6C6-69AA-468C-A7E9-9FB8D22B8015}"/>
              </a:ext>
            </a:extLst>
          </p:cNvPr>
          <p:cNvSpPr>
            <a:spLocks noGrp="1"/>
          </p:cNvSpPr>
          <p:nvPr>
            <p:ph type="title"/>
          </p:nvPr>
        </p:nvSpPr>
        <p:spPr>
          <a:xfrm>
            <a:off x="913149" y="121787"/>
            <a:ext cx="10364451" cy="1596177"/>
          </a:xfrm>
        </p:spPr>
        <p:txBody>
          <a:bodyPr/>
          <a:lstStyle/>
          <a:p>
            <a:r>
              <a:rPr lang="en-US" dirty="0">
                <a:latin typeface="Amasis MT Pro Medium" panose="02040604050005020304" pitchFamily="18" charset="0"/>
              </a:rPr>
              <a:t> Business understanding</a:t>
            </a:r>
          </a:p>
        </p:txBody>
      </p:sp>
      <p:sp>
        <p:nvSpPr>
          <p:cNvPr id="3" name="Content Placeholder 2">
            <a:extLst>
              <a:ext uri="{FF2B5EF4-FFF2-40B4-BE49-F238E27FC236}">
                <a16:creationId xmlns:a16="http://schemas.microsoft.com/office/drawing/2014/main" id="{F7DE596E-625F-445B-8C5C-5E1AA8FB8117}"/>
              </a:ext>
            </a:extLst>
          </p:cNvPr>
          <p:cNvSpPr>
            <a:spLocks noGrp="1"/>
          </p:cNvSpPr>
          <p:nvPr>
            <p:ph sz="quarter" idx="13"/>
          </p:nvPr>
        </p:nvSpPr>
        <p:spPr>
          <a:xfrm>
            <a:off x="913774" y="1717964"/>
            <a:ext cx="10363826" cy="4812145"/>
          </a:xfrm>
        </p:spPr>
        <p:txBody>
          <a:bodyPr>
            <a:normAutofit/>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222222"/>
                </a:solidFill>
                <a:effectLst/>
                <a:latin typeface="Amasis MT Pro Medium" panose="02040604050005020304" pitchFamily="18" charset="0"/>
                <a:cs typeface="Angsana New" panose="020B0502040204020203" pitchFamily="18" charset="-34"/>
              </a:rPr>
              <a:t>Understanding a client’s true goal is critical to uncovering the important factors involved in the planned project</a:t>
            </a:r>
          </a:p>
          <a:p>
            <a:pPr algn="just" rtl="0" fontAlgn="base">
              <a:spcBef>
                <a:spcPts val="0"/>
              </a:spcBef>
              <a:spcAft>
                <a:spcPts val="0"/>
              </a:spcAft>
              <a:buFont typeface="Arial" panose="020B0604020202020204" pitchFamily="34" charset="0"/>
              <a:buChar char="•"/>
            </a:pPr>
            <a:endParaRPr lang="en-US" dirty="0">
              <a:solidFill>
                <a:srgbClr val="222222"/>
              </a:solidFill>
              <a:latin typeface="Amasis MT Pro Medium" panose="02040604050005020304" pitchFamily="18" charset="0"/>
              <a:cs typeface="Angsana New" panose="020B0502040204020203" pitchFamily="18" charset="-34"/>
            </a:endParaRPr>
          </a:p>
          <a:p>
            <a:r>
              <a:rPr lang="en-US" sz="2000" b="0" i="0" u="none" strike="noStrike" dirty="0">
                <a:solidFill>
                  <a:srgbClr val="222222"/>
                </a:solidFill>
                <a:effectLst/>
                <a:latin typeface="Amasis MT Pro Medium" panose="02040604050005020304" pitchFamily="18" charset="0"/>
                <a:cs typeface="Angsana New" panose="020B0502040204020203" pitchFamily="18" charset="-34"/>
              </a:rPr>
              <a:t>the primary business goal In our project is to help the </a:t>
            </a:r>
            <a:r>
              <a:rPr lang="en-US" b="0" i="0" dirty="0">
                <a:solidFill>
                  <a:srgbClr val="000000"/>
                </a:solidFill>
                <a:effectLst/>
                <a:latin typeface="Amasis MT Pro Medium" panose="02040604050005020304" pitchFamily="18" charset="0"/>
                <a:cs typeface="Angsana New" panose="020B0502040204020203" pitchFamily="18" charset="-34"/>
              </a:rPr>
              <a:t>investors or buyers, whether to invest in a housing property at </a:t>
            </a:r>
            <a:r>
              <a:rPr lang="en-US" b="0" i="0" dirty="0" err="1">
                <a:solidFill>
                  <a:srgbClr val="000000"/>
                </a:solidFill>
                <a:effectLst/>
                <a:latin typeface="Amasis MT Pro Medium" panose="02040604050005020304" pitchFamily="18" charset="0"/>
                <a:cs typeface="Angsana New" panose="020B0502040204020203" pitchFamily="18" charset="-34"/>
              </a:rPr>
              <a:t>san</a:t>
            </a:r>
            <a:r>
              <a:rPr lang="en-US" b="0" i="0" dirty="0">
                <a:solidFill>
                  <a:srgbClr val="000000"/>
                </a:solidFill>
                <a:effectLst/>
                <a:latin typeface="Amasis MT Pro Medium" panose="02040604050005020304" pitchFamily="18" charset="0"/>
                <a:cs typeface="Angsana New" panose="020B0502040204020203" pitchFamily="18" charset="-34"/>
              </a:rPr>
              <a:t> </a:t>
            </a:r>
            <a:r>
              <a:rPr lang="en-US" b="0" i="0" dirty="0" err="1">
                <a:solidFill>
                  <a:srgbClr val="000000"/>
                </a:solidFill>
                <a:effectLst/>
                <a:latin typeface="Amasis MT Pro Medium" panose="02040604050005020304" pitchFamily="18" charset="0"/>
                <a:cs typeface="Angsana New" panose="020B0502040204020203" pitchFamily="18" charset="-34"/>
              </a:rPr>
              <a:t>jose</a:t>
            </a:r>
            <a:r>
              <a:rPr lang="en-US" b="0" i="0" dirty="0">
                <a:solidFill>
                  <a:srgbClr val="000000"/>
                </a:solidFill>
                <a:effectLst/>
                <a:latin typeface="Amasis MT Pro Medium" panose="02040604050005020304" pitchFamily="18" charset="0"/>
                <a:cs typeface="Angsana New" panose="020B0502040204020203" pitchFamily="18" charset="-34"/>
              </a:rPr>
              <a:t> city or not depending </a:t>
            </a:r>
            <a:r>
              <a:rPr lang="en-US" dirty="0">
                <a:solidFill>
                  <a:srgbClr val="000000"/>
                </a:solidFill>
                <a:latin typeface="Amasis MT Pro Medium" panose="02040604050005020304" pitchFamily="18" charset="0"/>
                <a:cs typeface="Angsana New" panose="020B0502040204020203" pitchFamily="18" charset="-34"/>
              </a:rPr>
              <a:t>up on </a:t>
            </a:r>
            <a:r>
              <a:rPr lang="en-US" b="0" i="0" dirty="0">
                <a:solidFill>
                  <a:srgbClr val="000000"/>
                </a:solidFill>
                <a:effectLst/>
                <a:latin typeface="Amasis MT Pro Medium" panose="02040604050005020304" pitchFamily="18" charset="0"/>
                <a:cs typeface="Angsana New" panose="020B0502040204020203" pitchFamily="18" charset="-34"/>
              </a:rPr>
              <a:t>various features to be considered such as, Zestimate Price, Crime Rate , school rating </a:t>
            </a:r>
          </a:p>
          <a:p>
            <a:pPr marL="0" indent="0" algn="l">
              <a:buNone/>
            </a:pPr>
            <a:br>
              <a:rPr lang="en-US" dirty="0">
                <a:latin typeface="Amasis MT Pro Medium" panose="02040604050005020304" pitchFamily="18" charset="0"/>
                <a:cs typeface="Angsana New" panose="020B0502040204020203" pitchFamily="18" charset="-34"/>
              </a:rPr>
            </a:br>
            <a:endParaRPr lang="en-US" dirty="0">
              <a:latin typeface="Amasis MT Pro Medium" panose="02040604050005020304" pitchFamily="18" charset="0"/>
              <a:cs typeface="Angsana New" panose="020B0502040204020203" pitchFamily="18" charset="-34"/>
            </a:endParaRPr>
          </a:p>
          <a:p>
            <a:endParaRPr lang="en-US" dirty="0">
              <a:latin typeface="Amasis MT Pro Medium" panose="02040604050005020304" pitchFamily="18" charset="0"/>
              <a:cs typeface="Angsana New" panose="020B0502040204020203" pitchFamily="18" charset="-34"/>
            </a:endParaRPr>
          </a:p>
        </p:txBody>
      </p:sp>
    </p:spTree>
    <p:extLst>
      <p:ext uri="{BB962C8B-B14F-4D97-AF65-F5344CB8AC3E}">
        <p14:creationId xmlns:p14="http://schemas.microsoft.com/office/powerpoint/2010/main" val="320806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E64A-552D-474E-A885-5BAA79F5E306}"/>
              </a:ext>
            </a:extLst>
          </p:cNvPr>
          <p:cNvSpPr>
            <a:spLocks noGrp="1"/>
          </p:cNvSpPr>
          <p:nvPr>
            <p:ph type="title"/>
          </p:nvPr>
        </p:nvSpPr>
        <p:spPr/>
        <p:txBody>
          <a:bodyPr/>
          <a:lstStyle/>
          <a:p>
            <a:r>
              <a:rPr lang="en-US" dirty="0">
                <a:latin typeface="Amasis MT Pro Medium" panose="02040604050005020304" pitchFamily="18" charset="0"/>
              </a:rPr>
              <a:t>Data understanding</a:t>
            </a:r>
          </a:p>
        </p:txBody>
      </p:sp>
      <p:sp>
        <p:nvSpPr>
          <p:cNvPr id="3" name="Content Placeholder 2">
            <a:extLst>
              <a:ext uri="{FF2B5EF4-FFF2-40B4-BE49-F238E27FC236}">
                <a16:creationId xmlns:a16="http://schemas.microsoft.com/office/drawing/2014/main" id="{FA6967B5-A527-40C8-B897-58ECA70CDDDC}"/>
              </a:ext>
            </a:extLst>
          </p:cNvPr>
          <p:cNvSpPr>
            <a:spLocks noGrp="1"/>
          </p:cNvSpPr>
          <p:nvPr>
            <p:ph sz="quarter" idx="13"/>
          </p:nvPr>
        </p:nvSpPr>
        <p:spPr>
          <a:xfrm>
            <a:off x="913774" y="1847274"/>
            <a:ext cx="10363826" cy="3943926"/>
          </a:xfrm>
        </p:spPr>
        <p:txBody>
          <a:bodyPr>
            <a:normAutofit fontScale="92500" lnSpcReduction="10000"/>
          </a:bodyPr>
          <a:lstStyle/>
          <a:p>
            <a:r>
              <a:rPr lang="en-US" dirty="0">
                <a:solidFill>
                  <a:srgbClr val="000000"/>
                </a:solidFill>
                <a:latin typeface="Amasis MT Pro Medium" panose="02040604050005020304" pitchFamily="18" charset="0"/>
              </a:rPr>
              <a:t>To analyses the properties of the city , we initially added </a:t>
            </a:r>
          </a:p>
          <a:p>
            <a:pPr lvl="1"/>
            <a:r>
              <a:rPr lang="en-US" dirty="0">
                <a:solidFill>
                  <a:srgbClr val="000000"/>
                </a:solidFill>
                <a:latin typeface="Amasis MT Pro Medium" panose="02040604050005020304" pitchFamily="18" charset="0"/>
              </a:rPr>
              <a:t>Zillow property List added</a:t>
            </a:r>
          </a:p>
          <a:p>
            <a:r>
              <a:rPr lang="en-US" dirty="0">
                <a:solidFill>
                  <a:srgbClr val="000000"/>
                </a:solidFill>
                <a:latin typeface="Amasis MT Pro Medium" panose="02040604050005020304" pitchFamily="18" charset="0"/>
              </a:rPr>
              <a:t>After that we added below Latent variables</a:t>
            </a:r>
          </a:p>
          <a:p>
            <a:pPr lvl="1"/>
            <a:r>
              <a:rPr lang="en-US" b="0" i="0" dirty="0">
                <a:solidFill>
                  <a:srgbClr val="000000"/>
                </a:solidFill>
                <a:effectLst/>
                <a:latin typeface="Amasis MT Pro Medium" panose="02040604050005020304" pitchFamily="18" charset="0"/>
              </a:rPr>
              <a:t>Crime index</a:t>
            </a:r>
          </a:p>
          <a:p>
            <a:pPr lvl="2"/>
            <a:r>
              <a:rPr lang="en-US" dirty="0">
                <a:solidFill>
                  <a:srgbClr val="000000"/>
                </a:solidFill>
                <a:latin typeface="Amasis MT Pro Medium" panose="02040604050005020304" pitchFamily="18" charset="0"/>
              </a:rPr>
              <a:t>Violent crime</a:t>
            </a:r>
          </a:p>
          <a:p>
            <a:pPr lvl="2"/>
            <a:r>
              <a:rPr lang="en-US" b="0" i="0" dirty="0">
                <a:solidFill>
                  <a:srgbClr val="000000"/>
                </a:solidFill>
                <a:effectLst/>
                <a:latin typeface="Amasis MT Pro Medium" panose="02040604050005020304" pitchFamily="18" charset="0"/>
              </a:rPr>
              <a:t>Property crime </a:t>
            </a:r>
          </a:p>
          <a:p>
            <a:pPr lvl="1"/>
            <a:r>
              <a:rPr lang="en-US" b="0" i="0" dirty="0">
                <a:solidFill>
                  <a:srgbClr val="000000"/>
                </a:solidFill>
                <a:effectLst/>
                <a:latin typeface="Amasis MT Pro Medium" panose="02040604050005020304" pitchFamily="18" charset="0"/>
              </a:rPr>
              <a:t>School Ratings Data set</a:t>
            </a:r>
          </a:p>
          <a:p>
            <a:pPr lvl="2"/>
            <a:r>
              <a:rPr lang="en-US" dirty="0">
                <a:solidFill>
                  <a:srgbClr val="000000"/>
                </a:solidFill>
                <a:latin typeface="Amasis MT Pro Medium" panose="02040604050005020304" pitchFamily="18" charset="0"/>
              </a:rPr>
              <a:t>School quality depending on below factors</a:t>
            </a:r>
          </a:p>
          <a:p>
            <a:pPr lvl="3"/>
            <a:r>
              <a:rPr lang="en-US" b="0" i="0" dirty="0">
                <a:solidFill>
                  <a:srgbClr val="000000"/>
                </a:solidFill>
                <a:effectLst/>
                <a:latin typeface="Amasis MT Pro Medium" panose="02040604050005020304" pitchFamily="18" charset="0"/>
              </a:rPr>
              <a:t>Commute time</a:t>
            </a:r>
          </a:p>
          <a:p>
            <a:pPr lvl="3"/>
            <a:r>
              <a:rPr lang="en-US" dirty="0">
                <a:solidFill>
                  <a:srgbClr val="000000"/>
                </a:solidFill>
                <a:latin typeface="Amasis MT Pro Medium" panose="02040604050005020304" pitchFamily="18" charset="0"/>
              </a:rPr>
              <a:t>Free lunch</a:t>
            </a:r>
          </a:p>
          <a:p>
            <a:pPr lvl="3"/>
            <a:r>
              <a:rPr lang="en-US" b="0" i="0" dirty="0">
                <a:solidFill>
                  <a:srgbClr val="000000"/>
                </a:solidFill>
                <a:effectLst/>
                <a:latin typeface="Amasis MT Pro Medium" panose="02040604050005020304" pitchFamily="18" charset="0"/>
              </a:rPr>
              <a:t>Total number of schools in the zipcode</a:t>
            </a:r>
          </a:p>
          <a:p>
            <a:pPr lvl="1"/>
            <a:endParaRPr lang="en-US" b="0" i="0" dirty="0">
              <a:solidFill>
                <a:srgbClr val="000000"/>
              </a:solidFill>
              <a:effectLst/>
              <a:latin typeface="Amasis MT Pro Medium" panose="02040604050005020304" pitchFamily="18" charset="0"/>
            </a:endParaRPr>
          </a:p>
          <a:p>
            <a:pPr lvl="2"/>
            <a:endParaRPr lang="en-US" b="0" i="0" dirty="0">
              <a:solidFill>
                <a:srgbClr val="000000"/>
              </a:solidFill>
              <a:effectLst/>
              <a:latin typeface="Amasis MT Pro Medium" panose="02040604050005020304" pitchFamily="18" charset="0"/>
            </a:endParaRPr>
          </a:p>
          <a:p>
            <a:pPr lvl="3"/>
            <a:endParaRPr lang="en-US" b="0" i="0" dirty="0">
              <a:solidFill>
                <a:srgbClr val="000000"/>
              </a:solidFill>
              <a:effectLst/>
              <a:latin typeface="Amasis MT Pro Medium" panose="02040604050005020304" pitchFamily="18" charset="0"/>
            </a:endParaRPr>
          </a:p>
          <a:p>
            <a:endParaRPr lang="en-US" dirty="0">
              <a:latin typeface="Amasis MT Pro Medium" panose="02040604050005020304" pitchFamily="18" charset="0"/>
            </a:endParaRPr>
          </a:p>
        </p:txBody>
      </p:sp>
    </p:spTree>
    <p:extLst>
      <p:ext uri="{BB962C8B-B14F-4D97-AF65-F5344CB8AC3E}">
        <p14:creationId xmlns:p14="http://schemas.microsoft.com/office/powerpoint/2010/main" val="175795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F1EA-90CF-48FF-83A7-E6D440BFFF55}"/>
              </a:ext>
            </a:extLst>
          </p:cNvPr>
          <p:cNvSpPr>
            <a:spLocks noGrp="1"/>
          </p:cNvSpPr>
          <p:nvPr>
            <p:ph type="title"/>
          </p:nvPr>
        </p:nvSpPr>
        <p:spPr>
          <a:xfrm>
            <a:off x="737658" y="56273"/>
            <a:ext cx="10364451" cy="1596177"/>
          </a:xfrm>
        </p:spPr>
        <p:txBody>
          <a:bodyPr/>
          <a:lstStyle/>
          <a:p>
            <a:r>
              <a:rPr lang="en-US" dirty="0">
                <a:latin typeface="Amasis MT Pro Medium" panose="02040604050005020304" pitchFamily="18" charset="0"/>
              </a:rPr>
              <a:t>Data preparation</a:t>
            </a:r>
          </a:p>
        </p:txBody>
      </p:sp>
      <p:sp>
        <p:nvSpPr>
          <p:cNvPr id="3" name="Content Placeholder 2">
            <a:extLst>
              <a:ext uri="{FF2B5EF4-FFF2-40B4-BE49-F238E27FC236}">
                <a16:creationId xmlns:a16="http://schemas.microsoft.com/office/drawing/2014/main" id="{7D1B1ADD-F802-4E4D-8299-97ADAD7A1219}"/>
              </a:ext>
            </a:extLst>
          </p:cNvPr>
          <p:cNvSpPr>
            <a:spLocks noGrp="1"/>
          </p:cNvSpPr>
          <p:nvPr>
            <p:ph sz="quarter" idx="13"/>
          </p:nvPr>
        </p:nvSpPr>
        <p:spPr>
          <a:xfrm>
            <a:off x="913149" y="1644074"/>
            <a:ext cx="10363826" cy="4359564"/>
          </a:xfrm>
        </p:spPr>
        <p:txBody>
          <a:bodyPr>
            <a:normAutofit/>
          </a:bodyPr>
          <a:lstStyle/>
          <a:p>
            <a:pPr algn="just" rtl="0" fontAlgn="base">
              <a:spcBef>
                <a:spcPts val="0"/>
              </a:spcBef>
              <a:spcAft>
                <a:spcPts val="0"/>
              </a:spcAft>
              <a:buFont typeface="Arial" panose="020B0604020202020204" pitchFamily="34" charset="0"/>
              <a:buChar char="•"/>
            </a:pPr>
            <a:r>
              <a:rPr lang="en-US" dirty="0">
                <a:latin typeface="Amasis MT Pro Medium" panose="02040604050005020304" pitchFamily="18" charset="0"/>
              </a:rPr>
              <a:t>Selected below scrapped data</a:t>
            </a:r>
          </a:p>
          <a:p>
            <a:pPr lvl="1" algn="just" fontAlgn="base">
              <a:spcBef>
                <a:spcPts val="0"/>
              </a:spcBef>
            </a:pPr>
            <a:r>
              <a:rPr lang="en-US" dirty="0">
                <a:latin typeface="Amasis MT Pro Medium" panose="02040604050005020304" pitchFamily="18" charset="0"/>
              </a:rPr>
              <a:t>Zillow scrapped data</a:t>
            </a:r>
          </a:p>
          <a:p>
            <a:pPr lvl="1" algn="just" fontAlgn="base">
              <a:spcBef>
                <a:spcPts val="0"/>
              </a:spcBef>
            </a:pPr>
            <a:r>
              <a:rPr lang="en-US" dirty="0">
                <a:latin typeface="Amasis MT Pro Medium" panose="02040604050005020304" pitchFamily="18" charset="0"/>
              </a:rPr>
              <a:t>School rating scrapped data</a:t>
            </a:r>
          </a:p>
          <a:p>
            <a:pPr lvl="1" algn="just" fontAlgn="base">
              <a:spcBef>
                <a:spcPts val="0"/>
              </a:spcBef>
            </a:pPr>
            <a:r>
              <a:rPr lang="en-US" dirty="0">
                <a:latin typeface="Amasis MT Pro Medium" panose="02040604050005020304" pitchFamily="18" charset="0"/>
              </a:rPr>
              <a:t>Crime rate scrapped data</a:t>
            </a:r>
          </a:p>
          <a:p>
            <a:pPr marL="457200" lvl="1" indent="0" algn="just" fontAlgn="base">
              <a:spcBef>
                <a:spcPts val="0"/>
              </a:spcBef>
              <a:buNone/>
            </a:pPr>
            <a:endParaRPr lang="en-US" dirty="0">
              <a:latin typeface="Amasis MT Pro Medium" panose="02040604050005020304" pitchFamily="18" charset="0"/>
            </a:endParaRPr>
          </a:p>
          <a:p>
            <a:pPr algn="just" rtl="0" fontAlgn="base">
              <a:spcBef>
                <a:spcPts val="0"/>
              </a:spcBef>
              <a:spcAft>
                <a:spcPts val="0"/>
              </a:spcAft>
              <a:buFont typeface="Arial" panose="020B0604020202020204" pitchFamily="34" charset="0"/>
              <a:buChar char="•"/>
            </a:pPr>
            <a:r>
              <a:rPr lang="en-US" dirty="0">
                <a:latin typeface="Amasis MT Pro Medium" panose="02040604050005020304" pitchFamily="18" charset="0"/>
              </a:rPr>
              <a:t>Cleaned data</a:t>
            </a:r>
          </a:p>
          <a:p>
            <a:pPr lvl="1" algn="just" fontAlgn="base">
              <a:spcBef>
                <a:spcPts val="0"/>
              </a:spcBef>
            </a:pPr>
            <a:r>
              <a:rPr lang="en-US" dirty="0">
                <a:latin typeface="Amasis MT Pro Medium" panose="02040604050005020304" pitchFamily="18" charset="0"/>
              </a:rPr>
              <a:t>Removed null values</a:t>
            </a:r>
          </a:p>
          <a:p>
            <a:pPr lvl="1" algn="just" fontAlgn="base">
              <a:spcBef>
                <a:spcPts val="0"/>
              </a:spcBef>
            </a:pPr>
            <a:r>
              <a:rPr lang="en-US" dirty="0">
                <a:latin typeface="Amasis MT Pro Medium" panose="02040604050005020304" pitchFamily="18" charset="0"/>
              </a:rPr>
              <a:t>Removed unnecessary columns</a:t>
            </a:r>
          </a:p>
          <a:p>
            <a:pPr lvl="1" algn="just" fontAlgn="base">
              <a:spcBef>
                <a:spcPts val="0"/>
              </a:spcBef>
            </a:pPr>
            <a:r>
              <a:rPr lang="en-US" dirty="0">
                <a:latin typeface="Amasis MT Pro Medium" panose="02040604050005020304" pitchFamily="18" charset="0"/>
              </a:rPr>
              <a:t>Remove houses with price as zero</a:t>
            </a:r>
          </a:p>
          <a:p>
            <a:pPr marL="457200" lvl="1" indent="0" algn="just" fontAlgn="base">
              <a:spcBef>
                <a:spcPts val="0"/>
              </a:spcBef>
              <a:buNone/>
            </a:pPr>
            <a:endParaRPr lang="en-US" dirty="0">
              <a:latin typeface="Amasis MT Pro Medium" panose="02040604050005020304" pitchFamily="18" charset="0"/>
            </a:endParaRPr>
          </a:p>
          <a:p>
            <a:pPr algn="just" rtl="0" fontAlgn="base">
              <a:spcBef>
                <a:spcPts val="0"/>
              </a:spcBef>
              <a:spcAft>
                <a:spcPts val="0"/>
              </a:spcAft>
              <a:buFont typeface="Arial" panose="020B0604020202020204" pitchFamily="34" charset="0"/>
              <a:buChar char="•"/>
            </a:pPr>
            <a:r>
              <a:rPr lang="en-US" dirty="0">
                <a:latin typeface="Amasis MT Pro Medium" panose="02040604050005020304" pitchFamily="18" charset="0"/>
              </a:rPr>
              <a:t>Integrate data	</a:t>
            </a:r>
          </a:p>
          <a:p>
            <a:pPr lvl="1" algn="just" fontAlgn="base">
              <a:spcBef>
                <a:spcPts val="0"/>
              </a:spcBef>
            </a:pPr>
            <a:r>
              <a:rPr lang="en-US" dirty="0">
                <a:latin typeface="Amasis MT Pro Medium" panose="02040604050005020304" pitchFamily="18" charset="0"/>
              </a:rPr>
              <a:t>Integrated with school rating and crime rating</a:t>
            </a:r>
          </a:p>
        </p:txBody>
      </p:sp>
    </p:spTree>
    <p:extLst>
      <p:ext uri="{BB962C8B-B14F-4D97-AF65-F5344CB8AC3E}">
        <p14:creationId xmlns:p14="http://schemas.microsoft.com/office/powerpoint/2010/main" val="42868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AD65-98A7-4E50-BDC2-5AB009FCD829}"/>
              </a:ext>
            </a:extLst>
          </p:cNvPr>
          <p:cNvSpPr>
            <a:spLocks noGrp="1"/>
          </p:cNvSpPr>
          <p:nvPr>
            <p:ph type="title"/>
          </p:nvPr>
        </p:nvSpPr>
        <p:spPr/>
        <p:txBody>
          <a:bodyPr/>
          <a:lstStyle/>
          <a:p>
            <a:r>
              <a:rPr lang="en-US" b="1" i="0" dirty="0">
                <a:solidFill>
                  <a:srgbClr val="24292F"/>
                </a:solidFill>
                <a:effectLst/>
                <a:latin typeface="Amasis MT Pro Medium" panose="02040604050005020304" pitchFamily="18" charset="0"/>
              </a:rPr>
              <a:t>Modeling</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A88E4222-83D4-4B4C-ACE7-0A0070D72EC9}"/>
              </a:ext>
            </a:extLst>
          </p:cNvPr>
          <p:cNvSpPr>
            <a:spLocks noGrp="1"/>
          </p:cNvSpPr>
          <p:nvPr>
            <p:ph sz="quarter" idx="13"/>
          </p:nvPr>
        </p:nvSpPr>
        <p:spPr/>
        <p:txBody>
          <a:bodyPr>
            <a:normAutofit/>
          </a:bodyPr>
          <a:lstStyle/>
          <a:p>
            <a:r>
              <a:rPr lang="en-US" b="0" i="0" dirty="0">
                <a:solidFill>
                  <a:srgbClr val="24292F"/>
                </a:solidFill>
                <a:effectLst/>
                <a:latin typeface="Amasis MT Pro Medium" panose="02040604050005020304" pitchFamily="18" charset="0"/>
              </a:rPr>
              <a:t>build models and refine data narrative</a:t>
            </a:r>
          </a:p>
          <a:p>
            <a:r>
              <a:rPr lang="en-US" b="0" i="0" dirty="0">
                <a:solidFill>
                  <a:srgbClr val="24292F"/>
                </a:solidFill>
                <a:effectLst/>
                <a:latin typeface="Amasis MT Pro Medium" panose="02040604050005020304" pitchFamily="18" charset="0"/>
              </a:rPr>
              <a:t>Found Golden cluster</a:t>
            </a:r>
          </a:p>
          <a:p>
            <a:r>
              <a:rPr lang="en-US" b="0" i="0" dirty="0">
                <a:solidFill>
                  <a:srgbClr val="24292F"/>
                </a:solidFill>
                <a:effectLst/>
                <a:latin typeface="Amasis MT Pro Medium" panose="02040604050005020304" pitchFamily="18" charset="0"/>
              </a:rPr>
              <a:t>Applied various classifiers and regressors algorithms Classifier:</a:t>
            </a:r>
          </a:p>
          <a:p>
            <a:pPr lvl="1"/>
            <a:r>
              <a:rPr lang="en-US" dirty="0">
                <a:solidFill>
                  <a:srgbClr val="24292F"/>
                </a:solidFill>
                <a:latin typeface="Amasis MT Pro Medium" panose="02040604050005020304" pitchFamily="18" charset="0"/>
              </a:rPr>
              <a:t>KNN</a:t>
            </a:r>
          </a:p>
          <a:p>
            <a:pPr lvl="1"/>
            <a:r>
              <a:rPr lang="en-US" b="0" i="0" dirty="0">
                <a:solidFill>
                  <a:srgbClr val="24292F"/>
                </a:solidFill>
                <a:effectLst/>
                <a:latin typeface="Amasis MT Pro Medium" panose="02040604050005020304" pitchFamily="18" charset="0"/>
              </a:rPr>
              <a:t>Random forest classifier</a:t>
            </a:r>
            <a:endParaRPr lang="en-US" dirty="0">
              <a:solidFill>
                <a:srgbClr val="24292F"/>
              </a:solidFill>
              <a:latin typeface="Amasis MT Pro Medium" panose="02040604050005020304" pitchFamily="18" charset="0"/>
            </a:endParaRPr>
          </a:p>
          <a:p>
            <a:pPr lvl="1"/>
            <a:r>
              <a:rPr lang="en-US" b="0" i="0" dirty="0">
                <a:solidFill>
                  <a:srgbClr val="24292F"/>
                </a:solidFill>
                <a:effectLst/>
                <a:latin typeface="Amasis MT Pro Medium" panose="02040604050005020304" pitchFamily="18" charset="0"/>
              </a:rPr>
              <a:t>Adaboost </a:t>
            </a:r>
            <a:r>
              <a:rPr lang="en-US" b="0" i="0" dirty="0" err="1">
                <a:solidFill>
                  <a:srgbClr val="24292F"/>
                </a:solidFill>
                <a:effectLst/>
                <a:latin typeface="Amasis MT Pro Medium" panose="02040604050005020304" pitchFamily="18" charset="0"/>
              </a:rPr>
              <a:t>classfier</a:t>
            </a:r>
            <a:endParaRPr lang="en-US" b="0" i="0" dirty="0">
              <a:solidFill>
                <a:srgbClr val="24292F"/>
              </a:solidFill>
              <a:effectLst/>
              <a:latin typeface="Amasis MT Pro Medium" panose="02040604050005020304" pitchFamily="18" charset="0"/>
            </a:endParaRPr>
          </a:p>
        </p:txBody>
      </p:sp>
    </p:spTree>
    <p:extLst>
      <p:ext uri="{BB962C8B-B14F-4D97-AF65-F5344CB8AC3E}">
        <p14:creationId xmlns:p14="http://schemas.microsoft.com/office/powerpoint/2010/main" val="401754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A008-96D3-43D3-801F-415E2D6E238D}"/>
              </a:ext>
            </a:extLst>
          </p:cNvPr>
          <p:cNvSpPr>
            <a:spLocks noGrp="1"/>
          </p:cNvSpPr>
          <p:nvPr>
            <p:ph type="title"/>
          </p:nvPr>
        </p:nvSpPr>
        <p:spPr/>
        <p:txBody>
          <a:bodyPr/>
          <a:lstStyle/>
          <a:p>
            <a:r>
              <a:rPr lang="en-US" b="1" i="0" dirty="0">
                <a:solidFill>
                  <a:srgbClr val="24292F"/>
                </a:solidFill>
                <a:effectLst/>
                <a:latin typeface="Amasis MT Pro Medium" panose="02040604050005020304" pitchFamily="18" charset="0"/>
              </a:rPr>
              <a:t>Evaluation</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02EDF9B1-B0DD-414D-AFF0-C35D1CEDA0A4}"/>
              </a:ext>
            </a:extLst>
          </p:cNvPr>
          <p:cNvSpPr>
            <a:spLocks noGrp="1"/>
          </p:cNvSpPr>
          <p:nvPr>
            <p:ph sz="quarter" idx="13"/>
          </p:nvPr>
        </p:nvSpPr>
        <p:spPr/>
        <p:txBody>
          <a:bodyPr/>
          <a:lstStyle/>
          <a:p>
            <a:r>
              <a:rPr lang="en-US" b="0" i="0" dirty="0">
                <a:solidFill>
                  <a:srgbClr val="24292F"/>
                </a:solidFill>
                <a:effectLst/>
                <a:latin typeface="Amasis MT Pro Medium" panose="02040604050005020304" pitchFamily="18" charset="0"/>
              </a:rPr>
              <a:t>Compare relevant tasks in the same table Interpret results of each algorithm. Suggest Latent Variables or Latent Manifolds, add then to the features and see how prediction results change. Use appropriate metrics for measuring models and compare them in a table: regression metrics and/or classification metrics (confusion matrix, F1 and R2 score).</a:t>
            </a:r>
            <a:endParaRPr lang="en-US" dirty="0">
              <a:latin typeface="Amasis MT Pro Medium" panose="02040604050005020304" pitchFamily="18" charset="0"/>
            </a:endParaRPr>
          </a:p>
        </p:txBody>
      </p:sp>
    </p:spTree>
    <p:extLst>
      <p:ext uri="{BB962C8B-B14F-4D97-AF65-F5344CB8AC3E}">
        <p14:creationId xmlns:p14="http://schemas.microsoft.com/office/powerpoint/2010/main" val="422850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1F7C-BB27-4FDC-BC1D-DA128F6E6660}"/>
              </a:ext>
            </a:extLst>
          </p:cNvPr>
          <p:cNvSpPr>
            <a:spLocks noGrp="1"/>
          </p:cNvSpPr>
          <p:nvPr>
            <p:ph type="title"/>
          </p:nvPr>
        </p:nvSpPr>
        <p:spPr/>
        <p:txBody>
          <a:bodyPr/>
          <a:lstStyle/>
          <a:p>
            <a:r>
              <a:rPr lang="en-US" b="1" i="0" dirty="0">
                <a:solidFill>
                  <a:srgbClr val="24292F"/>
                </a:solidFill>
                <a:effectLst/>
                <a:latin typeface="Amasis MT Pro Medium" panose="02040604050005020304" pitchFamily="18" charset="0"/>
              </a:rPr>
              <a:t>Deployment</a:t>
            </a:r>
            <a:r>
              <a:rPr lang="en-US" b="0" i="0" dirty="0">
                <a:solidFill>
                  <a:srgbClr val="24292F"/>
                </a:solidFill>
                <a:effectLst/>
                <a:latin typeface="Amasis MT Pro Medium" panose="02040604050005020304" pitchFamily="18" charset="0"/>
              </a:rPr>
              <a:t>:</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B7076545-E6C0-4552-9C41-9459729EE587}"/>
              </a:ext>
            </a:extLst>
          </p:cNvPr>
          <p:cNvSpPr>
            <a:spLocks noGrp="1"/>
          </p:cNvSpPr>
          <p:nvPr>
            <p:ph sz="quarter" idx="13"/>
          </p:nvPr>
        </p:nvSpPr>
        <p:spPr/>
        <p:txBody>
          <a:bodyPr/>
          <a:lstStyle/>
          <a:p>
            <a:r>
              <a:rPr lang="en-US" dirty="0">
                <a:latin typeface="Amasis MT Pro Medium" panose="02040604050005020304" pitchFamily="18" charset="0"/>
              </a:rPr>
              <a:t>Front end</a:t>
            </a:r>
          </a:p>
          <a:p>
            <a:pPr lvl="1"/>
            <a:r>
              <a:rPr lang="en-US" dirty="0">
                <a:latin typeface="Amasis MT Pro Medium" panose="02040604050005020304" pitchFamily="18" charset="0"/>
              </a:rPr>
              <a:t>React </a:t>
            </a:r>
          </a:p>
          <a:p>
            <a:r>
              <a:rPr lang="en-US" dirty="0">
                <a:latin typeface="Amasis MT Pro Medium" panose="02040604050005020304" pitchFamily="18" charset="0"/>
              </a:rPr>
              <a:t>Back end</a:t>
            </a:r>
          </a:p>
          <a:p>
            <a:pPr lvl="1"/>
            <a:r>
              <a:rPr lang="en-US" dirty="0">
                <a:latin typeface="Amasis MT Pro Medium" panose="02040604050005020304" pitchFamily="18" charset="0"/>
              </a:rPr>
              <a:t>Flask </a:t>
            </a:r>
            <a:r>
              <a:rPr lang="en-US" dirty="0" err="1">
                <a:latin typeface="Amasis MT Pro Medium" panose="02040604050005020304" pitchFamily="18" charset="0"/>
              </a:rPr>
              <a:t>api</a:t>
            </a:r>
            <a:endParaRPr lang="en-US" dirty="0">
              <a:latin typeface="Amasis MT Pro Medium" panose="02040604050005020304" pitchFamily="18" charset="0"/>
            </a:endParaRPr>
          </a:p>
        </p:txBody>
      </p:sp>
    </p:spTree>
    <p:extLst>
      <p:ext uri="{BB962C8B-B14F-4D97-AF65-F5344CB8AC3E}">
        <p14:creationId xmlns:p14="http://schemas.microsoft.com/office/powerpoint/2010/main" val="17643097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1275</TotalTime>
  <Words>366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Amasis MT Pro Medium</vt:lpstr>
      <vt:lpstr>Arial</vt:lpstr>
      <vt:lpstr>Tw Cen MT</vt:lpstr>
      <vt:lpstr>Droplet</vt:lpstr>
      <vt:lpstr>Most profitable real estate investment and Prediction  for San Jose city</vt:lpstr>
      <vt:lpstr>CRISP DM - Stages</vt:lpstr>
      <vt:lpstr> Data Collected for San Jose City  </vt:lpstr>
      <vt:lpstr> Business understanding</vt:lpstr>
      <vt:lpstr>Data understanding</vt:lpstr>
      <vt:lpstr>Data preparation</vt:lpstr>
      <vt:lpstr>Modeling</vt:lpstr>
      <vt:lpstr>Evaluation</vt:lpstr>
      <vt:lpstr>Deployment: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profitable real estate investment and Prediction  for San Jose city</dc:title>
  <dc:creator>Srujana Koripalli</dc:creator>
  <cp:lastModifiedBy>Srujana Koripalli</cp:lastModifiedBy>
  <cp:revision>2</cp:revision>
  <dcterms:created xsi:type="dcterms:W3CDTF">2021-12-09T23:08:20Z</dcterms:created>
  <dcterms:modified xsi:type="dcterms:W3CDTF">2021-12-10T20:23:25Z</dcterms:modified>
</cp:coreProperties>
</file>