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96D4-2B57-4FB9-974D-2F87EAAA956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F600-BFA3-4E6E-B861-A839CD4D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4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96D4-2B57-4FB9-974D-2F87EAAA956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F600-BFA3-4E6E-B861-A839CD4D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1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96D4-2B57-4FB9-974D-2F87EAAA956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F600-BFA3-4E6E-B861-A839CD4D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85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96D4-2B57-4FB9-974D-2F87EAAA956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F600-BFA3-4E6E-B861-A839CD4D089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3868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96D4-2B57-4FB9-974D-2F87EAAA956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F600-BFA3-4E6E-B861-A839CD4D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78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96D4-2B57-4FB9-974D-2F87EAAA956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F600-BFA3-4E6E-B861-A839CD4D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4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96D4-2B57-4FB9-974D-2F87EAAA956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F600-BFA3-4E6E-B861-A839CD4D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53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96D4-2B57-4FB9-974D-2F87EAAA956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F600-BFA3-4E6E-B861-A839CD4D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57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96D4-2B57-4FB9-974D-2F87EAAA956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F600-BFA3-4E6E-B861-A839CD4D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96D4-2B57-4FB9-974D-2F87EAAA956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F600-BFA3-4E6E-B861-A839CD4D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7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96D4-2B57-4FB9-974D-2F87EAAA956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F600-BFA3-4E6E-B861-A839CD4D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5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96D4-2B57-4FB9-974D-2F87EAAA956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F600-BFA3-4E6E-B861-A839CD4D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4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96D4-2B57-4FB9-974D-2F87EAAA956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F600-BFA3-4E6E-B861-A839CD4D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0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96D4-2B57-4FB9-974D-2F87EAAA956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F600-BFA3-4E6E-B861-A839CD4D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8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96D4-2B57-4FB9-974D-2F87EAAA956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F600-BFA3-4E6E-B861-A839CD4D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1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96D4-2B57-4FB9-974D-2F87EAAA956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F600-BFA3-4E6E-B861-A839CD4D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4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96D4-2B57-4FB9-974D-2F87EAAA956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F600-BFA3-4E6E-B861-A839CD4D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2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7C596D4-2B57-4FB9-974D-2F87EAAA956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F90F600-BFA3-4E6E-B861-A839CD4D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0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illow.com/" TargetMode="External"/><Relationship Id="rId2" Type="http://schemas.openxmlformats.org/officeDocument/2006/relationships/hyperlink" Target="https://www.city-data.com/zipmaps/San-Jose-California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8020-BDF0-4A20-89D8-9DA9BA346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178" y="341745"/>
            <a:ext cx="10759643" cy="2036620"/>
          </a:xfrm>
        </p:spPr>
        <p:txBody>
          <a:bodyPr/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  <a:cs typeface="Arial" panose="020B0604020202020204" pitchFamily="34" charset="0"/>
              </a:rPr>
              <a:t>Most profitable real estate investment and Prediction  for San Jose city</a:t>
            </a:r>
            <a:endParaRPr lang="en-US" sz="3200" b="1" dirty="0">
              <a:latin typeface="Amasis MT Pro Medium" panose="020406040500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06913-0183-4C16-B4F9-C4CE943E6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470" y="3343565"/>
            <a:ext cx="6815669" cy="284711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masis MT Pro Medium" panose="02040604050005020304" pitchFamily="18" charset="0"/>
              </a:rPr>
              <a:t>* Team Jarvis *</a:t>
            </a:r>
          </a:p>
          <a:p>
            <a:r>
              <a:rPr lang="en-US" dirty="0">
                <a:solidFill>
                  <a:schemeClr val="tx1"/>
                </a:solidFill>
                <a:latin typeface="Amasis MT Pro Medium" panose="02040604050005020304" pitchFamily="18" charset="0"/>
              </a:rPr>
              <a:t>Mamatha Guntu</a:t>
            </a:r>
          </a:p>
          <a:p>
            <a:r>
              <a:rPr lang="en-US" dirty="0">
                <a:solidFill>
                  <a:schemeClr val="tx1"/>
                </a:solidFill>
                <a:latin typeface="Amasis MT Pro Medium" panose="02040604050005020304" pitchFamily="18" charset="0"/>
              </a:rPr>
              <a:t>Prajakta Joshi</a:t>
            </a:r>
          </a:p>
          <a:p>
            <a:r>
              <a:rPr lang="en-US" dirty="0">
                <a:solidFill>
                  <a:schemeClr val="tx1"/>
                </a:solidFill>
                <a:latin typeface="Amasis MT Pro Medium" panose="02040604050005020304" pitchFamily="18" charset="0"/>
              </a:rPr>
              <a:t>Srujana Koripalli</a:t>
            </a:r>
          </a:p>
          <a:p>
            <a:r>
              <a:rPr lang="en-US" dirty="0">
                <a:solidFill>
                  <a:schemeClr val="tx1"/>
                </a:solidFill>
                <a:latin typeface="Amasis MT Pro Medium" panose="02040604050005020304" pitchFamily="18" charset="0"/>
              </a:rPr>
              <a:t>Umashankar Kumar</a:t>
            </a:r>
          </a:p>
          <a:p>
            <a:endParaRPr lang="en-US" dirty="0">
              <a:solidFill>
                <a:schemeClr val="tx1"/>
              </a:solidFill>
              <a:latin typeface="Amasis MT Pro Medium" panose="020406040500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Amasis MT Pro Medium" panose="020406040500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Amasis MT Pro Medium" panose="020406040500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Amasis MT Pro Medium" panose="020406040500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masis MT Pro Medium" panose="020406040500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114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B134-0052-4B72-B13B-5C5A5E1B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66" y="2142517"/>
            <a:ext cx="10364451" cy="1596177"/>
          </a:xfrm>
        </p:spPr>
        <p:txBody>
          <a:bodyPr/>
          <a:lstStyle/>
          <a:p>
            <a:r>
              <a:rPr lang="en-US" dirty="0">
                <a:latin typeface="Amasis MT Pro Medium" panose="020406040500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90965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3503-D7CE-4583-BCBE-B499781F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Medium" panose="02040604050005020304" pitchFamily="18" charset="0"/>
              </a:rPr>
              <a:t>CRISP DM -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DF60A-D642-4A55-8B6D-684B6CD011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masis MT Pro Medium" panose="02040604050005020304" pitchFamily="18" charset="0"/>
              </a:rPr>
              <a:t>The project covers all the 6 stages of CRISP-DM :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Amasis MT Pro Medium" panose="02040604050005020304" pitchFamily="18" charset="0"/>
              </a:rPr>
              <a:t>1. Business Understanding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Amasis MT Pro Medium" panose="02040604050005020304" pitchFamily="18" charset="0"/>
              </a:rPr>
              <a:t>2. Data Understanding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Amasis MT Pro Medium" panose="02040604050005020304" pitchFamily="18" charset="0"/>
              </a:rPr>
              <a:t>3. Data Preparation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Amasis MT Pro Medium" panose="02040604050005020304" pitchFamily="18" charset="0"/>
              </a:rPr>
              <a:t>4. Modelling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Amasis MT Pro Medium" panose="02040604050005020304" pitchFamily="18" charset="0"/>
              </a:rPr>
              <a:t>5. Evaluation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>
                <a:latin typeface="Amasis MT Pro Medium" panose="02040604050005020304" pitchFamily="18" charset="0"/>
              </a:rPr>
              <a:t>6. Deployment</a:t>
            </a:r>
          </a:p>
          <a:p>
            <a:endParaRPr lang="en-US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67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11CDD-7DF8-4801-ABCE-5FD8CFD2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Medium" panose="02040604050005020304" pitchFamily="18" charset="0"/>
              </a:rPr>
              <a:t> Data Collected for San Jose City </a:t>
            </a:r>
            <a:br>
              <a:rPr lang="en-US" dirty="0">
                <a:latin typeface="Amasis MT Pro Medium" panose="02040604050005020304" pitchFamily="18" charset="0"/>
              </a:rPr>
            </a:br>
            <a:endParaRPr lang="en-US" dirty="0">
              <a:latin typeface="Amasis MT Pro Medium" panose="020406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1F9D6-2037-4EF6-8B77-3E5295F1B28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Amasis MT Pro Medium" panose="02040604050005020304" pitchFamily="18" charset="0"/>
                <a:cs typeface="Adobe Devanagari" panose="02040503050201020203" pitchFamily="18" charset="0"/>
              </a:rPr>
              <a:t>Crime Rates– Data Scraped </a:t>
            </a:r>
          </a:p>
          <a:p>
            <a:pPr lvl="1"/>
            <a:r>
              <a:rPr lang="en-US" b="0" dirty="0">
                <a:effectLst/>
                <a:latin typeface="Amasis MT Pro Medium" panose="02040604050005020304" pitchFamily="18" charset="0"/>
                <a:cs typeface="Adobe Devanagari" panose="02040503050201020203" pitchFamily="18" charset="0"/>
                <a:hlinkClick r:id="rId2"/>
              </a:rPr>
              <a:t>https://www.city-data.com/zipmaps/San-Jose-California.html</a:t>
            </a:r>
            <a:endParaRPr lang="en-US" dirty="0">
              <a:latin typeface="Amasis MT Pro Medium" panose="02040604050005020304" pitchFamily="18" charset="0"/>
              <a:cs typeface="Adobe Devanagari" panose="02040503050201020203" pitchFamily="18" charset="0"/>
            </a:endParaRPr>
          </a:p>
          <a:p>
            <a:r>
              <a:rPr lang="en-US" dirty="0">
                <a:latin typeface="Amasis MT Pro Medium" panose="02040604050005020304" pitchFamily="18" charset="0"/>
                <a:cs typeface="Adobe Devanagari" panose="02040503050201020203" pitchFamily="18" charset="0"/>
              </a:rPr>
              <a:t>Zillow  Website– Data SCRAPED</a:t>
            </a:r>
          </a:p>
          <a:p>
            <a:pPr lvl="1"/>
            <a:r>
              <a:rPr lang="en-US" dirty="0">
                <a:latin typeface="Amasis MT Pro Medium" panose="02040604050005020304" pitchFamily="18" charset="0"/>
                <a:cs typeface="Adobe Devanagari" panose="02040503050201020203" pitchFamily="18" charset="0"/>
                <a:hlinkClick r:id="rId3"/>
              </a:rPr>
              <a:t>www.Zillow.com</a:t>
            </a:r>
            <a:endParaRPr lang="en-US" dirty="0">
              <a:latin typeface="Amasis MT Pro Medium" panose="02040604050005020304" pitchFamily="18" charset="0"/>
              <a:cs typeface="Adobe Devanagari" panose="02040503050201020203" pitchFamily="18" charset="0"/>
            </a:endParaRPr>
          </a:p>
          <a:p>
            <a:r>
              <a:rPr lang="en-US" dirty="0">
                <a:latin typeface="Amasis MT Pro Medium" panose="02040604050005020304" pitchFamily="18" charset="0"/>
                <a:cs typeface="Adobe Devanagari" panose="02040503050201020203" pitchFamily="18" charset="0"/>
              </a:rPr>
              <a:t>School rating</a:t>
            </a:r>
          </a:p>
          <a:p>
            <a:pPr lvl="1"/>
            <a:r>
              <a:rPr lang="en-US" b="0" dirty="0">
                <a:solidFill>
                  <a:schemeClr val="accent1"/>
                </a:solidFill>
                <a:effectLst/>
                <a:latin typeface="Amasis MT Pro Medium" panose="02040604050005020304" pitchFamily="18" charset="0"/>
              </a:rPr>
              <a:t>https://www.zipdatamaps.com/</a:t>
            </a:r>
            <a:r>
              <a:rPr lang="en-US" dirty="0">
                <a:latin typeface="Amasis MT Pro Medium" panose="02040604050005020304" pitchFamily="18" charset="0"/>
                <a:cs typeface="Adobe Devanagari" panose="02040503050201020203" pitchFamily="18" charset="0"/>
              </a:rPr>
              <a:t>					</a:t>
            </a:r>
          </a:p>
          <a:p>
            <a:pPr lvl="1"/>
            <a:endParaRPr lang="en-US" dirty="0">
              <a:latin typeface="Amasis MT Pro Medium" panose="02040604050005020304" pitchFamily="18" charset="0"/>
              <a:cs typeface="Adobe Devanagari" panose="02040503050201020203" pitchFamily="18" charset="0"/>
            </a:endParaRPr>
          </a:p>
          <a:p>
            <a:pPr lvl="1"/>
            <a:endParaRPr lang="en-US" dirty="0">
              <a:latin typeface="Amasis MT Pro Medium" panose="02040604050005020304" pitchFamily="18" charset="0"/>
              <a:cs typeface="Adobe Devanagari" panose="02040503050201020203" pitchFamily="18" charset="0"/>
            </a:endParaRPr>
          </a:p>
          <a:p>
            <a:pPr lvl="1"/>
            <a:endParaRPr lang="en-US" dirty="0">
              <a:latin typeface="Amasis MT Pro Medium" panose="02040604050005020304" pitchFamily="18" charset="0"/>
              <a:cs typeface="Adobe Devanagari" panose="02040503050201020203" pitchFamily="18" charset="0"/>
            </a:endParaRPr>
          </a:p>
          <a:p>
            <a:pPr lvl="1"/>
            <a:endParaRPr lang="en-US" dirty="0">
              <a:latin typeface="Amasis MT Pro Medium" panose="02040604050005020304" pitchFamily="18" charset="0"/>
              <a:cs typeface="Adobe Devanagari" panose="02040503050201020203" pitchFamily="18" charset="0"/>
            </a:endParaRPr>
          </a:p>
          <a:p>
            <a:endParaRPr lang="en-US" dirty="0">
              <a:latin typeface="Amasis MT Pro Medium" panose="02040604050005020304" pitchFamily="18" charset="0"/>
              <a:cs typeface="Adobe Devanagari" panose="02040503050201020203" pitchFamily="18" charset="0"/>
            </a:endParaRPr>
          </a:p>
          <a:p>
            <a:endParaRPr lang="en-US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22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86C6-69AA-468C-A7E9-9FB8D22B8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121787"/>
            <a:ext cx="10364451" cy="1596177"/>
          </a:xfrm>
        </p:spPr>
        <p:txBody>
          <a:bodyPr/>
          <a:lstStyle/>
          <a:p>
            <a:r>
              <a:rPr lang="en-US" dirty="0">
                <a:latin typeface="Amasis MT Pro Medium" panose="02040604050005020304" pitchFamily="18" charset="0"/>
              </a:rPr>
              <a:t> 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E596E-625F-445B-8C5C-5E1AA8FB81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17964"/>
            <a:ext cx="10363826" cy="4812145"/>
          </a:xfrm>
        </p:spPr>
        <p:txBody>
          <a:bodyPr>
            <a:norm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222222"/>
                </a:solidFill>
                <a:effectLst/>
                <a:latin typeface="Amasis MT Pro Medium" panose="02040604050005020304" pitchFamily="18" charset="0"/>
                <a:cs typeface="Angsana New" panose="020B0502040204020203" pitchFamily="18" charset="-34"/>
              </a:rPr>
              <a:t>Understanding a client’s true goal is critical to uncovering the important factors involved in the planned project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Amasis MT Pro Medium" panose="02040604050005020304" pitchFamily="18" charset="0"/>
              <a:cs typeface="Angsana New" panose="020B0502040204020203" pitchFamily="18" charset="-34"/>
            </a:endParaRPr>
          </a:p>
          <a:p>
            <a:r>
              <a:rPr lang="en-US" sz="2000" b="0" i="0" u="none" strike="noStrike" dirty="0">
                <a:solidFill>
                  <a:srgbClr val="222222"/>
                </a:solidFill>
                <a:effectLst/>
                <a:latin typeface="Amasis MT Pro Medium" panose="02040604050005020304" pitchFamily="18" charset="0"/>
                <a:cs typeface="Angsana New" panose="020B0502040204020203" pitchFamily="18" charset="-34"/>
              </a:rPr>
              <a:t>the primary business goal In our project is to help the </a:t>
            </a:r>
            <a:r>
              <a:rPr lang="en-US" b="0" i="0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  <a:cs typeface="Angsana New" panose="020B0502040204020203" pitchFamily="18" charset="-34"/>
              </a:rPr>
              <a:t>investors or buyers, whether to invest in a housing property 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masis MT Pro Medium" panose="02040604050005020304" pitchFamily="18" charset="0"/>
                <a:cs typeface="Angsana New" panose="020B0502040204020203" pitchFamily="18" charset="-34"/>
              </a:rPr>
              <a:t>san</a:t>
            </a:r>
            <a:r>
              <a:rPr lang="en-US" b="0" i="0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  <a:cs typeface="Angsana New" panose="020B0502040204020203" pitchFamily="18" charset="-34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masis MT Pro Medium" panose="02040604050005020304" pitchFamily="18" charset="0"/>
                <a:cs typeface="Angsana New" panose="020B0502040204020203" pitchFamily="18" charset="-34"/>
              </a:rPr>
              <a:t>jose</a:t>
            </a:r>
            <a:r>
              <a:rPr lang="en-US" b="0" i="0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  <a:cs typeface="Angsana New" panose="020B0502040204020203" pitchFamily="18" charset="-34"/>
              </a:rPr>
              <a:t> city or not depending </a:t>
            </a:r>
            <a:r>
              <a:rPr lang="en-US" dirty="0">
                <a:solidFill>
                  <a:srgbClr val="000000"/>
                </a:solidFill>
                <a:latin typeface="Amasis MT Pro Medium" panose="02040604050005020304" pitchFamily="18" charset="0"/>
                <a:cs typeface="Angsana New" panose="020B0502040204020203" pitchFamily="18" charset="-34"/>
              </a:rPr>
              <a:t>up on </a:t>
            </a:r>
            <a:r>
              <a:rPr lang="en-US" b="0" i="0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  <a:cs typeface="Angsana New" panose="020B0502040204020203" pitchFamily="18" charset="-34"/>
              </a:rPr>
              <a:t>various features to be considered such as, Zestimate Price, Crime Rate , school rating </a:t>
            </a:r>
          </a:p>
          <a:p>
            <a:pPr marL="0" indent="0" algn="l">
              <a:buNone/>
            </a:pPr>
            <a:br>
              <a:rPr lang="en-US" dirty="0">
                <a:latin typeface="Amasis MT Pro Medium" panose="02040604050005020304" pitchFamily="18" charset="0"/>
                <a:cs typeface="Angsana New" panose="020B0502040204020203" pitchFamily="18" charset="-34"/>
              </a:rPr>
            </a:br>
            <a:endParaRPr lang="en-US" dirty="0">
              <a:latin typeface="Amasis MT Pro Medium" panose="02040604050005020304" pitchFamily="18" charset="0"/>
              <a:cs typeface="Angsana New" panose="020B0502040204020203" pitchFamily="18" charset="-34"/>
            </a:endParaRPr>
          </a:p>
          <a:p>
            <a:endParaRPr lang="en-US" dirty="0">
              <a:latin typeface="Amasis MT Pro Medium" panose="02040604050005020304" pitchFamily="18" charset="0"/>
              <a:cs typeface="Angsana New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0806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E64A-552D-474E-A885-5BAA79F5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Medium" panose="02040604050005020304" pitchFamily="18" charset="0"/>
              </a:rPr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967B5-A527-40C8-B897-58ECA70CDD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47274"/>
            <a:ext cx="10363826" cy="394392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00"/>
                </a:solidFill>
                <a:latin typeface="Amasis MT Pro Medium" panose="02040604050005020304" pitchFamily="18" charset="0"/>
              </a:rPr>
              <a:t>To analyses the properties of the city , we initially added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masis MT Pro Medium" panose="02040604050005020304" pitchFamily="18" charset="0"/>
              </a:rPr>
              <a:t>Zillow property List added</a:t>
            </a:r>
          </a:p>
          <a:p>
            <a:r>
              <a:rPr lang="en-US" dirty="0">
                <a:solidFill>
                  <a:srgbClr val="000000"/>
                </a:solidFill>
                <a:latin typeface="Amasis MT Pro Medium" panose="02040604050005020304" pitchFamily="18" charset="0"/>
              </a:rPr>
              <a:t>After that we added below Latent variables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  <a:t>Crime index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Amasis MT Pro Medium" panose="02040604050005020304" pitchFamily="18" charset="0"/>
              </a:rPr>
              <a:t>Violent crime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  <a:t>Property crime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  <a:t>School Ratings Data set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Amasis MT Pro Medium" panose="02040604050005020304" pitchFamily="18" charset="0"/>
              </a:rPr>
              <a:t>School quality depending on below factors</a:t>
            </a:r>
          </a:p>
          <a:p>
            <a:pPr lvl="3"/>
            <a:r>
              <a:rPr lang="en-US" b="0" i="0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  <a:t>Commute time</a:t>
            </a:r>
          </a:p>
          <a:p>
            <a:pPr lvl="3"/>
            <a:r>
              <a:rPr lang="en-US" dirty="0">
                <a:solidFill>
                  <a:srgbClr val="000000"/>
                </a:solidFill>
                <a:latin typeface="Amasis MT Pro Medium" panose="02040604050005020304" pitchFamily="18" charset="0"/>
              </a:rPr>
              <a:t>Free lunch</a:t>
            </a:r>
          </a:p>
          <a:p>
            <a:pPr lvl="3"/>
            <a:r>
              <a:rPr lang="en-US" b="0" i="0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  <a:t>Total number of schools in the zipcode</a:t>
            </a: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Amasis MT Pro Medium" panose="02040604050005020304" pitchFamily="18" charset="0"/>
            </a:endParaRPr>
          </a:p>
          <a:p>
            <a:pPr lvl="2"/>
            <a:endParaRPr lang="en-US" b="0" i="0" dirty="0">
              <a:solidFill>
                <a:srgbClr val="000000"/>
              </a:solidFill>
              <a:effectLst/>
              <a:latin typeface="Amasis MT Pro Medium" panose="02040604050005020304" pitchFamily="18" charset="0"/>
            </a:endParaRPr>
          </a:p>
          <a:p>
            <a:pPr lvl="3"/>
            <a:endParaRPr lang="en-US" b="0" i="0" dirty="0">
              <a:solidFill>
                <a:srgbClr val="000000"/>
              </a:solidFill>
              <a:effectLst/>
              <a:latin typeface="Amasis MT Pro Medium" panose="02040604050005020304" pitchFamily="18" charset="0"/>
            </a:endParaRPr>
          </a:p>
          <a:p>
            <a:endParaRPr lang="en-US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95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F1EA-90CF-48FF-83A7-E6D440BF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58" y="56273"/>
            <a:ext cx="10364451" cy="1596177"/>
          </a:xfrm>
        </p:spPr>
        <p:txBody>
          <a:bodyPr/>
          <a:lstStyle/>
          <a:p>
            <a:r>
              <a:rPr lang="en-US" dirty="0">
                <a:latin typeface="Amasis MT Pro Medium" panose="02040604050005020304" pitchFamily="18" charset="0"/>
              </a:rPr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B1ADD-F802-4E4D-8299-97ADAD7A12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644074"/>
            <a:ext cx="10363826" cy="4359564"/>
          </a:xfrm>
        </p:spPr>
        <p:txBody>
          <a:bodyPr>
            <a:norm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masis MT Pro Medium" panose="02040604050005020304" pitchFamily="18" charset="0"/>
              </a:rPr>
              <a:t>Selected below scrapped data</a:t>
            </a:r>
          </a:p>
          <a:p>
            <a:pPr lvl="1" algn="just" fontAlgn="base">
              <a:spcBef>
                <a:spcPts val="0"/>
              </a:spcBef>
            </a:pPr>
            <a:r>
              <a:rPr lang="en-US" dirty="0">
                <a:latin typeface="Amasis MT Pro Medium" panose="02040604050005020304" pitchFamily="18" charset="0"/>
              </a:rPr>
              <a:t>Zillow scrapped data</a:t>
            </a:r>
          </a:p>
          <a:p>
            <a:pPr lvl="1" algn="just" fontAlgn="base">
              <a:spcBef>
                <a:spcPts val="0"/>
              </a:spcBef>
            </a:pPr>
            <a:r>
              <a:rPr lang="en-US" dirty="0">
                <a:latin typeface="Amasis MT Pro Medium" panose="02040604050005020304" pitchFamily="18" charset="0"/>
              </a:rPr>
              <a:t>School rating scrapped data</a:t>
            </a:r>
          </a:p>
          <a:p>
            <a:pPr lvl="1" algn="just" fontAlgn="base">
              <a:spcBef>
                <a:spcPts val="0"/>
              </a:spcBef>
            </a:pPr>
            <a:r>
              <a:rPr lang="en-US" dirty="0">
                <a:latin typeface="Amasis MT Pro Medium" panose="02040604050005020304" pitchFamily="18" charset="0"/>
              </a:rPr>
              <a:t>Crime rate scrapped data</a:t>
            </a:r>
          </a:p>
          <a:p>
            <a:pPr marL="457200" lvl="1" indent="0" algn="just" fontAlgn="base">
              <a:spcBef>
                <a:spcPts val="0"/>
              </a:spcBef>
              <a:buNone/>
            </a:pPr>
            <a:endParaRPr lang="en-US" dirty="0">
              <a:latin typeface="Amasis MT Pro Medium" panose="020406040500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masis MT Pro Medium" panose="02040604050005020304" pitchFamily="18" charset="0"/>
              </a:rPr>
              <a:t>Cleaned data</a:t>
            </a:r>
          </a:p>
          <a:p>
            <a:pPr lvl="1" algn="just" fontAlgn="base">
              <a:spcBef>
                <a:spcPts val="0"/>
              </a:spcBef>
            </a:pPr>
            <a:r>
              <a:rPr lang="en-US" dirty="0">
                <a:latin typeface="Amasis MT Pro Medium" panose="02040604050005020304" pitchFamily="18" charset="0"/>
              </a:rPr>
              <a:t>Removed null values</a:t>
            </a:r>
          </a:p>
          <a:p>
            <a:pPr lvl="1" algn="just" fontAlgn="base">
              <a:spcBef>
                <a:spcPts val="0"/>
              </a:spcBef>
            </a:pPr>
            <a:r>
              <a:rPr lang="en-US" dirty="0">
                <a:latin typeface="Amasis MT Pro Medium" panose="02040604050005020304" pitchFamily="18" charset="0"/>
              </a:rPr>
              <a:t>Removed unnecessary columns</a:t>
            </a:r>
          </a:p>
          <a:p>
            <a:pPr lvl="1" algn="just" fontAlgn="base">
              <a:spcBef>
                <a:spcPts val="0"/>
              </a:spcBef>
            </a:pPr>
            <a:r>
              <a:rPr lang="en-US" dirty="0">
                <a:latin typeface="Amasis MT Pro Medium" panose="02040604050005020304" pitchFamily="18" charset="0"/>
              </a:rPr>
              <a:t>Remove houses with price as zero</a:t>
            </a:r>
          </a:p>
          <a:p>
            <a:pPr marL="457200" lvl="1" indent="0" algn="just" fontAlgn="base">
              <a:spcBef>
                <a:spcPts val="0"/>
              </a:spcBef>
              <a:buNone/>
            </a:pPr>
            <a:endParaRPr lang="en-US" dirty="0">
              <a:latin typeface="Amasis MT Pro Medium" panose="020406040500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masis MT Pro Medium" panose="02040604050005020304" pitchFamily="18" charset="0"/>
              </a:rPr>
              <a:t>Integrate data	</a:t>
            </a:r>
          </a:p>
          <a:p>
            <a:pPr lvl="1" algn="just" fontAlgn="base">
              <a:spcBef>
                <a:spcPts val="0"/>
              </a:spcBef>
            </a:pPr>
            <a:r>
              <a:rPr lang="en-US" dirty="0">
                <a:latin typeface="Amasis MT Pro Medium" panose="02040604050005020304" pitchFamily="18" charset="0"/>
              </a:rPr>
              <a:t>Integrated with school rating and crime rating</a:t>
            </a:r>
          </a:p>
        </p:txBody>
      </p:sp>
    </p:spTree>
    <p:extLst>
      <p:ext uri="{BB962C8B-B14F-4D97-AF65-F5344CB8AC3E}">
        <p14:creationId xmlns:p14="http://schemas.microsoft.com/office/powerpoint/2010/main" val="42868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8AD65-98A7-4E50-BDC2-5AB009FC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Amasis MT Pro Medium" panose="02040604050005020304" pitchFamily="18" charset="0"/>
              </a:rPr>
              <a:t>Modeling</a:t>
            </a:r>
            <a:endParaRPr lang="en-US" dirty="0">
              <a:latin typeface="Amasis MT Pro Medium" panose="020406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E4222-83D4-4B4C-ACE7-0A0070D72EC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Amasis MT Pro Medium" panose="02040604050005020304" pitchFamily="18" charset="0"/>
              </a:rPr>
              <a:t>build models and refine data narrative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Amasis MT Pro Medium" panose="02040604050005020304" pitchFamily="18" charset="0"/>
              </a:rPr>
              <a:t>Found Golden cluster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Amasis MT Pro Medium" panose="02040604050005020304" pitchFamily="18" charset="0"/>
              </a:rPr>
              <a:t>Applied various classifiers and regressors algorithms Classifier: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Amasis MT Pro Medium" panose="02040604050005020304" pitchFamily="18" charset="0"/>
              </a:rPr>
              <a:t>KNN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Amasis MT Pro Medium" panose="02040604050005020304" pitchFamily="18" charset="0"/>
              </a:rPr>
              <a:t>Random forest classifier</a:t>
            </a:r>
            <a:endParaRPr lang="en-US" dirty="0">
              <a:solidFill>
                <a:srgbClr val="24292F"/>
              </a:solidFill>
              <a:latin typeface="Amasis MT Pro Medium" panose="02040604050005020304" pitchFamily="18" charset="0"/>
            </a:endParaRP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Amasis MT Pro Medium" panose="02040604050005020304" pitchFamily="18" charset="0"/>
              </a:rPr>
              <a:t>Adaboost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Amasis MT Pro Medium" panose="02040604050005020304" pitchFamily="18" charset="0"/>
              </a:rPr>
              <a:t>classfier</a:t>
            </a:r>
            <a:endParaRPr lang="en-US" b="0" i="0" dirty="0">
              <a:solidFill>
                <a:srgbClr val="24292F"/>
              </a:solidFill>
              <a:effectLst/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548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A008-96D3-43D3-801F-415E2D6E2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Amasis MT Pro Medium" panose="02040604050005020304" pitchFamily="18" charset="0"/>
              </a:rPr>
              <a:t>Evaluation</a:t>
            </a:r>
            <a:endParaRPr lang="en-US" dirty="0">
              <a:latin typeface="Amasis MT Pro Medium" panose="020406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DF9B1-B0DD-414D-AFF0-C35D1CEDA0A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Amasis MT Pro Medium" panose="02040604050005020304" pitchFamily="18" charset="0"/>
              </a:rPr>
              <a:t>Added Latent Variables as the features and see how prediction results change. Use appropriate metrics for measuring models and compare them in </a:t>
            </a:r>
            <a:r>
              <a:rPr lang="en-US" b="0" i="0">
                <a:solidFill>
                  <a:srgbClr val="24292F"/>
                </a:solidFill>
                <a:effectLst/>
                <a:latin typeface="Amasis MT Pro Medium" panose="02040604050005020304" pitchFamily="18" charset="0"/>
              </a:rPr>
              <a:t>a table</a:t>
            </a:r>
            <a:endParaRPr lang="en-US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501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1F7C-BB27-4FDC-BC1D-DA128F6E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Amasis MT Pro Medium" panose="02040604050005020304" pitchFamily="18" charset="0"/>
              </a:rPr>
              <a:t>Deployment</a:t>
            </a:r>
            <a:r>
              <a:rPr lang="en-US" b="0" i="0" dirty="0">
                <a:solidFill>
                  <a:srgbClr val="24292F"/>
                </a:solidFill>
                <a:effectLst/>
                <a:latin typeface="Amasis MT Pro Medium" panose="02040604050005020304" pitchFamily="18" charset="0"/>
              </a:rPr>
              <a:t>:</a:t>
            </a:r>
            <a:endParaRPr lang="en-US" dirty="0">
              <a:latin typeface="Amasis MT Pro Medium" panose="020406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76545-E6C0-4552-9C41-9459729EE58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Amasis MT Pro Medium" panose="02040604050005020304" pitchFamily="18" charset="0"/>
              </a:rPr>
              <a:t>Front end</a:t>
            </a:r>
          </a:p>
          <a:p>
            <a:pPr lvl="1"/>
            <a:r>
              <a:rPr lang="en-US" dirty="0">
                <a:latin typeface="Amasis MT Pro Medium" panose="02040604050005020304" pitchFamily="18" charset="0"/>
              </a:rPr>
              <a:t>React </a:t>
            </a:r>
          </a:p>
          <a:p>
            <a:r>
              <a:rPr lang="en-US" dirty="0">
                <a:latin typeface="Amasis MT Pro Medium" panose="02040604050005020304" pitchFamily="18" charset="0"/>
              </a:rPr>
              <a:t>Back end</a:t>
            </a:r>
          </a:p>
          <a:p>
            <a:pPr lvl="1"/>
            <a:r>
              <a:rPr lang="en-US" dirty="0">
                <a:latin typeface="Amasis MT Pro Medium" panose="02040604050005020304" pitchFamily="18" charset="0"/>
              </a:rPr>
              <a:t>Flask </a:t>
            </a:r>
            <a:r>
              <a:rPr lang="en-US" dirty="0" err="1">
                <a:latin typeface="Amasis MT Pro Medium" panose="02040604050005020304" pitchFamily="18" charset="0"/>
              </a:rPr>
              <a:t>api</a:t>
            </a:r>
            <a:endParaRPr lang="en-US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30970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1329</TotalTime>
  <Words>330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Amasis MT Pro Medium</vt:lpstr>
      <vt:lpstr>Arial</vt:lpstr>
      <vt:lpstr>Tw Cen MT</vt:lpstr>
      <vt:lpstr>Droplet</vt:lpstr>
      <vt:lpstr>Most profitable real estate investment and Prediction  for San Jose city</vt:lpstr>
      <vt:lpstr>CRISP DM - Stages</vt:lpstr>
      <vt:lpstr> Data Collected for San Jose City  </vt:lpstr>
      <vt:lpstr> Business understanding</vt:lpstr>
      <vt:lpstr>Data understanding</vt:lpstr>
      <vt:lpstr>Data preparation</vt:lpstr>
      <vt:lpstr>Modeling</vt:lpstr>
      <vt:lpstr>Evaluation</vt:lpstr>
      <vt:lpstr>Deployment: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 profitable real estate investment and Prediction  for San Jose city</dc:title>
  <dc:creator>Srujana Koripalli</dc:creator>
  <cp:lastModifiedBy>Srujana Koripalli</cp:lastModifiedBy>
  <cp:revision>3</cp:revision>
  <dcterms:created xsi:type="dcterms:W3CDTF">2021-12-09T23:08:20Z</dcterms:created>
  <dcterms:modified xsi:type="dcterms:W3CDTF">2021-12-10T21:18:09Z</dcterms:modified>
</cp:coreProperties>
</file>