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40"/>
  </p:notesMasterIdLst>
  <p:sldIdLst>
    <p:sldId id="256" r:id="rId6"/>
    <p:sldId id="258" r:id="rId7"/>
    <p:sldId id="288" r:id="rId8"/>
    <p:sldId id="257" r:id="rId9"/>
    <p:sldId id="263" r:id="rId10"/>
    <p:sldId id="264" r:id="rId11"/>
    <p:sldId id="265" r:id="rId12"/>
    <p:sldId id="289" r:id="rId13"/>
    <p:sldId id="266" r:id="rId14"/>
    <p:sldId id="299" r:id="rId15"/>
    <p:sldId id="300" r:id="rId16"/>
    <p:sldId id="267" r:id="rId17"/>
    <p:sldId id="268" r:id="rId18"/>
    <p:sldId id="291" r:id="rId19"/>
    <p:sldId id="269" r:id="rId20"/>
    <p:sldId id="292" r:id="rId21"/>
    <p:sldId id="287" r:id="rId22"/>
    <p:sldId id="270" r:id="rId23"/>
    <p:sldId id="273" r:id="rId24"/>
    <p:sldId id="290" r:id="rId25"/>
    <p:sldId id="272" r:id="rId26"/>
    <p:sldId id="274" r:id="rId27"/>
    <p:sldId id="275" r:id="rId28"/>
    <p:sldId id="276" r:id="rId29"/>
    <p:sldId id="277" r:id="rId30"/>
    <p:sldId id="279" r:id="rId31"/>
    <p:sldId id="280" r:id="rId32"/>
    <p:sldId id="281" r:id="rId33"/>
    <p:sldId id="282" r:id="rId34"/>
    <p:sldId id="298" r:id="rId35"/>
    <p:sldId id="283" r:id="rId36"/>
    <p:sldId id="284" r:id="rId37"/>
    <p:sldId id="296" r:id="rId38"/>
    <p:sldId id="297"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1407" autoAdjust="0"/>
  </p:normalViewPr>
  <p:slideViewPr>
    <p:cSldViewPr>
      <p:cViewPr varScale="1">
        <p:scale>
          <a:sx n="61" d="100"/>
          <a:sy n="61" d="100"/>
        </p:scale>
        <p:origin x="145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642"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3AA1C-EF11-4C27-A5E1-F4746492E21D}" type="datetimeFigureOut">
              <a:rPr lang="en-US" smtClean="0"/>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86177-3817-4824-AC06-A96FB1473F0B}" type="slidenum">
              <a:rPr lang="en-US" smtClean="0"/>
              <a:t>‹#›</a:t>
            </a:fld>
            <a:endParaRPr lang="en-US"/>
          </a:p>
        </p:txBody>
      </p:sp>
    </p:spTree>
    <p:extLst>
      <p:ext uri="{BB962C8B-B14F-4D97-AF65-F5344CB8AC3E}">
        <p14:creationId xmlns:p14="http://schemas.microsoft.com/office/powerpoint/2010/main" val="286893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1903413" y="579438"/>
            <a:ext cx="10661651" cy="79978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002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The second bullet point here is important.</a:t>
            </a:r>
            <a:r>
              <a:rPr lang="en-US" baseline="0" dirty="0"/>
              <a:t>  In order to determine whether all the imaginary parts are 0, MATLAB has to scan (potentially) the whole matrix.  For a large matrix, this can take a long time and lead to customers contacting us about weird performance behavior.</a:t>
            </a:r>
            <a:endParaRPr lang="en-US" dirty="0"/>
          </a:p>
        </p:txBody>
      </p:sp>
    </p:spTree>
    <p:extLst>
      <p:ext uri="{BB962C8B-B14F-4D97-AF65-F5344CB8AC3E}">
        <p14:creationId xmlns:p14="http://schemas.microsoft.com/office/powerpoint/2010/main" val="181412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Sparse</a:t>
            </a:r>
            <a:r>
              <a:rPr lang="en-US" baseline="0" dirty="0"/>
              <a:t> matrices are covered in much more detail in the SIT plan.</a:t>
            </a:r>
          </a:p>
        </p:txBody>
      </p:sp>
    </p:spTree>
    <p:extLst>
      <p:ext uri="{BB962C8B-B14F-4D97-AF65-F5344CB8AC3E}">
        <p14:creationId xmlns:p14="http://schemas.microsoft.com/office/powerpoint/2010/main" val="131453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Each </a:t>
            </a:r>
            <a:r>
              <a:rPr lang="en-US" dirty="0" err="1"/>
              <a:t>uint</a:t>
            </a:r>
            <a:r>
              <a:rPr lang="en-US" dirty="0"/>
              <a:t>* uses</a:t>
            </a:r>
            <a:r>
              <a:rPr lang="en-US" baseline="0" dirty="0"/>
              <a:t> this encoding scheme where * is the number of bits.  Thus, for example, a uint64 has 64 bits, so the largest number it can represent is 18,446,744,073,709,551,615 while a uint8 can only represent up to 255.</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One problem</a:t>
            </a:r>
            <a:r>
              <a:rPr lang="en-US" baseline="0" dirty="0"/>
              <a:t> with signed magnitude representation: 10000000 represents negative 0.</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One problem</a:t>
            </a:r>
            <a:r>
              <a:rPr lang="en-US" baseline="0" dirty="0"/>
              <a:t> with signed magnitude representation: 10000000 represents negative 0.</a:t>
            </a:r>
            <a:endParaRPr lang="en-US" dirty="0"/>
          </a:p>
        </p:txBody>
      </p:sp>
    </p:spTree>
    <p:extLst>
      <p:ext uri="{BB962C8B-B14F-4D97-AF65-F5344CB8AC3E}">
        <p14:creationId xmlns:p14="http://schemas.microsoft.com/office/powerpoint/2010/main" val="3180051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Other numbers of bits work the same way; just replace 7 with 15, 31, or 63 as appropriate.</a:t>
            </a:r>
          </a:p>
          <a:p>
            <a:r>
              <a:rPr lang="en-US" dirty="0"/>
              <a:t>Interesting</a:t>
            </a:r>
            <a:r>
              <a:rPr lang="en-US" baseline="0" dirty="0"/>
              <a:t> consequence: the representation of -1 is always all ones.</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Other numbers of bits work the same way; just replace 7 with 15, 31, or 63 as appropriate.</a:t>
            </a:r>
          </a:p>
          <a:p>
            <a:r>
              <a:rPr lang="en-US" dirty="0"/>
              <a:t>Interesting</a:t>
            </a:r>
            <a:r>
              <a:rPr lang="en-US" baseline="0" dirty="0"/>
              <a:t> consequence: the representation of -1 is always all ones.</a:t>
            </a:r>
            <a:endParaRPr lang="en-US" dirty="0"/>
          </a:p>
        </p:txBody>
      </p:sp>
    </p:spTree>
    <p:extLst>
      <p:ext uri="{BB962C8B-B14F-4D97-AF65-F5344CB8AC3E}">
        <p14:creationId xmlns:p14="http://schemas.microsoft.com/office/powerpoint/2010/main" val="344029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In fact, integer datatypes are just a special case of fixed</a:t>
            </a:r>
            <a:r>
              <a:rPr lang="en-US" baseline="0" dirty="0"/>
              <a:t> point datatypes in which the shift is 0.</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In fact, integer </a:t>
            </a:r>
            <a:r>
              <a:rPr lang="en-US" dirty="0" err="1"/>
              <a:t>datatypes</a:t>
            </a:r>
            <a:r>
              <a:rPr lang="en-US" dirty="0"/>
              <a:t> are just a special case of fixed</a:t>
            </a:r>
            <a:r>
              <a:rPr lang="en-US" baseline="0" dirty="0"/>
              <a:t> point </a:t>
            </a:r>
            <a:r>
              <a:rPr lang="en-US" baseline="0" dirty="0" err="1"/>
              <a:t>datatypes</a:t>
            </a:r>
            <a:r>
              <a:rPr lang="en-US" baseline="0" dirty="0"/>
              <a:t> in which the </a:t>
            </a:r>
            <a:r>
              <a:rPr lang="en-US" baseline="0"/>
              <a:t>shift is 0.</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Chapter 1 Learning Outcomes</a:t>
            </a:r>
          </a:p>
          <a:p>
            <a:pPr algn="just" defTabSz="965200" eaLnBrk="0" hangingPunct="0">
              <a:defRPr/>
            </a:pPr>
            <a:endParaRPr lang="en-US" sz="1200" b="0" dirty="0">
              <a:solidFill>
                <a:srgbClr val="000000"/>
              </a:solidFill>
              <a:latin typeface="Garamond" pitchFamily="18" charset="0"/>
              <a:cs typeface="+mn-cs"/>
            </a:endParaRPr>
          </a:p>
          <a:p>
            <a:pPr algn="just" defTabSz="965200" eaLnBrk="0" hangingPunct="0">
              <a:defRPr/>
            </a:pPr>
            <a:r>
              <a:rPr lang="en-US" altLang="ja-JP" sz="1200" dirty="0">
                <a:solidFill>
                  <a:srgbClr val="000000"/>
                </a:solidFill>
                <a:latin typeface="Garamond" pitchFamily="18" charset="0"/>
                <a:cs typeface="+mn-cs"/>
              </a:rPr>
              <a:t>The attendee will be able to:</a:t>
            </a:r>
          </a:p>
          <a:p>
            <a:pPr marL="114300" lvl="1" algn="just" defTabSz="965200" eaLnBrk="0" hangingPunct="0">
              <a:defRPr/>
            </a:pPr>
            <a:endParaRPr lang="en-US" altLang="ja-JP" sz="1200" b="0" dirty="0">
              <a:solidFill>
                <a:srgbClr val="000000"/>
              </a:solidFill>
              <a:latin typeface="Garamond" pitchFamily="18" charset="0"/>
              <a:cs typeface="+mn-cs"/>
            </a:endParaRP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Compile and run a program from the Visual Studio Command Prompt</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Declare variables (e.g. float, integer)</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Implement formatted input and output</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Create an executable in Microsoft Visual Studio C++ 2010 Express</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Implement program looping (e.g. for or while loop)</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Read/write from/to TXT files </a:t>
            </a: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9585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In fact, integer datatypes are just a special case of fixed</a:t>
            </a:r>
            <a:r>
              <a:rPr lang="en-US" baseline="0" dirty="0"/>
              <a:t> point datatypes in which the shift is 0.</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64 bits is equivalent to about 19 digits.  For numbers at the top of this range, this means that we are storing 19 decimal places of accuracy.  When was the last</a:t>
            </a:r>
            <a:r>
              <a:rPr lang="en-US" baseline="0" dirty="0"/>
              <a:t> time you used an instrument that gave you 19 significant figures?</a:t>
            </a:r>
          </a:p>
          <a:p>
            <a:endParaRPr lang="en-US" baseline="0" dirty="0"/>
          </a:p>
          <a:p>
            <a:r>
              <a:rPr lang="en-US" baseline="0" dirty="0"/>
              <a:t>At the other end of the spectrum, you are going to see a lot of round-off error.  With a shift of m, you can only represent multiples of 2^-m, so your data is going to get rounded to the nearest 2^-m.  If the fluctuations in your data are small compared to 2^-m, they are going to get swamped by rounding.</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The representation</a:t>
            </a:r>
            <a:r>
              <a:rPr lang="en-US" baseline="0" dirty="0"/>
              <a:t> and arithmetic of floating point types is defined in the IEEE standard 754.  This means that basic arithmetic (addition, multiplication…) should give exactly the same result in any standards-compliant language.  </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MATLAB uses IEEE 754 double</a:t>
            </a:r>
            <a:r>
              <a:rPr lang="en-US" baseline="0" dirty="0"/>
              <a:t>-precision as its default </a:t>
            </a:r>
            <a:r>
              <a:rPr lang="en-US" baseline="0" dirty="0" err="1"/>
              <a:t>datatype</a:t>
            </a:r>
            <a:r>
              <a:rPr lang="en-US" baseline="0" dirty="0"/>
              <a:t>, so we’ll spend some time going through the details.</a:t>
            </a:r>
            <a:endParaRPr lang="en-US" dirty="0"/>
          </a:p>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is probably better explained by example.</a:t>
            </a:r>
            <a:endParaRPr lang="en-US" dirty="0"/>
          </a:p>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It may be easier</a:t>
            </a:r>
            <a:r>
              <a:rPr lang="en-US" baseline="0" dirty="0"/>
              <a:t> to think about the mantissa as being the fractional part (so in this example, you can think of it representing 1.1001011 in binary, which is equal to 1.5859375 in decimal) in scientific notation.  Or, you can think of it as a fixed-point number with a shift of 53.</a:t>
            </a:r>
          </a:p>
          <a:p>
            <a:endParaRPr lang="en-US" baseline="0" dirty="0"/>
          </a:p>
          <a:p>
            <a:r>
              <a:rPr lang="en-US" baseline="0" dirty="0"/>
              <a:t>Also, single precision works exactly the same way except that there are 8 bits for the shift and 23 bits for the mantissa.</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Note that the </a:t>
            </a:r>
            <a:r>
              <a:rPr lang="en-US" dirty="0" err="1"/>
              <a:t>denormals</a:t>
            </a:r>
            <a:r>
              <a:rPr lang="en-US" dirty="0"/>
              <a:t> are essentially fixed-point</a:t>
            </a:r>
            <a:r>
              <a:rPr lang="en-US" baseline="0" dirty="0"/>
              <a:t> numbers with a shift of 1075.</a:t>
            </a:r>
          </a:p>
          <a:p>
            <a:endParaRPr lang="en-US" baseline="0" dirty="0"/>
          </a:p>
          <a:p>
            <a:r>
              <a:rPr lang="en-US" dirty="0"/>
              <a:t>http://blogs.mathworks.com/cleve/2014/07/21/floating-point-denormals-insignificant-but-controversial-2/</a:t>
            </a:r>
          </a:p>
        </p:txBody>
      </p:sp>
    </p:spTree>
    <p:extLst>
      <p:ext uri="{BB962C8B-B14F-4D97-AF65-F5344CB8AC3E}">
        <p14:creationId xmlns:p14="http://schemas.microsoft.com/office/powerpoint/2010/main" val="334305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Yes, -0 is a thing</a:t>
            </a:r>
            <a:r>
              <a:rPr lang="en-US" baseline="0" dirty="0"/>
              <a:t> (but it’s equal to 0).</a:t>
            </a:r>
          </a:p>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No, seriously, what is the determinant?</a:t>
            </a:r>
          </a:p>
        </p:txBody>
      </p:sp>
    </p:spTree>
    <p:extLst>
      <p:ext uri="{BB962C8B-B14F-4D97-AF65-F5344CB8AC3E}">
        <p14:creationId xmlns:p14="http://schemas.microsoft.com/office/powerpoint/2010/main" val="334305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Chapter 1 Learning Outcomes</a:t>
            </a:r>
          </a:p>
          <a:p>
            <a:pPr algn="just" defTabSz="965200" eaLnBrk="0" hangingPunct="0">
              <a:defRPr/>
            </a:pPr>
            <a:endParaRPr lang="en-US" sz="1200" b="0" dirty="0">
              <a:solidFill>
                <a:srgbClr val="000000"/>
              </a:solidFill>
              <a:latin typeface="Garamond" pitchFamily="18" charset="0"/>
              <a:cs typeface="+mn-cs"/>
            </a:endParaRPr>
          </a:p>
          <a:p>
            <a:pPr algn="just" defTabSz="965200" eaLnBrk="0" hangingPunct="0">
              <a:defRPr/>
            </a:pPr>
            <a:r>
              <a:rPr lang="en-US" altLang="ja-JP" sz="1200" dirty="0">
                <a:solidFill>
                  <a:srgbClr val="000000"/>
                </a:solidFill>
                <a:latin typeface="Garamond" pitchFamily="18" charset="0"/>
                <a:cs typeface="+mn-cs"/>
              </a:rPr>
              <a:t>The attendee will be able to:</a:t>
            </a:r>
          </a:p>
          <a:p>
            <a:pPr marL="114300" lvl="1" algn="just" defTabSz="965200" eaLnBrk="0" hangingPunct="0">
              <a:defRPr/>
            </a:pPr>
            <a:endParaRPr lang="en-US" altLang="ja-JP" sz="1200" b="0" dirty="0">
              <a:solidFill>
                <a:srgbClr val="000000"/>
              </a:solidFill>
              <a:latin typeface="Garamond" pitchFamily="18" charset="0"/>
              <a:cs typeface="+mn-cs"/>
            </a:endParaRP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Compile and run a program from the Visual Studio Command Prompt</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Declare variables (e.g. float, integer)</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Implement formatted input and output</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Create an executable in Microsoft Visual Studio C++ 2010 Express</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Implement program looping (e.g. for or while loop)</a:t>
            </a:r>
          </a:p>
          <a:p>
            <a:pPr marL="228600" lvl="1" indent="-114300" algn="just">
              <a:lnSpc>
                <a:spcPct val="150000"/>
              </a:lnSpc>
              <a:buFont typeface="Arial" pitchFamily="34" charset="0"/>
              <a:buChar char="•"/>
            </a:pPr>
            <a:r>
              <a:rPr lang="en-US" sz="1200" b="0" dirty="0">
                <a:solidFill>
                  <a:srgbClr val="000000"/>
                </a:solidFill>
                <a:latin typeface="Garamond" pitchFamily="18" charset="0"/>
                <a:cs typeface="+mn-cs"/>
              </a:rPr>
              <a:t>Read/write from/to TXT files </a:t>
            </a: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850552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Tree>
    <p:extLst>
      <p:ext uri="{BB962C8B-B14F-4D97-AF65-F5344CB8AC3E}">
        <p14:creationId xmlns:p14="http://schemas.microsoft.com/office/powerpoint/2010/main" val="334305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To</a:t>
            </a:r>
            <a:r>
              <a:rPr lang="en-US" baseline="0" dirty="0"/>
              <a:t> the computer, everything is just 1’s and 0’s.  The </a:t>
            </a:r>
            <a:r>
              <a:rPr lang="en-US" baseline="0" dirty="0" err="1"/>
              <a:t>datatype</a:t>
            </a:r>
            <a:r>
              <a:rPr lang="en-US" baseline="0" dirty="0"/>
              <a:t> is what gives those 1’s and 0’s meaning as representing a number. (In this example, the </a:t>
            </a:r>
            <a:r>
              <a:rPr lang="en-US" baseline="0" dirty="0" err="1"/>
              <a:t>datatype</a:t>
            </a:r>
            <a:r>
              <a:rPr lang="en-US" baseline="0" dirty="0"/>
              <a:t> is uint8)</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be covering the details</a:t>
            </a:r>
            <a:r>
              <a:rPr lang="en-US" baseline="0" dirty="0"/>
              <a:t> of these </a:t>
            </a:r>
            <a:r>
              <a:rPr lang="en-US" baseline="0" dirty="0" err="1"/>
              <a:t>datatypes</a:t>
            </a:r>
            <a:r>
              <a:rPr lang="en-US" baseline="0" dirty="0"/>
              <a:t> in the coming sections</a:t>
            </a:r>
            <a:endParaRPr lang="en-US" dirty="0"/>
          </a:p>
          <a:p>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We’ll be covering the details</a:t>
            </a:r>
            <a:r>
              <a:rPr lang="en-US" baseline="0" dirty="0"/>
              <a:t> of these datatypes in the coming sections . Note here that in the case of the single datatype, the interpretation of the bits are not as straightforward as in the case with unit8. We will be covering the iee754 standard later down the presentation.</a:t>
            </a:r>
            <a:endParaRPr lang="en-US" dirty="0"/>
          </a:p>
        </p:txBody>
      </p:sp>
    </p:spTree>
    <p:extLst>
      <p:ext uri="{BB962C8B-B14F-4D97-AF65-F5344CB8AC3E}">
        <p14:creationId xmlns:p14="http://schemas.microsoft.com/office/powerpoint/2010/main" val="334305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latin typeface="+mn-lt"/>
                <a:ea typeface="+mn-ea"/>
                <a:cs typeface="+mn-cs"/>
              </a:rPr>
              <a:t>http://www.mathworks.com/help/matlab/cc-mx-matrix-library.html</a:t>
            </a:r>
          </a:p>
          <a:p>
            <a:pPr marL="171450" indent="-171450">
              <a:buFont typeface="Arial" panose="020B0604020202020204" pitchFamily="34" charset="0"/>
              <a:buChar char="•"/>
            </a:pPr>
            <a:r>
              <a:rPr lang="en-US" sz="1200" kern="1200" dirty="0">
                <a:solidFill>
                  <a:schemeClr val="tx1"/>
                </a:solidFill>
                <a:latin typeface="+mn-lt"/>
                <a:ea typeface="+mn-ea"/>
                <a:cs typeface="+mn-cs"/>
              </a:rPr>
              <a:t>http://www.mathworks.com/help/matlab/matlab_prog/memory-allocation.html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386177-3817-4824-AC06-A96FB1473F0B}" type="slidenum">
              <a:rPr lang="en-US" smtClean="0"/>
              <a:t>8</a:t>
            </a:fld>
            <a:endParaRPr lang="en-US"/>
          </a:p>
        </p:txBody>
      </p:sp>
    </p:spTree>
    <p:extLst>
      <p:ext uri="{BB962C8B-B14F-4D97-AF65-F5344CB8AC3E}">
        <p14:creationId xmlns:p14="http://schemas.microsoft.com/office/powerpoint/2010/main" val="2957983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343"/>
            <a:ext cx="6855890" cy="8478795"/>
          </a:xfrm>
          <a:prstGeom prst="rect">
            <a:avLst/>
          </a:prstGeom>
          <a:noFill/>
        </p:spPr>
        <p:txBody>
          <a:bodyPr numCol="2" spcCol="457200"/>
          <a:lstStyle/>
          <a:p>
            <a:pPr algn="just" defTabSz="965200" eaLnBrk="0" hangingPunct="0">
              <a:defRPr/>
            </a:pPr>
            <a:r>
              <a:rPr lang="en-US" sz="2000" dirty="0">
                <a:solidFill>
                  <a:srgbClr val="000000"/>
                </a:solidFill>
                <a:latin typeface="Garamond" pitchFamily="18" charset="0"/>
                <a:cs typeface="+mn-cs"/>
              </a:rPr>
              <a:t>Outline</a:t>
            </a:r>
          </a:p>
          <a:p>
            <a:pPr algn="just" defTabSz="965200" eaLnBrk="0" hangingPunct="0">
              <a:defRPr/>
            </a:pPr>
            <a:endParaRPr lang="en-US" sz="1200" dirty="0">
              <a:solidFill>
                <a:srgbClr val="000000"/>
              </a:solidFill>
              <a:latin typeface="Garamond" pitchFamily="18" charset="0"/>
              <a:cs typeface="+mn-cs"/>
            </a:endParaRPr>
          </a:p>
          <a:p>
            <a:pPr algn="just" defTabSz="965200" eaLnBrk="0" hangingPunct="0">
              <a:lnSpc>
                <a:spcPct val="200000"/>
              </a:lnSpc>
              <a:defRPr/>
            </a:pPr>
            <a:endParaRPr lang="en-US" sz="1200" b="0" dirty="0">
              <a:solidFill>
                <a:srgbClr val="000000"/>
              </a:solidFill>
              <a:latin typeface="Garamond" pitchFamily="18" charset="0"/>
              <a:cs typeface="+mn-cs"/>
            </a:endParaRPr>
          </a:p>
          <a:p>
            <a:pPr marL="171450" indent="-171450">
              <a:lnSpc>
                <a:spcPct val="150000"/>
              </a:lnSpc>
              <a:buFont typeface="Arial" pitchFamily="34" charset="0"/>
              <a:buChar char="•"/>
            </a:pPr>
            <a:r>
              <a:rPr lang="en-US" sz="1400" b="0" dirty="0">
                <a:solidFill>
                  <a:srgbClr val="000000"/>
                </a:solidFill>
                <a:latin typeface="Garamond" pitchFamily="18" charset="0"/>
                <a:cs typeface="+mn-cs"/>
              </a:rPr>
              <a:t>Building a C Executable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Build and execute</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Declaring variables</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Formatted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Read and print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Microsoft Visual Studio C++</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File Input/output</a:t>
            </a:r>
          </a:p>
          <a:p>
            <a:pPr marL="171450" indent="-171450">
              <a:lnSpc>
                <a:spcPct val="150000"/>
              </a:lnSpc>
              <a:buFont typeface="Arial" pitchFamily="34" charset="0"/>
              <a:buChar char="•"/>
            </a:pPr>
            <a:r>
              <a:rPr lang="en-US" sz="1400" b="0" dirty="0">
                <a:solidFill>
                  <a:srgbClr val="000000"/>
                </a:solidFill>
                <a:latin typeface="Garamond" pitchFamily="18" charset="0"/>
                <a:cs typeface="+mn-cs"/>
              </a:rPr>
              <a:t>Exercise: File I/O</a:t>
            </a:r>
          </a:p>
          <a:p>
            <a:pPr marL="119063" indent="-119063" algn="just" defTabSz="965200" eaLnBrk="0" hangingPunct="0">
              <a:lnSpc>
                <a:spcPct val="200000"/>
              </a:lnSpc>
              <a:buFontTx/>
              <a:buChar char="•"/>
              <a:defRPr/>
            </a:pPr>
            <a:endParaRPr lang="en-US" sz="1200" b="0" dirty="0">
              <a:solidFill>
                <a:srgbClr val="000000"/>
              </a:solidFill>
              <a:latin typeface="Garamond" pitchFamily="18" charset="0"/>
              <a:cs typeface="+mn-cs"/>
            </a:endParaRPr>
          </a:p>
          <a:p>
            <a:pPr defTabSz="965200" eaLnBrk="0" hangingPunct="0">
              <a:defRPr/>
            </a:pPr>
            <a:endParaRPr lang="en-US" sz="1200" b="0" dirty="0">
              <a:solidFill>
                <a:srgbClr val="000000"/>
              </a:solidFill>
              <a:latin typeface="Garamond" pitchFamily="18" charset="0"/>
              <a:cs typeface="+mn-cs"/>
            </a:endParaRPr>
          </a:p>
        </p:txBody>
      </p:sp>
      <p:sp>
        <p:nvSpPr>
          <p:cNvPr id="2" name="Notes Placeholder 1"/>
          <p:cNvSpPr>
            <a:spLocks noGrp="1"/>
          </p:cNvSpPr>
          <p:nvPr>
            <p:ph type="body" idx="1"/>
          </p:nvPr>
        </p:nvSpPr>
        <p:spPr/>
        <p:txBody>
          <a:bodyPr/>
          <a:lstStyle/>
          <a:p>
            <a:r>
              <a:rPr lang="en-US" dirty="0"/>
              <a:t>We’ll be talking about the different</a:t>
            </a:r>
            <a:r>
              <a:rPr lang="en-US" baseline="0" dirty="0"/>
              <a:t> </a:t>
            </a:r>
            <a:r>
              <a:rPr lang="en-US" baseline="0" dirty="0" err="1"/>
              <a:t>datatypes</a:t>
            </a:r>
            <a:r>
              <a:rPr lang="en-US" baseline="0" dirty="0"/>
              <a:t> and how MATLAB uses them to represent numbers.</a:t>
            </a:r>
            <a:endParaRPr lang="en-US" dirty="0"/>
          </a:p>
        </p:txBody>
      </p:sp>
    </p:spTree>
    <p:extLst>
      <p:ext uri="{BB962C8B-B14F-4D97-AF65-F5344CB8AC3E}">
        <p14:creationId xmlns:p14="http://schemas.microsoft.com/office/powerpoint/2010/main" val="3343059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5" descr="training_topbanner.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24400"/>
            <a:ext cx="9144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rot="5400000">
            <a:off x="7976394" y="5688806"/>
            <a:ext cx="1803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50000"/>
              </a:spcBef>
              <a:spcAft>
                <a:spcPct val="0"/>
              </a:spcAft>
            </a:pPr>
            <a:r>
              <a:rPr lang="en-US" altLang="en-US" sz="900" dirty="0">
                <a:solidFill>
                  <a:prstClr val="white"/>
                </a:solidFill>
                <a:cs typeface="Arial" charset="0"/>
              </a:rPr>
              <a:t>© 2013 MathWorks, Inc.</a:t>
            </a:r>
          </a:p>
        </p:txBody>
      </p:sp>
      <p:sp>
        <p:nvSpPr>
          <p:cNvPr id="2" name="Title 1"/>
          <p:cNvSpPr>
            <a:spLocks noGrp="1"/>
          </p:cNvSpPr>
          <p:nvPr>
            <p:ph type="ctrTitle"/>
          </p:nvPr>
        </p:nvSpPr>
        <p:spPr>
          <a:xfrm>
            <a:off x="685800" y="2416175"/>
            <a:ext cx="7772400" cy="555625"/>
          </a:xfrm>
        </p:spPr>
        <p:txBody>
          <a:bodyPr/>
          <a:lstStyle>
            <a:lvl1pPr marL="0" marR="0" indent="0" algn="l" defTabSz="914400" rtl="0" eaLnBrk="1" fontAlgn="base" latinLnBrk="0" hangingPunct="1">
              <a:lnSpc>
                <a:spcPct val="87000"/>
              </a:lnSpc>
              <a:spcBef>
                <a:spcPts val="1200"/>
              </a:spcBef>
              <a:spcAft>
                <a:spcPts val="1800"/>
              </a:spcAft>
              <a:buClrTx/>
              <a:buSzTx/>
              <a:buFontTx/>
              <a:buNone/>
              <a:tabLst/>
              <a:defRPr kumimoji="0" lang="en-US" sz="1600" b="0" i="0" u="none" strike="noStrike" kern="0" cap="none" spc="0" normalizeH="0" baseline="0" noProof="0">
                <a:ln>
                  <a:noFill/>
                </a:ln>
                <a:solidFill>
                  <a:srgbClr val="000000"/>
                </a:solidFill>
                <a:effectLst/>
                <a:uLnTx/>
                <a:uFillTx/>
              </a:defRPr>
            </a:lvl1pPr>
          </a:lstStyle>
          <a:p>
            <a:pPr lvl="0"/>
            <a:r>
              <a:rPr lang="en-US" noProof="0"/>
              <a:t>Click to edit Master title style</a:t>
            </a:r>
            <a:endParaRPr lang="en-US" noProof="0" dirty="0"/>
          </a:p>
        </p:txBody>
      </p:sp>
      <p:sp>
        <p:nvSpPr>
          <p:cNvPr id="3" name="Subtitle 2"/>
          <p:cNvSpPr>
            <a:spLocks noGrp="1"/>
          </p:cNvSpPr>
          <p:nvPr>
            <p:ph type="subTitle" idx="1"/>
          </p:nvPr>
        </p:nvSpPr>
        <p:spPr>
          <a:xfrm>
            <a:off x="685800" y="914400"/>
            <a:ext cx="7772400" cy="1447800"/>
          </a:xfrm>
        </p:spPr>
        <p:txBody>
          <a:bodyPr>
            <a:noAutofit/>
          </a:bodyPr>
          <a:lstStyle>
            <a:lvl1pPr marL="0" indent="0" algn="l">
              <a:buNone/>
              <a:defRPr sz="3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5" descr="training_topbanner.ti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2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573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10730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588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5" descr="training_topbanner.t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txBox="1">
            <a:spLocks noChangeArrowheads="1"/>
          </p:cNvSpPr>
          <p:nvPr/>
        </p:nvSpPr>
        <p:spPr bwMode="auto">
          <a:xfrm>
            <a:off x="228600" y="15875"/>
            <a:ext cx="800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Courier New" pitchFamily="49" charset="0"/>
              </a:defRPr>
            </a:lvl1pPr>
            <a:lvl2pPr marL="742950" indent="-285750" eaLnBrk="0" hangingPunct="0">
              <a:defRPr b="1">
                <a:solidFill>
                  <a:schemeClr val="tx1"/>
                </a:solidFill>
                <a:latin typeface="Courier New" pitchFamily="49" charset="0"/>
              </a:defRPr>
            </a:lvl2pPr>
            <a:lvl3pPr marL="1143000" indent="-228600" eaLnBrk="0" hangingPunct="0">
              <a:defRPr b="1">
                <a:solidFill>
                  <a:schemeClr val="tx1"/>
                </a:solidFill>
                <a:latin typeface="Courier New" pitchFamily="49" charset="0"/>
              </a:defRPr>
            </a:lvl3pPr>
            <a:lvl4pPr marL="1600200" indent="-228600" eaLnBrk="0" hangingPunct="0">
              <a:defRPr b="1">
                <a:solidFill>
                  <a:schemeClr val="tx1"/>
                </a:solidFill>
                <a:latin typeface="Courier New" pitchFamily="49" charset="0"/>
              </a:defRPr>
            </a:lvl4pPr>
            <a:lvl5pPr marL="2057400" indent="-228600" eaLnBrk="0" hangingPunct="0">
              <a:defRPr b="1">
                <a:solidFill>
                  <a:schemeClr val="tx1"/>
                </a:solidFill>
                <a:latin typeface="Courier New" pitchFamily="49" charset="0"/>
              </a:defRPr>
            </a:lvl5pPr>
            <a:lvl6pPr marL="2514600" indent="-228600" eaLnBrk="0" fontAlgn="base" hangingPunct="0">
              <a:spcBef>
                <a:spcPct val="0"/>
              </a:spcBef>
              <a:spcAft>
                <a:spcPct val="0"/>
              </a:spcAft>
              <a:defRPr b="1">
                <a:solidFill>
                  <a:schemeClr val="tx1"/>
                </a:solidFill>
                <a:latin typeface="Courier New" pitchFamily="49" charset="0"/>
              </a:defRPr>
            </a:lvl6pPr>
            <a:lvl7pPr marL="2971800" indent="-228600" eaLnBrk="0" fontAlgn="base" hangingPunct="0">
              <a:spcBef>
                <a:spcPct val="0"/>
              </a:spcBef>
              <a:spcAft>
                <a:spcPct val="0"/>
              </a:spcAft>
              <a:defRPr b="1">
                <a:solidFill>
                  <a:schemeClr val="tx1"/>
                </a:solidFill>
                <a:latin typeface="Courier New" pitchFamily="49" charset="0"/>
              </a:defRPr>
            </a:lvl7pPr>
            <a:lvl8pPr marL="3429000" indent="-228600" eaLnBrk="0" fontAlgn="base" hangingPunct="0">
              <a:spcBef>
                <a:spcPct val="0"/>
              </a:spcBef>
              <a:spcAft>
                <a:spcPct val="0"/>
              </a:spcAft>
              <a:defRPr b="1">
                <a:solidFill>
                  <a:schemeClr val="tx1"/>
                </a:solidFill>
                <a:latin typeface="Courier New" pitchFamily="49" charset="0"/>
              </a:defRPr>
            </a:lvl8pPr>
            <a:lvl9pPr marL="3886200" indent="-228600" eaLnBrk="0" fontAlgn="base" hangingPunct="0">
              <a:spcBef>
                <a:spcPct val="0"/>
              </a:spcBef>
              <a:spcAft>
                <a:spcPct val="0"/>
              </a:spcAft>
              <a:defRPr b="1">
                <a:solidFill>
                  <a:schemeClr val="tx1"/>
                </a:solidFill>
                <a:latin typeface="Courier New" pitchFamily="49" charset="0"/>
              </a:defRPr>
            </a:lvl9pPr>
          </a:lstStyle>
          <a:p>
            <a:pPr eaLnBrk="1" fontAlgn="base" hangingPunct="1">
              <a:lnSpc>
                <a:spcPct val="87000"/>
              </a:lnSpc>
              <a:spcBef>
                <a:spcPct val="0"/>
              </a:spcBef>
              <a:spcAft>
                <a:spcPct val="0"/>
              </a:spcAft>
              <a:defRPr/>
            </a:pPr>
            <a:r>
              <a:rPr lang="en-US" sz="1500" dirty="0">
                <a:solidFill>
                  <a:srgbClr val="FFFFFF"/>
                </a:solidFill>
                <a:latin typeface="Arial" charset="0"/>
                <a:cs typeface="Arial" charset="0"/>
              </a:rPr>
              <a:t>Regression</a:t>
            </a:r>
          </a:p>
        </p:txBody>
      </p:sp>
      <p:sp>
        <p:nvSpPr>
          <p:cNvPr id="1031" name="Rectangle 8"/>
          <p:cNvSpPr>
            <a:spLocks noChangeArrowheads="1"/>
          </p:cNvSpPr>
          <p:nvPr/>
        </p:nvSpPr>
        <p:spPr bwMode="auto">
          <a:xfrm>
            <a:off x="8305800" y="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b="1" dirty="0">
                <a:solidFill>
                  <a:srgbClr val="FF0000"/>
                </a:solidFill>
                <a:cs typeface="Arial" charset="0"/>
              </a:rPr>
              <a:t>1</a:t>
            </a:r>
            <a:r>
              <a:rPr lang="en-US" b="1" dirty="0">
                <a:solidFill>
                  <a:prstClr val="white"/>
                </a:solidFill>
                <a:cs typeface="Arial" charset="0"/>
              </a:rPr>
              <a:t> - </a:t>
            </a:r>
            <a:fld id="{35128531-B7C2-4C95-A395-C2FD44F39887}" type="slidenum">
              <a:rPr lang="en-US" b="1">
                <a:solidFill>
                  <a:prstClr val="white"/>
                </a:solidFill>
                <a:cs typeface="Arial" charset="0"/>
              </a:rPr>
              <a:pPr fontAlgn="base">
                <a:spcBef>
                  <a:spcPct val="0"/>
                </a:spcBef>
                <a:spcAft>
                  <a:spcPct val="0"/>
                </a:spcAft>
              </a:pPr>
              <a:t>‹#›</a:t>
            </a:fld>
            <a:endParaRPr lang="en-US" b="1" dirty="0">
              <a:solidFill>
                <a:prstClr val="white"/>
              </a:solidFill>
              <a:cs typeface="Arial" charset="0"/>
            </a:endParaRPr>
          </a:p>
        </p:txBody>
      </p:sp>
      <p:grpSp>
        <p:nvGrpSpPr>
          <p:cNvPr id="4" name="Group 3"/>
          <p:cNvGrpSpPr/>
          <p:nvPr/>
        </p:nvGrpSpPr>
        <p:grpSpPr>
          <a:xfrm>
            <a:off x="6057900" y="6356817"/>
            <a:ext cx="3009900" cy="424983"/>
            <a:chOff x="6096000" y="6400800"/>
            <a:chExt cx="3009900" cy="424983"/>
          </a:xfrm>
        </p:grpSpPr>
        <p:pic>
          <p:nvPicPr>
            <p:cNvPr id="10" name="Picture 9" descr="logo647.png"/>
            <p:cNvPicPr>
              <a:picLocks noChangeAspect="1"/>
            </p:cNvPicPr>
            <p:nvPr userDrawn="1"/>
          </p:nvPicPr>
          <p:blipFill>
            <a:blip r:embed="rId6" cstate="print"/>
            <a:stretch>
              <a:fillRect/>
            </a:stretch>
          </p:blipFill>
          <p:spPr>
            <a:xfrm>
              <a:off x="6096000" y="6400800"/>
              <a:ext cx="1562100" cy="424983"/>
            </a:xfrm>
            <a:prstGeom prst="rect">
              <a:avLst/>
            </a:prstGeom>
          </p:spPr>
        </p:pic>
        <p:sp>
          <p:nvSpPr>
            <p:cNvPr id="12" name="TextBox 11"/>
            <p:cNvSpPr txBox="1"/>
            <p:nvPr userDrawn="1"/>
          </p:nvSpPr>
          <p:spPr>
            <a:xfrm>
              <a:off x="6896100" y="6463150"/>
              <a:ext cx="2209800" cy="304699"/>
            </a:xfrm>
            <a:prstGeom prst="rect">
              <a:avLst/>
            </a:prstGeom>
            <a:noFill/>
          </p:spPr>
          <p:txBody>
            <a:bodyPr wrap="square" rtlCol="0">
              <a:spAutoFit/>
            </a:bodyPr>
            <a:lstStyle/>
            <a:p>
              <a:pPr algn="r" fontAlgn="base">
                <a:spcBef>
                  <a:spcPct val="0"/>
                </a:spcBef>
                <a:spcAft>
                  <a:spcPct val="0"/>
                </a:spcAft>
              </a:pPr>
              <a:r>
                <a:rPr lang="en-US" sz="1200" spc="120" dirty="0">
                  <a:solidFill>
                    <a:prstClr val="white">
                      <a:lumMod val="50000"/>
                    </a:prstClr>
                  </a:solidFill>
                  <a:cs typeface="Arial" pitchFamily="34" charset="0"/>
                </a:rPr>
                <a:t>| CONFIDENTIAL</a:t>
              </a:r>
              <a:endParaRPr lang="en-US" sz="1200" spc="100" dirty="0">
                <a:solidFill>
                  <a:prstClr val="white">
                    <a:lumMod val="50000"/>
                  </a:prstClr>
                </a:solidFill>
                <a:cs typeface="Arial" pitchFamily="34" charset="0"/>
              </a:endParaRPr>
            </a:p>
          </p:txBody>
        </p:sp>
      </p:grpSp>
    </p:spTree>
    <p:extLst>
      <p:ext uri="{BB962C8B-B14F-4D97-AF65-F5344CB8AC3E}">
        <p14:creationId xmlns:p14="http://schemas.microsoft.com/office/powerpoint/2010/main" val="3037292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rtl="0" eaLnBrk="1" fontAlgn="base" hangingPunct="1">
        <a:spcBef>
          <a:spcPct val="0"/>
        </a:spcBef>
        <a:spcAft>
          <a:spcPct val="0"/>
        </a:spcAft>
        <a:defRPr sz="3200" b="1" kern="120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chemeClr val="tx2"/>
        </a:buClr>
        <a:buSzPct val="75000"/>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chemeClr val="tx2"/>
        </a:buClr>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chemeClr val="tx2"/>
        </a:buClr>
        <a:buSzPct val="75000"/>
        <a:buFont typeface="Wingdings" pitchFamily="2"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chemeClr val="tx2"/>
        </a:buClr>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685800" y="914400"/>
            <a:ext cx="7924800" cy="1447800"/>
          </a:xfrm>
        </p:spPr>
        <p:txBody>
          <a:bodyPr lIns="91439" tIns="45719" rIns="91439" bIns="45719"/>
          <a:lstStyle/>
          <a:p>
            <a:r>
              <a:rPr lang="en-US" dirty="0"/>
              <a:t>Computer Number Representations</a:t>
            </a:r>
            <a:endParaRPr lang="en-US" dirty="0">
              <a:latin typeface="Arial" charset="0"/>
              <a:cs typeface="Arial" charset="0"/>
            </a:endParaRPr>
          </a:p>
        </p:txBody>
      </p:sp>
    </p:spTree>
    <p:extLst>
      <p:ext uri="{BB962C8B-B14F-4D97-AF65-F5344CB8AC3E}">
        <p14:creationId xmlns:p14="http://schemas.microsoft.com/office/powerpoint/2010/main" val="17836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Complex Matrices</a:t>
            </a:r>
          </a:p>
        </p:txBody>
      </p:sp>
      <p:sp>
        <p:nvSpPr>
          <p:cNvPr id="6" name="Content Placeholder 5"/>
          <p:cNvSpPr>
            <a:spLocks noGrp="1"/>
          </p:cNvSpPr>
          <p:nvPr>
            <p:ph idx="1"/>
          </p:nvPr>
        </p:nvSpPr>
        <p:spPr>
          <a:xfrm>
            <a:off x="457200" y="1600200"/>
            <a:ext cx="8229600" cy="4648200"/>
          </a:xfrm>
        </p:spPr>
        <p:txBody>
          <a:bodyPr/>
          <a:lstStyle/>
          <a:p>
            <a:r>
              <a:rPr lang="en-US" dirty="0"/>
              <a:t>Real and complex parts are kept as separate matrices (to MATLAB, but the customer sees it as one matrix)</a:t>
            </a:r>
          </a:p>
          <a:p>
            <a:pPr lvl="1"/>
            <a:r>
              <a:rPr lang="en-US" dirty="0"/>
              <a:t>Complex matrices take twice as much memory as real matrices</a:t>
            </a:r>
          </a:p>
          <a:p>
            <a:r>
              <a:rPr lang="en-US" dirty="0"/>
              <a:t>If all imaginary parts in a matrix are 0, MATLAB will drop the imaginary part to save memory.</a:t>
            </a:r>
          </a:p>
          <a:p>
            <a:r>
              <a:rPr lang="en-US" dirty="0"/>
              <a:t>Imaginary unit is denoted by ‘</a:t>
            </a:r>
            <a:r>
              <a:rPr lang="en-US" dirty="0" err="1"/>
              <a:t>i</a:t>
            </a:r>
            <a:r>
              <a:rPr lang="en-US" dirty="0"/>
              <a:t>’.</a:t>
            </a:r>
          </a:p>
          <a:p>
            <a:pPr lvl="1"/>
            <a:r>
              <a:rPr lang="en-US" dirty="0"/>
              <a:t>Customers can use ‘j’, but MATLAB will still display ‘</a:t>
            </a:r>
            <a:r>
              <a:rPr lang="en-US" dirty="0" err="1"/>
              <a:t>i</a:t>
            </a:r>
            <a:r>
              <a:rPr lang="en-US" dirty="0"/>
              <a:t>’.</a:t>
            </a:r>
          </a:p>
        </p:txBody>
      </p:sp>
    </p:spTree>
    <p:custDataLst>
      <p:tags r:id="rId1"/>
    </p:custDataLst>
    <p:extLst>
      <p:ext uri="{BB962C8B-B14F-4D97-AF65-F5344CB8AC3E}">
        <p14:creationId xmlns:p14="http://schemas.microsoft.com/office/powerpoint/2010/main" val="27699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Sparse Matrices</a:t>
            </a:r>
          </a:p>
        </p:txBody>
      </p:sp>
      <p:sp>
        <p:nvSpPr>
          <p:cNvPr id="6" name="Content Placeholder 5"/>
          <p:cNvSpPr>
            <a:spLocks noGrp="1"/>
          </p:cNvSpPr>
          <p:nvPr>
            <p:ph idx="1"/>
          </p:nvPr>
        </p:nvSpPr>
        <p:spPr>
          <a:xfrm>
            <a:off x="457200" y="1600200"/>
            <a:ext cx="8229600" cy="4648200"/>
          </a:xfrm>
        </p:spPr>
        <p:txBody>
          <a:bodyPr/>
          <a:lstStyle/>
          <a:p>
            <a:r>
              <a:rPr lang="en-US" dirty="0"/>
              <a:t>Technically a matrix attribute, rather than a </a:t>
            </a:r>
            <a:r>
              <a:rPr lang="en-US" dirty="0" err="1"/>
              <a:t>datatype</a:t>
            </a:r>
            <a:endParaRPr lang="en-US" dirty="0"/>
          </a:p>
          <a:p>
            <a:r>
              <a:rPr lang="en-US" dirty="0"/>
              <a:t>Stores only the non-zero values in the matrix</a:t>
            </a:r>
          </a:p>
          <a:p>
            <a:r>
              <a:rPr lang="en-US" dirty="0"/>
              <a:t>Can save a significant amount of time and memory for matrices that are mostly 0.</a:t>
            </a:r>
          </a:p>
          <a:p>
            <a:r>
              <a:rPr lang="en-US" dirty="0"/>
              <a:t>Many matrix functions (eye, ones, rand, …) have sparse counterparts (</a:t>
            </a:r>
            <a:r>
              <a:rPr lang="en-US" dirty="0" err="1"/>
              <a:t>speye</a:t>
            </a:r>
            <a:r>
              <a:rPr lang="en-US" dirty="0"/>
              <a:t>, </a:t>
            </a:r>
            <a:r>
              <a:rPr lang="en-US" dirty="0" err="1"/>
              <a:t>spones</a:t>
            </a:r>
            <a:r>
              <a:rPr lang="en-US" dirty="0"/>
              <a:t>, </a:t>
            </a:r>
            <a:r>
              <a:rPr lang="en-US" dirty="0" err="1"/>
              <a:t>sprand</a:t>
            </a:r>
            <a:r>
              <a:rPr lang="en-US" dirty="0"/>
              <a:t>)</a:t>
            </a:r>
          </a:p>
        </p:txBody>
      </p:sp>
    </p:spTree>
    <p:extLst>
      <p:ext uri="{BB962C8B-B14F-4D97-AF65-F5344CB8AC3E}">
        <p14:creationId xmlns:p14="http://schemas.microsoft.com/office/powerpoint/2010/main" val="313951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Unsigned Integers</a:t>
            </a:r>
          </a:p>
        </p:txBody>
      </p:sp>
      <p:sp>
        <p:nvSpPr>
          <p:cNvPr id="6" name="Content Placeholder 5"/>
          <p:cNvSpPr>
            <a:spLocks noGrp="1"/>
          </p:cNvSpPr>
          <p:nvPr>
            <p:ph idx="1"/>
          </p:nvPr>
        </p:nvSpPr>
        <p:spPr/>
        <p:txBody>
          <a:bodyPr/>
          <a:lstStyle/>
          <a:p>
            <a:r>
              <a:rPr lang="en-US" dirty="0"/>
              <a:t>Use the position of the bit to represent the power.</a:t>
            </a:r>
          </a:p>
          <a:p>
            <a:endParaRPr lang="en-US" dirty="0"/>
          </a:p>
          <a:p>
            <a:endParaRPr lang="en-US" dirty="0"/>
          </a:p>
          <a:p>
            <a:endParaRPr lang="en-US" dirty="0"/>
          </a:p>
          <a:p>
            <a:endParaRPr lang="en-US" dirty="0"/>
          </a:p>
          <a:p>
            <a:pPr marL="0" indent="0">
              <a:buNone/>
            </a:pPr>
            <a:endParaRPr lang="en-US" dirty="0"/>
          </a:p>
          <a:p>
            <a:r>
              <a:rPr lang="en-US" dirty="0"/>
              <a:t>Largest number representable with N bits: 2</a:t>
            </a:r>
            <a:r>
              <a:rPr lang="en-US" baseline="30000" dirty="0"/>
              <a:t>N</a:t>
            </a:r>
            <a:r>
              <a:rPr lang="en-US" dirty="0"/>
              <a:t>-1</a:t>
            </a:r>
          </a:p>
          <a:p>
            <a:r>
              <a:rPr lang="en-US" dirty="0"/>
              <a:t>Distance between consecutive numbers: 1</a:t>
            </a:r>
          </a:p>
          <a:p>
            <a:r>
              <a:rPr lang="en-US" dirty="0"/>
              <a:t>MATLAB data types: uint8, uint16, uint32, uint64</a:t>
            </a:r>
          </a:p>
        </p:txBody>
      </p:sp>
      <p:graphicFrame>
        <p:nvGraphicFramePr>
          <p:cNvPr id="2" name="Table 1"/>
          <p:cNvGraphicFramePr>
            <a:graphicFrameLocks noGrp="1"/>
          </p:cNvGraphicFramePr>
          <p:nvPr>
            <p:extLst>
              <p:ext uri="{D42A27DB-BD31-4B8C-83A1-F6EECF244321}">
                <p14:modId xmlns:p14="http://schemas.microsoft.com/office/powerpoint/2010/main" val="3030009367"/>
              </p:ext>
            </p:extLst>
          </p:nvPr>
        </p:nvGraphicFramePr>
        <p:xfrm>
          <a:off x="1600200" y="2362200"/>
          <a:ext cx="5410200" cy="1524000"/>
        </p:xfrm>
        <a:graphic>
          <a:graphicData uri="http://schemas.openxmlformats.org/drawingml/2006/table">
            <a:tbl>
              <a:tblPr>
                <a:tableStyleId>{5C22544A-7EE6-4342-B048-85BDC9FD1C3A}</a:tableStyleId>
              </a:tblPr>
              <a:tblGrid>
                <a:gridCol w="676275">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6275">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6275">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tblGrid>
              <a:tr h="50800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r h="508000">
                <a:tc>
                  <a:txBody>
                    <a:bodyPr/>
                    <a:lstStyle/>
                    <a:p>
                      <a:pPr algn="ctr"/>
                      <a:r>
                        <a:rPr lang="en-US" dirty="0"/>
                        <a:t>2</a:t>
                      </a:r>
                      <a:r>
                        <a:rPr lang="en-US" baseline="30000" dirty="0"/>
                        <a:t>7</a:t>
                      </a:r>
                    </a:p>
                  </a:txBody>
                  <a:tcPr/>
                </a:tc>
                <a:tc>
                  <a:txBody>
                    <a:bodyPr/>
                    <a:lstStyle/>
                    <a:p>
                      <a:pPr algn="ctr"/>
                      <a:r>
                        <a:rPr lang="en-US" dirty="0"/>
                        <a:t>2</a:t>
                      </a:r>
                      <a:r>
                        <a:rPr lang="en-US" baseline="30000" dirty="0"/>
                        <a:t>6</a:t>
                      </a:r>
                    </a:p>
                  </a:txBody>
                  <a:tcPr/>
                </a:tc>
                <a:tc>
                  <a:txBody>
                    <a:bodyPr/>
                    <a:lstStyle/>
                    <a:p>
                      <a:pPr algn="ctr"/>
                      <a:r>
                        <a:rPr lang="en-US" dirty="0"/>
                        <a:t>2</a:t>
                      </a:r>
                      <a:r>
                        <a:rPr lang="en-US" baseline="30000" dirty="0"/>
                        <a:t>5</a:t>
                      </a:r>
                    </a:p>
                  </a:txBody>
                  <a:tcPr/>
                </a:tc>
                <a:tc>
                  <a:txBody>
                    <a:bodyPr/>
                    <a:lstStyle/>
                    <a:p>
                      <a:pPr algn="ctr"/>
                      <a:r>
                        <a:rPr lang="en-US" dirty="0"/>
                        <a:t>2</a:t>
                      </a:r>
                      <a:r>
                        <a:rPr lang="en-US" baseline="30000" dirty="0"/>
                        <a:t>4</a:t>
                      </a:r>
                    </a:p>
                  </a:txBody>
                  <a:tcPr/>
                </a:tc>
                <a:tc>
                  <a:txBody>
                    <a:bodyPr/>
                    <a:lstStyle/>
                    <a:p>
                      <a:pPr algn="ctr"/>
                      <a:r>
                        <a:rPr lang="en-US" dirty="0"/>
                        <a:t>2</a:t>
                      </a:r>
                      <a:r>
                        <a:rPr lang="en-US" baseline="30000" dirty="0"/>
                        <a:t>3</a:t>
                      </a:r>
                    </a:p>
                  </a:txBody>
                  <a:tcPr/>
                </a:tc>
                <a:tc>
                  <a:txBody>
                    <a:bodyPr/>
                    <a:lstStyle/>
                    <a:p>
                      <a:pPr algn="ctr"/>
                      <a:r>
                        <a:rPr lang="en-US" dirty="0"/>
                        <a:t>2</a:t>
                      </a:r>
                      <a:r>
                        <a:rPr lang="en-US" baseline="30000" dirty="0"/>
                        <a:t>2</a:t>
                      </a:r>
                    </a:p>
                  </a:txBody>
                  <a:tcPr/>
                </a:tc>
                <a:tc>
                  <a:txBody>
                    <a:bodyPr/>
                    <a:lstStyle/>
                    <a:p>
                      <a:pPr algn="ctr"/>
                      <a:r>
                        <a:rPr lang="en-US" dirty="0"/>
                        <a:t>2</a:t>
                      </a:r>
                      <a:r>
                        <a:rPr lang="en-US" baseline="30000" dirty="0"/>
                        <a:t>1</a:t>
                      </a:r>
                    </a:p>
                  </a:txBody>
                  <a:tcPr/>
                </a:tc>
                <a:tc>
                  <a:txBody>
                    <a:bodyPr/>
                    <a:lstStyle/>
                    <a:p>
                      <a:pPr algn="ctr"/>
                      <a:r>
                        <a:rPr lang="en-US" dirty="0"/>
                        <a:t>2</a:t>
                      </a:r>
                      <a:r>
                        <a:rPr lang="en-US" baseline="30000" dirty="0"/>
                        <a:t>0</a:t>
                      </a:r>
                    </a:p>
                  </a:txBody>
                  <a:tcPr/>
                </a:tc>
                <a:extLst>
                  <a:ext uri="{0D108BD9-81ED-4DB2-BD59-A6C34878D82A}">
                    <a16:rowId xmlns:a16="http://schemas.microsoft.com/office/drawing/2014/main" val="10001"/>
                  </a:ext>
                </a:extLst>
              </a:tr>
              <a:tr h="508000">
                <a:tc>
                  <a:txBody>
                    <a:bodyPr/>
                    <a:lstStyle/>
                    <a:p>
                      <a:pPr algn="ctr"/>
                      <a:r>
                        <a:rPr lang="en-US" dirty="0"/>
                        <a:t>128</a:t>
                      </a:r>
                    </a:p>
                  </a:txBody>
                  <a:tcPr/>
                </a:tc>
                <a:tc>
                  <a:txBody>
                    <a:bodyPr/>
                    <a:lstStyle/>
                    <a:p>
                      <a:pPr algn="ctr"/>
                      <a:r>
                        <a:rPr lang="en-US" dirty="0"/>
                        <a:t>64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428690" y="2438400"/>
            <a:ext cx="612668" cy="400110"/>
          </a:xfrm>
          <a:prstGeom prst="rect">
            <a:avLst/>
          </a:prstGeom>
          <a:noFill/>
        </p:spPr>
        <p:txBody>
          <a:bodyPr wrap="none" rtlCol="0">
            <a:spAutoFit/>
          </a:bodyPr>
          <a:lstStyle/>
          <a:p>
            <a:r>
              <a:rPr lang="en-US" sz="2000" dirty="0">
                <a:latin typeface="Arial" pitchFamily="34" charset="0"/>
                <a:cs typeface="Arial" pitchFamily="34" charset="0"/>
              </a:rPr>
              <a:t>Bits</a:t>
            </a:r>
          </a:p>
        </p:txBody>
      </p:sp>
      <p:sp>
        <p:nvSpPr>
          <p:cNvPr id="7" name="TextBox 6"/>
          <p:cNvSpPr txBox="1"/>
          <p:nvPr/>
        </p:nvSpPr>
        <p:spPr>
          <a:xfrm>
            <a:off x="428690" y="2895600"/>
            <a:ext cx="1098378" cy="400110"/>
          </a:xfrm>
          <a:prstGeom prst="rect">
            <a:avLst/>
          </a:prstGeom>
          <a:noFill/>
        </p:spPr>
        <p:txBody>
          <a:bodyPr wrap="none" rtlCol="0">
            <a:spAutoFit/>
          </a:bodyPr>
          <a:lstStyle/>
          <a:p>
            <a:r>
              <a:rPr lang="en-US" sz="2000" dirty="0">
                <a:latin typeface="Arial" pitchFamily="34" charset="0"/>
                <a:cs typeface="Arial" pitchFamily="34" charset="0"/>
              </a:rPr>
              <a:t>Position</a:t>
            </a:r>
          </a:p>
        </p:txBody>
      </p:sp>
      <p:cxnSp>
        <p:nvCxnSpPr>
          <p:cNvPr id="8" name="Straight Connector 7"/>
          <p:cNvCxnSpPr/>
          <p:nvPr/>
        </p:nvCxnSpPr>
        <p:spPr>
          <a:xfrm>
            <a:off x="1527068" y="3352800"/>
            <a:ext cx="5559532" cy="0"/>
          </a:xfrm>
          <a:prstGeom prst="line">
            <a:avLst/>
          </a:prstGeom>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142506" y="33528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2" name="TextBox 11"/>
          <p:cNvSpPr txBox="1"/>
          <p:nvPr/>
        </p:nvSpPr>
        <p:spPr>
          <a:xfrm>
            <a:off x="3505200" y="3356491"/>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TextBox 12"/>
          <p:cNvSpPr txBox="1"/>
          <p:nvPr/>
        </p:nvSpPr>
        <p:spPr>
          <a:xfrm>
            <a:off x="4147175" y="3356491"/>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4" name="TextBox 13"/>
          <p:cNvSpPr txBox="1"/>
          <p:nvPr/>
        </p:nvSpPr>
        <p:spPr>
          <a:xfrm>
            <a:off x="4800600" y="33528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5" name="TextBox 14"/>
          <p:cNvSpPr txBox="1"/>
          <p:nvPr/>
        </p:nvSpPr>
        <p:spPr>
          <a:xfrm>
            <a:off x="5486400" y="33528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6" name="TextBox 15"/>
          <p:cNvSpPr txBox="1"/>
          <p:nvPr/>
        </p:nvSpPr>
        <p:spPr>
          <a:xfrm>
            <a:off x="6172200" y="33528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7" name="TextBox 16"/>
          <p:cNvSpPr txBox="1"/>
          <p:nvPr/>
        </p:nvSpPr>
        <p:spPr>
          <a:xfrm>
            <a:off x="2819400" y="3369707"/>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8" name="TextBox 17"/>
          <p:cNvSpPr txBox="1"/>
          <p:nvPr/>
        </p:nvSpPr>
        <p:spPr>
          <a:xfrm>
            <a:off x="6934200" y="3369707"/>
            <a:ext cx="832279" cy="369332"/>
          </a:xfrm>
          <a:prstGeom prst="rect">
            <a:avLst/>
          </a:prstGeom>
          <a:noFill/>
        </p:spPr>
        <p:txBody>
          <a:bodyPr wrap="none" rtlCol="0">
            <a:spAutoFit/>
          </a:bodyPr>
          <a:lstStyle/>
          <a:p>
            <a:r>
              <a:rPr lang="en-US" dirty="0">
                <a:latin typeface="Arial" pitchFamily="34" charset="0"/>
                <a:cs typeface="Arial" pitchFamily="34" charset="0"/>
              </a:rPr>
              <a:t>=  203</a:t>
            </a:r>
          </a:p>
        </p:txBody>
      </p:sp>
    </p:spTree>
    <p:extLst>
      <p:ext uri="{BB962C8B-B14F-4D97-AF65-F5344CB8AC3E}">
        <p14:creationId xmlns:p14="http://schemas.microsoft.com/office/powerpoint/2010/main" val="19489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Signed integers</a:t>
            </a:r>
          </a:p>
        </p:txBody>
      </p:sp>
      <p:sp>
        <p:nvSpPr>
          <p:cNvPr id="6" name="Content Placeholder 5"/>
          <p:cNvSpPr>
            <a:spLocks noGrp="1"/>
          </p:cNvSpPr>
          <p:nvPr>
            <p:ph idx="1"/>
          </p:nvPr>
        </p:nvSpPr>
        <p:spPr/>
        <p:txBody>
          <a:bodyPr/>
          <a:lstStyle/>
          <a:p>
            <a:r>
              <a:rPr lang="en-US" dirty="0"/>
              <a:t>“Obvious” representation:</a:t>
            </a:r>
          </a:p>
          <a:p>
            <a:endParaRPr lang="en-US" dirty="0"/>
          </a:p>
          <a:p>
            <a:endParaRPr lang="en-US" dirty="0"/>
          </a:p>
          <a:p>
            <a:endParaRPr lang="en-US" dirty="0"/>
          </a:p>
          <a:p>
            <a:endParaRPr lang="en-US" dirty="0"/>
          </a:p>
          <a:p>
            <a:endParaRPr lang="en-US" dirty="0"/>
          </a:p>
          <a:p>
            <a:r>
              <a:rPr lang="en-US" dirty="0"/>
              <a:t>Called “signed magnitude” representation.</a:t>
            </a:r>
          </a:p>
          <a:p>
            <a:r>
              <a:rPr lang="en-US" dirty="0"/>
              <a:t>Computers don’t actually store signed integers this way.</a:t>
            </a:r>
          </a:p>
          <a:p>
            <a:endParaRPr lang="en-US" dirty="0"/>
          </a:p>
        </p:txBody>
      </p:sp>
      <p:sp>
        <p:nvSpPr>
          <p:cNvPr id="2" name="TextBox 1"/>
          <p:cNvSpPr txBox="1"/>
          <p:nvPr/>
        </p:nvSpPr>
        <p:spPr>
          <a:xfrm>
            <a:off x="1524000" y="2293262"/>
            <a:ext cx="54102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4" name="Left Brace 3"/>
          <p:cNvSpPr/>
          <p:nvPr/>
        </p:nvSpPr>
        <p:spPr>
          <a:xfrm rot="16200000">
            <a:off x="1371600" y="2647949"/>
            <a:ext cx="609600" cy="7620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3962400" y="1190624"/>
            <a:ext cx="609600" cy="36576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371600" y="3505200"/>
            <a:ext cx="522900" cy="430887"/>
          </a:xfrm>
          <a:prstGeom prst="rect">
            <a:avLst/>
          </a:prstGeom>
          <a:noFill/>
        </p:spPr>
        <p:txBody>
          <a:bodyPr wrap="none" rtlCol="0">
            <a:spAutoFit/>
          </a:bodyPr>
          <a:lstStyle/>
          <a:p>
            <a:r>
              <a:rPr lang="en-US" sz="2200" dirty="0">
                <a:latin typeface="Arial" pitchFamily="34" charset="0"/>
                <a:cs typeface="Arial" pitchFamily="34" charset="0"/>
              </a:rPr>
              <a:t>+/-</a:t>
            </a:r>
          </a:p>
        </p:txBody>
      </p:sp>
      <p:sp>
        <p:nvSpPr>
          <p:cNvPr id="9" name="TextBox 8"/>
          <p:cNvSpPr txBox="1"/>
          <p:nvPr/>
        </p:nvSpPr>
        <p:spPr>
          <a:xfrm>
            <a:off x="3352800" y="3505199"/>
            <a:ext cx="2027286" cy="430887"/>
          </a:xfrm>
          <a:prstGeom prst="rect">
            <a:avLst/>
          </a:prstGeom>
          <a:noFill/>
        </p:spPr>
        <p:txBody>
          <a:bodyPr wrap="none" rtlCol="0">
            <a:spAutoFit/>
          </a:bodyPr>
          <a:lstStyle/>
          <a:p>
            <a:r>
              <a:rPr lang="en-US" sz="2200" dirty="0">
                <a:latin typeface="Arial" pitchFamily="34" charset="0"/>
                <a:cs typeface="Arial" pitchFamily="34" charset="0"/>
              </a:rPr>
              <a:t>Treat like uint7</a:t>
            </a:r>
          </a:p>
        </p:txBody>
      </p:sp>
    </p:spTree>
    <p:custDataLst>
      <p:tags r:id="rId1"/>
    </p:custDataLst>
    <p:extLst>
      <p:ext uri="{BB962C8B-B14F-4D97-AF65-F5344CB8AC3E}">
        <p14:creationId xmlns:p14="http://schemas.microsoft.com/office/powerpoint/2010/main" val="403261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Signed integers</a:t>
            </a:r>
          </a:p>
        </p:txBody>
      </p:sp>
      <p:sp>
        <p:nvSpPr>
          <p:cNvPr id="6" name="Content Placeholder 5"/>
          <p:cNvSpPr>
            <a:spLocks noGrp="1"/>
          </p:cNvSpPr>
          <p:nvPr>
            <p:ph idx="1"/>
          </p:nvPr>
        </p:nvSpPr>
        <p:spPr/>
        <p:txBody>
          <a:bodyPr/>
          <a:lstStyle/>
          <a:p>
            <a:r>
              <a:rPr lang="en-US" sz="1800" dirty="0"/>
              <a:t>Obvious” representation:</a:t>
            </a:r>
          </a:p>
          <a:p>
            <a:endParaRPr lang="en-US" dirty="0"/>
          </a:p>
          <a:p>
            <a:endParaRPr lang="en-US" dirty="0"/>
          </a:p>
          <a:p>
            <a:endParaRPr lang="en-US" dirty="0"/>
          </a:p>
          <a:p>
            <a:endParaRPr lang="en-US" dirty="0"/>
          </a:p>
          <a:p>
            <a:endParaRPr lang="en-US" dirty="0"/>
          </a:p>
          <a:p>
            <a:r>
              <a:rPr lang="en-US" sz="1800" dirty="0"/>
              <a:t> Add (11001011) to (01001011) , with simple rules of binary arithmetic, what do you get?</a:t>
            </a:r>
          </a:p>
          <a:p>
            <a:pPr marL="0" indent="0">
              <a:buNone/>
            </a:pPr>
            <a:endParaRPr lang="en-US" sz="1800" dirty="0"/>
          </a:p>
          <a:p>
            <a:r>
              <a:rPr lang="en-US" sz="1800" dirty="0"/>
              <a:t>What does (10000000) stand for?</a:t>
            </a:r>
          </a:p>
        </p:txBody>
      </p:sp>
      <p:sp>
        <p:nvSpPr>
          <p:cNvPr id="2" name="TextBox 1"/>
          <p:cNvSpPr txBox="1"/>
          <p:nvPr/>
        </p:nvSpPr>
        <p:spPr>
          <a:xfrm>
            <a:off x="1524000" y="2293262"/>
            <a:ext cx="54102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4" name="Left Brace 3"/>
          <p:cNvSpPr/>
          <p:nvPr/>
        </p:nvSpPr>
        <p:spPr>
          <a:xfrm rot="16200000">
            <a:off x="1371600" y="2647949"/>
            <a:ext cx="609600" cy="7620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3962400" y="1190624"/>
            <a:ext cx="609600" cy="36576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371600" y="3505200"/>
            <a:ext cx="522900" cy="430887"/>
          </a:xfrm>
          <a:prstGeom prst="rect">
            <a:avLst/>
          </a:prstGeom>
          <a:noFill/>
        </p:spPr>
        <p:txBody>
          <a:bodyPr wrap="none" rtlCol="0">
            <a:spAutoFit/>
          </a:bodyPr>
          <a:lstStyle/>
          <a:p>
            <a:r>
              <a:rPr lang="en-US" sz="2200" dirty="0">
                <a:latin typeface="Arial" pitchFamily="34" charset="0"/>
                <a:cs typeface="Arial" pitchFamily="34" charset="0"/>
              </a:rPr>
              <a:t>+/-</a:t>
            </a:r>
          </a:p>
        </p:txBody>
      </p:sp>
      <p:sp>
        <p:nvSpPr>
          <p:cNvPr id="9" name="TextBox 8"/>
          <p:cNvSpPr txBox="1"/>
          <p:nvPr/>
        </p:nvSpPr>
        <p:spPr>
          <a:xfrm>
            <a:off x="3352800" y="3505199"/>
            <a:ext cx="2027286" cy="430887"/>
          </a:xfrm>
          <a:prstGeom prst="rect">
            <a:avLst/>
          </a:prstGeom>
          <a:noFill/>
        </p:spPr>
        <p:txBody>
          <a:bodyPr wrap="none" rtlCol="0">
            <a:spAutoFit/>
          </a:bodyPr>
          <a:lstStyle/>
          <a:p>
            <a:r>
              <a:rPr lang="en-US" sz="2200" dirty="0">
                <a:latin typeface="Arial" pitchFamily="34" charset="0"/>
                <a:cs typeface="Arial" pitchFamily="34" charset="0"/>
              </a:rPr>
              <a:t>Treat like uint7</a:t>
            </a:r>
          </a:p>
        </p:txBody>
      </p:sp>
    </p:spTree>
    <p:extLst>
      <p:ext uri="{BB962C8B-B14F-4D97-AF65-F5344CB8AC3E}">
        <p14:creationId xmlns:p14="http://schemas.microsoft.com/office/powerpoint/2010/main" val="387141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Signed integers</a:t>
            </a:r>
          </a:p>
        </p:txBody>
      </p:sp>
      <p:sp>
        <p:nvSpPr>
          <p:cNvPr id="6" name="Content Placeholder 5"/>
          <p:cNvSpPr>
            <a:spLocks noGrp="1"/>
          </p:cNvSpPr>
          <p:nvPr>
            <p:ph idx="1"/>
          </p:nvPr>
        </p:nvSpPr>
        <p:spPr/>
        <p:txBody>
          <a:bodyPr/>
          <a:lstStyle/>
          <a:p>
            <a:r>
              <a:rPr lang="en-US" dirty="0"/>
              <a:t>Actual representation:</a:t>
            </a:r>
          </a:p>
          <a:p>
            <a:endParaRPr lang="en-US" dirty="0"/>
          </a:p>
          <a:p>
            <a:endParaRPr lang="en-US" dirty="0"/>
          </a:p>
          <a:p>
            <a:endParaRPr lang="en-US" dirty="0"/>
          </a:p>
          <a:p>
            <a:endParaRPr lang="en-US" dirty="0"/>
          </a:p>
          <a:p>
            <a:endParaRPr lang="en-US" dirty="0"/>
          </a:p>
          <a:p>
            <a:r>
              <a:rPr lang="en-US" dirty="0"/>
              <a:t>Called “Twos complement” representation.</a:t>
            </a:r>
          </a:p>
          <a:p>
            <a:r>
              <a:rPr lang="en-US" dirty="0"/>
              <a:t>Easy to design hardware to implement arithmetic with this representation</a:t>
            </a:r>
          </a:p>
          <a:p>
            <a:r>
              <a:rPr lang="en-US" dirty="0"/>
              <a:t>MATLAB data types: int8, int16, int32, int64</a:t>
            </a:r>
          </a:p>
          <a:p>
            <a:endParaRPr lang="en-US" dirty="0"/>
          </a:p>
        </p:txBody>
      </p:sp>
      <p:sp>
        <p:nvSpPr>
          <p:cNvPr id="2" name="TextBox 1"/>
          <p:cNvSpPr txBox="1"/>
          <p:nvPr/>
        </p:nvSpPr>
        <p:spPr>
          <a:xfrm>
            <a:off x="1524000" y="2293262"/>
            <a:ext cx="54102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4" name="Left Brace 3"/>
          <p:cNvSpPr/>
          <p:nvPr/>
        </p:nvSpPr>
        <p:spPr>
          <a:xfrm rot="16200000">
            <a:off x="1371600" y="2647949"/>
            <a:ext cx="609600" cy="7620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3962400" y="1190624"/>
            <a:ext cx="609600" cy="36576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371600" y="3505200"/>
            <a:ext cx="522900" cy="430887"/>
          </a:xfrm>
          <a:prstGeom prst="rect">
            <a:avLst/>
          </a:prstGeom>
          <a:noFill/>
        </p:spPr>
        <p:txBody>
          <a:bodyPr wrap="none" rtlCol="0">
            <a:spAutoFit/>
          </a:bodyPr>
          <a:lstStyle/>
          <a:p>
            <a:r>
              <a:rPr lang="en-US" sz="2200" dirty="0">
                <a:latin typeface="Arial" pitchFamily="34" charset="0"/>
                <a:cs typeface="Arial" pitchFamily="34" charset="0"/>
              </a:rPr>
              <a:t>+/-</a:t>
            </a:r>
          </a:p>
        </p:txBody>
      </p:sp>
      <p:sp>
        <p:nvSpPr>
          <p:cNvPr id="9" name="TextBox 8"/>
          <p:cNvSpPr txBox="1"/>
          <p:nvPr/>
        </p:nvSpPr>
        <p:spPr>
          <a:xfrm>
            <a:off x="2438400" y="3505200"/>
            <a:ext cx="6172200" cy="430887"/>
          </a:xfrm>
          <a:prstGeom prst="rect">
            <a:avLst/>
          </a:prstGeom>
          <a:noFill/>
        </p:spPr>
        <p:txBody>
          <a:bodyPr wrap="square" rtlCol="0">
            <a:spAutoFit/>
          </a:bodyPr>
          <a:lstStyle/>
          <a:p>
            <a:r>
              <a:rPr lang="en-US" sz="2200" dirty="0">
                <a:latin typeface="Arial" pitchFamily="34" charset="0"/>
                <a:cs typeface="Arial" pitchFamily="34" charset="0"/>
              </a:rPr>
              <a:t>Treat like uint7, but subtract from 2</a:t>
            </a:r>
            <a:r>
              <a:rPr lang="en-US" sz="2200" baseline="30000" dirty="0">
                <a:latin typeface="Arial" pitchFamily="34" charset="0"/>
                <a:cs typeface="Arial" pitchFamily="34" charset="0"/>
              </a:rPr>
              <a:t>7</a:t>
            </a:r>
            <a:r>
              <a:rPr lang="en-US" sz="2200" dirty="0">
                <a:latin typeface="Arial" pitchFamily="34" charset="0"/>
                <a:cs typeface="Arial" pitchFamily="34" charset="0"/>
              </a:rPr>
              <a:t> if negative</a:t>
            </a:r>
            <a:endParaRPr lang="en-US" sz="2200" baseline="3000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69935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Signed integers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( 1 1 0 0 1 0 1 1)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 (  </m:t>
                      </m:r>
                      <m:r>
                        <a:rPr lang="en-US" sz="1600" b="0" i="1" dirty="0" smtClean="0">
                          <a:latin typeface="Cambria Math" panose="02040503050406030204" pitchFamily="18" charset="0"/>
                        </a:rPr>
                        <m:t>−1</m:t>
                      </m:r>
                      <m:r>
                        <a:rPr lang="en-US" sz="1600" i="1" dirty="0" smtClean="0">
                          <a:latin typeface="Cambria Math" panose="02040503050406030204" pitchFamily="18" charset="0"/>
                        </a:rPr>
                        <m:t> ∗ </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7</m:t>
                          </m:r>
                        </m:sup>
                      </m:sSup>
                      <m:r>
                        <a:rPr lang="en-US" sz="1600" i="1" dirty="0" smtClean="0">
                          <a:latin typeface="Cambria Math" panose="02040503050406030204" pitchFamily="18" charset="0"/>
                        </a:rPr>
                        <m:t> + 1∗ </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6</m:t>
                          </m:r>
                        </m:sup>
                      </m:sSup>
                      <m:r>
                        <a:rPr lang="en-US" sz="1600" i="1" dirty="0" smtClean="0">
                          <a:latin typeface="Cambria Math" panose="02040503050406030204" pitchFamily="18" charset="0"/>
                        </a:rPr>
                        <m:t> + 0∗</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5</m:t>
                          </m:r>
                        </m:sup>
                      </m:sSup>
                      <m:r>
                        <a:rPr lang="en-US" sz="1600" i="1" dirty="0" smtClean="0">
                          <a:latin typeface="Cambria Math" panose="02040503050406030204" pitchFamily="18" charset="0"/>
                        </a:rPr>
                        <m:t> + 0∗</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4</m:t>
                          </m:r>
                        </m:sup>
                      </m:sSup>
                      <m:r>
                        <a:rPr lang="en-US" sz="1600" i="1" dirty="0" smtClean="0">
                          <a:latin typeface="Cambria Math" panose="02040503050406030204" pitchFamily="18" charset="0"/>
                        </a:rPr>
                        <m:t> + 1∗</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3</m:t>
                          </m:r>
                        </m:sup>
                      </m:sSup>
                      <m:r>
                        <a:rPr lang="en-US" sz="1600" i="1" dirty="0" smtClean="0">
                          <a:latin typeface="Cambria Math" panose="02040503050406030204" pitchFamily="18" charset="0"/>
                        </a:rPr>
                        <m:t> + 0 ∗ </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2</m:t>
                          </m:r>
                        </m:sup>
                      </m:sSup>
                      <m:r>
                        <a:rPr lang="en-US" sz="1600" i="1" dirty="0" smtClean="0">
                          <a:latin typeface="Cambria Math" panose="02040503050406030204" pitchFamily="18" charset="0"/>
                        </a:rPr>
                        <m:t> + 1∗</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1</m:t>
                          </m:r>
                        </m:sup>
                      </m:sSup>
                      <m:r>
                        <a:rPr lang="en-US" sz="1600" i="1" dirty="0" smtClean="0">
                          <a:latin typeface="Cambria Math" panose="02040503050406030204" pitchFamily="18" charset="0"/>
                        </a:rPr>
                        <m:t> + 1∗ </m:t>
                      </m:r>
                      <m:sSup>
                        <m:sSupPr>
                          <m:ctrlPr>
                            <a:rPr lang="en-US" sz="160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i="1" dirty="0" smtClean="0">
                              <a:latin typeface="Cambria Math" panose="02040503050406030204" pitchFamily="18" charset="0"/>
                            </a:rPr>
                            <m:t>0</m:t>
                          </m:r>
                        </m:sup>
                      </m:sSup>
                      <m:r>
                        <a:rPr lang="en-US" sz="1600" i="1" dirty="0" smtClean="0">
                          <a:latin typeface="Cambria Math" panose="02040503050406030204" pitchFamily="18" charset="0"/>
                        </a:rPr>
                        <m:t>)</m:t>
                      </m:r>
                    </m:oMath>
                  </m:oMathPara>
                </a14:m>
                <a:endParaRPr lang="en-US" sz="1800" dirty="0"/>
              </a:p>
              <a:p>
                <a:pPr marL="0" indent="0">
                  <a:buNone/>
                </a:pPr>
                <a:endParaRPr lang="en-US" sz="1800" dirty="0"/>
              </a:p>
              <a:p>
                <a:pPr marL="0" indent="0">
                  <a:buNone/>
                </a:pPr>
                <a:r>
                  <a:rPr lang="en-US" sz="1800" dirty="0"/>
                  <a:t>Which is -53 in decimal number system</a:t>
                </a:r>
              </a:p>
              <a:p>
                <a:pPr marL="0" indent="0">
                  <a:buNone/>
                </a:pPr>
                <a:endParaRPr lang="en-US" sz="1800" dirty="0"/>
              </a:p>
              <a:p>
                <a:pPr marL="0" indent="0">
                  <a:buNone/>
                </a:pPr>
                <a:r>
                  <a:rPr lang="en-US" sz="1800" dirty="0"/>
                  <a:t>Its two’s complement is (00110101) or 53 , </a:t>
                </a:r>
                <a:r>
                  <a:rPr lang="en-US" sz="1800" dirty="0">
                    <a:solidFill>
                      <a:srgbClr val="FF0000"/>
                    </a:solidFill>
                  </a:rPr>
                  <a:t>not (01001011) which is 75! . </a:t>
                </a:r>
                <a:r>
                  <a:rPr lang="en-US" sz="1800" dirty="0"/>
                  <a:t>An easy way to get the 2’s complement is to flip the bits and add one to the result.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604"/>
                </a:stretch>
              </a:blipFill>
            </p:spPr>
            <p:txBody>
              <a:bodyPr/>
              <a:lstStyle/>
              <a:p>
                <a:r>
                  <a:rPr lang="en-US">
                    <a:noFill/>
                  </a:rPr>
                  <a:t> </a:t>
                </a:r>
              </a:p>
            </p:txBody>
          </p:sp>
        </mc:Fallback>
      </mc:AlternateContent>
      <p:sp>
        <p:nvSpPr>
          <p:cNvPr id="2" name="TextBox 1"/>
          <p:cNvSpPr txBox="1"/>
          <p:nvPr/>
        </p:nvSpPr>
        <p:spPr>
          <a:xfrm>
            <a:off x="1576812" y="1271826"/>
            <a:ext cx="54102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4" name="Left Brace 3"/>
          <p:cNvSpPr/>
          <p:nvPr/>
        </p:nvSpPr>
        <p:spPr>
          <a:xfrm rot="16200000">
            <a:off x="1424412" y="1626513"/>
            <a:ext cx="609600" cy="7620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4015212" y="169188"/>
            <a:ext cx="609600" cy="36576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467761" y="2302788"/>
            <a:ext cx="522900" cy="430887"/>
          </a:xfrm>
          <a:prstGeom prst="rect">
            <a:avLst/>
          </a:prstGeom>
          <a:noFill/>
        </p:spPr>
        <p:txBody>
          <a:bodyPr wrap="none" rtlCol="0">
            <a:spAutoFit/>
          </a:bodyPr>
          <a:lstStyle/>
          <a:p>
            <a:r>
              <a:rPr lang="en-US" sz="2200" dirty="0">
                <a:latin typeface="Arial" pitchFamily="34" charset="0"/>
                <a:cs typeface="Arial" pitchFamily="34" charset="0"/>
              </a:rPr>
              <a:t>+/-</a:t>
            </a:r>
          </a:p>
        </p:txBody>
      </p:sp>
      <p:sp>
        <p:nvSpPr>
          <p:cNvPr id="9" name="TextBox 8"/>
          <p:cNvSpPr txBox="1"/>
          <p:nvPr/>
        </p:nvSpPr>
        <p:spPr>
          <a:xfrm>
            <a:off x="2124546" y="2302787"/>
            <a:ext cx="6172200" cy="430887"/>
          </a:xfrm>
          <a:prstGeom prst="rect">
            <a:avLst/>
          </a:prstGeom>
          <a:noFill/>
        </p:spPr>
        <p:txBody>
          <a:bodyPr wrap="square" rtlCol="0">
            <a:spAutoFit/>
          </a:bodyPr>
          <a:lstStyle/>
          <a:p>
            <a:r>
              <a:rPr lang="en-US" sz="2200" dirty="0">
                <a:latin typeface="Arial" pitchFamily="34" charset="0"/>
                <a:cs typeface="Arial" pitchFamily="34" charset="0"/>
              </a:rPr>
              <a:t>Treat like uint7, but subtract from 2</a:t>
            </a:r>
            <a:r>
              <a:rPr lang="en-US" sz="2200" baseline="30000" dirty="0">
                <a:latin typeface="Arial" pitchFamily="34" charset="0"/>
                <a:cs typeface="Arial" pitchFamily="34" charset="0"/>
              </a:rPr>
              <a:t>7</a:t>
            </a:r>
            <a:r>
              <a:rPr lang="en-US" sz="2200" dirty="0">
                <a:latin typeface="Arial" pitchFamily="34" charset="0"/>
                <a:cs typeface="Arial" pitchFamily="34" charset="0"/>
              </a:rPr>
              <a:t> if negative</a:t>
            </a:r>
            <a:endParaRPr lang="en-US" sz="2200" baseline="30000" dirty="0">
              <a:latin typeface="Arial" pitchFamily="34" charset="0"/>
              <a:cs typeface="Arial" pitchFamily="34" charset="0"/>
            </a:endParaRPr>
          </a:p>
        </p:txBody>
      </p:sp>
    </p:spTree>
    <p:extLst>
      <p:ext uri="{BB962C8B-B14F-4D97-AF65-F5344CB8AC3E}">
        <p14:creationId xmlns:p14="http://schemas.microsoft.com/office/powerpoint/2010/main" val="354646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Table of Integer Types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62342395"/>
              </p:ext>
            </p:extLst>
          </p:nvPr>
        </p:nvGraphicFramePr>
        <p:xfrm>
          <a:off x="457200" y="2209800"/>
          <a:ext cx="80772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70840">
                <a:tc>
                  <a:txBody>
                    <a:bodyPr/>
                    <a:lstStyle/>
                    <a:p>
                      <a:pPr algn="ctr"/>
                      <a:endParaRPr lang="en-US" dirty="0">
                        <a:solidFill>
                          <a:schemeClr val="accent5">
                            <a:lumMod val="50000"/>
                          </a:schemeClr>
                        </a:solidFill>
                      </a:endParaRPr>
                    </a:p>
                  </a:txBody>
                  <a:tcPr/>
                </a:tc>
                <a:tc>
                  <a:txBody>
                    <a:bodyPr/>
                    <a:lstStyle/>
                    <a:p>
                      <a:pPr algn="ctr"/>
                      <a:r>
                        <a:rPr lang="en-US" dirty="0">
                          <a:solidFill>
                            <a:schemeClr val="accent5">
                              <a:lumMod val="50000"/>
                            </a:schemeClr>
                          </a:solidFill>
                        </a:rPr>
                        <a:t>Range</a:t>
                      </a:r>
                      <a:r>
                        <a:rPr lang="en-US" baseline="0" dirty="0">
                          <a:solidFill>
                            <a:schemeClr val="accent5">
                              <a:lumMod val="50000"/>
                            </a:schemeClr>
                          </a:solidFill>
                        </a:rPr>
                        <a:t> for Unsigned</a:t>
                      </a:r>
                      <a:endParaRPr lang="en-US" dirty="0">
                        <a:solidFill>
                          <a:schemeClr val="accent5">
                            <a:lumMod val="50000"/>
                          </a:schemeClr>
                        </a:solidFill>
                      </a:endParaRPr>
                    </a:p>
                  </a:txBody>
                  <a:tcPr/>
                </a:tc>
                <a:tc>
                  <a:txBody>
                    <a:bodyPr/>
                    <a:lstStyle/>
                    <a:p>
                      <a:pPr algn="ctr"/>
                      <a:r>
                        <a:rPr lang="en-US" dirty="0">
                          <a:solidFill>
                            <a:schemeClr val="accent5">
                              <a:lumMod val="50000"/>
                            </a:schemeClr>
                          </a:solidFill>
                        </a:rPr>
                        <a:t>Range</a:t>
                      </a:r>
                      <a:r>
                        <a:rPr lang="en-US" baseline="0" dirty="0">
                          <a:solidFill>
                            <a:schemeClr val="accent5">
                              <a:lumMod val="50000"/>
                            </a:schemeClr>
                          </a:solidFill>
                        </a:rPr>
                        <a:t> for Signed</a:t>
                      </a:r>
                      <a:endParaRPr lang="en-US" dirty="0">
                        <a:solidFill>
                          <a:schemeClr val="accent5">
                            <a:lumMod val="50000"/>
                          </a:schemeClr>
                        </a:solidFill>
                      </a:endParaRPr>
                    </a:p>
                  </a:txBody>
                  <a:tcPr/>
                </a:tc>
                <a:tc>
                  <a:txBody>
                    <a:bodyPr/>
                    <a:lstStyle/>
                    <a:p>
                      <a:pPr algn="ctr"/>
                      <a:r>
                        <a:rPr lang="en-US" dirty="0">
                          <a:solidFill>
                            <a:schemeClr val="accent5">
                              <a:lumMod val="50000"/>
                            </a:schemeClr>
                          </a:solidFill>
                        </a:rPr>
                        <a:t>Bytes</a:t>
                      </a:r>
                    </a:p>
                  </a:txBody>
                  <a:tcPr/>
                </a:tc>
                <a:extLst>
                  <a:ext uri="{0D108BD9-81ED-4DB2-BD59-A6C34878D82A}">
                    <a16:rowId xmlns:a16="http://schemas.microsoft.com/office/drawing/2014/main" val="10000"/>
                  </a:ext>
                </a:extLst>
              </a:tr>
              <a:tr h="370840">
                <a:tc>
                  <a:txBody>
                    <a:bodyPr/>
                    <a:lstStyle/>
                    <a:p>
                      <a:pPr algn="ctr"/>
                      <a:r>
                        <a:rPr lang="en-US" dirty="0"/>
                        <a:t>int8</a:t>
                      </a:r>
                    </a:p>
                  </a:txBody>
                  <a:tcPr/>
                </a:tc>
                <a:tc>
                  <a:txBody>
                    <a:bodyPr/>
                    <a:lstStyle/>
                    <a:p>
                      <a:pPr algn="ctr"/>
                      <a:r>
                        <a:rPr lang="en-US" dirty="0"/>
                        <a:t>0 to 255</a:t>
                      </a:r>
                    </a:p>
                  </a:txBody>
                  <a:tcPr/>
                </a:tc>
                <a:tc>
                  <a:txBody>
                    <a:bodyPr/>
                    <a:lstStyle/>
                    <a:p>
                      <a:pPr algn="ctr"/>
                      <a:r>
                        <a:rPr lang="en-US" dirty="0"/>
                        <a:t>-128</a:t>
                      </a:r>
                      <a:r>
                        <a:rPr lang="en-US" baseline="0" dirty="0"/>
                        <a:t> to 127</a:t>
                      </a:r>
                      <a:endParaRPr lang="en-US" dirty="0"/>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int16</a:t>
                      </a:r>
                    </a:p>
                  </a:txBody>
                  <a:tcPr/>
                </a:tc>
                <a:tc>
                  <a:txBody>
                    <a:bodyPr/>
                    <a:lstStyle/>
                    <a:p>
                      <a:pPr algn="ctr"/>
                      <a:r>
                        <a:rPr lang="en-US" dirty="0"/>
                        <a:t>0 to 65,535</a:t>
                      </a:r>
                    </a:p>
                  </a:txBody>
                  <a:tcPr/>
                </a:tc>
                <a:tc>
                  <a:txBody>
                    <a:bodyPr/>
                    <a:lstStyle/>
                    <a:p>
                      <a:pPr algn="ctr"/>
                      <a:r>
                        <a:rPr lang="en-US" dirty="0"/>
                        <a:t>-32,768 to 32,767</a:t>
                      </a:r>
                    </a:p>
                  </a:txBody>
                  <a:tcPr/>
                </a:tc>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dirty="0"/>
                        <a:t>int32</a:t>
                      </a:r>
                    </a:p>
                  </a:txBody>
                  <a:tcPr/>
                </a:tc>
                <a:tc>
                  <a:txBody>
                    <a:bodyPr/>
                    <a:lstStyle/>
                    <a:p>
                      <a:pPr algn="ctr"/>
                      <a:r>
                        <a:rPr lang="en-US" dirty="0"/>
                        <a:t>0 to 4,294,967,295</a:t>
                      </a:r>
                    </a:p>
                  </a:txBody>
                  <a:tcPr/>
                </a:tc>
                <a:tc>
                  <a:txBody>
                    <a:bodyPr/>
                    <a:lstStyle/>
                    <a:p>
                      <a:pPr algn="ctr"/>
                      <a:r>
                        <a:rPr lang="en-US" dirty="0"/>
                        <a:t>-2,147,483,647 to 2,147,483,647</a:t>
                      </a:r>
                    </a:p>
                  </a:txBody>
                  <a:tcPr/>
                </a:tc>
                <a:tc>
                  <a:txBody>
                    <a:bodyPr/>
                    <a:lstStyle/>
                    <a:p>
                      <a:pPr algn="ctr"/>
                      <a:r>
                        <a:rPr lang="en-US" dirty="0"/>
                        <a:t>4</a:t>
                      </a:r>
                    </a:p>
                  </a:txBody>
                  <a:tcPr/>
                </a:tc>
                <a:extLst>
                  <a:ext uri="{0D108BD9-81ED-4DB2-BD59-A6C34878D82A}">
                    <a16:rowId xmlns:a16="http://schemas.microsoft.com/office/drawing/2014/main" val="10003"/>
                  </a:ext>
                </a:extLst>
              </a:tr>
              <a:tr h="370840">
                <a:tc>
                  <a:txBody>
                    <a:bodyPr/>
                    <a:lstStyle/>
                    <a:p>
                      <a:pPr algn="ctr"/>
                      <a:r>
                        <a:rPr lang="en-US" dirty="0"/>
                        <a:t>int64</a:t>
                      </a:r>
                    </a:p>
                  </a:txBody>
                  <a:tcPr/>
                </a:tc>
                <a:tc>
                  <a:txBody>
                    <a:bodyPr/>
                    <a:lstStyle/>
                    <a:p>
                      <a:pPr algn="ctr"/>
                      <a:r>
                        <a:rPr lang="en-US" dirty="0"/>
                        <a:t>0 to 2</a:t>
                      </a:r>
                      <a:r>
                        <a:rPr lang="en-US" baseline="30000" dirty="0"/>
                        <a:t>64</a:t>
                      </a:r>
                      <a:r>
                        <a:rPr lang="en-US" dirty="0"/>
                        <a:t>-1</a:t>
                      </a:r>
                    </a:p>
                  </a:txBody>
                  <a:tcPr/>
                </a:tc>
                <a:tc>
                  <a:txBody>
                    <a:bodyPr/>
                    <a:lstStyle/>
                    <a:p>
                      <a:pPr algn="ctr"/>
                      <a:r>
                        <a:rPr lang="en-US" dirty="0"/>
                        <a:t>-2</a:t>
                      </a:r>
                      <a:r>
                        <a:rPr lang="en-US" baseline="30000" dirty="0"/>
                        <a:t>63</a:t>
                      </a:r>
                      <a:r>
                        <a:rPr lang="en-US" dirty="0"/>
                        <a:t> to 2</a:t>
                      </a:r>
                      <a:r>
                        <a:rPr lang="en-US" baseline="30000" dirty="0"/>
                        <a:t>63</a:t>
                      </a:r>
                      <a:r>
                        <a:rPr lang="en-US" dirty="0"/>
                        <a:t>-1</a:t>
                      </a:r>
                    </a:p>
                  </a:txBody>
                  <a:tcPr/>
                </a:tc>
                <a:tc>
                  <a:txBody>
                    <a:bodyPr/>
                    <a:lstStyle/>
                    <a:p>
                      <a:pPr algn="ctr"/>
                      <a:r>
                        <a:rPr lang="en-US" dirty="0"/>
                        <a:t>8</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533400" y="5105400"/>
            <a:ext cx="8475397" cy="769441"/>
          </a:xfrm>
          <a:prstGeom prst="rect">
            <a:avLst/>
          </a:prstGeom>
          <a:noFill/>
        </p:spPr>
        <p:txBody>
          <a:bodyPr wrap="none" rtlCol="0">
            <a:spAutoFit/>
          </a:bodyPr>
          <a:lstStyle/>
          <a:p>
            <a:r>
              <a:rPr lang="en-US" sz="2200" dirty="0">
                <a:latin typeface="Arial" pitchFamily="34" charset="0"/>
                <a:cs typeface="Arial" pitchFamily="34" charset="0"/>
              </a:rPr>
              <a:t>Q: For signed datatypes, why is the negative limit an even number </a:t>
            </a:r>
          </a:p>
          <a:p>
            <a:r>
              <a:rPr lang="en-US" sz="2200" dirty="0">
                <a:latin typeface="Arial" pitchFamily="34" charset="0"/>
                <a:cs typeface="Arial" pitchFamily="34" charset="0"/>
              </a:rPr>
              <a:t>while the positive limit an odd number?</a:t>
            </a:r>
          </a:p>
        </p:txBody>
      </p:sp>
    </p:spTree>
    <p:custDataLst>
      <p:tags r:id="rId1"/>
    </p:custDataLst>
    <p:extLst>
      <p:ext uri="{BB962C8B-B14F-4D97-AF65-F5344CB8AC3E}">
        <p14:creationId xmlns:p14="http://schemas.microsoft.com/office/powerpoint/2010/main" val="257563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Fixed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229600" cy="4648200"/>
          </a:xfrm>
        </p:spPr>
        <p:txBody>
          <a:bodyPr/>
          <a:lstStyle/>
          <a:p>
            <a:r>
              <a:rPr lang="en-US" dirty="0"/>
              <a:t>So how can we represent decimals? Fixed point </a:t>
            </a:r>
            <a:r>
              <a:rPr lang="en-US" dirty="0" err="1"/>
              <a:t>datatypes</a:t>
            </a:r>
            <a:endParaRPr lang="en-US" dirty="0"/>
          </a:p>
          <a:p>
            <a:r>
              <a:rPr lang="en-US" dirty="0"/>
              <a:t>Just like integer </a:t>
            </a:r>
            <a:r>
              <a:rPr lang="en-US" dirty="0" err="1"/>
              <a:t>datatypes</a:t>
            </a:r>
            <a:r>
              <a:rPr lang="en-US" dirty="0"/>
              <a:t>, but with the decimal point shifted.</a:t>
            </a:r>
          </a:p>
          <a:p>
            <a:r>
              <a:rPr lang="en-US" dirty="0"/>
              <a:t>Example: (8 bits, with a shift of 5)</a:t>
            </a:r>
          </a:p>
          <a:p>
            <a:endParaRPr lang="en-US" dirty="0"/>
          </a:p>
        </p:txBody>
      </p:sp>
      <p:sp>
        <p:nvSpPr>
          <p:cNvPr id="4" name="TextBox 3"/>
          <p:cNvSpPr txBox="1"/>
          <p:nvPr/>
        </p:nvSpPr>
        <p:spPr>
          <a:xfrm>
            <a:off x="1952623" y="4073066"/>
            <a:ext cx="47244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19" name="Arc 18"/>
          <p:cNvSpPr/>
          <p:nvPr/>
        </p:nvSpPr>
        <p:spPr>
          <a:xfrm>
            <a:off x="5457825" y="4278984"/>
            <a:ext cx="533400" cy="381000"/>
          </a:xfrm>
          <a:prstGeom prst="arc">
            <a:avLst>
              <a:gd name="adj1" fmla="val 21336305"/>
              <a:gd name="adj2" fmla="val 10800000"/>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3819523" y="4288509"/>
            <a:ext cx="533400" cy="381000"/>
          </a:xfrm>
          <a:prstGeom prst="arc">
            <a:avLst>
              <a:gd name="adj1" fmla="val 21336305"/>
              <a:gd name="adj2" fmla="val 10800000"/>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4924425" y="4313453"/>
            <a:ext cx="533400" cy="381000"/>
          </a:xfrm>
          <a:prstGeom prst="arc">
            <a:avLst>
              <a:gd name="adj1" fmla="val 21336305"/>
              <a:gd name="adj2" fmla="val 10800000"/>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4371975" y="4313453"/>
            <a:ext cx="533400" cy="381000"/>
          </a:xfrm>
          <a:prstGeom prst="arc">
            <a:avLst>
              <a:gd name="adj1" fmla="val 21336305"/>
              <a:gd name="adj2" fmla="val 10800000"/>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3286123" y="4313453"/>
            <a:ext cx="533400" cy="381000"/>
          </a:xfrm>
          <a:prstGeom prst="arc">
            <a:avLst>
              <a:gd name="adj1" fmla="val 21336305"/>
              <a:gd name="adj2" fmla="val 10800000"/>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862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Fixed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229600" cy="4648200"/>
          </a:xfrm>
        </p:spPr>
        <p:txBody>
          <a:bodyPr/>
          <a:lstStyle/>
          <a:p>
            <a:r>
              <a:rPr lang="en-US" dirty="0"/>
              <a:t>So how can we represent decimals? Fixed point </a:t>
            </a:r>
            <a:r>
              <a:rPr lang="en-US" dirty="0" err="1"/>
              <a:t>datatypes</a:t>
            </a:r>
            <a:endParaRPr lang="en-US" dirty="0"/>
          </a:p>
          <a:p>
            <a:r>
              <a:rPr lang="en-US" dirty="0"/>
              <a:t>Just like integer </a:t>
            </a:r>
            <a:r>
              <a:rPr lang="en-US" dirty="0" err="1"/>
              <a:t>datatypes</a:t>
            </a:r>
            <a:r>
              <a:rPr lang="en-US" dirty="0"/>
              <a:t>, but with the decimal point shifted.</a:t>
            </a:r>
          </a:p>
          <a:p>
            <a:r>
              <a:rPr lang="en-US" dirty="0"/>
              <a:t>Example: (8 bits, with a shift of 5)</a:t>
            </a:r>
          </a:p>
          <a:p>
            <a:endParaRPr lang="en-US" dirty="0"/>
          </a:p>
        </p:txBody>
      </p:sp>
      <p:sp>
        <p:nvSpPr>
          <p:cNvPr id="4" name="TextBox 3"/>
          <p:cNvSpPr txBox="1"/>
          <p:nvPr/>
        </p:nvSpPr>
        <p:spPr>
          <a:xfrm>
            <a:off x="1952623" y="4073066"/>
            <a:ext cx="4724400" cy="430887"/>
          </a:xfrm>
          <a:prstGeom prst="rect">
            <a:avLst/>
          </a:prstGeom>
          <a:noFill/>
        </p:spPr>
        <p:txBody>
          <a:bodyPr wrap="square" rtlCol="0">
            <a:spAutoFit/>
          </a:bodyPr>
          <a:lstStyle/>
          <a:p>
            <a:r>
              <a:rPr lang="en-US" sz="2200" dirty="0">
                <a:latin typeface="Arial" pitchFamily="34" charset="0"/>
                <a:cs typeface="Arial" pitchFamily="34" charset="0"/>
              </a:rPr>
              <a:t>1     1     0.    0     1     0     1     1</a:t>
            </a:r>
          </a:p>
        </p:txBody>
      </p:sp>
      <p:sp>
        <p:nvSpPr>
          <p:cNvPr id="12" name="Left Brace 11"/>
          <p:cNvSpPr/>
          <p:nvPr/>
        </p:nvSpPr>
        <p:spPr>
          <a:xfrm rot="16200000">
            <a:off x="3733798" y="2776297"/>
            <a:ext cx="609600" cy="41148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842739" y="5319471"/>
            <a:ext cx="4391715" cy="430887"/>
          </a:xfrm>
          <a:prstGeom prst="rect">
            <a:avLst/>
          </a:prstGeom>
          <a:noFill/>
        </p:spPr>
        <p:txBody>
          <a:bodyPr wrap="none" rtlCol="0">
            <a:spAutoFit/>
          </a:bodyPr>
          <a:lstStyle/>
          <a:p>
            <a:r>
              <a:rPr lang="en-US" sz="2200" dirty="0">
                <a:latin typeface="Arial" pitchFamily="34" charset="0"/>
                <a:cs typeface="Arial" pitchFamily="34" charset="0"/>
              </a:rPr>
              <a:t>Treat like uint8, but multiply by 2</a:t>
            </a:r>
            <a:r>
              <a:rPr lang="en-US" sz="2200" baseline="30000" dirty="0">
                <a:latin typeface="Arial" pitchFamily="34" charset="0"/>
                <a:cs typeface="Arial" pitchFamily="34" charset="0"/>
              </a:rPr>
              <a:t>-5</a:t>
            </a:r>
          </a:p>
        </p:txBody>
      </p:sp>
    </p:spTree>
    <p:extLst>
      <p:ext uri="{BB962C8B-B14F-4D97-AF65-F5344CB8AC3E}">
        <p14:creationId xmlns:p14="http://schemas.microsoft.com/office/powerpoint/2010/main" val="253694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SzPct val="130000"/>
              <a:buNone/>
              <a:defRPr/>
            </a:pPr>
            <a:r>
              <a:rPr lang="en-US" altLang="ja-JP" sz="2000" b="1" kern="0" dirty="0">
                <a:solidFill>
                  <a:srgbClr val="000000"/>
                </a:solidFill>
              </a:rPr>
              <a:t>The attendee will be able to:</a:t>
            </a:r>
          </a:p>
          <a:p>
            <a:pPr lvl="1">
              <a:lnSpc>
                <a:spcPct val="150000"/>
              </a:lnSpc>
              <a:buFont typeface="Arial" pitchFamily="34" charset="0"/>
              <a:buChar char="•"/>
            </a:pPr>
            <a:endParaRPr lang="en-US" sz="1800" dirty="0"/>
          </a:p>
          <a:p>
            <a:pPr lvl="1">
              <a:lnSpc>
                <a:spcPct val="150000"/>
              </a:lnSpc>
              <a:buFont typeface="Arial" pitchFamily="34" charset="0"/>
              <a:buChar char="•"/>
            </a:pPr>
            <a:r>
              <a:rPr lang="en-US" sz="1800" dirty="0"/>
              <a:t>Identify the </a:t>
            </a:r>
            <a:r>
              <a:rPr lang="en-US" sz="1800" dirty="0" err="1"/>
              <a:t>datatypes</a:t>
            </a:r>
            <a:r>
              <a:rPr lang="en-US" sz="1800" dirty="0"/>
              <a:t> available in MATLAB and how each </a:t>
            </a:r>
            <a:r>
              <a:rPr lang="en-US" sz="1800" dirty="0" err="1"/>
              <a:t>datatype</a:t>
            </a:r>
            <a:r>
              <a:rPr lang="en-US" sz="1800" dirty="0"/>
              <a:t> represents numbers</a:t>
            </a:r>
          </a:p>
          <a:p>
            <a:pPr lvl="1">
              <a:lnSpc>
                <a:spcPct val="150000"/>
              </a:lnSpc>
              <a:buFont typeface="Arial" pitchFamily="34" charset="0"/>
              <a:buChar char="•"/>
            </a:pPr>
            <a:endParaRPr lang="en-US" sz="1800" dirty="0"/>
          </a:p>
          <a:p>
            <a:pPr lvl="1">
              <a:lnSpc>
                <a:spcPct val="150000"/>
              </a:lnSpc>
              <a:buFont typeface="Arial" pitchFamily="34" charset="0"/>
              <a:buChar char="•"/>
            </a:pPr>
            <a:r>
              <a:rPr lang="en-US" sz="1800" dirty="0"/>
              <a:t>Recognize common customer issues arising from a misunderstanding of how computers represent numbers</a:t>
            </a:r>
          </a:p>
          <a:p>
            <a:pPr lvl="1">
              <a:lnSpc>
                <a:spcPct val="150000"/>
              </a:lnSpc>
              <a:buFont typeface="Arial" pitchFamily="34" charset="0"/>
              <a:buChar char="•"/>
            </a:pPr>
            <a:endParaRPr lang="en-US" sz="1800" dirty="0"/>
          </a:p>
          <a:p>
            <a:pPr lvl="1">
              <a:lnSpc>
                <a:spcPct val="150000"/>
              </a:lnSpc>
              <a:buFont typeface="Arial" pitchFamily="34" charset="0"/>
              <a:buChar char="•"/>
            </a:pPr>
            <a:endParaRPr lang="en-US" sz="1800" dirty="0">
              <a:latin typeface="Calibri"/>
              <a:ea typeface="Times New Roman"/>
              <a:cs typeface="Times New Roman"/>
            </a:endParaRPr>
          </a:p>
        </p:txBody>
      </p:sp>
      <p:sp>
        <p:nvSpPr>
          <p:cNvPr id="5" name="Title 1"/>
          <p:cNvSpPr>
            <a:spLocks noGrp="1"/>
          </p:cNvSpPr>
          <p:nvPr>
            <p:ph type="title"/>
          </p:nvPr>
        </p:nvSpPr>
        <p:spPr>
          <a:xfrm>
            <a:off x="457200" y="558800"/>
            <a:ext cx="8077200" cy="1143000"/>
          </a:xfrm>
        </p:spPr>
        <p:txBody>
          <a:bodyPr/>
          <a:lstStyle/>
          <a:p>
            <a:r>
              <a:rPr lang="en-US" sz="3200" dirty="0">
                <a:latin typeface="Arial" charset="0"/>
                <a:cs typeface="Arial" charset="0"/>
              </a:rPr>
              <a:t>Learning Objectives</a:t>
            </a:r>
          </a:p>
        </p:txBody>
      </p:sp>
    </p:spTree>
    <p:extLst>
      <p:ext uri="{BB962C8B-B14F-4D97-AF65-F5344CB8AC3E}">
        <p14:creationId xmlns:p14="http://schemas.microsoft.com/office/powerpoint/2010/main" val="231020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19200" y="1676400"/>
            <a:ext cx="6934200" cy="2808923"/>
          </a:xfrm>
          <a:prstGeom prst="rect">
            <a:avLst/>
          </a:prstGeom>
        </p:spPr>
      </p:pic>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Fixed Point </a:t>
            </a:r>
            <a:r>
              <a:rPr lang="en-US" sz="3200" dirty="0" err="1">
                <a:latin typeface="Arial" charset="0"/>
                <a:cs typeface="Arial" charset="0"/>
              </a:rPr>
              <a:t>Datatypes</a:t>
            </a:r>
            <a:endParaRPr lang="en-US" sz="3200" dirty="0">
              <a:latin typeface="Arial" charset="0"/>
              <a:cs typeface="Arial" charset="0"/>
            </a:endParaRPr>
          </a:p>
        </p:txBody>
      </p:sp>
    </p:spTree>
    <p:extLst>
      <p:ext uri="{BB962C8B-B14F-4D97-AF65-F5344CB8AC3E}">
        <p14:creationId xmlns:p14="http://schemas.microsoft.com/office/powerpoint/2010/main" val="2800811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Fixed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077200" cy="4648200"/>
          </a:xfrm>
        </p:spPr>
        <p:txBody>
          <a:bodyPr/>
          <a:lstStyle/>
          <a:p>
            <a:r>
              <a:rPr lang="en-US" dirty="0"/>
              <a:t>The shift is encoded in the </a:t>
            </a:r>
            <a:r>
              <a:rPr lang="en-US" dirty="0" err="1"/>
              <a:t>datatype</a:t>
            </a:r>
            <a:r>
              <a:rPr lang="en-US" dirty="0"/>
              <a:t> (rather than the data itself), so the decimal point is “fixed”.</a:t>
            </a:r>
          </a:p>
          <a:p>
            <a:endParaRPr lang="en-US" dirty="0"/>
          </a:p>
          <a:p>
            <a:r>
              <a:rPr lang="en-US" dirty="0"/>
              <a:t>Base MATLAB does not have any fixed point </a:t>
            </a:r>
            <a:r>
              <a:rPr lang="en-US" dirty="0" err="1"/>
              <a:t>datatypes</a:t>
            </a:r>
            <a:r>
              <a:rPr lang="en-US" dirty="0"/>
              <a:t>.</a:t>
            </a:r>
          </a:p>
          <a:p>
            <a:endParaRPr lang="en-US" dirty="0"/>
          </a:p>
          <a:p>
            <a:r>
              <a:rPr lang="en-US" dirty="0"/>
              <a:t>Fixed Point Designer (CDA) provides support for fixed point </a:t>
            </a:r>
            <a:r>
              <a:rPr lang="en-US" dirty="0" err="1"/>
              <a:t>datatypes</a:t>
            </a:r>
            <a:r>
              <a:rPr lang="en-US" dirty="0"/>
              <a:t> for hardware.</a:t>
            </a:r>
          </a:p>
          <a:p>
            <a:endParaRPr lang="en-US" dirty="0"/>
          </a:p>
        </p:txBody>
      </p:sp>
    </p:spTree>
    <p:extLst>
      <p:ext uri="{BB962C8B-B14F-4D97-AF65-F5344CB8AC3E}">
        <p14:creationId xmlns:p14="http://schemas.microsoft.com/office/powerpoint/2010/main" val="3251024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Drawbacks of Fixed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077200" cy="4648200"/>
          </a:xfrm>
        </p:spPr>
        <p:txBody>
          <a:bodyPr/>
          <a:lstStyle/>
          <a:p>
            <a:r>
              <a:rPr lang="en-US" dirty="0"/>
              <a:t>Low dynamic range</a:t>
            </a:r>
          </a:p>
          <a:p>
            <a:pPr lvl="1"/>
            <a:r>
              <a:rPr lang="en-US" dirty="0"/>
              <a:t>To distinguish values differing by 1e-6, we need a shift of 20</a:t>
            </a:r>
          </a:p>
          <a:p>
            <a:pPr lvl="1"/>
            <a:r>
              <a:rPr lang="en-US" dirty="0"/>
              <a:t>This leaves a small number of bits to represent the integer part</a:t>
            </a:r>
          </a:p>
          <a:p>
            <a:pPr lvl="1"/>
            <a:endParaRPr lang="en-US" dirty="0"/>
          </a:p>
          <a:p>
            <a:r>
              <a:rPr lang="en-US" dirty="0"/>
              <a:t>Inconsistent relative error</a:t>
            </a:r>
          </a:p>
          <a:p>
            <a:pPr lvl="1"/>
            <a:r>
              <a:rPr lang="en-US" dirty="0"/>
              <a:t>When representing large numbers, the low order bits are wasted on storing noise</a:t>
            </a:r>
          </a:p>
          <a:p>
            <a:pPr lvl="1"/>
            <a:r>
              <a:rPr lang="en-US" dirty="0"/>
              <a:t>When representing small numbers, the high order bits are wasted on storing 0’s.</a:t>
            </a:r>
          </a:p>
        </p:txBody>
      </p:sp>
    </p:spTree>
    <p:extLst>
      <p:ext uri="{BB962C8B-B14F-4D97-AF65-F5344CB8AC3E}">
        <p14:creationId xmlns:p14="http://schemas.microsoft.com/office/powerpoint/2010/main" val="277701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Floating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077200" cy="4648200"/>
          </a:xfrm>
        </p:spPr>
        <p:txBody>
          <a:bodyPr/>
          <a:lstStyle/>
          <a:p>
            <a:r>
              <a:rPr lang="en-US" dirty="0"/>
              <a:t>Stores the shift as part of the data itself.</a:t>
            </a:r>
          </a:p>
          <a:p>
            <a:endParaRPr lang="en-US" dirty="0"/>
          </a:p>
          <a:p>
            <a:r>
              <a:rPr lang="en-US" dirty="0"/>
              <a:t>Analogous to scientific notation for numbers.</a:t>
            </a:r>
          </a:p>
          <a:p>
            <a:endParaRPr lang="en-US" dirty="0"/>
          </a:p>
          <a:p>
            <a:r>
              <a:rPr lang="en-US" dirty="0"/>
              <a:t>Example: (64 bit double precision)</a:t>
            </a:r>
          </a:p>
          <a:p>
            <a:endParaRPr lang="en-US" dirty="0"/>
          </a:p>
          <a:p>
            <a:endParaRPr lang="en-US" dirty="0"/>
          </a:p>
        </p:txBody>
      </p:sp>
      <p:sp>
        <p:nvSpPr>
          <p:cNvPr id="2" name="TextBox 1"/>
          <p:cNvSpPr txBox="1"/>
          <p:nvPr/>
        </p:nvSpPr>
        <p:spPr>
          <a:xfrm>
            <a:off x="533400" y="4199751"/>
            <a:ext cx="7848600" cy="307777"/>
          </a:xfrm>
          <a:prstGeom prst="rect">
            <a:avLst/>
          </a:prstGeom>
          <a:noFill/>
        </p:spPr>
        <p:txBody>
          <a:bodyPr wrap="square" rtlCol="0">
            <a:spAutoFit/>
          </a:bodyPr>
          <a:lstStyle/>
          <a:p>
            <a:pPr lvl="1"/>
            <a:r>
              <a:rPr lang="en-US" sz="1400" dirty="0"/>
              <a:t>0    10000000110    1001011000000000000000000000000000000000000000000000</a:t>
            </a:r>
          </a:p>
        </p:txBody>
      </p:sp>
      <p:sp>
        <p:nvSpPr>
          <p:cNvPr id="7" name="Left Brace 6"/>
          <p:cNvSpPr/>
          <p:nvPr/>
        </p:nvSpPr>
        <p:spPr>
          <a:xfrm rot="16200000">
            <a:off x="4895850" y="2202478"/>
            <a:ext cx="609600" cy="52197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876800" y="5298102"/>
            <a:ext cx="831229" cy="430887"/>
          </a:xfrm>
          <a:prstGeom prst="rect">
            <a:avLst/>
          </a:prstGeom>
          <a:noFill/>
        </p:spPr>
        <p:txBody>
          <a:bodyPr wrap="square" rtlCol="0">
            <a:spAutoFit/>
          </a:bodyPr>
          <a:lstStyle/>
          <a:p>
            <a:r>
              <a:rPr lang="en-US" sz="2200" dirty="0">
                <a:latin typeface="Arial" pitchFamily="34" charset="0"/>
                <a:cs typeface="Arial" pitchFamily="34" charset="0"/>
              </a:rPr>
              <a:t>Data</a:t>
            </a:r>
          </a:p>
        </p:txBody>
      </p:sp>
      <p:sp>
        <p:nvSpPr>
          <p:cNvPr id="9" name="Left Brace 8"/>
          <p:cNvSpPr/>
          <p:nvPr/>
        </p:nvSpPr>
        <p:spPr>
          <a:xfrm rot="16200000">
            <a:off x="1676400" y="4202728"/>
            <a:ext cx="609600" cy="12192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608810" y="5252678"/>
            <a:ext cx="744778" cy="430887"/>
          </a:xfrm>
          <a:prstGeom prst="rect">
            <a:avLst/>
          </a:prstGeom>
          <a:noFill/>
        </p:spPr>
        <p:txBody>
          <a:bodyPr wrap="square" rtlCol="0">
            <a:spAutoFit/>
          </a:bodyPr>
          <a:lstStyle/>
          <a:p>
            <a:r>
              <a:rPr lang="en-US" sz="2200" dirty="0">
                <a:latin typeface="Arial" pitchFamily="34" charset="0"/>
                <a:cs typeface="Arial" pitchFamily="34" charset="0"/>
              </a:rPr>
              <a:t>Shift</a:t>
            </a:r>
          </a:p>
        </p:txBody>
      </p:sp>
      <p:cxnSp>
        <p:nvCxnSpPr>
          <p:cNvPr id="4" name="Straight Connector 3"/>
          <p:cNvCxnSpPr/>
          <p:nvPr/>
        </p:nvCxnSpPr>
        <p:spPr>
          <a:xfrm>
            <a:off x="1143000" y="4507528"/>
            <a:ext cx="0" cy="609600"/>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8538" y="5252677"/>
            <a:ext cx="748923" cy="430887"/>
          </a:xfrm>
          <a:prstGeom prst="rect">
            <a:avLst/>
          </a:prstGeom>
          <a:noFill/>
        </p:spPr>
        <p:txBody>
          <a:bodyPr wrap="none" rtlCol="0">
            <a:spAutoFit/>
          </a:bodyPr>
          <a:lstStyle/>
          <a:p>
            <a:r>
              <a:rPr lang="en-US" sz="2200" dirty="0">
                <a:latin typeface="Arial" pitchFamily="34" charset="0"/>
                <a:cs typeface="Arial" pitchFamily="34" charset="0"/>
              </a:rPr>
              <a:t>Sign</a:t>
            </a:r>
          </a:p>
        </p:txBody>
      </p:sp>
    </p:spTree>
    <p:extLst>
      <p:ext uri="{BB962C8B-B14F-4D97-AF65-F5344CB8AC3E}">
        <p14:creationId xmlns:p14="http://schemas.microsoft.com/office/powerpoint/2010/main" val="1466058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Floating Point </a:t>
            </a:r>
            <a:r>
              <a:rPr lang="en-US" sz="3200" dirty="0" err="1">
                <a:latin typeface="Arial" charset="0"/>
                <a:cs typeface="Arial" charset="0"/>
              </a:rPr>
              <a:t>Datatypes</a:t>
            </a:r>
            <a:endParaRPr lang="en-US" sz="3200" dirty="0">
              <a:latin typeface="Arial" charset="0"/>
              <a:cs typeface="Arial" charset="0"/>
            </a:endParaRPr>
          </a:p>
        </p:txBody>
      </p:sp>
      <p:sp>
        <p:nvSpPr>
          <p:cNvPr id="6" name="Content Placeholder 5"/>
          <p:cNvSpPr>
            <a:spLocks noGrp="1"/>
          </p:cNvSpPr>
          <p:nvPr>
            <p:ph idx="1"/>
          </p:nvPr>
        </p:nvSpPr>
        <p:spPr>
          <a:xfrm>
            <a:off x="457200" y="1600200"/>
            <a:ext cx="8077200" cy="4648200"/>
          </a:xfrm>
        </p:spPr>
        <p:txBody>
          <a:bodyPr/>
          <a:lstStyle/>
          <a:p>
            <a:r>
              <a:rPr lang="en-US" dirty="0"/>
              <a:t>MATLAB provides two floating point </a:t>
            </a:r>
            <a:r>
              <a:rPr lang="en-US" dirty="0" err="1"/>
              <a:t>datatypes</a:t>
            </a:r>
            <a:r>
              <a:rPr lang="en-US" dirty="0"/>
              <a:t>: </a:t>
            </a:r>
          </a:p>
          <a:p>
            <a:pPr lvl="1"/>
            <a:r>
              <a:rPr lang="en-US" dirty="0"/>
              <a:t>single 	(32 bits)</a:t>
            </a:r>
          </a:p>
          <a:p>
            <a:pPr lvl="1"/>
            <a:r>
              <a:rPr lang="en-US" dirty="0"/>
              <a:t>double 	(64 bits)</a:t>
            </a:r>
          </a:p>
          <a:p>
            <a:endParaRPr lang="en-US" dirty="0"/>
          </a:p>
          <a:p>
            <a:r>
              <a:rPr lang="en-US" dirty="0"/>
              <a:t>By default, every variable in MATLAB is of ‘double’ type.</a:t>
            </a:r>
          </a:p>
          <a:p>
            <a:endParaRPr lang="en-US" dirty="0"/>
          </a:p>
          <a:p>
            <a:endParaRPr lang="en-US" dirty="0"/>
          </a:p>
        </p:txBody>
      </p:sp>
    </p:spTree>
    <p:extLst>
      <p:ext uri="{BB962C8B-B14F-4D97-AF65-F5344CB8AC3E}">
        <p14:creationId xmlns:p14="http://schemas.microsoft.com/office/powerpoint/2010/main" val="162604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IEEE 754 Double Precision</a:t>
            </a:r>
          </a:p>
        </p:txBody>
      </p:sp>
      <p:sp>
        <p:nvSpPr>
          <p:cNvPr id="6" name="Content Placeholder 5"/>
          <p:cNvSpPr>
            <a:spLocks noGrp="1"/>
          </p:cNvSpPr>
          <p:nvPr>
            <p:ph idx="1"/>
          </p:nvPr>
        </p:nvSpPr>
        <p:spPr>
          <a:xfrm>
            <a:off x="457200" y="1600200"/>
            <a:ext cx="8077200" cy="4648200"/>
          </a:xfrm>
        </p:spPr>
        <p:txBody>
          <a:bodyPr/>
          <a:lstStyle/>
          <a:p>
            <a:endParaRPr lang="en-US" dirty="0"/>
          </a:p>
          <a:p>
            <a:endParaRPr lang="en-US" dirty="0"/>
          </a:p>
          <a:p>
            <a:endParaRPr lang="en-US" dirty="0"/>
          </a:p>
          <a:p>
            <a:endParaRPr lang="en-US" dirty="0"/>
          </a:p>
          <a:p>
            <a:endParaRPr lang="en-US" dirty="0"/>
          </a:p>
          <a:p>
            <a:r>
              <a:rPr lang="en-US" dirty="0"/>
              <a:t>Represents the number,</a:t>
            </a:r>
          </a:p>
        </p:txBody>
      </p:sp>
      <p:sp>
        <p:nvSpPr>
          <p:cNvPr id="4" name="TextBox 3"/>
          <p:cNvSpPr txBox="1"/>
          <p:nvPr/>
        </p:nvSpPr>
        <p:spPr>
          <a:xfrm>
            <a:off x="533400" y="1600200"/>
            <a:ext cx="7848600" cy="307777"/>
          </a:xfrm>
          <a:prstGeom prst="rect">
            <a:avLst/>
          </a:prstGeom>
          <a:noFill/>
        </p:spPr>
        <p:txBody>
          <a:bodyPr wrap="square" rtlCol="0">
            <a:spAutoFit/>
          </a:bodyPr>
          <a:lstStyle/>
          <a:p>
            <a:pPr lvl="1"/>
            <a:r>
              <a:rPr lang="en-US" sz="1400" dirty="0"/>
              <a:t>0    10000000110    1001011000000000000000000000000000000000000000000000</a:t>
            </a:r>
          </a:p>
        </p:txBody>
      </p:sp>
      <p:sp>
        <p:nvSpPr>
          <p:cNvPr id="7" name="Left Brace 6"/>
          <p:cNvSpPr/>
          <p:nvPr/>
        </p:nvSpPr>
        <p:spPr>
          <a:xfrm rot="16200000">
            <a:off x="4895850" y="-397073"/>
            <a:ext cx="609600" cy="52197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514850" y="2698551"/>
            <a:ext cx="2724150" cy="430887"/>
          </a:xfrm>
          <a:prstGeom prst="rect">
            <a:avLst/>
          </a:prstGeom>
          <a:noFill/>
        </p:spPr>
        <p:txBody>
          <a:bodyPr wrap="square" rtlCol="0">
            <a:spAutoFit/>
          </a:bodyPr>
          <a:lstStyle/>
          <a:p>
            <a:r>
              <a:rPr lang="en-US" sz="2200" dirty="0">
                <a:latin typeface="Arial" pitchFamily="34" charset="0"/>
                <a:cs typeface="Arial" pitchFamily="34" charset="0"/>
              </a:rPr>
              <a:t>Mantissa (52 bits)</a:t>
            </a:r>
          </a:p>
        </p:txBody>
      </p:sp>
      <p:sp>
        <p:nvSpPr>
          <p:cNvPr id="9" name="Left Brace 8"/>
          <p:cNvSpPr/>
          <p:nvPr/>
        </p:nvSpPr>
        <p:spPr>
          <a:xfrm rot="16200000">
            <a:off x="1676400" y="1603177"/>
            <a:ext cx="609600" cy="1219200"/>
          </a:xfrm>
          <a:prstGeom prst="leftBrace">
            <a:avLst>
              <a:gd name="adj1" fmla="val 19271"/>
              <a:gd name="adj2" fmla="val 50625"/>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608810" y="2653127"/>
            <a:ext cx="1972590" cy="430887"/>
          </a:xfrm>
          <a:prstGeom prst="rect">
            <a:avLst/>
          </a:prstGeom>
          <a:noFill/>
        </p:spPr>
        <p:txBody>
          <a:bodyPr wrap="square" rtlCol="0">
            <a:spAutoFit/>
          </a:bodyPr>
          <a:lstStyle/>
          <a:p>
            <a:r>
              <a:rPr lang="en-US" sz="2200" dirty="0">
                <a:latin typeface="Arial" pitchFamily="34" charset="0"/>
                <a:cs typeface="Arial" pitchFamily="34" charset="0"/>
              </a:rPr>
              <a:t>Shift (11 bits)</a:t>
            </a:r>
          </a:p>
        </p:txBody>
      </p:sp>
      <p:cxnSp>
        <p:nvCxnSpPr>
          <p:cNvPr id="11" name="Straight Connector 10"/>
          <p:cNvCxnSpPr/>
          <p:nvPr/>
        </p:nvCxnSpPr>
        <p:spPr>
          <a:xfrm>
            <a:off x="1143000" y="1907977"/>
            <a:ext cx="0" cy="609600"/>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8538" y="2653126"/>
            <a:ext cx="748923" cy="430887"/>
          </a:xfrm>
          <a:prstGeom prst="rect">
            <a:avLst/>
          </a:prstGeom>
          <a:noFill/>
        </p:spPr>
        <p:txBody>
          <a:bodyPr wrap="none" rtlCol="0">
            <a:spAutoFit/>
          </a:bodyPr>
          <a:lstStyle/>
          <a:p>
            <a:r>
              <a:rPr lang="en-US" sz="2200" dirty="0">
                <a:latin typeface="Arial" pitchFamily="34" charset="0"/>
                <a:cs typeface="Arial" pitchFamily="34" charset="0"/>
              </a:rPr>
              <a:t>Sign</a:t>
            </a:r>
          </a:p>
        </p:txBody>
      </p:sp>
      <mc:AlternateContent xmlns:mc="http://schemas.openxmlformats.org/markup-compatibility/2006" xmlns:a14="http://schemas.microsoft.com/office/drawing/2010/main">
        <mc:Choice Requires="a14">
          <p:sp>
            <p:nvSpPr>
              <p:cNvPr id="2" name="TextBox 1"/>
              <p:cNvSpPr txBox="1"/>
              <p:nvPr/>
            </p:nvSpPr>
            <p:spPr>
              <a:xfrm>
                <a:off x="1990725" y="4724400"/>
                <a:ext cx="6041077" cy="477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Arial" pitchFamily="34" charset="0"/>
                            </a:rPr>
                          </m:ctrlPr>
                        </m:sSupPr>
                        <m:e>
                          <m:d>
                            <m:dPr>
                              <m:ctrlPr>
                                <a:rPr lang="en-US" sz="2200" b="0" i="1" smtClean="0">
                                  <a:latin typeface="Cambria Math" panose="02040503050406030204" pitchFamily="18" charset="0"/>
                                  <a:cs typeface="Arial" pitchFamily="34" charset="0"/>
                                </a:rPr>
                              </m:ctrlPr>
                            </m:dPr>
                            <m:e>
                              <m:r>
                                <a:rPr lang="en-US" sz="2200" b="0" i="1" smtClean="0">
                                  <a:latin typeface="Cambria Math"/>
                                  <a:cs typeface="Arial" pitchFamily="34" charset="0"/>
                                </a:rPr>
                                <m:t>−1</m:t>
                              </m:r>
                            </m:e>
                          </m:d>
                        </m:e>
                        <m:sup>
                          <m:r>
                            <a:rPr lang="en-US" sz="2200" b="0" i="1" smtClean="0">
                              <a:latin typeface="Cambria Math"/>
                              <a:cs typeface="Arial" pitchFamily="34" charset="0"/>
                            </a:rPr>
                            <m:t>𝑆𝑖𝑔𝑛</m:t>
                          </m:r>
                        </m:sup>
                      </m:sSup>
                      <m:r>
                        <a:rPr lang="en-US" sz="2200" b="0" i="1" smtClean="0">
                          <a:latin typeface="Cambria Math"/>
                          <a:cs typeface="Arial" pitchFamily="34" charset="0"/>
                        </a:rPr>
                        <m:t>∗</m:t>
                      </m:r>
                      <m:sSup>
                        <m:sSupPr>
                          <m:ctrlPr>
                            <a:rPr lang="en-US" sz="2200" b="0" i="1" smtClean="0">
                              <a:latin typeface="Cambria Math" panose="02040503050406030204" pitchFamily="18" charset="0"/>
                              <a:cs typeface="Arial" pitchFamily="34" charset="0"/>
                            </a:rPr>
                          </m:ctrlPr>
                        </m:sSupPr>
                        <m:e>
                          <m:r>
                            <a:rPr lang="en-US" sz="2200" b="0" i="1" smtClean="0">
                              <a:latin typeface="Cambria Math"/>
                              <a:cs typeface="Arial" pitchFamily="34" charset="0"/>
                            </a:rPr>
                            <m:t>2</m:t>
                          </m:r>
                        </m:e>
                        <m:sup>
                          <m:r>
                            <a:rPr lang="en-US" sz="2200" b="0" i="1" smtClean="0">
                              <a:latin typeface="Cambria Math"/>
                              <a:cs typeface="Arial" pitchFamily="34" charset="0"/>
                            </a:rPr>
                            <m:t>𝑆h𝑖𝑓𝑡</m:t>
                          </m:r>
                          <m:r>
                            <a:rPr lang="en-US" sz="2200" b="0" i="1" smtClean="0">
                              <a:latin typeface="Cambria Math"/>
                              <a:cs typeface="Arial" pitchFamily="34" charset="0"/>
                            </a:rPr>
                            <m:t>−</m:t>
                          </m:r>
                          <m:sSup>
                            <m:sSupPr>
                              <m:ctrlPr>
                                <a:rPr lang="en-US" sz="2200" b="0" i="1" smtClean="0">
                                  <a:latin typeface="Cambria Math" panose="02040503050406030204" pitchFamily="18" charset="0"/>
                                  <a:cs typeface="Arial" pitchFamily="34" charset="0"/>
                                </a:rPr>
                              </m:ctrlPr>
                            </m:sSupPr>
                            <m:e>
                              <m:r>
                                <a:rPr lang="en-US" sz="2200" b="0" i="1" smtClean="0">
                                  <a:latin typeface="Cambria Math"/>
                                  <a:cs typeface="Arial" pitchFamily="34" charset="0"/>
                                </a:rPr>
                                <m:t>2</m:t>
                              </m:r>
                            </m:e>
                            <m:sup>
                              <m:r>
                                <a:rPr lang="en-US" sz="2200" b="0" i="1" smtClean="0">
                                  <a:latin typeface="Cambria Math"/>
                                  <a:cs typeface="Arial" pitchFamily="34" charset="0"/>
                                </a:rPr>
                                <m:t>10</m:t>
                              </m:r>
                            </m:sup>
                          </m:sSup>
                          <m:r>
                            <a:rPr lang="en-US" sz="2200" b="0" i="1" smtClean="0">
                              <a:latin typeface="Cambria Math"/>
                              <a:cs typeface="Arial" pitchFamily="34" charset="0"/>
                            </a:rPr>
                            <m:t>+1</m:t>
                          </m:r>
                        </m:sup>
                      </m:sSup>
                      <m:r>
                        <a:rPr lang="en-US" sz="2200" b="0" i="1" smtClean="0">
                          <a:latin typeface="Cambria Math"/>
                          <a:cs typeface="Arial" pitchFamily="34" charset="0"/>
                        </a:rPr>
                        <m:t>∗(1+</m:t>
                      </m:r>
                      <m:r>
                        <a:rPr lang="en-US" sz="2200" b="0" i="1" smtClean="0">
                          <a:latin typeface="Cambria Math"/>
                          <a:cs typeface="Arial" pitchFamily="34" charset="0"/>
                        </a:rPr>
                        <m:t>𝑀𝑎𝑛𝑡𝑖𝑠𝑠𝑎</m:t>
                      </m:r>
                      <m:r>
                        <a:rPr lang="en-US" sz="2200" b="0" i="1" smtClean="0">
                          <a:latin typeface="Cambria Math"/>
                          <a:cs typeface="Arial" pitchFamily="34" charset="0"/>
                        </a:rPr>
                        <m:t>∗</m:t>
                      </m:r>
                      <m:sSup>
                        <m:sSupPr>
                          <m:ctrlPr>
                            <a:rPr lang="en-US" sz="2200" b="0" i="1" smtClean="0">
                              <a:latin typeface="Cambria Math" panose="02040503050406030204" pitchFamily="18" charset="0"/>
                              <a:cs typeface="Arial" pitchFamily="34" charset="0"/>
                            </a:rPr>
                          </m:ctrlPr>
                        </m:sSupPr>
                        <m:e>
                          <m:r>
                            <a:rPr lang="en-US" sz="2200" b="0" i="1" smtClean="0">
                              <a:latin typeface="Cambria Math"/>
                              <a:cs typeface="Arial" pitchFamily="34" charset="0"/>
                            </a:rPr>
                            <m:t>2</m:t>
                          </m:r>
                        </m:e>
                        <m:sup>
                          <m:r>
                            <a:rPr lang="en-US" sz="2200" b="0" i="1" smtClean="0">
                              <a:latin typeface="Cambria Math"/>
                              <a:cs typeface="Arial" pitchFamily="34" charset="0"/>
                            </a:rPr>
                            <m:t>−52</m:t>
                          </m:r>
                        </m:sup>
                      </m:sSup>
                      <m:r>
                        <a:rPr lang="en-US" sz="2200" b="0" i="1" smtClean="0">
                          <a:latin typeface="Cambria Math"/>
                          <a:cs typeface="Arial" pitchFamily="34" charset="0"/>
                        </a:rPr>
                        <m:t>)</m:t>
                      </m:r>
                    </m:oMath>
                  </m:oMathPara>
                </a14:m>
                <a:endParaRPr lang="en-US" sz="2200"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990725" y="4724400"/>
                <a:ext cx="6041077" cy="477438"/>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246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IEEE 754 Double Precision</a:t>
            </a:r>
          </a:p>
        </p:txBody>
      </p:sp>
      <p:sp>
        <p:nvSpPr>
          <p:cNvPr id="6" name="Content Placeholder 5"/>
          <p:cNvSpPr>
            <a:spLocks noGrp="1"/>
          </p:cNvSpPr>
          <p:nvPr>
            <p:ph idx="1"/>
          </p:nvPr>
        </p:nvSpPr>
        <p:spPr>
          <a:xfrm>
            <a:off x="457200" y="1600200"/>
            <a:ext cx="8077200" cy="4648200"/>
          </a:xfrm>
        </p:spPr>
        <p:txBody>
          <a:bodyPr/>
          <a:lstStyle/>
          <a:p>
            <a:r>
              <a:rPr lang="en-US" dirty="0"/>
              <a:t>Example: 203</a:t>
            </a:r>
          </a:p>
          <a:p>
            <a:endParaRPr lang="en-US" dirty="0"/>
          </a:p>
        </p:txBody>
      </p:sp>
      <p:sp>
        <p:nvSpPr>
          <p:cNvPr id="2" name="Rectangle 1"/>
          <p:cNvSpPr/>
          <p:nvPr/>
        </p:nvSpPr>
        <p:spPr>
          <a:xfrm>
            <a:off x="685800" y="2438400"/>
            <a:ext cx="8229600" cy="1938992"/>
          </a:xfrm>
          <a:prstGeom prst="rect">
            <a:avLst/>
          </a:prstGeom>
        </p:spPr>
        <p:txBody>
          <a:bodyPr wrap="square">
            <a:spAutoFit/>
          </a:bodyPr>
          <a:lstStyle/>
          <a:p>
            <a:r>
              <a:rPr lang="en-US" dirty="0"/>
              <a:t>&gt;&gt; tstb.utils.ieee754bits(203)</a:t>
            </a:r>
          </a:p>
          <a:p>
            <a:endParaRPr lang="en-US" dirty="0"/>
          </a:p>
          <a:p>
            <a:r>
              <a:rPr lang="en-US" sz="1400" dirty="0"/>
              <a:t>  sign             exponent                       mantissa</a:t>
            </a:r>
          </a:p>
          <a:p>
            <a:r>
              <a:rPr lang="en-US" sz="1400" dirty="0"/>
              <a:t>     0          10000000110       1001011000000000000000000000000000000000000000000000</a:t>
            </a:r>
          </a:p>
          <a:p>
            <a:r>
              <a:rPr lang="en-US" sz="1400" dirty="0"/>
              <a:t>     |            \_________/         \__________________________________________________/</a:t>
            </a:r>
          </a:p>
          <a:p>
            <a:r>
              <a:rPr lang="en-US" sz="1400" dirty="0"/>
              <a:t>     |                   |                    ______________________|___________________________</a:t>
            </a:r>
          </a:p>
          <a:p>
            <a:r>
              <a:rPr lang="en-US" sz="1400" dirty="0"/>
              <a:t>     |                   |                   /                                                                                                    \</a:t>
            </a:r>
          </a:p>
          <a:p>
            <a:r>
              <a:rPr lang="en-US" sz="1400" dirty="0"/>
              <a:t>(-1)^0     2^(1030 - 1023)    1.1001011000000000000000000000000000000000000000000000 = 203</a:t>
            </a:r>
          </a:p>
        </p:txBody>
      </p:sp>
      <p:sp>
        <p:nvSpPr>
          <p:cNvPr id="3" name="TextBox 2"/>
          <p:cNvSpPr txBox="1"/>
          <p:nvPr/>
        </p:nvSpPr>
        <p:spPr>
          <a:xfrm>
            <a:off x="762000" y="5257800"/>
            <a:ext cx="5237331" cy="307777"/>
          </a:xfrm>
          <a:prstGeom prst="rect">
            <a:avLst/>
          </a:prstGeom>
          <a:noFill/>
        </p:spPr>
        <p:txBody>
          <a:bodyPr wrap="none" rtlCol="0">
            <a:spAutoFit/>
          </a:bodyPr>
          <a:lstStyle/>
          <a:p>
            <a:r>
              <a:rPr lang="en-US" sz="1400" i="1" dirty="0">
                <a:latin typeface="Arial" pitchFamily="34" charset="0"/>
                <a:cs typeface="Arial" pitchFamily="34" charset="0"/>
              </a:rPr>
              <a:t>Note that the exponent is biased and the mantissa , normalized.</a:t>
            </a:r>
          </a:p>
        </p:txBody>
      </p:sp>
    </p:spTree>
    <p:extLst>
      <p:ext uri="{BB962C8B-B14F-4D97-AF65-F5344CB8AC3E}">
        <p14:creationId xmlns:p14="http://schemas.microsoft.com/office/powerpoint/2010/main" val="408023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IEEE 754 Double Precision</a:t>
            </a:r>
          </a:p>
        </p:txBody>
      </p:sp>
      <p:sp>
        <p:nvSpPr>
          <p:cNvPr id="6" name="Content Placeholder 5"/>
          <p:cNvSpPr>
            <a:spLocks noGrp="1"/>
          </p:cNvSpPr>
          <p:nvPr>
            <p:ph idx="1"/>
          </p:nvPr>
        </p:nvSpPr>
        <p:spPr>
          <a:xfrm>
            <a:off x="457200" y="1600200"/>
            <a:ext cx="8077200" cy="4648200"/>
          </a:xfrm>
        </p:spPr>
        <p:txBody>
          <a:bodyPr/>
          <a:lstStyle/>
          <a:p>
            <a:r>
              <a:rPr lang="en-US" dirty="0"/>
              <a:t>Edge cases:</a:t>
            </a:r>
          </a:p>
          <a:p>
            <a:pPr lvl="1"/>
            <a:r>
              <a:rPr lang="en-US" dirty="0"/>
              <a:t>Exponent is all 0’s:  Formula changes to</a:t>
            </a:r>
          </a:p>
          <a:p>
            <a:pPr lvl="1"/>
            <a:endParaRPr lang="en-US" dirty="0"/>
          </a:p>
          <a:p>
            <a:pPr lvl="2"/>
            <a:r>
              <a:rPr lang="en-US" dirty="0"/>
              <a:t>Called “</a:t>
            </a:r>
            <a:r>
              <a:rPr lang="en-US" dirty="0" err="1"/>
              <a:t>denormals</a:t>
            </a:r>
            <a:r>
              <a:rPr lang="en-US" dirty="0"/>
              <a:t>”</a:t>
            </a:r>
          </a:p>
          <a:p>
            <a:pPr lvl="2"/>
            <a:endParaRPr lang="en-US" dirty="0"/>
          </a:p>
          <a:p>
            <a:pPr lvl="1"/>
            <a:r>
              <a:rPr lang="en-US" dirty="0"/>
              <a:t>Exponent is all 1’s and mantissa is all 0’s:</a:t>
            </a:r>
          </a:p>
          <a:p>
            <a:pPr lvl="2"/>
            <a:r>
              <a:rPr lang="en-US" dirty="0"/>
              <a:t>Represents </a:t>
            </a:r>
            <a:r>
              <a:rPr lang="en-US" dirty="0" err="1"/>
              <a:t>Inf</a:t>
            </a:r>
            <a:r>
              <a:rPr lang="en-US" dirty="0"/>
              <a:t> (or –</a:t>
            </a:r>
            <a:r>
              <a:rPr lang="en-US" dirty="0" err="1"/>
              <a:t>Inf</a:t>
            </a:r>
            <a:r>
              <a:rPr lang="en-US" dirty="0"/>
              <a:t> if the sign bit is 1)</a:t>
            </a:r>
          </a:p>
          <a:p>
            <a:pPr lvl="2"/>
            <a:endParaRPr lang="en-US" dirty="0"/>
          </a:p>
          <a:p>
            <a:pPr lvl="1"/>
            <a:r>
              <a:rPr lang="en-US" dirty="0"/>
              <a:t>Exponent is all 1’s and mantissa has at least one 1:</a:t>
            </a:r>
          </a:p>
          <a:p>
            <a:pPr lvl="2"/>
            <a:r>
              <a:rPr lang="en-US" dirty="0"/>
              <a:t>Represents </a:t>
            </a:r>
            <a:r>
              <a:rPr lang="en-US" dirty="0" err="1"/>
              <a:t>NaN</a:t>
            </a:r>
            <a:r>
              <a:rPr lang="en-US" dirty="0"/>
              <a:t> (not-a-number, sign is irrelevant)</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1676400" y="2400300"/>
                <a:ext cx="4886787" cy="441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Arial" pitchFamily="34" charset="0"/>
                            </a:rPr>
                          </m:ctrlPr>
                        </m:sSupPr>
                        <m:e>
                          <m:d>
                            <m:dPr>
                              <m:ctrlPr>
                                <a:rPr lang="en-US" sz="2200" b="0" i="1" smtClean="0">
                                  <a:latin typeface="Cambria Math" panose="02040503050406030204" pitchFamily="18" charset="0"/>
                                  <a:cs typeface="Arial" pitchFamily="34" charset="0"/>
                                </a:rPr>
                              </m:ctrlPr>
                            </m:dPr>
                            <m:e>
                              <m:r>
                                <a:rPr lang="en-US" sz="2200" b="0" i="1" smtClean="0">
                                  <a:latin typeface="Cambria Math"/>
                                  <a:cs typeface="Arial" pitchFamily="34" charset="0"/>
                                </a:rPr>
                                <m:t>−1</m:t>
                              </m:r>
                            </m:e>
                          </m:d>
                        </m:e>
                        <m:sup>
                          <m:r>
                            <a:rPr lang="en-US" sz="2200" b="0" i="1" smtClean="0">
                              <a:latin typeface="Cambria Math"/>
                              <a:cs typeface="Arial" pitchFamily="34" charset="0"/>
                            </a:rPr>
                            <m:t>𝑆𝑖𝑔𝑛</m:t>
                          </m:r>
                        </m:sup>
                      </m:sSup>
                      <m:r>
                        <a:rPr lang="en-US" sz="2200" b="0" i="1" smtClean="0">
                          <a:latin typeface="Cambria Math"/>
                          <a:cs typeface="Arial" pitchFamily="34" charset="0"/>
                        </a:rPr>
                        <m:t>∗</m:t>
                      </m:r>
                      <m:sSup>
                        <m:sSupPr>
                          <m:ctrlPr>
                            <a:rPr lang="en-US" sz="2200" b="0" i="1" smtClean="0">
                              <a:latin typeface="Cambria Math" panose="02040503050406030204" pitchFamily="18" charset="0"/>
                              <a:cs typeface="Arial" pitchFamily="34" charset="0"/>
                            </a:rPr>
                          </m:ctrlPr>
                        </m:sSupPr>
                        <m:e>
                          <m:r>
                            <a:rPr lang="en-US" sz="2200" b="0" i="1" smtClean="0">
                              <a:latin typeface="Cambria Math"/>
                              <a:cs typeface="Arial" pitchFamily="34" charset="0"/>
                            </a:rPr>
                            <m:t>2</m:t>
                          </m:r>
                        </m:e>
                        <m:sup>
                          <m:r>
                            <a:rPr lang="en-US" sz="2200" b="0" i="1" smtClean="0">
                              <a:latin typeface="Cambria Math"/>
                              <a:cs typeface="Arial" pitchFamily="34" charset="0"/>
                            </a:rPr>
                            <m:t>−1022</m:t>
                          </m:r>
                        </m:sup>
                      </m:sSup>
                      <m:r>
                        <a:rPr lang="en-US" sz="2200" b="0" i="1" smtClean="0">
                          <a:latin typeface="Cambria Math"/>
                          <a:cs typeface="Arial" pitchFamily="34" charset="0"/>
                        </a:rPr>
                        <m:t>∗(</m:t>
                      </m:r>
                      <m:r>
                        <a:rPr lang="en-US" sz="2200" b="0" i="1" smtClean="0">
                          <a:latin typeface="Cambria Math"/>
                          <a:cs typeface="Arial" pitchFamily="34" charset="0"/>
                        </a:rPr>
                        <m:t>𝑀𝑎𝑛𝑡𝑖𝑠𝑠𝑎</m:t>
                      </m:r>
                      <m:r>
                        <a:rPr lang="en-US" sz="2200" b="0" i="1" smtClean="0">
                          <a:latin typeface="Cambria Math"/>
                          <a:cs typeface="Arial" pitchFamily="34" charset="0"/>
                        </a:rPr>
                        <m:t>∗</m:t>
                      </m:r>
                      <m:sSup>
                        <m:sSupPr>
                          <m:ctrlPr>
                            <a:rPr lang="en-US" sz="2200" b="0" i="1" smtClean="0">
                              <a:latin typeface="Cambria Math" panose="02040503050406030204" pitchFamily="18" charset="0"/>
                              <a:cs typeface="Arial" pitchFamily="34" charset="0"/>
                            </a:rPr>
                          </m:ctrlPr>
                        </m:sSupPr>
                        <m:e>
                          <m:r>
                            <a:rPr lang="en-US" sz="2200" b="0" i="1" smtClean="0">
                              <a:latin typeface="Cambria Math"/>
                              <a:cs typeface="Arial" pitchFamily="34" charset="0"/>
                            </a:rPr>
                            <m:t>2</m:t>
                          </m:r>
                        </m:e>
                        <m:sup>
                          <m:r>
                            <a:rPr lang="en-US" sz="2200" b="0" i="1" smtClean="0">
                              <a:latin typeface="Cambria Math"/>
                              <a:cs typeface="Arial" pitchFamily="34" charset="0"/>
                            </a:rPr>
                            <m:t>−52</m:t>
                          </m:r>
                        </m:sup>
                      </m:sSup>
                      <m:r>
                        <a:rPr lang="en-US" sz="2200" b="0" i="1" smtClean="0">
                          <a:latin typeface="Cambria Math"/>
                          <a:cs typeface="Arial" pitchFamily="34" charset="0"/>
                        </a:rPr>
                        <m:t>)</m:t>
                      </m:r>
                    </m:oMath>
                  </m:oMathPara>
                </a14:m>
                <a:endParaRPr lang="en-US" sz="2200" dirty="0">
                  <a:latin typeface="Arial" pitchFamily="34" charset="0"/>
                  <a:cs typeface="Arial"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76400" y="2400300"/>
                <a:ext cx="4886787" cy="441916"/>
              </a:xfrm>
              <a:prstGeom prst="rect">
                <a:avLst/>
              </a:prstGeom>
              <a:blipFill rotWithShape="1">
                <a:blip r:embed="rId3"/>
                <a:stretch>
                  <a:fillRect b="-18056"/>
                </a:stretch>
              </a:blipFill>
            </p:spPr>
            <p:txBody>
              <a:bodyPr/>
              <a:lstStyle/>
              <a:p>
                <a:r>
                  <a:rPr lang="en-US">
                    <a:noFill/>
                  </a:rPr>
                  <a:t> </a:t>
                </a:r>
              </a:p>
            </p:txBody>
          </p:sp>
        </mc:Fallback>
      </mc:AlternateContent>
    </p:spTree>
    <p:extLst>
      <p:ext uri="{BB962C8B-B14F-4D97-AF65-F5344CB8AC3E}">
        <p14:creationId xmlns:p14="http://schemas.microsoft.com/office/powerpoint/2010/main" val="3286502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IEEE 754 Double Precision</a:t>
            </a:r>
          </a:p>
        </p:txBody>
      </p:sp>
      <p:sp>
        <p:nvSpPr>
          <p:cNvPr id="6" name="Content Placeholder 5"/>
          <p:cNvSpPr>
            <a:spLocks noGrp="1"/>
          </p:cNvSpPr>
          <p:nvPr>
            <p:ph idx="1"/>
          </p:nvPr>
        </p:nvSpPr>
        <p:spPr>
          <a:xfrm>
            <a:off x="457200" y="1600200"/>
            <a:ext cx="8077200" cy="4648200"/>
          </a:xfrm>
        </p:spPr>
        <p:txBody>
          <a:bodyPr/>
          <a:lstStyle/>
          <a:p>
            <a:r>
              <a:rPr lang="en-US" dirty="0"/>
              <a:t>Arithmetic with edge cases:</a:t>
            </a:r>
          </a:p>
          <a:p>
            <a:pPr lvl="1"/>
            <a:r>
              <a:rPr lang="en-US" dirty="0" err="1"/>
              <a:t>Denormals</a:t>
            </a:r>
            <a:r>
              <a:rPr lang="en-US" dirty="0"/>
              <a:t> work according to the normal rules of arithmetic.</a:t>
            </a:r>
          </a:p>
          <a:p>
            <a:pPr lvl="2"/>
            <a:endParaRPr lang="en-US" dirty="0"/>
          </a:p>
          <a:p>
            <a:pPr lvl="1"/>
            <a:r>
              <a:rPr lang="en-US" dirty="0" err="1"/>
              <a:t>Inf</a:t>
            </a:r>
            <a:r>
              <a:rPr lang="en-US" dirty="0"/>
              <a:t> and –</a:t>
            </a:r>
            <a:r>
              <a:rPr lang="en-US" dirty="0" err="1"/>
              <a:t>Inf</a:t>
            </a:r>
            <a:r>
              <a:rPr lang="en-US" dirty="0"/>
              <a:t>:</a:t>
            </a:r>
          </a:p>
          <a:p>
            <a:pPr lvl="1"/>
            <a:endParaRPr lang="en-US" dirty="0"/>
          </a:p>
          <a:p>
            <a:pPr lvl="2"/>
            <a:endParaRPr lang="en-US" dirty="0"/>
          </a:p>
          <a:p>
            <a:pPr lvl="2"/>
            <a:endParaRPr lang="en-US" dirty="0"/>
          </a:p>
          <a:p>
            <a:pPr lvl="1"/>
            <a:endParaRPr lang="en-US" dirty="0"/>
          </a:p>
          <a:p>
            <a:pPr lvl="1"/>
            <a:endParaRPr lang="en-US" dirty="0"/>
          </a:p>
          <a:p>
            <a:pPr lvl="1"/>
            <a:r>
              <a:rPr lang="en-US" dirty="0" err="1"/>
              <a:t>NaN</a:t>
            </a:r>
            <a:r>
              <a:rPr lang="en-US" dirty="0"/>
              <a:t>:</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599011180"/>
                  </p:ext>
                </p:extLst>
              </p:nvPr>
            </p:nvGraphicFramePr>
            <p:xfrm>
              <a:off x="2514600" y="2590800"/>
              <a:ext cx="6096000" cy="1959610"/>
            </p:xfrm>
            <a:graphic>
              <a:graphicData uri="http://schemas.openxmlformats.org/drawingml/2006/table">
                <a:tbl>
                  <a:tblPr>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0</m:t>
                                    </m:r>
                                  </m:den>
                                </m:f>
                                <m:r>
                                  <a:rPr lang="en-US" b="0" i="1" smtClean="0">
                                    <a:latin typeface="Cambria Math"/>
                                  </a:rPr>
                                  <m:t>=</m:t>
                                </m:r>
                                <m:r>
                                  <m:rPr>
                                    <m:sty m:val="p"/>
                                  </m:rPr>
                                  <a:rPr lang="en-US" b="0" i="0" smtClean="0">
                                    <a:latin typeface="Cambria Math"/>
                                  </a:rPr>
                                  <m:t>Inf</m:t>
                                </m:r>
                              </m:oMath>
                            </m:oMathPara>
                          </a14:m>
                          <a:endParaRPr lang="en-US" i="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−0</m:t>
                                    </m:r>
                                  </m:den>
                                </m:f>
                                <m:r>
                                  <a:rPr lang="en-US" b="0" i="1" smtClean="0">
                                    <a:latin typeface="Cambria Math"/>
                                  </a:rPr>
                                  <m:t>=−</m:t>
                                </m:r>
                                <m:r>
                                  <m:rPr>
                                    <m:sty m:val="p"/>
                                  </m:rPr>
                                  <a:rPr lang="en-US" b="0" i="0" smtClean="0">
                                    <a:latin typeface="Cambria Math"/>
                                  </a:rPr>
                                  <m:t>Inf</m:t>
                                </m:r>
                              </m:oMath>
                            </m:oMathPara>
                          </a14:m>
                          <a:endParaRPr lang="en-US" i="0"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Inf</m:t>
                                </m:r>
                                <m:r>
                                  <a:rPr lang="en-US" b="0" i="1" smtClean="0">
                                    <a:latin typeface="Cambria Math"/>
                                  </a:rPr>
                                  <m:t>−1=</m:t>
                                </m:r>
                                <m:r>
                                  <m:rPr>
                                    <m:sty m:val="p"/>
                                  </m:rPr>
                                  <a:rPr lang="en-US" b="0" i="0" smtClean="0">
                                    <a:latin typeface="Cambria Math"/>
                                  </a:rPr>
                                  <m:t>Inf</m:t>
                                </m:r>
                              </m:oMath>
                            </m:oMathPara>
                          </a14:m>
                          <a:endParaRPr lang="en-US" i="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Inf</m:t>
                                </m:r>
                                <m:r>
                                  <a:rPr lang="en-US" b="0" i="1" smtClean="0">
                                    <a:latin typeface="Cambria Math"/>
                                  </a:rPr>
                                  <m:t>∗2=</m:t>
                                </m:r>
                                <m:r>
                                  <m:rPr>
                                    <m:sty m:val="p"/>
                                  </m:rPr>
                                  <a:rPr lang="en-US" b="0" i="0" smtClean="0">
                                    <a:latin typeface="Cambria Math"/>
                                  </a:rPr>
                                  <m:t>Inf</m:t>
                                </m:r>
                              </m:oMath>
                            </m:oMathPara>
                          </a14:m>
                          <a:endParaRPr lang="en-US" i="0"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Inf</m:t>
                                </m:r>
                                <m:r>
                                  <a:rPr lang="en-US" b="0" i="1" smtClean="0">
                                    <a:latin typeface="Cambria Math"/>
                                  </a:rPr>
                                  <m:t>−</m:t>
                                </m:r>
                                <m:r>
                                  <m:rPr>
                                    <m:sty m:val="p"/>
                                  </m:rPr>
                                  <a:rPr lang="en-US" b="0" i="0" smtClean="0">
                                    <a:latin typeface="Cambria Math"/>
                                  </a:rPr>
                                  <m:t>Inf</m:t>
                                </m:r>
                                <m:r>
                                  <a:rPr lang="en-US" b="0" i="1" smtClean="0">
                                    <a:latin typeface="Cambria Math"/>
                                  </a:rPr>
                                  <m:t>=</m:t>
                                </m:r>
                                <m:r>
                                  <m:rPr>
                                    <m:sty m:val="p"/>
                                  </m:rPr>
                                  <a:rPr lang="en-US" b="0" i="0" smtClean="0">
                                    <a:latin typeface="Cambria Math"/>
                                  </a:rPr>
                                  <m:t>NaN</m:t>
                                </m:r>
                              </m:oMath>
                            </m:oMathPara>
                          </a14:m>
                          <a:endParaRPr lang="en-US" i="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m:rPr>
                                        <m:sty m:val="p"/>
                                      </m:rPr>
                                      <a:rPr lang="en-US" b="0" i="0" smtClean="0">
                                        <a:latin typeface="Cambria Math"/>
                                      </a:rPr>
                                      <m:t>Inf</m:t>
                                    </m:r>
                                  </m:num>
                                  <m:den>
                                    <m:r>
                                      <m:rPr>
                                        <m:sty m:val="p"/>
                                      </m:rPr>
                                      <a:rPr lang="en-US" b="0" i="0" smtClean="0">
                                        <a:latin typeface="Cambria Math"/>
                                      </a:rPr>
                                      <m:t>Inf</m:t>
                                    </m:r>
                                  </m:den>
                                </m:f>
                                <m:r>
                                  <a:rPr lang="en-US" b="0" i="1" smtClean="0">
                                    <a:latin typeface="Cambria Math"/>
                                  </a:rPr>
                                  <m:t>=</m:t>
                                </m:r>
                                <m:r>
                                  <m:rPr>
                                    <m:sty m:val="p"/>
                                  </m:rPr>
                                  <a:rPr lang="en-US" b="0" i="0" smtClean="0">
                                    <a:latin typeface="Cambria Math"/>
                                  </a:rPr>
                                  <m:t>NaN</m:t>
                                </m:r>
                              </m:oMath>
                            </m:oMathPara>
                          </a14:m>
                          <a:endParaRPr lang="en-US" i="0" dirty="0"/>
                        </a:p>
                      </a:txBody>
                      <a:tcPr/>
                    </a:tc>
                    <a:extLst>
                      <a:ext uri="{0D108BD9-81ED-4DB2-BD59-A6C34878D82A}">
                        <a16:rowId xmlns:a16="http://schemas.microsoft.com/office/drawing/2014/main" val="10002"/>
                      </a:ext>
                    </a:extLst>
                  </a:tr>
                  <a:tr h="370840">
                    <a:tc gridSpan="2">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Inf</m:t>
                                </m:r>
                                <m:r>
                                  <a:rPr lang="en-US" b="0" i="1" smtClean="0">
                                    <a:latin typeface="Cambria Math"/>
                                  </a:rPr>
                                  <m:t>==</m:t>
                                </m:r>
                                <m:r>
                                  <m:rPr>
                                    <m:sty m:val="p"/>
                                  </m:rPr>
                                  <a:rPr lang="en-US" b="0" i="0" smtClean="0">
                                    <a:latin typeface="Cambria Math"/>
                                  </a:rPr>
                                  <m:t>Inf</m:t>
                                </m:r>
                                <m:r>
                                  <a:rPr lang="en-US" b="0" i="0" smtClean="0">
                                    <a:latin typeface="Cambria Math"/>
                                  </a:rPr>
                                  <m:t> </m:t>
                                </m:r>
                                <m:r>
                                  <m:rPr>
                                    <m:sty m:val="p"/>
                                  </m:rPr>
                                  <a:rPr lang="en-US" b="0" i="0" smtClean="0">
                                    <a:latin typeface="Cambria Math"/>
                                  </a:rPr>
                                  <m:t>is</m:t>
                                </m:r>
                                <m:r>
                                  <a:rPr lang="en-US" b="0" i="0" smtClean="0">
                                    <a:latin typeface="Cambria Math"/>
                                  </a:rPr>
                                  <m:t> </m:t>
                                </m:r>
                                <m:r>
                                  <m:rPr>
                                    <m:sty m:val="p"/>
                                  </m:rPr>
                                  <a:rPr lang="en-US" b="0" i="0" smtClean="0">
                                    <a:latin typeface="Cambria Math"/>
                                  </a:rPr>
                                  <m:t>always</m:t>
                                </m:r>
                                <m:r>
                                  <a:rPr lang="en-US" b="0" i="0" smtClean="0">
                                    <a:latin typeface="Cambria Math"/>
                                  </a:rPr>
                                  <m:t> </m:t>
                                </m:r>
                                <m:r>
                                  <m:rPr>
                                    <m:sty m:val="p"/>
                                  </m:rPr>
                                  <a:rPr lang="en-US" b="0" i="0" smtClean="0">
                                    <a:latin typeface="Cambria Math"/>
                                  </a:rPr>
                                  <m:t>true</m:t>
                                </m:r>
                              </m:oMath>
                            </m:oMathPara>
                          </a14:m>
                          <a:endParaRPr lang="en-US" i="0" dirty="0"/>
                        </a:p>
                      </a:txBody>
                      <a:tcPr/>
                    </a:tc>
                    <a:tc hMerge="1">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599011180"/>
                  </p:ext>
                </p:extLst>
              </p:nvPr>
            </p:nvGraphicFramePr>
            <p:xfrm>
              <a:off x="2514600" y="2590800"/>
              <a:ext cx="6096000" cy="1959610"/>
            </p:xfrm>
            <a:graphic>
              <a:graphicData uri="http://schemas.openxmlformats.org/drawingml/2006/table">
                <a:tbl>
                  <a:tblPr>
                    <a:tableStyleId>{2D5ABB26-0587-4C30-8999-92F81FD0307C}</a:tableStyleId>
                  </a:tblPr>
                  <a:tblGrid>
                    <a:gridCol w="3048000"/>
                    <a:gridCol w="3048000"/>
                  </a:tblGrid>
                  <a:tr h="606806">
                    <a:tc>
                      <a:txBody>
                        <a:bodyPr/>
                        <a:lstStyle/>
                        <a:p>
                          <a:endParaRPr lang="en-US"/>
                        </a:p>
                      </a:txBody>
                      <a:tcPr>
                        <a:blipFill rotWithShape="1">
                          <a:blip r:embed="rId3"/>
                          <a:stretch>
                            <a:fillRect l="-200" r="-100000" b="-233333"/>
                          </a:stretch>
                        </a:blipFill>
                      </a:tcPr>
                    </a:tc>
                    <a:tc>
                      <a:txBody>
                        <a:bodyPr/>
                        <a:lstStyle/>
                        <a:p>
                          <a:endParaRPr lang="en-US"/>
                        </a:p>
                      </a:txBody>
                      <a:tcPr>
                        <a:blipFill rotWithShape="1">
                          <a:blip r:embed="rId3"/>
                          <a:stretch>
                            <a:fillRect l="-100200" b="-233333"/>
                          </a:stretch>
                        </a:blipFill>
                      </a:tcPr>
                    </a:tc>
                  </a:tr>
                  <a:tr h="370840">
                    <a:tc>
                      <a:txBody>
                        <a:bodyPr/>
                        <a:lstStyle/>
                        <a:p>
                          <a:endParaRPr lang="en-US"/>
                        </a:p>
                      </a:txBody>
                      <a:tcPr>
                        <a:blipFill rotWithShape="1">
                          <a:blip r:embed="rId3"/>
                          <a:stretch>
                            <a:fillRect l="-200" t="-162295" r="-100000" b="-278689"/>
                          </a:stretch>
                        </a:blipFill>
                      </a:tcPr>
                    </a:tc>
                    <a:tc>
                      <a:txBody>
                        <a:bodyPr/>
                        <a:lstStyle/>
                        <a:p>
                          <a:endParaRPr lang="en-US"/>
                        </a:p>
                      </a:txBody>
                      <a:tcPr>
                        <a:blipFill rotWithShape="1">
                          <a:blip r:embed="rId3"/>
                          <a:stretch>
                            <a:fillRect l="-100200" t="-162295" b="-278689"/>
                          </a:stretch>
                        </a:blipFill>
                      </a:tcPr>
                    </a:tc>
                  </a:tr>
                  <a:tr h="611124">
                    <a:tc>
                      <a:txBody>
                        <a:bodyPr/>
                        <a:lstStyle/>
                        <a:p>
                          <a:endParaRPr lang="en-US"/>
                        </a:p>
                      </a:txBody>
                      <a:tcPr>
                        <a:blipFill rotWithShape="1">
                          <a:blip r:embed="rId3"/>
                          <a:stretch>
                            <a:fillRect l="-200" t="-160000" r="-100000" b="-70000"/>
                          </a:stretch>
                        </a:blipFill>
                      </a:tcPr>
                    </a:tc>
                    <a:tc>
                      <a:txBody>
                        <a:bodyPr/>
                        <a:lstStyle/>
                        <a:p>
                          <a:endParaRPr lang="en-US"/>
                        </a:p>
                      </a:txBody>
                      <a:tcPr>
                        <a:blipFill rotWithShape="1">
                          <a:blip r:embed="rId3"/>
                          <a:stretch>
                            <a:fillRect l="-100200" t="-160000" b="-70000"/>
                          </a:stretch>
                        </a:blipFill>
                      </a:tcPr>
                    </a:tc>
                  </a:tr>
                  <a:tr h="370840">
                    <a:tc gridSpan="2">
                      <a:txBody>
                        <a:bodyPr/>
                        <a:lstStyle/>
                        <a:p>
                          <a:endParaRPr lang="en-US"/>
                        </a:p>
                      </a:txBody>
                      <a:tcPr>
                        <a:blipFill rotWithShape="1">
                          <a:blip r:embed="rId3"/>
                          <a:stretch>
                            <a:fillRect l="-100" t="-426230" b="-14754"/>
                          </a:stretch>
                        </a:blipFill>
                      </a:tcPr>
                    </a:tc>
                    <a:tc hMerge="1">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6666951"/>
                  </p:ext>
                </p:extLst>
              </p:nvPr>
            </p:nvGraphicFramePr>
            <p:xfrm>
              <a:off x="1981200" y="4876800"/>
              <a:ext cx="6096000" cy="977646"/>
            </p:xfrm>
            <a:graphic>
              <a:graphicData uri="http://schemas.openxmlformats.org/drawingml/2006/table">
                <a:tbl>
                  <a:tblPr>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0</m:t>
                                    </m:r>
                                  </m:num>
                                  <m:den>
                                    <m:r>
                                      <a:rPr lang="en-US" b="0" i="1" smtClean="0">
                                        <a:latin typeface="Cambria Math"/>
                                      </a:rPr>
                                      <m:t>0</m:t>
                                    </m:r>
                                  </m:den>
                                </m:f>
                                <m:r>
                                  <a:rPr lang="en-US" b="0" i="1" smtClean="0">
                                    <a:latin typeface="Cambria Math"/>
                                  </a:rPr>
                                  <m:t>=</m:t>
                                </m:r>
                                <m:r>
                                  <m:rPr>
                                    <m:sty m:val="p"/>
                                  </m:rPr>
                                  <a:rPr lang="en-US" b="0" i="0" smtClean="0">
                                    <a:latin typeface="Cambria Math"/>
                                  </a:rPr>
                                  <m:t>NaN</m:t>
                                </m:r>
                              </m:oMath>
                            </m:oMathPara>
                          </a14:m>
                          <a:endParaRPr lang="en-US" i="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0</m:t>
                                    </m:r>
                                  </m:num>
                                  <m:den>
                                    <m:r>
                                      <a:rPr lang="en-US" b="0" i="1" smtClean="0">
                                        <a:latin typeface="Cambria Math"/>
                                      </a:rPr>
                                      <m:t>−0</m:t>
                                    </m:r>
                                  </m:den>
                                </m:f>
                                <m:r>
                                  <a:rPr lang="en-US" b="0" i="1" smtClean="0">
                                    <a:latin typeface="Cambria Math"/>
                                  </a:rPr>
                                  <m:t>=</m:t>
                                </m:r>
                                <m:r>
                                  <m:rPr>
                                    <m:sty m:val="p"/>
                                  </m:rPr>
                                  <a:rPr lang="en-US" b="0" i="0" smtClean="0">
                                    <a:latin typeface="Cambria Math"/>
                                  </a:rPr>
                                  <m:t>NaN</m:t>
                                </m:r>
                              </m:oMath>
                            </m:oMathPara>
                          </a14:m>
                          <a:endParaRPr lang="en-US" i="0" dirty="0"/>
                        </a:p>
                      </a:txBody>
                      <a:tcPr/>
                    </a:tc>
                    <a:extLst>
                      <a:ext uri="{0D108BD9-81ED-4DB2-BD59-A6C34878D82A}">
                        <a16:rowId xmlns:a16="http://schemas.microsoft.com/office/drawing/2014/main" val="10000"/>
                      </a:ext>
                    </a:extLst>
                  </a:tr>
                  <a:tr h="370840">
                    <a:tc gridSpan="2">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NaN</m:t>
                                </m:r>
                                <m:r>
                                  <a:rPr lang="en-US" b="0" i="1" smtClean="0">
                                    <a:latin typeface="Cambria Math"/>
                                  </a:rPr>
                                  <m:t>==</m:t>
                                </m:r>
                                <m:r>
                                  <m:rPr>
                                    <m:sty m:val="p"/>
                                  </m:rPr>
                                  <a:rPr lang="en-US" b="0" i="0" smtClean="0">
                                    <a:latin typeface="Cambria Math"/>
                                  </a:rPr>
                                  <m:t>NaN</m:t>
                                </m:r>
                                <m:r>
                                  <a:rPr lang="en-US" b="0" i="0" smtClean="0">
                                    <a:latin typeface="Cambria Math"/>
                                  </a:rPr>
                                  <m:t> </m:t>
                                </m:r>
                                <m:r>
                                  <m:rPr>
                                    <m:sty m:val="p"/>
                                  </m:rPr>
                                  <a:rPr lang="en-US" b="0" i="0" smtClean="0">
                                    <a:latin typeface="Cambria Math"/>
                                  </a:rPr>
                                  <m:t>is</m:t>
                                </m:r>
                                <m:r>
                                  <a:rPr lang="en-US" b="0" i="0" smtClean="0">
                                    <a:latin typeface="Cambria Math"/>
                                  </a:rPr>
                                  <m:t> </m:t>
                                </m:r>
                                <m:r>
                                  <m:rPr>
                                    <m:sty m:val="p"/>
                                  </m:rPr>
                                  <a:rPr lang="en-US" b="0" i="0" smtClean="0">
                                    <a:latin typeface="Cambria Math"/>
                                  </a:rPr>
                                  <m:t>always</m:t>
                                </m:r>
                                <m:r>
                                  <a:rPr lang="en-US" b="0" i="0" smtClean="0">
                                    <a:latin typeface="Cambria Math"/>
                                  </a:rPr>
                                  <m:t> </m:t>
                                </m:r>
                                <m:r>
                                  <m:rPr>
                                    <m:sty m:val="p"/>
                                  </m:rPr>
                                  <a:rPr lang="en-US" b="0" i="0" smtClean="0">
                                    <a:latin typeface="Cambria Math"/>
                                  </a:rPr>
                                  <m:t>false</m:t>
                                </m:r>
                              </m:oMath>
                            </m:oMathPara>
                          </a14:m>
                          <a:endParaRPr lang="en-US" i="0" dirty="0"/>
                        </a:p>
                      </a:txBody>
                      <a:tcPr/>
                    </a:tc>
                    <a:tc hMerge="1">
                      <a:txBody>
                        <a:bodyPr/>
                        <a:lstStyle/>
                        <a:p>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6666951"/>
                  </p:ext>
                </p:extLst>
              </p:nvPr>
            </p:nvGraphicFramePr>
            <p:xfrm>
              <a:off x="1981200" y="4876800"/>
              <a:ext cx="6096000" cy="977646"/>
            </p:xfrm>
            <a:graphic>
              <a:graphicData uri="http://schemas.openxmlformats.org/drawingml/2006/table">
                <a:tbl>
                  <a:tblPr>
                    <a:tableStyleId>{2D5ABB26-0587-4C30-8999-92F81FD0307C}</a:tableStyleId>
                  </a:tblPr>
                  <a:tblGrid>
                    <a:gridCol w="3048000"/>
                    <a:gridCol w="3048000"/>
                  </a:tblGrid>
                  <a:tr h="606806">
                    <a:tc>
                      <a:txBody>
                        <a:bodyPr/>
                        <a:lstStyle/>
                        <a:p>
                          <a:endParaRPr lang="en-US"/>
                        </a:p>
                      </a:txBody>
                      <a:tcPr>
                        <a:blipFill rotWithShape="1">
                          <a:blip r:embed="rId4"/>
                          <a:stretch>
                            <a:fillRect r="-100000" b="-70707"/>
                          </a:stretch>
                        </a:blipFill>
                      </a:tcPr>
                    </a:tc>
                    <a:tc>
                      <a:txBody>
                        <a:bodyPr/>
                        <a:lstStyle/>
                        <a:p>
                          <a:endParaRPr lang="en-US"/>
                        </a:p>
                      </a:txBody>
                      <a:tcPr>
                        <a:blipFill rotWithShape="1">
                          <a:blip r:embed="rId4"/>
                          <a:stretch>
                            <a:fillRect l="-100000" b="-70707"/>
                          </a:stretch>
                        </a:blipFill>
                      </a:tcPr>
                    </a:tc>
                  </a:tr>
                  <a:tr h="370840">
                    <a:tc gridSpan="2">
                      <a:txBody>
                        <a:bodyPr/>
                        <a:lstStyle/>
                        <a:p>
                          <a:endParaRPr lang="en-US"/>
                        </a:p>
                      </a:txBody>
                      <a:tcPr>
                        <a:blipFill rotWithShape="1">
                          <a:blip r:embed="rId4"/>
                          <a:stretch>
                            <a:fillRect t="-162295" b="-14754"/>
                          </a:stretch>
                        </a:blipFill>
                      </a:tcPr>
                    </a:tc>
                    <a:tc hMerge="1">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88303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EPS, REALMAX, and REALMIN</a:t>
            </a:r>
          </a:p>
        </p:txBody>
      </p:sp>
      <p:sp>
        <p:nvSpPr>
          <p:cNvPr id="6" name="Content Placeholder 5"/>
          <p:cNvSpPr>
            <a:spLocks noGrp="1"/>
          </p:cNvSpPr>
          <p:nvPr>
            <p:ph idx="1"/>
          </p:nvPr>
        </p:nvSpPr>
        <p:spPr>
          <a:xfrm>
            <a:off x="457200" y="1600200"/>
            <a:ext cx="8229600" cy="4648200"/>
          </a:xfrm>
        </p:spPr>
        <p:txBody>
          <a:bodyPr/>
          <a:lstStyle/>
          <a:p>
            <a:r>
              <a:rPr lang="en-US" dirty="0"/>
              <a:t>EPS</a:t>
            </a:r>
          </a:p>
          <a:p>
            <a:pPr lvl="1"/>
            <a:r>
              <a:rPr lang="en-US" dirty="0"/>
              <a:t>Returns the difference between a number and the next exactly representable number.</a:t>
            </a:r>
          </a:p>
          <a:p>
            <a:pPr lvl="1"/>
            <a:r>
              <a:rPr lang="en-US" dirty="0" err="1"/>
              <a:t>eps</a:t>
            </a:r>
            <a:r>
              <a:rPr lang="en-US" dirty="0"/>
              <a:t>(1) =  2.2204e-16	(about 16 decimal places of accuracy)</a:t>
            </a:r>
          </a:p>
          <a:p>
            <a:r>
              <a:rPr lang="en-US" dirty="0"/>
              <a:t>REALMAX</a:t>
            </a:r>
          </a:p>
          <a:p>
            <a:pPr lvl="1"/>
            <a:r>
              <a:rPr lang="en-US" dirty="0"/>
              <a:t>Largest floating-point number</a:t>
            </a:r>
          </a:p>
          <a:p>
            <a:pPr lvl="1"/>
            <a:r>
              <a:rPr lang="en-US" dirty="0" err="1"/>
              <a:t>realmax</a:t>
            </a:r>
            <a:r>
              <a:rPr lang="en-US" dirty="0"/>
              <a:t> = 1.7977e+308</a:t>
            </a:r>
          </a:p>
          <a:p>
            <a:r>
              <a:rPr lang="en-US" dirty="0"/>
              <a:t>REALMIN</a:t>
            </a:r>
          </a:p>
          <a:p>
            <a:pPr lvl="1"/>
            <a:r>
              <a:rPr lang="en-US" dirty="0"/>
              <a:t>Smallest positive floating-point number</a:t>
            </a:r>
          </a:p>
          <a:p>
            <a:pPr lvl="1"/>
            <a:r>
              <a:rPr lang="en-US" dirty="0" err="1"/>
              <a:t>realmin</a:t>
            </a:r>
            <a:r>
              <a:rPr lang="en-US" dirty="0"/>
              <a:t> = 2.2251e-308</a:t>
            </a:r>
          </a:p>
          <a:p>
            <a:pPr lvl="1"/>
            <a:r>
              <a:rPr lang="en-US" dirty="0" err="1"/>
              <a:t>Denormals</a:t>
            </a:r>
            <a:r>
              <a:rPr lang="en-US" dirty="0"/>
              <a:t> can be smaller</a:t>
            </a:r>
          </a:p>
        </p:txBody>
      </p:sp>
    </p:spTree>
    <p:extLst>
      <p:ext uri="{BB962C8B-B14F-4D97-AF65-F5344CB8AC3E}">
        <p14:creationId xmlns:p14="http://schemas.microsoft.com/office/powerpoint/2010/main" val="68530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1600" dirty="0"/>
              <a:t>Is the “floor” function broken?</a:t>
            </a:r>
          </a:p>
          <a:p>
            <a:pPr marL="0" indent="0">
              <a:buNone/>
            </a:pPr>
            <a:r>
              <a:rPr lang="en-US" sz="1200" dirty="0"/>
              <a:t>&gt;&gt; 0.3/(0.1+0.1+0.1)</a:t>
            </a:r>
          </a:p>
          <a:p>
            <a:pPr marL="0" indent="0">
              <a:buNone/>
            </a:pPr>
            <a:r>
              <a:rPr lang="en-US" sz="1200" dirty="0"/>
              <a:t> </a:t>
            </a:r>
          </a:p>
          <a:p>
            <a:pPr marL="0" indent="0">
              <a:buNone/>
            </a:pPr>
            <a:r>
              <a:rPr lang="en-US" sz="1200" dirty="0" err="1"/>
              <a:t>ans</a:t>
            </a:r>
            <a:r>
              <a:rPr lang="en-US" sz="1200" dirty="0"/>
              <a:t> =</a:t>
            </a:r>
          </a:p>
          <a:p>
            <a:pPr marL="0" indent="0">
              <a:buNone/>
            </a:pPr>
            <a:r>
              <a:rPr lang="en-US" sz="1200" dirty="0"/>
              <a:t> </a:t>
            </a:r>
          </a:p>
          <a:p>
            <a:pPr marL="0" indent="0">
              <a:buNone/>
            </a:pPr>
            <a:r>
              <a:rPr lang="en-US" sz="1200" dirty="0"/>
              <a:t>   1.000000000000000</a:t>
            </a:r>
          </a:p>
          <a:p>
            <a:pPr marL="0" indent="0">
              <a:buNone/>
            </a:pPr>
            <a:r>
              <a:rPr lang="en-US" sz="1200" dirty="0"/>
              <a:t> </a:t>
            </a:r>
          </a:p>
          <a:p>
            <a:pPr marL="0" indent="0">
              <a:buNone/>
            </a:pPr>
            <a:r>
              <a:rPr lang="en-US" sz="1200" dirty="0"/>
              <a:t>&gt;&gt; floor(</a:t>
            </a:r>
            <a:r>
              <a:rPr lang="en-US" sz="1200" dirty="0" err="1"/>
              <a:t>ans</a:t>
            </a:r>
            <a:r>
              <a:rPr lang="en-US" sz="1200" dirty="0"/>
              <a:t>)</a:t>
            </a:r>
          </a:p>
          <a:p>
            <a:pPr marL="0" indent="0">
              <a:buNone/>
            </a:pPr>
            <a:r>
              <a:rPr lang="en-US" sz="1200" dirty="0"/>
              <a:t> </a:t>
            </a:r>
          </a:p>
          <a:p>
            <a:pPr marL="0" indent="0">
              <a:buNone/>
            </a:pPr>
            <a:r>
              <a:rPr lang="en-US" sz="1200" dirty="0" err="1"/>
              <a:t>ans</a:t>
            </a:r>
            <a:r>
              <a:rPr lang="en-US" sz="1200" dirty="0"/>
              <a:t> =</a:t>
            </a:r>
          </a:p>
          <a:p>
            <a:pPr marL="0" indent="0">
              <a:buNone/>
            </a:pPr>
            <a:r>
              <a:rPr lang="en-US" sz="1200" dirty="0"/>
              <a:t> </a:t>
            </a:r>
          </a:p>
          <a:p>
            <a:pPr marL="0" indent="0">
              <a:buNone/>
            </a:pPr>
            <a:r>
              <a:rPr lang="en-US" sz="1200" dirty="0"/>
              <a:t>     0</a:t>
            </a:r>
            <a:r>
              <a:rPr lang="en-US" sz="1200" i="1" dirty="0"/>
              <a:t>“</a:t>
            </a:r>
          </a:p>
          <a:p>
            <a:pPr marL="0" indent="0">
              <a:buNone/>
            </a:pPr>
            <a:endParaRPr lang="en-US" sz="1600" dirty="0"/>
          </a:p>
          <a:p>
            <a:r>
              <a:rPr lang="en-US" sz="1600" dirty="0"/>
              <a:t>Why can’t I print the following number correctly with “</a:t>
            </a:r>
            <a:r>
              <a:rPr lang="en-US" sz="1600" dirty="0" err="1"/>
              <a:t>fprintf</a:t>
            </a:r>
            <a:r>
              <a:rPr lang="en-US" sz="1600" dirty="0"/>
              <a:t>” </a:t>
            </a:r>
            <a:endParaRPr lang="en-US" sz="1800" dirty="0">
              <a:latin typeface="Calibri"/>
              <a:cs typeface="Times New Roman"/>
            </a:endParaRPr>
          </a:p>
          <a:p>
            <a:pPr marL="0" indent="0">
              <a:buNone/>
            </a:pPr>
            <a:endParaRPr lang="en-US" sz="1200" dirty="0"/>
          </a:p>
          <a:p>
            <a:pPr marL="0" indent="0">
              <a:buNone/>
            </a:pPr>
            <a:r>
              <a:rPr lang="en-US" sz="1200" dirty="0"/>
              <a:t>&gt;&gt; a = 558543673819377200</a:t>
            </a:r>
          </a:p>
          <a:p>
            <a:pPr marL="0" indent="0">
              <a:buNone/>
            </a:pPr>
            <a:r>
              <a:rPr lang="en-US" sz="1200" dirty="0"/>
              <a:t>&gt;&gt; </a:t>
            </a:r>
            <a:r>
              <a:rPr lang="en-US" sz="1200" dirty="0" err="1"/>
              <a:t>fprintf</a:t>
            </a:r>
            <a:r>
              <a:rPr lang="en-US" sz="1200" dirty="0"/>
              <a:t>('%.20f\n', a)</a:t>
            </a:r>
          </a:p>
          <a:p>
            <a:pPr marL="0" indent="0">
              <a:buNone/>
            </a:pPr>
            <a:r>
              <a:rPr lang="en-US" sz="1200" dirty="0"/>
              <a:t>5585436738193772</a:t>
            </a:r>
            <a:r>
              <a:rPr lang="en-US" sz="1200" dirty="0">
                <a:solidFill>
                  <a:srgbClr val="FF0000"/>
                </a:solidFill>
              </a:rPr>
              <a:t>20</a:t>
            </a:r>
            <a:r>
              <a:rPr lang="en-US" sz="1200" dirty="0"/>
              <a:t>.00000000000000000000</a:t>
            </a:r>
          </a:p>
        </p:txBody>
      </p:sp>
      <p:sp>
        <p:nvSpPr>
          <p:cNvPr id="5" name="Title 1"/>
          <p:cNvSpPr>
            <a:spLocks noGrp="1"/>
          </p:cNvSpPr>
          <p:nvPr>
            <p:ph type="title"/>
          </p:nvPr>
        </p:nvSpPr>
        <p:spPr>
          <a:xfrm>
            <a:off x="457200" y="558800"/>
            <a:ext cx="8077200" cy="1143000"/>
          </a:xfrm>
        </p:spPr>
        <p:txBody>
          <a:bodyPr/>
          <a:lstStyle/>
          <a:p>
            <a:r>
              <a:rPr lang="en-US" sz="3200" dirty="0">
                <a:latin typeface="Arial" charset="0"/>
                <a:cs typeface="Arial" charset="0"/>
              </a:rPr>
              <a:t>Relevance to TS</a:t>
            </a:r>
          </a:p>
        </p:txBody>
      </p:sp>
    </p:spTree>
    <p:extLst>
      <p:ext uri="{BB962C8B-B14F-4D97-AF65-F5344CB8AC3E}">
        <p14:creationId xmlns:p14="http://schemas.microsoft.com/office/powerpoint/2010/main" val="177326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Workbook Problem : 1</a:t>
            </a:r>
          </a:p>
        </p:txBody>
      </p:sp>
    </p:spTree>
    <p:extLst>
      <p:ext uri="{BB962C8B-B14F-4D97-AF65-F5344CB8AC3E}">
        <p14:creationId xmlns:p14="http://schemas.microsoft.com/office/powerpoint/2010/main" val="1227523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Numerical Linear Algebra</a:t>
            </a:r>
          </a:p>
        </p:txBody>
      </p:sp>
      <p:sp>
        <p:nvSpPr>
          <p:cNvPr id="6" name="Content Placeholder 5"/>
          <p:cNvSpPr>
            <a:spLocks noGrp="1"/>
          </p:cNvSpPr>
          <p:nvPr>
            <p:ph idx="1"/>
          </p:nvPr>
        </p:nvSpPr>
        <p:spPr>
          <a:xfrm>
            <a:off x="457200" y="1600200"/>
            <a:ext cx="8229600" cy="4648200"/>
          </a:xfrm>
        </p:spPr>
        <p:txBody>
          <a:bodyPr/>
          <a:lstStyle/>
          <a:p>
            <a:r>
              <a:rPr lang="en-US" dirty="0"/>
              <a:t>What does all of this have to do with Linear Algebra?</a:t>
            </a:r>
          </a:p>
          <a:p>
            <a:endParaRPr lang="en-US" dirty="0"/>
          </a:p>
          <a:p>
            <a:r>
              <a:rPr lang="en-US" dirty="0"/>
              <a:t>Let’s consider an extreme case in which we only have one decimal place of accuracy.</a:t>
            </a:r>
          </a:p>
          <a:p>
            <a:endParaRPr lang="en-US" dirty="0"/>
          </a:p>
          <a:p>
            <a:endParaRPr lang="en-US" dirty="0"/>
          </a:p>
          <a:p>
            <a:r>
              <a:rPr lang="en-US" dirty="0"/>
              <a:t>What is                       ?</a:t>
            </a:r>
          </a:p>
        </p:txBody>
      </p:sp>
      <mc:AlternateContent xmlns:mc="http://schemas.openxmlformats.org/markup-compatibility/2006" xmlns:a14="http://schemas.microsoft.com/office/drawing/2010/main">
        <mc:Choice Requires="a14">
          <p:sp>
            <p:nvSpPr>
              <p:cNvPr id="2" name="TextBox 1"/>
              <p:cNvSpPr txBox="1"/>
              <p:nvPr/>
            </p:nvSpPr>
            <p:spPr>
              <a:xfrm>
                <a:off x="1866899" y="4076700"/>
                <a:ext cx="1996957" cy="6568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a:cs typeface="Arial" pitchFamily="34" charset="0"/>
                        </a:rPr>
                        <m:t>det</m:t>
                      </m:r>
                      <m:r>
                        <a:rPr lang="en-US" sz="2200" b="0" i="1" smtClean="0">
                          <a:latin typeface="Cambria Math"/>
                          <a:cs typeface="Arial" pitchFamily="34" charset="0"/>
                        </a:rPr>
                        <m:t>⁡</m:t>
                      </m:r>
                      <m:d>
                        <m:dPr>
                          <m:begChr m:val="["/>
                          <m:endChr m:val="]"/>
                          <m:ctrlPr>
                            <a:rPr lang="en-US" sz="2200" b="0" i="1" smtClean="0">
                              <a:latin typeface="Cambria Math" panose="02040503050406030204" pitchFamily="18" charset="0"/>
                              <a:cs typeface="Arial" pitchFamily="34" charset="0"/>
                            </a:rPr>
                          </m:ctrlPr>
                        </m:dPr>
                        <m:e>
                          <m:m>
                            <m:mPr>
                              <m:mcs>
                                <m:mc>
                                  <m:mcPr>
                                    <m:count m:val="2"/>
                                    <m:mcJc m:val="center"/>
                                  </m:mcPr>
                                </m:mc>
                              </m:mcs>
                              <m:ctrlPr>
                                <a:rPr lang="en-US" sz="2200" b="0" i="1" smtClean="0">
                                  <a:latin typeface="Cambria Math" panose="02040503050406030204" pitchFamily="18" charset="0"/>
                                  <a:cs typeface="Arial" pitchFamily="34" charset="0"/>
                                </a:rPr>
                              </m:ctrlPr>
                            </m:mPr>
                            <m:mr>
                              <m:e>
                                <m:r>
                                  <m:rPr>
                                    <m:brk m:alnAt="7"/>
                                  </m:rPr>
                                  <a:rPr lang="en-US" sz="2200" b="0" i="1" smtClean="0">
                                    <a:latin typeface="Cambria Math"/>
                                    <a:cs typeface="Arial" pitchFamily="34" charset="0"/>
                                  </a:rPr>
                                  <m:t>1</m:t>
                                </m:r>
                                <m:r>
                                  <a:rPr lang="en-US" sz="2200" b="0" i="1" smtClean="0">
                                    <a:latin typeface="Cambria Math"/>
                                    <a:cs typeface="Arial" pitchFamily="34" charset="0"/>
                                  </a:rPr>
                                  <m:t>.4</m:t>
                                </m:r>
                              </m:e>
                              <m:e>
                                <m:r>
                                  <a:rPr lang="en-US" sz="2200" b="0" i="1" smtClean="0">
                                    <a:latin typeface="Cambria Math"/>
                                    <a:cs typeface="Arial" pitchFamily="34" charset="0"/>
                                  </a:rPr>
                                  <m:t>.6</m:t>
                                </m:r>
                              </m:e>
                            </m:mr>
                            <m:mr>
                              <m:e>
                                <m:r>
                                  <a:rPr lang="en-US" sz="2200" b="0" i="1" smtClean="0">
                                    <a:latin typeface="Cambria Math"/>
                                    <a:cs typeface="Arial" pitchFamily="34" charset="0"/>
                                  </a:rPr>
                                  <m:t>2.8</m:t>
                                </m:r>
                              </m:e>
                              <m:e>
                                <m:r>
                                  <a:rPr lang="en-US" sz="2200" b="0" i="1" smtClean="0">
                                    <a:latin typeface="Cambria Math"/>
                                    <a:cs typeface="Arial" pitchFamily="34" charset="0"/>
                                  </a:rPr>
                                  <m:t>1.2</m:t>
                                </m:r>
                              </m:e>
                            </m:mr>
                          </m:m>
                        </m:e>
                      </m:d>
                    </m:oMath>
                  </m:oMathPara>
                </a14:m>
                <a:endParaRPr lang="en-US" sz="2200"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866899" y="4076700"/>
                <a:ext cx="1996957" cy="656846"/>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303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Numerical Linear Algebra</a:t>
            </a:r>
          </a:p>
        </p:txBody>
      </p:sp>
      <p:sp>
        <p:nvSpPr>
          <p:cNvPr id="6" name="Content Placeholder 5"/>
          <p:cNvSpPr>
            <a:spLocks noGrp="1"/>
          </p:cNvSpPr>
          <p:nvPr>
            <p:ph idx="1"/>
          </p:nvPr>
        </p:nvSpPr>
        <p:spPr>
          <a:xfrm>
            <a:off x="457200" y="1600200"/>
            <a:ext cx="8229600" cy="4648200"/>
          </a:xfrm>
        </p:spPr>
        <p:txBody>
          <a:bodyPr/>
          <a:lstStyle/>
          <a:p>
            <a:r>
              <a:rPr lang="en-US" dirty="0"/>
              <a:t>What is                       ?</a:t>
            </a:r>
          </a:p>
          <a:p>
            <a:endParaRPr lang="en-US" dirty="0"/>
          </a:p>
          <a:p>
            <a:r>
              <a:rPr lang="en-US" dirty="0"/>
              <a:t>This matrix isn’t exactly representable (since we can only represent one decimal place), so it gets rounded to:</a:t>
            </a:r>
          </a:p>
          <a:p>
            <a:endParaRPr lang="en-US" dirty="0"/>
          </a:p>
          <a:p>
            <a:endParaRPr lang="en-US" dirty="0"/>
          </a:p>
          <a:p>
            <a:endParaRPr lang="en-US" dirty="0"/>
          </a:p>
          <a:p>
            <a:r>
              <a:rPr lang="en-US" dirty="0"/>
              <a:t>Thus, the computed determinant is -2</a:t>
            </a:r>
          </a:p>
        </p:txBody>
      </p:sp>
      <mc:AlternateContent xmlns:mc="http://schemas.openxmlformats.org/markup-compatibility/2006" xmlns:a14="http://schemas.microsoft.com/office/drawing/2010/main">
        <mc:Choice Requires="a14">
          <p:sp>
            <p:nvSpPr>
              <p:cNvPr id="2" name="TextBox 1"/>
              <p:cNvSpPr txBox="1"/>
              <p:nvPr/>
            </p:nvSpPr>
            <p:spPr>
              <a:xfrm>
                <a:off x="1828800" y="1524000"/>
                <a:ext cx="1996957" cy="6568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a:cs typeface="Arial" pitchFamily="34" charset="0"/>
                        </a:rPr>
                        <m:t>det</m:t>
                      </m:r>
                      <m:r>
                        <a:rPr lang="en-US" sz="2200" b="0" i="1" smtClean="0">
                          <a:latin typeface="Cambria Math"/>
                          <a:cs typeface="Arial" pitchFamily="34" charset="0"/>
                        </a:rPr>
                        <m:t>⁡</m:t>
                      </m:r>
                      <m:d>
                        <m:dPr>
                          <m:begChr m:val="["/>
                          <m:endChr m:val="]"/>
                          <m:ctrlPr>
                            <a:rPr lang="en-US" sz="2200" b="0" i="1" smtClean="0">
                              <a:latin typeface="Cambria Math" panose="02040503050406030204" pitchFamily="18" charset="0"/>
                              <a:cs typeface="Arial" pitchFamily="34" charset="0"/>
                            </a:rPr>
                          </m:ctrlPr>
                        </m:dPr>
                        <m:e>
                          <m:m>
                            <m:mPr>
                              <m:mcs>
                                <m:mc>
                                  <m:mcPr>
                                    <m:count m:val="2"/>
                                    <m:mcJc m:val="center"/>
                                  </m:mcPr>
                                </m:mc>
                              </m:mcs>
                              <m:ctrlPr>
                                <a:rPr lang="en-US" sz="2200" b="0" i="1" smtClean="0">
                                  <a:latin typeface="Cambria Math" panose="02040503050406030204" pitchFamily="18" charset="0"/>
                                  <a:cs typeface="Arial" pitchFamily="34" charset="0"/>
                                </a:rPr>
                              </m:ctrlPr>
                            </m:mPr>
                            <m:mr>
                              <m:e>
                                <m:r>
                                  <m:rPr>
                                    <m:brk m:alnAt="7"/>
                                  </m:rPr>
                                  <a:rPr lang="en-US" sz="2200" b="0" i="1" smtClean="0">
                                    <a:latin typeface="Cambria Math"/>
                                    <a:cs typeface="Arial" pitchFamily="34" charset="0"/>
                                  </a:rPr>
                                  <m:t>1</m:t>
                                </m:r>
                                <m:r>
                                  <a:rPr lang="en-US" sz="2200" b="0" i="1" smtClean="0">
                                    <a:latin typeface="Cambria Math"/>
                                    <a:cs typeface="Arial" pitchFamily="34" charset="0"/>
                                  </a:rPr>
                                  <m:t>.4</m:t>
                                </m:r>
                              </m:e>
                              <m:e>
                                <m:r>
                                  <a:rPr lang="en-US" sz="2200" b="0" i="1" smtClean="0">
                                    <a:latin typeface="Cambria Math"/>
                                    <a:cs typeface="Arial" pitchFamily="34" charset="0"/>
                                  </a:rPr>
                                  <m:t>.6</m:t>
                                </m:r>
                              </m:e>
                            </m:mr>
                            <m:mr>
                              <m:e>
                                <m:r>
                                  <a:rPr lang="en-US" sz="2200" b="0" i="1" smtClean="0">
                                    <a:latin typeface="Cambria Math"/>
                                    <a:cs typeface="Arial" pitchFamily="34" charset="0"/>
                                  </a:rPr>
                                  <m:t>2.8</m:t>
                                </m:r>
                              </m:e>
                              <m:e>
                                <m:r>
                                  <a:rPr lang="en-US" sz="2200" b="0" i="1" smtClean="0">
                                    <a:latin typeface="Cambria Math"/>
                                    <a:cs typeface="Arial" pitchFamily="34" charset="0"/>
                                  </a:rPr>
                                  <m:t>1.2</m:t>
                                </m:r>
                              </m:e>
                            </m:mr>
                          </m:m>
                        </m:e>
                      </m:d>
                    </m:oMath>
                  </m:oMathPara>
                </a14:m>
                <a:endParaRPr lang="en-US" sz="2200"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828800" y="1524000"/>
                <a:ext cx="1996957" cy="65684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657600" y="3581400"/>
                <a:ext cx="1062406" cy="6568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200" i="1" smtClean="0">
                              <a:latin typeface="Cambria Math" panose="02040503050406030204" pitchFamily="18" charset="0"/>
                              <a:cs typeface="Arial" pitchFamily="34" charset="0"/>
                            </a:rPr>
                          </m:ctrlPr>
                        </m:dPr>
                        <m:e>
                          <m:m>
                            <m:mPr>
                              <m:mcs>
                                <m:mc>
                                  <m:mcPr>
                                    <m:count m:val="2"/>
                                    <m:mcJc m:val="center"/>
                                  </m:mcPr>
                                </m:mc>
                              </m:mcs>
                              <m:ctrlPr>
                                <a:rPr lang="en-US" sz="2200" i="1" smtClean="0">
                                  <a:latin typeface="Cambria Math" panose="02040503050406030204" pitchFamily="18" charset="0"/>
                                  <a:cs typeface="Arial" pitchFamily="34" charset="0"/>
                                </a:rPr>
                              </m:ctrlPr>
                            </m:mPr>
                            <m:mr>
                              <m:e>
                                <m:r>
                                  <m:rPr>
                                    <m:brk m:alnAt="7"/>
                                  </m:rPr>
                                  <a:rPr lang="en-US" sz="2200" b="0" i="1" smtClean="0">
                                    <a:latin typeface="Cambria Math"/>
                                    <a:cs typeface="Arial" pitchFamily="34" charset="0"/>
                                  </a:rPr>
                                  <m:t>1</m:t>
                                </m:r>
                              </m:e>
                              <m:e>
                                <m:r>
                                  <a:rPr lang="en-US" sz="2200" b="0" i="1" smtClean="0">
                                    <a:latin typeface="Cambria Math"/>
                                    <a:cs typeface="Arial" pitchFamily="34" charset="0"/>
                                  </a:rPr>
                                  <m:t>1</m:t>
                                </m:r>
                              </m:e>
                            </m:mr>
                            <m:mr>
                              <m:e>
                                <m:r>
                                  <a:rPr lang="en-US" sz="2200" b="0" i="1" smtClean="0">
                                    <a:latin typeface="Cambria Math"/>
                                    <a:cs typeface="Arial" pitchFamily="34" charset="0"/>
                                  </a:rPr>
                                  <m:t>3</m:t>
                                </m:r>
                              </m:e>
                              <m:e>
                                <m:r>
                                  <a:rPr lang="en-US" sz="2200" b="0" i="1" smtClean="0">
                                    <a:latin typeface="Cambria Math"/>
                                    <a:cs typeface="Arial" pitchFamily="34" charset="0"/>
                                  </a:rPr>
                                  <m:t>1</m:t>
                                </m:r>
                              </m:e>
                            </m:mr>
                          </m:m>
                        </m:e>
                      </m:d>
                    </m:oMath>
                  </m:oMathPara>
                </a14:m>
                <a:endParaRPr lang="en-US" sz="2200" dirty="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57600" y="3581400"/>
                <a:ext cx="1062406" cy="656846"/>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2711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Workbook Problem : 6 , 7</a:t>
            </a:r>
          </a:p>
        </p:txBody>
      </p:sp>
    </p:spTree>
    <p:extLst>
      <p:ext uri="{BB962C8B-B14F-4D97-AF65-F5344CB8AC3E}">
        <p14:creationId xmlns:p14="http://schemas.microsoft.com/office/powerpoint/2010/main" val="4215369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Paced: Workbook problems 2,3,4,5</a:t>
            </a:r>
          </a:p>
        </p:txBody>
      </p:sp>
    </p:spTree>
    <p:extLst>
      <p:ext uri="{BB962C8B-B14F-4D97-AF65-F5344CB8AC3E}">
        <p14:creationId xmlns:p14="http://schemas.microsoft.com/office/powerpoint/2010/main" val="34037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077200" cy="4648200"/>
          </a:xfrm>
        </p:spPr>
        <p:txBody>
          <a:bodyPr/>
          <a:lstStyle/>
          <a:p>
            <a:pPr>
              <a:lnSpc>
                <a:spcPct val="150000"/>
              </a:lnSpc>
            </a:pPr>
            <a:r>
              <a:rPr lang="en-US" sz="2000" dirty="0"/>
              <a:t>What are </a:t>
            </a:r>
            <a:r>
              <a:rPr lang="en-US" sz="2000" dirty="0" err="1"/>
              <a:t>Datatypes</a:t>
            </a:r>
            <a:r>
              <a:rPr lang="en-US" sz="2000" dirty="0"/>
              <a:t>?</a:t>
            </a:r>
          </a:p>
          <a:p>
            <a:pPr>
              <a:lnSpc>
                <a:spcPct val="150000"/>
              </a:lnSpc>
            </a:pPr>
            <a:r>
              <a:rPr lang="en-US" sz="2000" dirty="0" err="1"/>
              <a:t>Datatypes</a:t>
            </a:r>
            <a:r>
              <a:rPr lang="en-US" sz="2000" dirty="0"/>
              <a:t> Available in MATLAB</a:t>
            </a:r>
          </a:p>
          <a:p>
            <a:pPr>
              <a:lnSpc>
                <a:spcPct val="150000"/>
              </a:lnSpc>
            </a:pPr>
            <a:r>
              <a:rPr lang="en-US" sz="2000" dirty="0"/>
              <a:t>Integer </a:t>
            </a:r>
            <a:r>
              <a:rPr lang="en-US" sz="2000" dirty="0" err="1"/>
              <a:t>Datatypes</a:t>
            </a:r>
            <a:endParaRPr lang="en-US" sz="2000" dirty="0"/>
          </a:p>
          <a:p>
            <a:pPr>
              <a:lnSpc>
                <a:spcPct val="150000"/>
              </a:lnSpc>
            </a:pPr>
            <a:r>
              <a:rPr lang="en-US" sz="2000" dirty="0"/>
              <a:t>Fixed Point </a:t>
            </a:r>
            <a:r>
              <a:rPr lang="en-US" sz="2000" dirty="0" err="1"/>
              <a:t>Datatypes</a:t>
            </a:r>
            <a:endParaRPr lang="en-US" sz="2000" dirty="0"/>
          </a:p>
          <a:p>
            <a:pPr>
              <a:lnSpc>
                <a:spcPct val="150000"/>
              </a:lnSpc>
            </a:pPr>
            <a:r>
              <a:rPr lang="en-US" sz="2000" dirty="0"/>
              <a:t>Floating Point </a:t>
            </a:r>
            <a:r>
              <a:rPr lang="en-US" sz="2000" dirty="0" err="1"/>
              <a:t>Datatypes</a:t>
            </a:r>
            <a:endParaRPr lang="en-US" sz="2000" dirty="0"/>
          </a:p>
          <a:p>
            <a:pPr>
              <a:lnSpc>
                <a:spcPct val="150000"/>
              </a:lnSpc>
            </a:pPr>
            <a:r>
              <a:rPr lang="en-US" sz="2000" dirty="0"/>
              <a:t>Introduction to Numerical Linear Algebra</a:t>
            </a:r>
          </a:p>
          <a:p>
            <a:pPr>
              <a:lnSpc>
                <a:spcPct val="150000"/>
              </a:lnSpc>
            </a:pPr>
            <a:endParaRPr lang="en-US" sz="2000" dirty="0"/>
          </a:p>
          <a:p>
            <a:pPr>
              <a:lnSpc>
                <a:spcPct val="150000"/>
              </a:lnSpc>
            </a:pPr>
            <a:endParaRPr lang="en-US" dirty="0"/>
          </a:p>
        </p:txBody>
      </p:sp>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Outline</a:t>
            </a:r>
          </a:p>
        </p:txBody>
      </p:sp>
    </p:spTree>
    <p:custDataLst>
      <p:tags r:id="rId1"/>
    </p:custDataLst>
    <p:extLst>
      <p:ext uri="{BB962C8B-B14F-4D97-AF65-F5344CB8AC3E}">
        <p14:creationId xmlns:p14="http://schemas.microsoft.com/office/powerpoint/2010/main" val="146738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077200" cy="4648200"/>
          </a:xfrm>
        </p:spPr>
        <p:txBody>
          <a:bodyPr/>
          <a:lstStyle/>
          <a:p>
            <a:pPr>
              <a:lnSpc>
                <a:spcPct val="150000"/>
              </a:lnSpc>
            </a:pPr>
            <a:endParaRPr lang="en-US" sz="2000" dirty="0"/>
          </a:p>
          <a:p>
            <a:pPr>
              <a:lnSpc>
                <a:spcPct val="150000"/>
              </a:lnSpc>
            </a:pPr>
            <a:endParaRPr lang="en-US" dirty="0"/>
          </a:p>
        </p:txBody>
      </p:sp>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What are </a:t>
            </a:r>
            <a:r>
              <a:rPr lang="en-US" sz="3200" dirty="0" err="1">
                <a:latin typeface="Arial" charset="0"/>
                <a:cs typeface="Arial" charset="0"/>
              </a:rPr>
              <a:t>Datatypes</a:t>
            </a:r>
            <a:r>
              <a:rPr lang="en-US" sz="3200" dirty="0">
                <a:latin typeface="Arial" charset="0"/>
                <a:cs typeface="Arial" charset="0"/>
              </a:rPr>
              <a:t>?</a:t>
            </a:r>
          </a:p>
        </p:txBody>
      </p:sp>
      <p:sp>
        <p:nvSpPr>
          <p:cNvPr id="4" name="TextBox 3"/>
          <p:cNvSpPr txBox="1"/>
          <p:nvPr/>
        </p:nvSpPr>
        <p:spPr>
          <a:xfrm>
            <a:off x="609600" y="1981200"/>
            <a:ext cx="3498073" cy="430887"/>
          </a:xfrm>
          <a:prstGeom prst="rect">
            <a:avLst/>
          </a:prstGeom>
          <a:noFill/>
        </p:spPr>
        <p:txBody>
          <a:bodyPr wrap="none" rtlCol="0">
            <a:spAutoFit/>
          </a:bodyPr>
          <a:lstStyle/>
          <a:p>
            <a:r>
              <a:rPr lang="en-US" sz="2200" dirty="0">
                <a:latin typeface="Arial" pitchFamily="34" charset="0"/>
                <a:cs typeface="Arial" pitchFamily="34" charset="0"/>
              </a:rPr>
              <a:t>What the computer stores:</a:t>
            </a:r>
          </a:p>
        </p:txBody>
      </p:sp>
      <p:sp>
        <p:nvSpPr>
          <p:cNvPr id="14" name="TextBox 13"/>
          <p:cNvSpPr txBox="1"/>
          <p:nvPr/>
        </p:nvSpPr>
        <p:spPr>
          <a:xfrm>
            <a:off x="742950" y="4876800"/>
            <a:ext cx="3182281" cy="430887"/>
          </a:xfrm>
          <a:prstGeom prst="rect">
            <a:avLst/>
          </a:prstGeom>
          <a:noFill/>
        </p:spPr>
        <p:txBody>
          <a:bodyPr wrap="none" rtlCol="0">
            <a:spAutoFit/>
          </a:bodyPr>
          <a:lstStyle/>
          <a:p>
            <a:r>
              <a:rPr lang="en-US" sz="2200" dirty="0">
                <a:latin typeface="Arial" pitchFamily="34" charset="0"/>
                <a:cs typeface="Arial" pitchFamily="34" charset="0"/>
              </a:rPr>
              <a:t>What we think it means:</a:t>
            </a:r>
          </a:p>
        </p:txBody>
      </p:sp>
      <p:sp>
        <p:nvSpPr>
          <p:cNvPr id="15" name="TextBox 14"/>
          <p:cNvSpPr txBox="1"/>
          <p:nvPr/>
        </p:nvSpPr>
        <p:spPr>
          <a:xfrm>
            <a:off x="4953000" y="1981200"/>
            <a:ext cx="1399486" cy="430887"/>
          </a:xfrm>
          <a:prstGeom prst="rect">
            <a:avLst/>
          </a:prstGeom>
          <a:noFill/>
        </p:spPr>
        <p:txBody>
          <a:bodyPr wrap="none" rtlCol="0">
            <a:spAutoFit/>
          </a:bodyPr>
          <a:lstStyle/>
          <a:p>
            <a:r>
              <a:rPr lang="en-US" sz="2200" dirty="0">
                <a:latin typeface="Arial" pitchFamily="34" charset="0"/>
                <a:cs typeface="Arial" pitchFamily="34" charset="0"/>
              </a:rPr>
              <a:t>11001011</a:t>
            </a:r>
          </a:p>
        </p:txBody>
      </p:sp>
      <p:sp>
        <p:nvSpPr>
          <p:cNvPr id="16" name="TextBox 15"/>
          <p:cNvSpPr txBox="1"/>
          <p:nvPr/>
        </p:nvSpPr>
        <p:spPr>
          <a:xfrm>
            <a:off x="5324768" y="4876800"/>
            <a:ext cx="655949" cy="430887"/>
          </a:xfrm>
          <a:prstGeom prst="rect">
            <a:avLst/>
          </a:prstGeom>
          <a:noFill/>
        </p:spPr>
        <p:txBody>
          <a:bodyPr wrap="none" rtlCol="0">
            <a:spAutoFit/>
          </a:bodyPr>
          <a:lstStyle/>
          <a:p>
            <a:r>
              <a:rPr lang="en-US" sz="2200" dirty="0">
                <a:latin typeface="Arial" pitchFamily="34" charset="0"/>
                <a:cs typeface="Arial" pitchFamily="34" charset="0"/>
              </a:rPr>
              <a:t>203</a:t>
            </a:r>
          </a:p>
        </p:txBody>
      </p:sp>
      <p:sp>
        <p:nvSpPr>
          <p:cNvPr id="9" name="Up-Down Arrow 8"/>
          <p:cNvSpPr/>
          <p:nvPr/>
        </p:nvSpPr>
        <p:spPr>
          <a:xfrm>
            <a:off x="5324768" y="2514600"/>
            <a:ext cx="655949" cy="228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TextBox 9"/>
          <p:cNvSpPr txBox="1"/>
          <p:nvPr/>
        </p:nvSpPr>
        <p:spPr>
          <a:xfrm>
            <a:off x="5980717" y="3442156"/>
            <a:ext cx="1314784" cy="430887"/>
          </a:xfrm>
          <a:prstGeom prst="rect">
            <a:avLst/>
          </a:prstGeom>
          <a:noFill/>
        </p:spPr>
        <p:txBody>
          <a:bodyPr wrap="none" rtlCol="0">
            <a:spAutoFit/>
          </a:bodyPr>
          <a:lstStyle/>
          <a:p>
            <a:r>
              <a:rPr lang="en-US" sz="2200" dirty="0" err="1">
                <a:latin typeface="Arial" pitchFamily="34" charset="0"/>
                <a:cs typeface="Arial" pitchFamily="34" charset="0"/>
              </a:rPr>
              <a:t>Datatype</a:t>
            </a:r>
            <a:endParaRPr lang="en-US" sz="220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28942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What are </a:t>
            </a:r>
            <a:r>
              <a:rPr lang="en-US" sz="3200" dirty="0" err="1">
                <a:latin typeface="Arial" charset="0"/>
                <a:cs typeface="Arial" charset="0"/>
              </a:rPr>
              <a:t>Datatypes</a:t>
            </a:r>
            <a:r>
              <a:rPr lang="en-US" sz="3200" dirty="0">
                <a:latin typeface="Arial" charset="0"/>
                <a:cs typeface="Arial" charset="0"/>
              </a:rPr>
              <a:t>?</a:t>
            </a:r>
          </a:p>
        </p:txBody>
      </p:sp>
      <p:sp>
        <p:nvSpPr>
          <p:cNvPr id="15" name="TextBox 14"/>
          <p:cNvSpPr txBox="1"/>
          <p:nvPr/>
        </p:nvSpPr>
        <p:spPr>
          <a:xfrm>
            <a:off x="1371600" y="2414347"/>
            <a:ext cx="1399486" cy="430887"/>
          </a:xfrm>
          <a:prstGeom prst="rect">
            <a:avLst/>
          </a:prstGeom>
          <a:noFill/>
        </p:spPr>
        <p:txBody>
          <a:bodyPr wrap="none" rtlCol="0">
            <a:spAutoFit/>
          </a:bodyPr>
          <a:lstStyle/>
          <a:p>
            <a:r>
              <a:rPr lang="en-US" sz="2200" dirty="0">
                <a:latin typeface="Arial" pitchFamily="34" charset="0"/>
                <a:cs typeface="Arial" pitchFamily="34" charset="0"/>
              </a:rPr>
              <a:t>11001011</a:t>
            </a:r>
          </a:p>
        </p:txBody>
      </p:sp>
      <p:sp>
        <p:nvSpPr>
          <p:cNvPr id="16" name="TextBox 15"/>
          <p:cNvSpPr txBox="1"/>
          <p:nvPr/>
        </p:nvSpPr>
        <p:spPr>
          <a:xfrm>
            <a:off x="1743368" y="5309947"/>
            <a:ext cx="655949" cy="430887"/>
          </a:xfrm>
          <a:prstGeom prst="rect">
            <a:avLst/>
          </a:prstGeom>
          <a:noFill/>
        </p:spPr>
        <p:txBody>
          <a:bodyPr wrap="none" rtlCol="0">
            <a:spAutoFit/>
          </a:bodyPr>
          <a:lstStyle/>
          <a:p>
            <a:r>
              <a:rPr lang="en-US" sz="2200" dirty="0">
                <a:latin typeface="Arial" pitchFamily="34" charset="0"/>
                <a:cs typeface="Arial" pitchFamily="34" charset="0"/>
              </a:rPr>
              <a:t>203</a:t>
            </a:r>
          </a:p>
        </p:txBody>
      </p:sp>
      <p:sp>
        <p:nvSpPr>
          <p:cNvPr id="9" name="Up-Down Arrow 8"/>
          <p:cNvSpPr/>
          <p:nvPr/>
        </p:nvSpPr>
        <p:spPr>
          <a:xfrm>
            <a:off x="1743368" y="2947747"/>
            <a:ext cx="655949" cy="228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TextBox 9"/>
          <p:cNvSpPr txBox="1"/>
          <p:nvPr/>
        </p:nvSpPr>
        <p:spPr>
          <a:xfrm>
            <a:off x="2399317" y="3875303"/>
            <a:ext cx="797013" cy="430887"/>
          </a:xfrm>
          <a:prstGeom prst="rect">
            <a:avLst/>
          </a:prstGeom>
          <a:noFill/>
        </p:spPr>
        <p:txBody>
          <a:bodyPr wrap="none" rtlCol="0">
            <a:spAutoFit/>
          </a:bodyPr>
          <a:lstStyle/>
          <a:p>
            <a:r>
              <a:rPr lang="en-US" sz="2200" dirty="0">
                <a:latin typeface="Arial" pitchFamily="34" charset="0"/>
                <a:cs typeface="Arial" pitchFamily="34" charset="0"/>
              </a:rPr>
              <a:t>uint8</a:t>
            </a:r>
          </a:p>
        </p:txBody>
      </p:sp>
      <p:sp>
        <p:nvSpPr>
          <p:cNvPr id="6" name="Content Placeholder 5"/>
          <p:cNvSpPr>
            <a:spLocks noGrp="1"/>
          </p:cNvSpPr>
          <p:nvPr>
            <p:ph idx="1"/>
          </p:nvPr>
        </p:nvSpPr>
        <p:spPr/>
        <p:txBody>
          <a:bodyPr/>
          <a:lstStyle/>
          <a:p>
            <a:r>
              <a:rPr lang="en-US" dirty="0"/>
              <a:t>The same bits can represent different numbers… </a:t>
            </a:r>
          </a:p>
        </p:txBody>
      </p:sp>
      <p:sp>
        <p:nvSpPr>
          <p:cNvPr id="12" name="TextBox 11"/>
          <p:cNvSpPr txBox="1"/>
          <p:nvPr/>
        </p:nvSpPr>
        <p:spPr>
          <a:xfrm>
            <a:off x="4895160" y="2414347"/>
            <a:ext cx="1399486" cy="430887"/>
          </a:xfrm>
          <a:prstGeom prst="rect">
            <a:avLst/>
          </a:prstGeom>
          <a:noFill/>
        </p:spPr>
        <p:txBody>
          <a:bodyPr wrap="none" rtlCol="0">
            <a:spAutoFit/>
          </a:bodyPr>
          <a:lstStyle/>
          <a:p>
            <a:r>
              <a:rPr lang="en-US" sz="2200" dirty="0">
                <a:latin typeface="Arial" pitchFamily="34" charset="0"/>
                <a:cs typeface="Arial" pitchFamily="34" charset="0"/>
              </a:rPr>
              <a:t>11001011</a:t>
            </a:r>
          </a:p>
        </p:txBody>
      </p:sp>
      <p:sp>
        <p:nvSpPr>
          <p:cNvPr id="13" name="TextBox 12"/>
          <p:cNvSpPr txBox="1"/>
          <p:nvPr/>
        </p:nvSpPr>
        <p:spPr>
          <a:xfrm>
            <a:off x="5266928" y="5309947"/>
            <a:ext cx="593432" cy="430887"/>
          </a:xfrm>
          <a:prstGeom prst="rect">
            <a:avLst/>
          </a:prstGeom>
          <a:noFill/>
        </p:spPr>
        <p:txBody>
          <a:bodyPr wrap="none" rtlCol="0">
            <a:spAutoFit/>
          </a:bodyPr>
          <a:lstStyle/>
          <a:p>
            <a:r>
              <a:rPr lang="en-US" sz="2200" dirty="0">
                <a:latin typeface="Arial" pitchFamily="34" charset="0"/>
                <a:cs typeface="Arial" pitchFamily="34" charset="0"/>
              </a:rPr>
              <a:t>-53</a:t>
            </a:r>
          </a:p>
        </p:txBody>
      </p:sp>
      <p:sp>
        <p:nvSpPr>
          <p:cNvPr id="17" name="Up-Down Arrow 16"/>
          <p:cNvSpPr/>
          <p:nvPr/>
        </p:nvSpPr>
        <p:spPr>
          <a:xfrm>
            <a:off x="5266928" y="2947747"/>
            <a:ext cx="655949" cy="228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8" name="TextBox 17"/>
          <p:cNvSpPr txBox="1"/>
          <p:nvPr/>
        </p:nvSpPr>
        <p:spPr>
          <a:xfrm>
            <a:off x="5922877" y="3875303"/>
            <a:ext cx="639919" cy="430887"/>
          </a:xfrm>
          <a:prstGeom prst="rect">
            <a:avLst/>
          </a:prstGeom>
          <a:noFill/>
        </p:spPr>
        <p:txBody>
          <a:bodyPr wrap="none" rtlCol="0">
            <a:spAutoFit/>
          </a:bodyPr>
          <a:lstStyle/>
          <a:p>
            <a:r>
              <a:rPr lang="en-US" sz="2200" dirty="0">
                <a:latin typeface="Arial" pitchFamily="34" charset="0"/>
                <a:cs typeface="Arial" pitchFamily="34" charset="0"/>
              </a:rPr>
              <a:t>int8</a:t>
            </a:r>
          </a:p>
        </p:txBody>
      </p:sp>
    </p:spTree>
    <p:extLst>
      <p:ext uri="{BB962C8B-B14F-4D97-AF65-F5344CB8AC3E}">
        <p14:creationId xmlns:p14="http://schemas.microsoft.com/office/powerpoint/2010/main" val="11129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What are </a:t>
            </a:r>
            <a:r>
              <a:rPr lang="en-US" sz="3200" dirty="0" err="1">
                <a:latin typeface="Arial" charset="0"/>
                <a:cs typeface="Arial" charset="0"/>
              </a:rPr>
              <a:t>Datatypes</a:t>
            </a:r>
            <a:r>
              <a:rPr lang="en-US" sz="3200" dirty="0">
                <a:latin typeface="Arial" charset="0"/>
                <a:cs typeface="Arial" charset="0"/>
              </a:rPr>
              <a:t>?</a:t>
            </a:r>
          </a:p>
        </p:txBody>
      </p:sp>
      <p:sp>
        <p:nvSpPr>
          <p:cNvPr id="15" name="TextBox 14"/>
          <p:cNvSpPr txBox="1"/>
          <p:nvPr/>
        </p:nvSpPr>
        <p:spPr>
          <a:xfrm>
            <a:off x="1371599" y="2596212"/>
            <a:ext cx="1399486" cy="430887"/>
          </a:xfrm>
          <a:prstGeom prst="rect">
            <a:avLst/>
          </a:prstGeom>
          <a:noFill/>
        </p:spPr>
        <p:txBody>
          <a:bodyPr wrap="none" rtlCol="0">
            <a:spAutoFit/>
          </a:bodyPr>
          <a:lstStyle/>
          <a:p>
            <a:r>
              <a:rPr lang="en-US" sz="2200" dirty="0">
                <a:latin typeface="Arial" pitchFamily="34" charset="0"/>
                <a:cs typeface="Arial" pitchFamily="34" charset="0"/>
              </a:rPr>
              <a:t>11001011</a:t>
            </a:r>
          </a:p>
        </p:txBody>
      </p:sp>
      <p:sp>
        <p:nvSpPr>
          <p:cNvPr id="16" name="TextBox 15"/>
          <p:cNvSpPr txBox="1"/>
          <p:nvPr/>
        </p:nvSpPr>
        <p:spPr>
          <a:xfrm>
            <a:off x="1743367" y="5491812"/>
            <a:ext cx="655949" cy="430887"/>
          </a:xfrm>
          <a:prstGeom prst="rect">
            <a:avLst/>
          </a:prstGeom>
          <a:noFill/>
        </p:spPr>
        <p:txBody>
          <a:bodyPr wrap="none" rtlCol="0">
            <a:spAutoFit/>
          </a:bodyPr>
          <a:lstStyle/>
          <a:p>
            <a:r>
              <a:rPr lang="en-US" sz="2200" dirty="0">
                <a:latin typeface="Arial" pitchFamily="34" charset="0"/>
                <a:cs typeface="Arial" pitchFamily="34" charset="0"/>
              </a:rPr>
              <a:t>203</a:t>
            </a:r>
          </a:p>
        </p:txBody>
      </p:sp>
      <p:sp>
        <p:nvSpPr>
          <p:cNvPr id="9" name="Up-Down Arrow 8"/>
          <p:cNvSpPr/>
          <p:nvPr/>
        </p:nvSpPr>
        <p:spPr>
          <a:xfrm>
            <a:off x="1743367" y="3129612"/>
            <a:ext cx="655949" cy="228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TextBox 9"/>
          <p:cNvSpPr txBox="1"/>
          <p:nvPr/>
        </p:nvSpPr>
        <p:spPr>
          <a:xfrm>
            <a:off x="2399316" y="4057168"/>
            <a:ext cx="797013" cy="430887"/>
          </a:xfrm>
          <a:prstGeom prst="rect">
            <a:avLst/>
          </a:prstGeom>
          <a:noFill/>
        </p:spPr>
        <p:txBody>
          <a:bodyPr wrap="none" rtlCol="0">
            <a:spAutoFit/>
          </a:bodyPr>
          <a:lstStyle/>
          <a:p>
            <a:r>
              <a:rPr lang="en-US" sz="2200" dirty="0">
                <a:latin typeface="Arial" pitchFamily="34" charset="0"/>
                <a:cs typeface="Arial" pitchFamily="34" charset="0"/>
              </a:rPr>
              <a:t>uint8</a:t>
            </a:r>
          </a:p>
        </p:txBody>
      </p:sp>
      <p:sp>
        <p:nvSpPr>
          <p:cNvPr id="6" name="Content Placeholder 5"/>
          <p:cNvSpPr>
            <a:spLocks noGrp="1"/>
          </p:cNvSpPr>
          <p:nvPr>
            <p:ph idx="1"/>
          </p:nvPr>
        </p:nvSpPr>
        <p:spPr/>
        <p:txBody>
          <a:bodyPr/>
          <a:lstStyle/>
          <a:p>
            <a:r>
              <a:rPr lang="en-US" dirty="0"/>
              <a:t>…and the same number can be represented with different number of bits.</a:t>
            </a:r>
          </a:p>
        </p:txBody>
      </p:sp>
      <p:sp>
        <p:nvSpPr>
          <p:cNvPr id="12" name="TextBox 11"/>
          <p:cNvSpPr txBox="1"/>
          <p:nvPr/>
        </p:nvSpPr>
        <p:spPr>
          <a:xfrm>
            <a:off x="3352799" y="2591209"/>
            <a:ext cx="5326843" cy="430887"/>
          </a:xfrm>
          <a:prstGeom prst="rect">
            <a:avLst/>
          </a:prstGeom>
          <a:noFill/>
        </p:spPr>
        <p:txBody>
          <a:bodyPr wrap="none" rtlCol="0">
            <a:spAutoFit/>
          </a:bodyPr>
          <a:lstStyle/>
          <a:p>
            <a:r>
              <a:rPr lang="en-US" sz="2200" dirty="0">
                <a:latin typeface="Arial" pitchFamily="34" charset="0"/>
                <a:cs typeface="Arial" pitchFamily="34" charset="0"/>
              </a:rPr>
              <a:t>01000011010010110000000000000000</a:t>
            </a:r>
          </a:p>
        </p:txBody>
      </p:sp>
      <p:sp>
        <p:nvSpPr>
          <p:cNvPr id="13" name="TextBox 12"/>
          <p:cNvSpPr txBox="1"/>
          <p:nvPr/>
        </p:nvSpPr>
        <p:spPr>
          <a:xfrm>
            <a:off x="5498409" y="5448709"/>
            <a:ext cx="655949" cy="430887"/>
          </a:xfrm>
          <a:prstGeom prst="rect">
            <a:avLst/>
          </a:prstGeom>
          <a:noFill/>
        </p:spPr>
        <p:txBody>
          <a:bodyPr wrap="none" rtlCol="0">
            <a:spAutoFit/>
          </a:bodyPr>
          <a:lstStyle/>
          <a:p>
            <a:r>
              <a:rPr lang="en-US" sz="2200" dirty="0">
                <a:latin typeface="Arial" pitchFamily="34" charset="0"/>
                <a:cs typeface="Arial" pitchFamily="34" charset="0"/>
              </a:rPr>
              <a:t>203</a:t>
            </a:r>
          </a:p>
        </p:txBody>
      </p:sp>
      <p:sp>
        <p:nvSpPr>
          <p:cNvPr id="17" name="Up-Down Arrow 16"/>
          <p:cNvSpPr/>
          <p:nvPr/>
        </p:nvSpPr>
        <p:spPr>
          <a:xfrm>
            <a:off x="5498409" y="3086509"/>
            <a:ext cx="655949" cy="228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8" name="TextBox 17"/>
          <p:cNvSpPr txBox="1"/>
          <p:nvPr/>
        </p:nvSpPr>
        <p:spPr>
          <a:xfrm>
            <a:off x="6154358" y="4014065"/>
            <a:ext cx="922047" cy="430887"/>
          </a:xfrm>
          <a:prstGeom prst="rect">
            <a:avLst/>
          </a:prstGeom>
          <a:noFill/>
        </p:spPr>
        <p:txBody>
          <a:bodyPr wrap="none" rtlCol="0">
            <a:spAutoFit/>
          </a:bodyPr>
          <a:lstStyle/>
          <a:p>
            <a:r>
              <a:rPr lang="en-US" sz="2200" dirty="0">
                <a:latin typeface="Arial" pitchFamily="34" charset="0"/>
                <a:cs typeface="Arial" pitchFamily="34" charset="0"/>
              </a:rPr>
              <a:t>single</a:t>
            </a:r>
          </a:p>
        </p:txBody>
      </p:sp>
    </p:spTree>
    <p:custDataLst>
      <p:tags r:id="rId1"/>
    </p:custDataLst>
    <p:extLst>
      <p:ext uri="{BB962C8B-B14F-4D97-AF65-F5344CB8AC3E}">
        <p14:creationId xmlns:p14="http://schemas.microsoft.com/office/powerpoint/2010/main" val="319807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MATLAB Array (</a:t>
            </a:r>
            <a:r>
              <a:rPr lang="en-US" dirty="0" err="1"/>
              <a:t>mxArrays</a:t>
            </a:r>
            <a:r>
              <a:rPr lang="en-US" dirty="0"/>
              <a:t>)</a:t>
            </a:r>
          </a:p>
        </p:txBody>
      </p:sp>
      <p:sp>
        <p:nvSpPr>
          <p:cNvPr id="3" name="Content Placeholder 2"/>
          <p:cNvSpPr>
            <a:spLocks noGrp="1"/>
          </p:cNvSpPr>
          <p:nvPr>
            <p:ph idx="1"/>
          </p:nvPr>
        </p:nvSpPr>
        <p:spPr/>
        <p:txBody>
          <a:bodyPr/>
          <a:lstStyle/>
          <a:p>
            <a:r>
              <a:rPr lang="en-US" dirty="0"/>
              <a:t>All MATLAB variables (including scalars, vectors, matrices, strings, cell arrays, structures, and objects) are stored as MATLAB arrays</a:t>
            </a:r>
          </a:p>
          <a:p>
            <a:r>
              <a:rPr lang="en-US" dirty="0"/>
              <a:t>The </a:t>
            </a:r>
            <a:r>
              <a:rPr lang="en-US" dirty="0" err="1"/>
              <a:t>mxArray</a:t>
            </a:r>
            <a:r>
              <a:rPr lang="en-US" dirty="0"/>
              <a:t> structure : </a:t>
            </a:r>
          </a:p>
          <a:p>
            <a:pPr lvl="1"/>
            <a:r>
              <a:rPr lang="en-US" dirty="0"/>
              <a:t>Type</a:t>
            </a:r>
          </a:p>
          <a:p>
            <a:pPr lvl="1"/>
            <a:r>
              <a:rPr lang="en-US" dirty="0"/>
              <a:t>Dimensions</a:t>
            </a:r>
          </a:p>
          <a:p>
            <a:pPr lvl="1"/>
            <a:r>
              <a:rPr lang="en-US" dirty="0"/>
              <a:t>Data associated with this array</a:t>
            </a:r>
          </a:p>
          <a:p>
            <a:pPr lvl="1"/>
            <a:r>
              <a:rPr lang="en-US" dirty="0"/>
              <a:t>If numeric if the variable is real or complex</a:t>
            </a:r>
          </a:p>
          <a:p>
            <a:pPr lvl="1"/>
            <a:r>
              <a:rPr lang="en-US" dirty="0"/>
              <a:t>It sparse, its indices and nonzero maximum elements</a:t>
            </a:r>
          </a:p>
          <a:p>
            <a:pPr lvl="1"/>
            <a:r>
              <a:rPr lang="en-US" dirty="0"/>
              <a:t>If a structure or object, the number of fields or field names.</a:t>
            </a:r>
          </a:p>
          <a:p>
            <a:r>
              <a:rPr lang="en-US" dirty="0"/>
              <a:t>Use the matrix library to work with </a:t>
            </a:r>
            <a:r>
              <a:rPr lang="en-US" dirty="0" err="1"/>
              <a:t>mxArrays</a:t>
            </a:r>
            <a:endParaRPr lang="en-US" dirty="0"/>
          </a:p>
        </p:txBody>
      </p:sp>
    </p:spTree>
    <p:extLst>
      <p:ext uri="{BB962C8B-B14F-4D97-AF65-F5344CB8AC3E}">
        <p14:creationId xmlns:p14="http://schemas.microsoft.com/office/powerpoint/2010/main" val="98701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58800"/>
            <a:ext cx="8077200" cy="508000"/>
          </a:xfrm>
        </p:spPr>
        <p:txBody>
          <a:bodyPr/>
          <a:lstStyle/>
          <a:p>
            <a:r>
              <a:rPr lang="en-US" sz="3200" dirty="0">
                <a:latin typeface="Arial" charset="0"/>
                <a:cs typeface="Arial" charset="0"/>
              </a:rPr>
              <a:t>Numeric Datatypes in MATLAB</a:t>
            </a:r>
          </a:p>
        </p:txBody>
      </p:sp>
      <p:sp>
        <p:nvSpPr>
          <p:cNvPr id="6" name="Content Placeholder 5"/>
          <p:cNvSpPr>
            <a:spLocks noGrp="1"/>
          </p:cNvSpPr>
          <p:nvPr>
            <p:ph idx="1"/>
          </p:nvPr>
        </p:nvSpPr>
        <p:spPr/>
        <p:txBody>
          <a:bodyPr/>
          <a:lstStyle/>
          <a:p>
            <a:r>
              <a:rPr lang="en-US" dirty="0"/>
              <a:t>Integer types</a:t>
            </a:r>
          </a:p>
          <a:p>
            <a:pPr lvl="1"/>
            <a:r>
              <a:rPr lang="en-US" dirty="0"/>
              <a:t>Unsigned (uint8, uint16, uint32, uint64)</a:t>
            </a:r>
          </a:p>
          <a:p>
            <a:pPr lvl="1"/>
            <a:r>
              <a:rPr lang="en-US" dirty="0"/>
              <a:t>Signed (int8, int16, int32, int64)</a:t>
            </a:r>
          </a:p>
          <a:p>
            <a:r>
              <a:rPr lang="en-US" dirty="0"/>
              <a:t>Fixed point types</a:t>
            </a:r>
          </a:p>
          <a:p>
            <a:pPr lvl="1"/>
            <a:r>
              <a:rPr lang="en-US" dirty="0"/>
              <a:t>Fixed Point Designer (CDA)</a:t>
            </a:r>
          </a:p>
          <a:p>
            <a:r>
              <a:rPr lang="en-US" dirty="0"/>
              <a:t>Floating point types</a:t>
            </a:r>
          </a:p>
          <a:p>
            <a:pPr lvl="1"/>
            <a:r>
              <a:rPr lang="en-US" dirty="0"/>
              <a:t>Single and Double</a:t>
            </a:r>
          </a:p>
        </p:txBody>
      </p:sp>
    </p:spTree>
    <p:custDataLst>
      <p:tags r:id="rId1"/>
    </p:custDataLst>
    <p:extLst>
      <p:ext uri="{BB962C8B-B14F-4D97-AF65-F5344CB8AC3E}">
        <p14:creationId xmlns:p14="http://schemas.microsoft.com/office/powerpoint/2010/main" val="1547759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deg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5c85acdc-a394-4ae0-8c72-fb4a95b3d573">QKH5DSRAK55R-1362-64908</_dlc_DocId>
    <_dlc_DocIdUrl xmlns="5c85acdc-a394-4ae0-8c72-fb4a95b3d573">
      <Url xsi:nil="true"/>
      <Description xsi:nil="true"/>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566CF38916234D91A4BBBB54BDB11D" ma:contentTypeVersion="34" ma:contentTypeDescription="Create a new document." ma:contentTypeScope="" ma:versionID="bb6e0aa500b92a807748b45be81bccfe">
  <xsd:schema xmlns:xsd="http://www.w3.org/2001/XMLSchema" xmlns:xs="http://www.w3.org/2001/XMLSchema" xmlns:p="http://schemas.microsoft.com/office/2006/metadata/properties" xmlns:ns2="5c85acdc-a394-4ae0-8c72-fb4a95b3d573" xmlns:ns3="c3710ba8-bb3f-4e20-8c0b-d451cadaae78" targetNamespace="http://schemas.microsoft.com/office/2006/metadata/properties" ma:root="true" ma:fieldsID="655f625431cb162f1c685450aa344fd6" ns2:_="" ns3:_="">
    <xsd:import namespace="5c85acdc-a394-4ae0-8c72-fb4a95b3d573"/>
    <xsd:import namespace="c3710ba8-bb3f-4e20-8c0b-d451cadaae78"/>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5acdc-a394-4ae0-8c72-fb4a95b3d57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3710ba8-bb3f-4e20-8c0b-d451cadaae78"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051911-B231-4C6C-A961-90667BD84460}"/>
</file>

<file path=customXml/itemProps2.xml><?xml version="1.0" encoding="utf-8"?>
<ds:datastoreItem xmlns:ds="http://schemas.openxmlformats.org/officeDocument/2006/customXml" ds:itemID="{CFB9BA12-B16B-44E3-9536-7031AA33AF29}"/>
</file>

<file path=customXml/itemProps3.xml><?xml version="1.0" encoding="utf-8"?>
<ds:datastoreItem xmlns:ds="http://schemas.openxmlformats.org/officeDocument/2006/customXml" ds:itemID="{4A32502F-C2AE-45B6-AAFB-5F70A3751DBB}"/>
</file>

<file path=customXml/itemProps4.xml><?xml version="1.0" encoding="utf-8"?>
<ds:datastoreItem xmlns:ds="http://schemas.openxmlformats.org/officeDocument/2006/customXml" ds:itemID="{8F29863C-D1EC-49A9-A077-7A641E8BC821}"/>
</file>

<file path=docProps/app.xml><?xml version="1.0" encoding="utf-8"?>
<Properties xmlns="http://schemas.openxmlformats.org/officeDocument/2006/extended-properties" xmlns:vt="http://schemas.openxmlformats.org/officeDocument/2006/docPropsVTypes">
  <TotalTime>4080</TotalTime>
  <Words>3187</Words>
  <Application>Microsoft Office PowerPoint</Application>
  <PresentationFormat>On-screen Show (4:3)</PresentationFormat>
  <Paragraphs>671</Paragraphs>
  <Slides>34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Cambria Math</vt:lpstr>
      <vt:lpstr>Garamond</vt:lpstr>
      <vt:lpstr>Times New Roman</vt:lpstr>
      <vt:lpstr>Wingdings</vt:lpstr>
      <vt:lpstr>Codegen</vt:lpstr>
      <vt:lpstr>PowerPoint Presentation</vt:lpstr>
      <vt:lpstr>Learning Objectives</vt:lpstr>
      <vt:lpstr>Relevance to TS</vt:lpstr>
      <vt:lpstr>Outline</vt:lpstr>
      <vt:lpstr>What are Datatypes?</vt:lpstr>
      <vt:lpstr>What are Datatypes?</vt:lpstr>
      <vt:lpstr>What are Datatypes?</vt:lpstr>
      <vt:lpstr>The MATLAB Array (mxArrays)</vt:lpstr>
      <vt:lpstr>Numeric Datatypes in MATLAB</vt:lpstr>
      <vt:lpstr>Complex Matrices</vt:lpstr>
      <vt:lpstr>Sparse Matrices</vt:lpstr>
      <vt:lpstr>Unsigned Integers</vt:lpstr>
      <vt:lpstr>Signed integers</vt:lpstr>
      <vt:lpstr>Signed integers</vt:lpstr>
      <vt:lpstr>Signed integers</vt:lpstr>
      <vt:lpstr>Signed integers</vt:lpstr>
      <vt:lpstr>Table of Integer Types</vt:lpstr>
      <vt:lpstr>Fixed Point Datatypes</vt:lpstr>
      <vt:lpstr>Fixed Point Datatypes</vt:lpstr>
      <vt:lpstr>Fixed Point Datatypes</vt:lpstr>
      <vt:lpstr>Fixed Point Datatypes</vt:lpstr>
      <vt:lpstr>Drawbacks of Fixed Point Datatypes</vt:lpstr>
      <vt:lpstr>Floating Point Datatypes</vt:lpstr>
      <vt:lpstr>Floating Point Datatypes</vt:lpstr>
      <vt:lpstr>IEEE 754 Double Precision</vt:lpstr>
      <vt:lpstr>IEEE 754 Double Precision</vt:lpstr>
      <vt:lpstr>IEEE 754 Double Precision</vt:lpstr>
      <vt:lpstr>IEEE 754 Double Precision</vt:lpstr>
      <vt:lpstr>EPS, REALMAX, and REALMIN</vt:lpstr>
      <vt:lpstr>Workbook Problem : 1</vt:lpstr>
      <vt:lpstr>Numerical Linear Algebra</vt:lpstr>
      <vt:lpstr>Numerical Linear Algebra</vt:lpstr>
      <vt:lpstr>Workbook Problem : 6 , 7</vt:lpstr>
      <vt:lpstr>Self Paced: Workbook problems 2,3,4,5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Foundation: Numerical Linear Algebra</dc:title>
  <dc:creator>Aubrey da Cunha</dc:creator>
  <cp:lastModifiedBy>Haodong Liang</cp:lastModifiedBy>
  <cp:revision>144</cp:revision>
  <dcterms:created xsi:type="dcterms:W3CDTF">2006-08-16T00:00:00Z</dcterms:created>
  <dcterms:modified xsi:type="dcterms:W3CDTF">2017-10-31T13:14:48Z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6d7259a4-2fee-4689-a27c-f5013eee23dc</vt:lpwstr>
  </property>
  <property fmtid="{D5CDD505-2E9C-101B-9397-08002B2CF9AE}" pid="3" name="ContentTypeId">
    <vt:lpwstr>0x0101004C566CF38916234D91A4BBBB54BDB11D</vt:lpwstr>
  </property>
  <property fmtid="{D5CDD505-2E9C-101B-9397-08002B2CF9AE}" pid="4" name="ArticulateGUID">
    <vt:lpwstr>76757860-2B7A-4ADD-8A3D-7F19992902C8</vt:lpwstr>
  </property>
  <property fmtid="{D5CDD505-2E9C-101B-9397-08002B2CF9AE}" pid="5" name="ArticulatePath">
    <vt:lpwstr>https://sharepoint.mathworks.com/salesservice/tech_support/tech_support_training/ts_training/Math Training Materials/Foundation Training/Math Foundation Training/Math Training Day 1/Number Representations/NumberRepresentation</vt:lpwstr>
  </property>
</Properties>
</file>