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59" r:id="rId8"/>
    <p:sldId id="266" r:id="rId9"/>
    <p:sldId id="267" r:id="rId10"/>
    <p:sldId id="268" r:id="rId11"/>
    <p:sldId id="261"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86904" y="694236"/>
            <a:ext cx="8229600" cy="857400"/>
          </a:xfrm>
        </p:spPr>
        <p:txBody>
          <a:bodyPr/>
          <a:lstStyle/>
          <a:p>
            <a:r>
              <a:rPr lang="en-IN" sz="3600" dirty="0">
                <a:latin typeface="Times New Roman" panose="02020603050405020304" pitchFamily="18" charset="0"/>
                <a:cs typeface="Times New Roman" panose="02020603050405020304" pitchFamily="18" charset="0"/>
              </a:rPr>
              <a:t>CHATBOT IN DIALOGFLOW</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405602" cy="11695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Details </a:t>
            </a:r>
          </a:p>
          <a:p>
            <a:pPr marL="342900" indent="-342900">
              <a:buFont typeface="+mj-lt"/>
              <a:buAutoNum type="arabicPeriod"/>
            </a:pPr>
            <a:r>
              <a:rPr lang="nn-NO" dirty="0">
                <a:latin typeface="Times New Roman" panose="02020603050405020304" pitchFamily="18" charset="0"/>
                <a:cs typeface="Times New Roman" panose="02020603050405020304" pitchFamily="18" charset="0"/>
              </a:rPr>
              <a:t>A. Rajesh(20EG105103) </a:t>
            </a:r>
          </a:p>
          <a:p>
            <a:pPr marL="342900" indent="-342900">
              <a:buFont typeface="+mj-lt"/>
              <a:buAutoNum type="arabicPeriod"/>
            </a:pPr>
            <a:r>
              <a:rPr lang="nn-NO" dirty="0">
                <a:latin typeface="Times New Roman" panose="02020603050405020304" pitchFamily="18" charset="0"/>
                <a:cs typeface="Times New Roman" panose="02020603050405020304" pitchFamily="18" charset="0"/>
              </a:rPr>
              <a:t>B. Srujana(20EG105106)</a:t>
            </a:r>
          </a:p>
          <a:p>
            <a:pPr marL="342900" indent="-342900">
              <a:buFont typeface="+mj-lt"/>
              <a:buAutoNum type="arabicPeriod"/>
            </a:pPr>
            <a:r>
              <a:rPr lang="nn-NO" dirty="0">
                <a:latin typeface="Times New Roman" panose="02020603050405020304" pitchFamily="18" charset="0"/>
                <a:cs typeface="Times New Roman" panose="02020603050405020304" pitchFamily="18" charset="0"/>
              </a:rPr>
              <a:t>D. Nitisha(20EG105110)</a:t>
            </a:r>
          </a:p>
          <a:p>
            <a:pPr marL="342900" indent="-342900">
              <a:buFont typeface="+mj-lt"/>
              <a:buAutoNum type="arabicPeriod"/>
            </a:pPr>
            <a:r>
              <a:rPr lang="nn-NO" dirty="0">
                <a:latin typeface="Times New Roman" panose="02020603050405020304" pitchFamily="18" charset="0"/>
                <a:cs typeface="Times New Roman" panose="02020603050405020304" pitchFamily="18" charset="0"/>
              </a:rPr>
              <a:t>T. Karthik(20EG105150</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70632" y="3239550"/>
            <a:ext cx="3673368"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Supervisor </a:t>
            </a:r>
          </a:p>
          <a:p>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.P. Raja </a:t>
            </a:r>
            <a:r>
              <a:rPr lang="en-US" dirty="0" err="1">
                <a:latin typeface="Times New Roman" panose="02020603050405020304" pitchFamily="18" charset="0"/>
                <a:cs typeface="Times New Roman" panose="02020603050405020304" pitchFamily="18" charset="0"/>
              </a:rPr>
              <a:t>Sekar</a:t>
            </a:r>
            <a:r>
              <a:rPr lang="en-US" dirty="0">
                <a:latin typeface="Times New Roman" panose="02020603050405020304" pitchFamily="18" charset="0"/>
                <a:cs typeface="Times New Roman" panose="02020603050405020304" pitchFamily="18" charset="0"/>
              </a:rPr>
              <a:t> Reddy</a:t>
            </a:r>
          </a:p>
          <a:p>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fld id="{9B2C9150-213E-4C57-83AC-D72655848A54}" type="datetime1">
              <a:rPr lang="en-US" smtClean="0"/>
              <a:pPr/>
              <a:t>4/20/2024</a:t>
            </a:fld>
            <a:endParaRPr lang="en-US" dirty="0"/>
          </a:p>
        </p:txBody>
      </p:sp>
      <p:sp>
        <p:nvSpPr>
          <p:cNvPr id="5" name="Footer Placeholder 4"/>
          <p:cNvSpPr>
            <a:spLocks noGrp="1"/>
          </p:cNvSpPr>
          <p:nvPr>
            <p:ph type="ftr" idx="11"/>
          </p:nvPr>
        </p:nvSpPr>
        <p:spPr>
          <a:xfrm>
            <a:off x="3124200" y="4767264"/>
            <a:ext cx="3297226"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0163" y="102336"/>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a:xfrm>
            <a:off x="3124199" y="4767262"/>
            <a:ext cx="3640985" cy="273901"/>
          </a:xfrm>
        </p:spPr>
        <p:txBody>
          <a:bodyPr/>
          <a:lstStyle/>
          <a:p>
            <a:r>
              <a:rPr lang="en-US" dirty="0"/>
              <a:t>Department of Computer Science and Engineering</a:t>
            </a:r>
          </a:p>
        </p:txBody>
      </p:sp>
      <p:pic>
        <p:nvPicPr>
          <p:cNvPr id="8" name="Picture 7">
            <a:extLst>
              <a:ext uri="{FF2B5EF4-FFF2-40B4-BE49-F238E27FC236}">
                <a16:creationId xmlns:a16="http://schemas.microsoft.com/office/drawing/2014/main" id="{8E648D0B-13E2-54BA-7B66-9CBF3018F225}"/>
              </a:ext>
            </a:extLst>
          </p:cNvPr>
          <p:cNvPicPr>
            <a:picLocks noChangeAspect="1"/>
          </p:cNvPicPr>
          <p:nvPr/>
        </p:nvPicPr>
        <p:blipFill>
          <a:blip r:embed="rId3"/>
          <a:stretch>
            <a:fillRect/>
          </a:stretch>
        </p:blipFill>
        <p:spPr>
          <a:xfrm>
            <a:off x="5117991" y="1419925"/>
            <a:ext cx="3050507" cy="2140105"/>
          </a:xfrm>
          <a:prstGeom prst="rect">
            <a:avLst/>
          </a:prstGeom>
        </p:spPr>
      </p:pic>
      <p:pic>
        <p:nvPicPr>
          <p:cNvPr id="10" name="Picture 9">
            <a:extLst>
              <a:ext uri="{FF2B5EF4-FFF2-40B4-BE49-F238E27FC236}">
                <a16:creationId xmlns:a16="http://schemas.microsoft.com/office/drawing/2014/main" id="{B259EA1F-94C6-B080-5D35-1028EA1146CF}"/>
              </a:ext>
            </a:extLst>
          </p:cNvPr>
          <p:cNvPicPr>
            <a:picLocks noChangeAspect="1"/>
          </p:cNvPicPr>
          <p:nvPr/>
        </p:nvPicPr>
        <p:blipFill>
          <a:blip r:embed="rId4"/>
          <a:stretch>
            <a:fillRect/>
          </a:stretch>
        </p:blipFill>
        <p:spPr>
          <a:xfrm>
            <a:off x="981303" y="1629036"/>
            <a:ext cx="3209626" cy="1527080"/>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3916" y="102336"/>
            <a:ext cx="6117431" cy="627321"/>
          </a:xfrm>
        </p:spPr>
        <p:txBody>
          <a:bodyPr/>
          <a:lstStyle/>
          <a:p>
            <a:r>
              <a:rPr lang="en-US" sz="3600" dirty="0">
                <a:latin typeface="Times New Roman" panose="02020603050405020304" pitchFamily="18" charset="0"/>
                <a:cs typeface="Times New Roman" panose="02020603050405020304" pitchFamily="18" charset="0"/>
              </a:rPr>
              <a:t>Finding</a:t>
            </a:r>
            <a:r>
              <a:rPr lang="en-US" sz="3600" dirty="0">
                <a:latin typeface="Bookman Old Style" panose="02050604050505020204" pitchFamily="18" charset="0"/>
              </a:rPr>
              <a:t> </a:t>
            </a:r>
          </a:p>
        </p:txBody>
      </p:sp>
      <p:sp>
        <p:nvSpPr>
          <p:cNvPr id="6" name="Date Placeholder 5"/>
          <p:cNvSpPr>
            <a:spLocks noGrp="1"/>
          </p:cNvSpPr>
          <p:nvPr>
            <p:ph type="dt" idx="10"/>
          </p:nvPr>
        </p:nvSpPr>
        <p:spPr/>
        <p:txBody>
          <a:bodyPr/>
          <a:lstStyle/>
          <a:p>
            <a:fld id="{9B2C9150-213E-4C57-83AC-D72655848A54}" type="datetime1">
              <a:rPr lang="en-US" smtClean="0"/>
              <a:pPr/>
              <a:t>4/20/2024</a:t>
            </a:fld>
            <a:endParaRPr lang="en-US" dirty="0"/>
          </a:p>
        </p:txBody>
      </p:sp>
      <p:sp>
        <p:nvSpPr>
          <p:cNvPr id="7" name="Footer Placeholder 6"/>
          <p:cNvSpPr>
            <a:spLocks noGrp="1"/>
          </p:cNvSpPr>
          <p:nvPr>
            <p:ph type="ftr" idx="11"/>
          </p:nvPr>
        </p:nvSpPr>
        <p:spPr>
          <a:xfrm>
            <a:off x="3124199" y="4767264"/>
            <a:ext cx="3675361" cy="273900"/>
          </a:xfrm>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ECF3C131-AB98-10F7-A7E0-4A610897AC83}"/>
              </a:ext>
            </a:extLst>
          </p:cNvPr>
          <p:cNvSpPr txBox="1"/>
          <p:nvPr/>
        </p:nvSpPr>
        <p:spPr>
          <a:xfrm>
            <a:off x="457199" y="1018478"/>
            <a:ext cx="8419171" cy="3108543"/>
          </a:xfrm>
          <a:prstGeom prst="rect">
            <a:avLst/>
          </a:prstGeom>
          <a:noFill/>
        </p:spPr>
        <p:txBody>
          <a:bodyPr wrap="square">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Chatbots can improve customer engagement by providing quick and personalized responses to inquiries about menu items, reservations, and restaurant details.</a:t>
            </a:r>
          </a:p>
          <a:p>
            <a:pPr algn="l"/>
            <a:r>
              <a:rPr lang="en-US" b="0" i="0" dirty="0">
                <a:solidFill>
                  <a:srgbClr val="0D0D0D"/>
                </a:solidFill>
                <a:effectLst/>
                <a:latin typeface="Times New Roman" panose="02020603050405020304" pitchFamily="18" charset="0"/>
                <a:cs typeface="Times New Roman" panose="02020603050405020304" pitchFamily="18" charset="0"/>
              </a:rPr>
              <a:t> Chatbots can streamline the ordering process by allowing customers to place orders directly through the chat interface, reducing wait times and potential </a:t>
            </a:r>
            <a:r>
              <a:rPr lang="en-US" b="0" i="0" dirty="0" err="1">
                <a:solidFill>
                  <a:srgbClr val="0D0D0D"/>
                </a:solidFill>
                <a:effectLst/>
                <a:latin typeface="Times New Roman" panose="02020603050405020304" pitchFamily="18" charset="0"/>
                <a:cs typeface="Times New Roman" panose="02020603050405020304" pitchFamily="18" charset="0"/>
              </a:rPr>
              <a:t>errors.Chatbots</a:t>
            </a:r>
            <a:r>
              <a:rPr lang="en-US" b="0" i="0" dirty="0">
                <a:solidFill>
                  <a:srgbClr val="0D0D0D"/>
                </a:solidFill>
                <a:effectLst/>
                <a:latin typeface="Times New Roman" panose="02020603050405020304" pitchFamily="18" charset="0"/>
                <a:cs typeface="Times New Roman" panose="02020603050405020304" pitchFamily="18" charset="0"/>
              </a:rPr>
              <a:t> can help manage restaurant reservations by allowing customers to check availability, make reservations, and receive confirmation details through the chat interface.</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 Chatbots can provide menu assistance by offering recommendations based on customer preferences, dietary restrictions, and availability.</a:t>
            </a:r>
          </a:p>
          <a:p>
            <a:pPr algn="l"/>
            <a:r>
              <a:rPr lang="en-US" b="0" i="0" dirty="0">
                <a:solidFill>
                  <a:srgbClr val="0D0D0D"/>
                </a:solidFill>
                <a:effectLst/>
                <a:latin typeface="Times New Roman" panose="02020603050405020304" pitchFamily="18" charset="0"/>
                <a:cs typeface="Times New Roman" panose="02020603050405020304" pitchFamily="18" charset="0"/>
              </a:rPr>
              <a:t>Chatbots can collect feedback from customers about their dining experience, which can be used to improve service quality and customer </a:t>
            </a:r>
            <a:r>
              <a:rPr lang="en-US" b="0" i="0" dirty="0" err="1">
                <a:solidFill>
                  <a:srgbClr val="0D0D0D"/>
                </a:solidFill>
                <a:effectLst/>
                <a:latin typeface="Times New Roman" panose="02020603050405020304" pitchFamily="18" charset="0"/>
                <a:cs typeface="Times New Roman" panose="02020603050405020304" pitchFamily="18" charset="0"/>
              </a:rPr>
              <a:t>satisfaction.Chatbots</a:t>
            </a:r>
            <a:r>
              <a:rPr lang="en-US" b="0" i="0" dirty="0">
                <a:solidFill>
                  <a:srgbClr val="0D0D0D"/>
                </a:solidFill>
                <a:effectLst/>
                <a:latin typeface="Times New Roman" panose="02020603050405020304" pitchFamily="18" charset="0"/>
                <a:cs typeface="Times New Roman" panose="02020603050405020304" pitchFamily="18" charset="0"/>
              </a:rPr>
              <a:t> can improve operational efficiency by automating repetitive tasks such as answering frequently asked questions and processing simple orders.</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Overall, the findings suggest that chatbots in </a:t>
            </a:r>
            <a:r>
              <a:rPr lang="en-US" b="0" i="0" dirty="0" err="1">
                <a:solidFill>
                  <a:srgbClr val="0D0D0D"/>
                </a:solidFill>
                <a:effectLst/>
                <a:latin typeface="Times New Roman" panose="02020603050405020304" pitchFamily="18" charset="0"/>
                <a:cs typeface="Times New Roman" panose="02020603050405020304" pitchFamily="18" charset="0"/>
              </a:rPr>
              <a:t>Dialogflow</a:t>
            </a:r>
            <a:r>
              <a:rPr lang="en-US" b="0" i="0" dirty="0">
                <a:solidFill>
                  <a:srgbClr val="0D0D0D"/>
                </a:solidFill>
                <a:effectLst/>
                <a:latin typeface="Times New Roman" panose="02020603050405020304" pitchFamily="18" charset="0"/>
                <a:cs typeface="Times New Roman" panose="02020603050405020304" pitchFamily="18" charset="0"/>
              </a:rPr>
              <a:t> can significantly benefit restaurants by improving customer service, increasing efficiency, and enhancing the overall dining experience.</a:t>
            </a:r>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85810" y="854823"/>
            <a:ext cx="6954253" cy="449827"/>
          </a:xfrm>
        </p:spPr>
        <p:txBody>
          <a:bodyPr/>
          <a:lstStyle/>
          <a:p>
            <a:pPr algn="l"/>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b="0" i="0" dirty="0">
                <a:solidFill>
                  <a:srgbClr val="0D0D0D"/>
                </a:solidFill>
                <a:effectLst/>
                <a:latin typeface="Times New Roman" panose="02020603050405020304" pitchFamily="18" charset="0"/>
                <a:cs typeface="Times New Roman" panose="02020603050405020304" pitchFamily="18" charset="0"/>
              </a:rPr>
            </a:br>
            <a:br>
              <a:rPr lang="en-US" sz="1200" dirty="0">
                <a:solidFill>
                  <a:srgbClr val="0D0D0D"/>
                </a:solidFill>
                <a:latin typeface="Times New Roman" panose="02020603050405020304" pitchFamily="18" charset="0"/>
                <a:cs typeface="Times New Roman" panose="02020603050405020304" pitchFamily="18" charset="0"/>
              </a:rPr>
            </a:br>
            <a:r>
              <a:rPr lang="en-US" sz="1400" b="0" i="0" dirty="0">
                <a:solidFill>
                  <a:srgbClr val="0D0D0D"/>
                </a:solidFill>
                <a:effectLst/>
                <a:latin typeface="Times New Roman" panose="02020603050405020304" pitchFamily="18" charset="0"/>
                <a:cs typeface="Times New Roman" panose="02020603050405020304" pitchFamily="18" charset="0"/>
              </a:rPr>
              <a:t>By providing quick and accurate responses to customer inquiries, chatbots can enhance overall customer satisfaction levels.</a:t>
            </a:r>
            <a:br>
              <a:rPr lang="en-US" sz="1400" b="0" i="0" dirty="0">
                <a:solidFill>
                  <a:srgbClr val="0D0D0D"/>
                </a:solidFill>
                <a:effectLst/>
                <a:latin typeface="Times New Roman" panose="02020603050405020304" pitchFamily="18" charset="0"/>
                <a:cs typeface="Times New Roman" panose="02020603050405020304" pitchFamily="18" charset="0"/>
              </a:rPr>
            </a:br>
            <a:r>
              <a:rPr lang="en-US" sz="1400" b="0" i="0" dirty="0">
                <a:solidFill>
                  <a:srgbClr val="0D0D0D"/>
                </a:solidFill>
                <a:effectLst/>
                <a:latin typeface="Times New Roman" panose="02020603050405020304" pitchFamily="18" charset="0"/>
                <a:cs typeface="Times New Roman" panose="02020603050405020304" pitchFamily="18" charset="0"/>
              </a:rPr>
              <a:t>Chatbots can respond to customer queries instantly, reducing the time customers have to wait for </a:t>
            </a:r>
            <a:r>
              <a:rPr lang="en-US" sz="1400" b="0" i="0" dirty="0" err="1">
                <a:solidFill>
                  <a:srgbClr val="0D0D0D"/>
                </a:solidFill>
                <a:effectLst/>
                <a:latin typeface="Times New Roman" panose="02020603050405020304" pitchFamily="18" charset="0"/>
                <a:cs typeface="Times New Roman" panose="02020603050405020304" pitchFamily="18" charset="0"/>
              </a:rPr>
              <a:t>assistance.Chatbots</a:t>
            </a:r>
            <a:r>
              <a:rPr lang="en-US" sz="1400" b="0" i="0" dirty="0">
                <a:solidFill>
                  <a:srgbClr val="0D0D0D"/>
                </a:solidFill>
                <a:effectLst/>
                <a:latin typeface="Times New Roman" panose="02020603050405020304" pitchFamily="18" charset="0"/>
                <a:cs typeface="Times New Roman" panose="02020603050405020304" pitchFamily="18" charset="0"/>
              </a:rPr>
              <a:t> can handle multiple customer inquiries simultaneously, improving the efficiency of customer service </a:t>
            </a:r>
            <a:r>
              <a:rPr lang="en-US" sz="1400" b="0" i="0" dirty="0" err="1">
                <a:solidFill>
                  <a:srgbClr val="0D0D0D"/>
                </a:solidFill>
                <a:effectLst/>
                <a:latin typeface="Times New Roman" panose="02020603050405020304" pitchFamily="18" charset="0"/>
                <a:cs typeface="Times New Roman" panose="02020603050405020304" pitchFamily="18" charset="0"/>
              </a:rPr>
              <a:t>operations.Chatbots</a:t>
            </a:r>
            <a:r>
              <a:rPr lang="en-US" sz="1400" b="0" i="0" dirty="0">
                <a:solidFill>
                  <a:srgbClr val="0D0D0D"/>
                </a:solidFill>
                <a:effectLst/>
                <a:latin typeface="Times New Roman" panose="02020603050405020304" pitchFamily="18" charset="0"/>
                <a:cs typeface="Times New Roman" panose="02020603050405020304" pitchFamily="18" charset="0"/>
              </a:rPr>
              <a:t> can help reduce the need for human customer service representatives, leading to cost savings for the restaurant</a:t>
            </a:r>
            <a:r>
              <a:rPr lang="en-US" sz="1600" b="0" i="0" dirty="0">
                <a:solidFill>
                  <a:srgbClr val="0D0D0D"/>
                </a:solidFill>
                <a:effectLst/>
                <a:latin typeface="Times New Roman" panose="02020603050405020304" pitchFamily="18" charset="0"/>
                <a:cs typeface="Times New Roman" panose="02020603050405020304" pitchFamily="18" charset="0"/>
              </a:rPr>
              <a:t>.</a:t>
            </a: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400" b="0" i="0" dirty="0">
                <a:solidFill>
                  <a:srgbClr val="0D0D0D"/>
                </a:solidFill>
                <a:effectLst/>
                <a:latin typeface="Times New Roman" panose="02020603050405020304" pitchFamily="18" charset="0"/>
                <a:cs typeface="Times New Roman" panose="02020603050405020304" pitchFamily="18" charset="0"/>
              </a:rPr>
              <a:t>By automating the order-taking process, chatbots can help reduce errors in orders, leading to improved order accuracy. Chatbots automate customer interactions, allowing for quicker responses and reducing the workload on human staff. This automation leads to faster response times and improved efficiency.</a:t>
            </a:r>
            <a:br>
              <a:rPr lang="en-US" sz="1400" b="0" i="0" dirty="0">
                <a:solidFill>
                  <a:srgbClr val="0D0D0D"/>
                </a:solidFill>
                <a:effectLst/>
                <a:latin typeface="Times New Roman" panose="02020603050405020304" pitchFamily="18" charset="0"/>
                <a:cs typeface="Times New Roman" panose="02020603050405020304" pitchFamily="18" charset="0"/>
              </a:rPr>
            </a:br>
            <a:r>
              <a:rPr lang="en-US" sz="1400" b="0" i="0" dirty="0">
                <a:solidFill>
                  <a:srgbClr val="0D0D0D"/>
                </a:solidFill>
                <a:effectLst/>
                <a:latin typeface="Times New Roman" panose="02020603050405020304" pitchFamily="18" charset="0"/>
                <a:cs typeface="Times New Roman" panose="02020603050405020304" pitchFamily="18" charset="0"/>
              </a:rPr>
              <a:t> Chatbots provide consistent responses to customer inquiries, ensuring that all customers receive the same level of service. This consistency helps improve customer satisfaction levels</a:t>
            </a:r>
          </a:p>
        </p:txBody>
      </p:sp>
      <p:sp>
        <p:nvSpPr>
          <p:cNvPr id="3" name="Date Placeholder 2"/>
          <p:cNvSpPr>
            <a:spLocks noGrp="1"/>
          </p:cNvSpPr>
          <p:nvPr>
            <p:ph type="dt" idx="10"/>
          </p:nvPr>
        </p:nvSpPr>
        <p:spPr/>
        <p:txBody>
          <a:bodyPr/>
          <a:lstStyle/>
          <a:p>
            <a:fld id="{9B2C9150-213E-4C57-83AC-D72655848A54}" type="datetime1">
              <a:rPr lang="en-US" smtClean="0"/>
              <a:pPr/>
              <a:t>4/20/2024</a:t>
            </a:fld>
            <a:endParaRPr lang="en-US" dirty="0"/>
          </a:p>
        </p:txBody>
      </p:sp>
      <p:sp>
        <p:nvSpPr>
          <p:cNvPr id="4" name="Footer Placeholder 3"/>
          <p:cNvSpPr>
            <a:spLocks noGrp="1"/>
          </p:cNvSpPr>
          <p:nvPr>
            <p:ph type="ftr" idx="11"/>
          </p:nvPr>
        </p:nvSpPr>
        <p:spPr>
          <a:xfrm>
            <a:off x="3124200" y="4767263"/>
            <a:ext cx="3310976" cy="273901"/>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2EF0D8F2-99FF-CA1D-03FE-A89C1A578777}"/>
              </a:ext>
            </a:extLst>
          </p:cNvPr>
          <p:cNvSpPr txBox="1"/>
          <p:nvPr/>
        </p:nvSpPr>
        <p:spPr>
          <a:xfrm>
            <a:off x="2737156" y="102336"/>
            <a:ext cx="408506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Justification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19427" y="368370"/>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577516" y="1324264"/>
            <a:ext cx="8030219"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Chatbots have become an integral part of the digital landscape, enhancing user interactions and providing efficient and personalized services. </a:t>
            </a:r>
            <a:r>
              <a:rPr lang="en-US" sz="1600" dirty="0" err="1">
                <a:latin typeface="Times New Roman" panose="02020603050405020304" pitchFamily="18" charset="0"/>
                <a:cs typeface="Times New Roman" panose="02020603050405020304" pitchFamily="18" charset="0"/>
              </a:rPr>
              <a:t>Dialogflow</a:t>
            </a:r>
            <a:r>
              <a:rPr lang="en-US" sz="1600" dirty="0">
                <a:latin typeface="Times New Roman" panose="02020603050405020304" pitchFamily="18" charset="0"/>
                <a:cs typeface="Times New Roman" panose="02020603050405020304" pitchFamily="18" charset="0"/>
              </a:rPr>
              <a:t>, a powerful natural language processing (NLP) platform developed by Google, allows developers to create intelligent chatbots that can understand and respond to user inputs in a conversational manner.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context of the food industry, a </a:t>
            </a:r>
            <a:r>
              <a:rPr lang="en-US" sz="1600" dirty="0" err="1">
                <a:latin typeface="Times New Roman" panose="02020603050405020304" pitchFamily="18" charset="0"/>
                <a:cs typeface="Times New Roman" panose="02020603050405020304" pitchFamily="18" charset="0"/>
              </a:rPr>
              <a:t>Dialogflow</a:t>
            </a:r>
            <a:r>
              <a:rPr lang="en-US" sz="1600" dirty="0">
                <a:latin typeface="Times New Roman" panose="02020603050405020304" pitchFamily="18" charset="0"/>
                <a:cs typeface="Times New Roman" panose="02020603050405020304" pitchFamily="18" charset="0"/>
              </a:rPr>
              <a:t> chatbot can be designed to assist users with various tasks related to food ordering, recommendations, menu inquiries, and more.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Current </a:t>
            </a:r>
            <a:r>
              <a:rPr lang="en-US" sz="1600" dirty="0" err="1">
                <a:latin typeface="Times New Roman" panose="02020603050405020304" pitchFamily="18" charset="0"/>
                <a:cs typeface="Times New Roman" panose="02020603050405020304" pitchFamily="18" charset="0"/>
              </a:rPr>
              <a:t>fooddelivery</a:t>
            </a:r>
            <a:r>
              <a:rPr lang="en-US" sz="1600" dirty="0">
                <a:latin typeface="Times New Roman" panose="02020603050405020304" pitchFamily="18" charset="0"/>
                <a:cs typeface="Times New Roman" panose="02020603050405020304" pitchFamily="18" charset="0"/>
              </a:rPr>
              <a:t> applications may present challenges such as cumbersome navigation, limited personalization, and a lack of interactive assistance. Users often face difficulties in expressing their food preferences, finding.</a:t>
            </a:r>
          </a:p>
        </p:txBody>
      </p:sp>
      <p:sp>
        <p:nvSpPr>
          <p:cNvPr id="3" name="Date Placeholder 2"/>
          <p:cNvSpPr>
            <a:spLocks noGrp="1"/>
          </p:cNvSpPr>
          <p:nvPr>
            <p:ph type="dt" idx="10"/>
          </p:nvPr>
        </p:nvSpPr>
        <p:spPr/>
        <p:txBody>
          <a:bodyPr/>
          <a:lstStyle/>
          <a:p>
            <a:fld id="{9B2C9150-213E-4C57-83AC-D72655848A54}" type="datetime1">
              <a:rPr lang="en-US" smtClean="0"/>
              <a:pPr/>
              <a:t>4/20/2024</a:t>
            </a:fld>
            <a:endParaRPr lang="en-US" dirty="0"/>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83762" y="316981"/>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14" name="TextBox 13"/>
          <p:cNvSpPr txBox="1"/>
          <p:nvPr/>
        </p:nvSpPr>
        <p:spPr>
          <a:xfrm>
            <a:off x="508764" y="1325414"/>
            <a:ext cx="8126472"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food delivery industry is a dynamic and rapidly evolving sector that relies heavily on technology to enhance user convenience. While many food delivery platforms exist, the user experience often involves navigating through complex interfaces and menus, leading to potential frustration and inefficiency. There is a compelling need for an intelligent and user-friendly chatbot solution to simplify the food ordering process, provide personalized recommendations, and create a seamless interaction between users and the food delivery service.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primary objective is to develop a Chatbot using </a:t>
            </a:r>
            <a:r>
              <a:rPr lang="en-US" sz="1600" dirty="0" err="1">
                <a:latin typeface="Times New Roman" panose="02020603050405020304" pitchFamily="18" charset="0"/>
                <a:cs typeface="Times New Roman" panose="02020603050405020304" pitchFamily="18" charset="0"/>
              </a:rPr>
              <a:t>Dialogflowthat</a:t>
            </a:r>
            <a:r>
              <a:rPr lang="en-US" sz="1600" dirty="0">
                <a:latin typeface="Times New Roman" panose="02020603050405020304" pitchFamily="18" charset="0"/>
                <a:cs typeface="Times New Roman" panose="02020603050405020304" pitchFamily="18" charset="0"/>
              </a:rPr>
              <a:t> can serve as an efficient intermediary between users and the food delivery service. The Chatbot should be capable of understanding natural language queries, assisting users in finding suitable restaurants, providing menu information, handling order customization, and ultimately facilitating a smooth and personalized food ordering experience</a:t>
            </a:r>
          </a:p>
        </p:txBody>
      </p:sp>
      <p:sp>
        <p:nvSpPr>
          <p:cNvPr id="9" name="Date Placeholder 8"/>
          <p:cNvSpPr>
            <a:spLocks noGrp="1"/>
          </p:cNvSpPr>
          <p:nvPr>
            <p:ph type="dt" idx="10"/>
          </p:nvPr>
        </p:nvSpPr>
        <p:spPr/>
        <p:txBody>
          <a:bodyPr/>
          <a:lstStyle/>
          <a:p>
            <a:fld id="{9B2C9150-213E-4C57-83AC-D72655848A54}" type="datetime1">
              <a:rPr lang="en-US" smtClean="0"/>
              <a:pPr/>
              <a:t>4/20/2024</a:t>
            </a:fld>
            <a:endParaRPr lang="en-US" dirty="0"/>
          </a:p>
        </p:txBody>
      </p:sp>
      <p:sp>
        <p:nvSpPr>
          <p:cNvPr id="10" name="Footer Placeholder 9"/>
          <p:cNvSpPr>
            <a:spLocks noGrp="1"/>
          </p:cNvSpPr>
          <p:nvPr>
            <p:ph type="ftr" idx="11"/>
          </p:nvPr>
        </p:nvSpPr>
        <p:spPr>
          <a:xfrm>
            <a:off x="3124200" y="4767264"/>
            <a:ext cx="3429000" cy="273900"/>
          </a:xfrm>
        </p:spPr>
        <p:txBody>
          <a:bodyPr/>
          <a:lstStyle/>
          <a:p>
            <a:r>
              <a:rPr lang="en-US" dirty="0"/>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16351"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fld id="{9B2C9150-213E-4C57-83AC-D72655848A54}" type="datetime1">
              <a:rPr lang="en-US" smtClean="0"/>
              <a:pPr/>
              <a:t>4/20/2024</a:t>
            </a:fld>
            <a:endParaRPr lang="en-US" dirty="0"/>
          </a:p>
        </p:txBody>
      </p:sp>
      <p:sp>
        <p:nvSpPr>
          <p:cNvPr id="4" name="Footer Placeholder 3"/>
          <p:cNvSpPr>
            <a:spLocks noGrp="1"/>
          </p:cNvSpPr>
          <p:nvPr>
            <p:ph type="ftr" idx="11"/>
          </p:nvPr>
        </p:nvSpPr>
        <p:spPr>
          <a:xfrm>
            <a:off x="3124200" y="4767264"/>
            <a:ext cx="3579108"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54B78D84-C9F9-F2FC-FB29-7CA988B2BE24}"/>
              </a:ext>
            </a:extLst>
          </p:cNvPr>
          <p:cNvSpPr txBox="1"/>
          <p:nvPr/>
        </p:nvSpPr>
        <p:spPr>
          <a:xfrm>
            <a:off x="663456" y="823859"/>
            <a:ext cx="8023344"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Chatbot is designed to facilitate food ordering, tracking, and customization through an intuitive and user-friendly interface. Users can effortlessly place new orders, modify existing ones, track their order status, and interact with the chatbot in a conversational manner. Leveraging the power of </a:t>
            </a:r>
            <a:r>
              <a:rPr lang="en-US" sz="1600" dirty="0" err="1">
                <a:latin typeface="Times New Roman" panose="02020603050405020304" pitchFamily="18" charset="0"/>
                <a:cs typeface="Times New Roman" panose="02020603050405020304" pitchFamily="18" charset="0"/>
              </a:rPr>
              <a:t>Dialogflow</a:t>
            </a:r>
            <a:r>
              <a:rPr lang="en-US" sz="1600" dirty="0">
                <a:latin typeface="Times New Roman" panose="02020603050405020304" pitchFamily="18" charset="0"/>
                <a:cs typeface="Times New Roman" panose="02020603050405020304" pitchFamily="18" charset="0"/>
              </a:rPr>
              <a:t>, the chatbot comprehends user queries, extracts relevant information, and seamlessly integrates with a backend system to process orders and manage user data.</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Connect to SQL Database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Set up database connections in the backend to interact with the SQL database. </a:t>
            </a:r>
          </a:p>
          <a:p>
            <a:r>
              <a:rPr lang="en-US" sz="1600" dirty="0">
                <a:latin typeface="Times New Roman" panose="02020603050405020304" pitchFamily="18" charset="0"/>
                <a:cs typeface="Times New Roman" panose="02020603050405020304" pitchFamily="18" charset="0"/>
              </a:rPr>
              <a:t>            Use an ORM(Object-Relational Mapping) library if needed.</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Implement CRUD Operations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216698-4DD2-D3D0-7A35-99A6F797F958}"/>
              </a:ext>
            </a:extLst>
          </p:cNvPr>
          <p:cNvSpPr txBox="1"/>
          <p:nvPr/>
        </p:nvSpPr>
        <p:spPr>
          <a:xfrm>
            <a:off x="1230661" y="3532293"/>
            <a:ext cx="7170822"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Implement Create, Read, Update, and Delete (CRUD) operations in the backend to manage data in the SQL database.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80056" y="177289"/>
            <a:ext cx="5871815" cy="1033236"/>
          </a:xfrm>
        </p:spPr>
        <p:txBody>
          <a:bodyPr/>
          <a:lstStyle/>
          <a:p>
            <a:r>
              <a:rPr lang="en-US" sz="3200" dirty="0">
                <a:latin typeface="Times New Roman" panose="02020603050405020304" pitchFamily="18" charset="0"/>
                <a:cs typeface="Times New Roman" panose="02020603050405020304" pitchFamily="18" charset="0"/>
              </a:rPr>
              <a:t>Proposed Method </a:t>
            </a:r>
            <a:r>
              <a:rPr lang="en-IN" sz="3200" spc="110" dirty="0">
                <a:latin typeface="Times New Roman" panose="02020603050405020304" pitchFamily="18" charset="0"/>
                <a:cs typeface="Times New Roman" panose="02020603050405020304" pitchFamily="18" charset="0"/>
              </a:rPr>
              <a:t>Illustration</a:t>
            </a:r>
            <a:br>
              <a:rPr lang="en-IN" sz="3600" dirty="0">
                <a:latin typeface="Georgia"/>
                <a:cs typeface="Georgia"/>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pPr/>
              <a:t>4/20/2024</a:t>
            </a:fld>
            <a:endParaRPr lang="en-US" dirty="0"/>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42402B89-CEE1-0B05-841E-56A62467B58E}"/>
              </a:ext>
            </a:extLst>
          </p:cNvPr>
          <p:cNvSpPr txBox="1"/>
          <p:nvPr/>
        </p:nvSpPr>
        <p:spPr>
          <a:xfrm>
            <a:off x="707250" y="704613"/>
            <a:ext cx="8150535" cy="3754874"/>
          </a:xfrm>
          <a:prstGeom prst="rect">
            <a:avLst/>
          </a:prstGeom>
          <a:noFill/>
        </p:spPr>
        <p:txBody>
          <a:bodyPr wrap="square" rtlCol="0">
            <a:spAutoFit/>
          </a:bodyPr>
          <a:lstStyle/>
          <a:p>
            <a:r>
              <a:rPr lang="en-US"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Frontend Development</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b="1" kern="100" dirty="0">
                <a:latin typeface="Times New Roman" panose="02020603050405020304" pitchFamily="18" charset="0"/>
                <a:ea typeface="Calibri" panose="020F0502020204030204" pitchFamily="34" charset="0"/>
                <a:cs typeface="Times New Roman" panose="02020603050405020304" pitchFamily="18" charset="0"/>
              </a:rPr>
              <a:t>     1.</a:t>
            </a:r>
            <a:r>
              <a:rPr lang="en-US"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Frontend Architecture:</a:t>
            </a:r>
          </a:p>
          <a:p>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Decide on the frontend architecture</a:t>
            </a:r>
          </a:p>
          <a:p>
            <a:r>
              <a:rPr lang="en-US"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Set Up Development Environment</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Install necessary development tools and dependencies for your chosen frontend framework.</a:t>
            </a:r>
          </a:p>
          <a:p>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3.Create User Interface (UI):</a:t>
            </a:r>
          </a:p>
          <a:p>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Design and implement the user interface for the chatbot, incorporating input fields for user </a:t>
            </a:r>
          </a:p>
          <a:p>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queries and space to display chatbot responses.</a:t>
            </a:r>
          </a:p>
          <a:p>
            <a:endPar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 Development</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1.Database Design</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Design the SQL database schema to store user information, order details, and any other</a:t>
            </a:r>
          </a:p>
          <a:p>
            <a:r>
              <a:rPr lang="en-US" kern="1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relevant data.</a:t>
            </a:r>
          </a:p>
          <a:p>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2.Implement </a:t>
            </a:r>
            <a:r>
              <a:rPr lang="en-US"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Dialogflow</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Integration</a:t>
            </a:r>
            <a:r>
              <a:rPr lang="en-US" b="1" kern="1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backend logic to handle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Dialogflow</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interactions, including sending queries to</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Dialogflow</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processing intent responses</a:t>
            </a:r>
            <a:endParaRPr lang="en-US" b="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1187" y="205483"/>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4" name="Date Placeholder 3"/>
          <p:cNvSpPr>
            <a:spLocks noGrp="1"/>
          </p:cNvSpPr>
          <p:nvPr>
            <p:ph type="dt" idx="10"/>
          </p:nvPr>
        </p:nvSpPr>
        <p:spPr/>
        <p:txBody>
          <a:bodyPr/>
          <a:lstStyle/>
          <a:p>
            <a:fld id="{9B2C9150-213E-4C57-83AC-D72655848A54}" type="datetime1">
              <a:rPr lang="en-US" smtClean="0"/>
              <a:pPr/>
              <a:t>4/20/2024</a:t>
            </a:fld>
            <a:endParaRPr lang="en-US" dirty="0"/>
          </a:p>
        </p:txBody>
      </p:sp>
      <p:sp>
        <p:nvSpPr>
          <p:cNvPr id="6" name="Footer Placeholder 5"/>
          <p:cNvSpPr>
            <a:spLocks noGrp="1"/>
          </p:cNvSpPr>
          <p:nvPr>
            <p:ph type="ftr" idx="11"/>
          </p:nvPr>
        </p:nvSpPr>
        <p:spPr>
          <a:xfrm>
            <a:off x="3124200" y="4767264"/>
            <a:ext cx="3429000"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1D028AE6-7379-1EB6-C74B-94DC0639B1A4}"/>
              </a:ext>
            </a:extLst>
          </p:cNvPr>
          <p:cNvSpPr txBox="1"/>
          <p:nvPr/>
        </p:nvSpPr>
        <p:spPr>
          <a:xfrm>
            <a:off x="756270" y="1030319"/>
            <a:ext cx="7230733" cy="310854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1.Development language and framework:</a:t>
            </a:r>
          </a:p>
          <a:p>
            <a:r>
              <a:rPr lang="en-US" dirty="0">
                <a:latin typeface="Times New Roman" panose="02020603050405020304" pitchFamily="18" charset="0"/>
                <a:cs typeface="Times New Roman" panose="02020603050405020304" pitchFamily="18" charset="0"/>
              </a:rPr>
              <a:t>-Natural Language processing</a:t>
            </a:r>
          </a:p>
          <a:p>
            <a:r>
              <a:rPr lang="en-US" dirty="0">
                <a:latin typeface="Times New Roman" panose="02020603050405020304" pitchFamily="18" charset="0"/>
                <a:cs typeface="Times New Roman" panose="02020603050405020304" pitchFamily="18" charset="0"/>
              </a:rPr>
              <a:t>-Python</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2.Database:</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database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3.Tools: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pycham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Dialogflow</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4.front-end:</a:t>
            </a:r>
          </a:p>
          <a:p>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HTML and CSS</a:t>
            </a:r>
          </a:p>
          <a:p>
            <a:r>
              <a:rPr lang="en-US">
                <a:latin typeface="Times New Roman" panose="02020603050405020304" pitchFamily="18" charset="0"/>
                <a:ea typeface="Calibri" panose="020F0502020204030204" pitchFamily="34" charset="0"/>
                <a:cs typeface="Times New Roman" panose="02020603050405020304" pitchFamily="18" charset="0"/>
              </a:rPr>
              <a:t> </a:t>
            </a:r>
            <a:r>
              <a:rPr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0788" y="10233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fld id="{9B2C9150-213E-4C57-83AC-D72655848A54}" type="datetime1">
              <a:rPr lang="en-US" smtClean="0"/>
              <a:pPr/>
              <a:t>4/20/2024</a:t>
            </a:fld>
            <a:endParaRPr lang="en-US" dirty="0"/>
          </a:p>
        </p:txBody>
      </p:sp>
      <p:sp>
        <p:nvSpPr>
          <p:cNvPr id="6" name="Footer Placeholder 5"/>
          <p:cNvSpPr>
            <a:spLocks noGrp="1"/>
          </p:cNvSpPr>
          <p:nvPr>
            <p:ph type="ftr" idx="11"/>
          </p:nvPr>
        </p:nvSpPr>
        <p:spPr>
          <a:xfrm>
            <a:off x="3124200" y="4767264"/>
            <a:ext cx="3429000"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C60D82D2-4731-E9E9-F68F-79A5D19E96D7}"/>
              </a:ext>
            </a:extLst>
          </p:cNvPr>
          <p:cNvPicPr>
            <a:picLocks noChangeAspect="1"/>
          </p:cNvPicPr>
          <p:nvPr/>
        </p:nvPicPr>
        <p:blipFill>
          <a:blip r:embed="rId3"/>
          <a:stretch>
            <a:fillRect/>
          </a:stretch>
        </p:blipFill>
        <p:spPr>
          <a:xfrm>
            <a:off x="4423295" y="1191041"/>
            <a:ext cx="3018286" cy="1433686"/>
          </a:xfrm>
          <a:prstGeom prst="rect">
            <a:avLst/>
          </a:prstGeom>
        </p:spPr>
      </p:pic>
      <p:pic>
        <p:nvPicPr>
          <p:cNvPr id="8" name="Picture 7">
            <a:extLst>
              <a:ext uri="{FF2B5EF4-FFF2-40B4-BE49-F238E27FC236}">
                <a16:creationId xmlns:a16="http://schemas.microsoft.com/office/drawing/2014/main" id="{C8FA7E67-0C65-4EEA-BE7A-0D29B2B837BB}"/>
              </a:ext>
            </a:extLst>
          </p:cNvPr>
          <p:cNvPicPr>
            <a:picLocks noChangeAspect="1"/>
          </p:cNvPicPr>
          <p:nvPr/>
        </p:nvPicPr>
        <p:blipFill>
          <a:blip r:embed="rId4"/>
          <a:stretch>
            <a:fillRect/>
          </a:stretch>
        </p:blipFill>
        <p:spPr>
          <a:xfrm>
            <a:off x="646765" y="1177485"/>
            <a:ext cx="2921620" cy="1387770"/>
          </a:xfrm>
          <a:prstGeom prst="rect">
            <a:avLst/>
          </a:prstGeom>
        </p:spPr>
      </p:pic>
      <p:pic>
        <p:nvPicPr>
          <p:cNvPr id="10" name="Picture 9">
            <a:extLst>
              <a:ext uri="{FF2B5EF4-FFF2-40B4-BE49-F238E27FC236}">
                <a16:creationId xmlns:a16="http://schemas.microsoft.com/office/drawing/2014/main" id="{F9CCE8C1-1D6B-3EAA-406D-01FDE15A2736}"/>
              </a:ext>
            </a:extLst>
          </p:cNvPr>
          <p:cNvPicPr>
            <a:picLocks noChangeAspect="1"/>
          </p:cNvPicPr>
          <p:nvPr/>
        </p:nvPicPr>
        <p:blipFill>
          <a:blip r:embed="rId5"/>
          <a:stretch>
            <a:fillRect/>
          </a:stretch>
        </p:blipFill>
        <p:spPr>
          <a:xfrm>
            <a:off x="520384" y="3184139"/>
            <a:ext cx="3048001" cy="1447800"/>
          </a:xfrm>
          <a:prstGeom prst="rect">
            <a:avLst/>
          </a:prstGeom>
        </p:spPr>
      </p:pic>
      <p:pic>
        <p:nvPicPr>
          <p:cNvPr id="12" name="Picture 11">
            <a:extLst>
              <a:ext uri="{FF2B5EF4-FFF2-40B4-BE49-F238E27FC236}">
                <a16:creationId xmlns:a16="http://schemas.microsoft.com/office/drawing/2014/main" id="{B474B05F-AF34-27E5-362A-1F0C4B2F6C9F}"/>
              </a:ext>
            </a:extLst>
          </p:cNvPr>
          <p:cNvPicPr>
            <a:picLocks noChangeAspect="1"/>
          </p:cNvPicPr>
          <p:nvPr/>
        </p:nvPicPr>
        <p:blipFill>
          <a:blip r:embed="rId6"/>
          <a:stretch>
            <a:fillRect/>
          </a:stretch>
        </p:blipFill>
        <p:spPr>
          <a:xfrm>
            <a:off x="4334090" y="3149561"/>
            <a:ext cx="3152096" cy="1497246"/>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7038" y="11608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fld id="{9B2C9150-213E-4C57-83AC-D72655848A54}" type="datetime1">
              <a:rPr lang="en-US" smtClean="0"/>
              <a:pPr/>
              <a:t>4/20/2024</a:t>
            </a:fld>
            <a:endParaRPr lang="en-US" dirty="0"/>
          </a:p>
        </p:txBody>
      </p:sp>
      <p:sp>
        <p:nvSpPr>
          <p:cNvPr id="6" name="Footer Placeholder 5"/>
          <p:cNvSpPr>
            <a:spLocks noGrp="1"/>
          </p:cNvSpPr>
          <p:nvPr>
            <p:ph type="ftr" idx="11"/>
          </p:nvPr>
        </p:nvSpPr>
        <p:spPr>
          <a:xfrm>
            <a:off x="3124199" y="4767264"/>
            <a:ext cx="3599735" cy="273900"/>
          </a:xfrm>
        </p:spPr>
        <p:txBody>
          <a:bodyPr/>
          <a:lstStyle/>
          <a:p>
            <a:r>
              <a:rPr lang="en-US"/>
              <a:t>Department of Computer Science and Engineering</a:t>
            </a:r>
          </a:p>
        </p:txBody>
      </p:sp>
      <p:pic>
        <p:nvPicPr>
          <p:cNvPr id="5" name="Picture 4">
            <a:extLst>
              <a:ext uri="{FF2B5EF4-FFF2-40B4-BE49-F238E27FC236}">
                <a16:creationId xmlns:a16="http://schemas.microsoft.com/office/drawing/2014/main" id="{3FD980D2-F217-D034-1B8C-01E2C52F9689}"/>
              </a:ext>
            </a:extLst>
          </p:cNvPr>
          <p:cNvPicPr>
            <a:picLocks noChangeAspect="1"/>
          </p:cNvPicPr>
          <p:nvPr/>
        </p:nvPicPr>
        <p:blipFill>
          <a:blip r:embed="rId3"/>
          <a:stretch>
            <a:fillRect/>
          </a:stretch>
        </p:blipFill>
        <p:spPr>
          <a:xfrm>
            <a:off x="654202" y="982266"/>
            <a:ext cx="3207387" cy="1523509"/>
          </a:xfrm>
          <a:prstGeom prst="rect">
            <a:avLst/>
          </a:prstGeom>
        </p:spPr>
      </p:pic>
      <p:pic>
        <p:nvPicPr>
          <p:cNvPr id="8" name="Picture 7">
            <a:extLst>
              <a:ext uri="{FF2B5EF4-FFF2-40B4-BE49-F238E27FC236}">
                <a16:creationId xmlns:a16="http://schemas.microsoft.com/office/drawing/2014/main" id="{8A752D90-FAFD-3B6D-4243-A25D80595686}"/>
              </a:ext>
            </a:extLst>
          </p:cNvPr>
          <p:cNvPicPr>
            <a:picLocks noChangeAspect="1"/>
          </p:cNvPicPr>
          <p:nvPr/>
        </p:nvPicPr>
        <p:blipFill>
          <a:blip r:embed="rId4"/>
          <a:stretch>
            <a:fillRect/>
          </a:stretch>
        </p:blipFill>
        <p:spPr>
          <a:xfrm>
            <a:off x="4475337" y="983199"/>
            <a:ext cx="3207387" cy="1523509"/>
          </a:xfrm>
          <a:prstGeom prst="rect">
            <a:avLst/>
          </a:prstGeom>
        </p:spPr>
      </p:pic>
      <p:pic>
        <p:nvPicPr>
          <p:cNvPr id="10" name="Picture 9">
            <a:extLst>
              <a:ext uri="{FF2B5EF4-FFF2-40B4-BE49-F238E27FC236}">
                <a16:creationId xmlns:a16="http://schemas.microsoft.com/office/drawing/2014/main" id="{B7FBA1B6-C3B3-C96E-B2E1-1D38E22FFB58}"/>
              </a:ext>
            </a:extLst>
          </p:cNvPr>
          <p:cNvPicPr>
            <a:picLocks noChangeAspect="1"/>
          </p:cNvPicPr>
          <p:nvPr/>
        </p:nvPicPr>
        <p:blipFill>
          <a:blip r:embed="rId5"/>
          <a:stretch>
            <a:fillRect/>
          </a:stretch>
        </p:blipFill>
        <p:spPr>
          <a:xfrm>
            <a:off x="341970" y="3059361"/>
            <a:ext cx="3516351" cy="1673754"/>
          </a:xfrm>
          <a:prstGeom prst="rect">
            <a:avLst/>
          </a:prstGeom>
        </p:spPr>
      </p:pic>
      <p:pic>
        <p:nvPicPr>
          <p:cNvPr id="12" name="Picture 11">
            <a:extLst>
              <a:ext uri="{FF2B5EF4-FFF2-40B4-BE49-F238E27FC236}">
                <a16:creationId xmlns:a16="http://schemas.microsoft.com/office/drawing/2014/main" id="{6A1031FE-1A65-E78A-B2F3-5EAF8F6E4A22}"/>
              </a:ext>
            </a:extLst>
          </p:cNvPr>
          <p:cNvPicPr>
            <a:picLocks noChangeAspect="1"/>
          </p:cNvPicPr>
          <p:nvPr/>
        </p:nvPicPr>
        <p:blipFill>
          <a:blip r:embed="rId6"/>
          <a:stretch>
            <a:fillRect/>
          </a:stretch>
        </p:blipFill>
        <p:spPr>
          <a:xfrm>
            <a:off x="4467906" y="3136655"/>
            <a:ext cx="3242948" cy="1523510"/>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7038" y="10233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fld id="{9B2C9150-213E-4C57-83AC-D72655848A54}" type="datetime1">
              <a:rPr lang="en-US" smtClean="0"/>
              <a:pPr/>
              <a:t>4/20/2024</a:t>
            </a:fld>
            <a:endParaRPr lang="en-US" dirty="0"/>
          </a:p>
        </p:txBody>
      </p:sp>
      <p:sp>
        <p:nvSpPr>
          <p:cNvPr id="6" name="Footer Placeholder 5"/>
          <p:cNvSpPr>
            <a:spLocks noGrp="1"/>
          </p:cNvSpPr>
          <p:nvPr>
            <p:ph type="ftr" idx="11"/>
          </p:nvPr>
        </p:nvSpPr>
        <p:spPr>
          <a:xfrm>
            <a:off x="3124199" y="4767264"/>
            <a:ext cx="3352227" cy="273900"/>
          </a:xfrm>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003DFC17-A89D-CE79-A695-BA333C9B9F32}"/>
              </a:ext>
            </a:extLst>
          </p:cNvPr>
          <p:cNvPicPr>
            <a:picLocks noChangeAspect="1"/>
          </p:cNvPicPr>
          <p:nvPr/>
        </p:nvPicPr>
        <p:blipFill>
          <a:blip r:embed="rId3"/>
          <a:stretch>
            <a:fillRect/>
          </a:stretch>
        </p:blipFill>
        <p:spPr>
          <a:xfrm>
            <a:off x="735972" y="1085394"/>
            <a:ext cx="2755522" cy="1308873"/>
          </a:xfrm>
          <a:prstGeom prst="rect">
            <a:avLst/>
          </a:prstGeom>
        </p:spPr>
      </p:pic>
      <p:pic>
        <p:nvPicPr>
          <p:cNvPr id="8" name="Picture 7">
            <a:extLst>
              <a:ext uri="{FF2B5EF4-FFF2-40B4-BE49-F238E27FC236}">
                <a16:creationId xmlns:a16="http://schemas.microsoft.com/office/drawing/2014/main" id="{8B8FAC68-A46D-824F-82B8-D947013D7F2D}"/>
              </a:ext>
            </a:extLst>
          </p:cNvPr>
          <p:cNvPicPr>
            <a:picLocks noChangeAspect="1"/>
          </p:cNvPicPr>
          <p:nvPr/>
        </p:nvPicPr>
        <p:blipFill>
          <a:blip r:embed="rId4"/>
          <a:stretch>
            <a:fillRect/>
          </a:stretch>
        </p:blipFill>
        <p:spPr>
          <a:xfrm>
            <a:off x="5211315" y="1053356"/>
            <a:ext cx="2839844" cy="1337704"/>
          </a:xfrm>
          <a:prstGeom prst="rect">
            <a:avLst/>
          </a:prstGeom>
        </p:spPr>
      </p:pic>
      <p:pic>
        <p:nvPicPr>
          <p:cNvPr id="10" name="Picture 9">
            <a:extLst>
              <a:ext uri="{FF2B5EF4-FFF2-40B4-BE49-F238E27FC236}">
                <a16:creationId xmlns:a16="http://schemas.microsoft.com/office/drawing/2014/main" id="{721F9893-7D53-ACBF-C152-CB81198A1E72}"/>
              </a:ext>
            </a:extLst>
          </p:cNvPr>
          <p:cNvPicPr>
            <a:picLocks noChangeAspect="1"/>
          </p:cNvPicPr>
          <p:nvPr/>
        </p:nvPicPr>
        <p:blipFill>
          <a:blip r:embed="rId5"/>
          <a:stretch>
            <a:fillRect/>
          </a:stretch>
        </p:blipFill>
        <p:spPr>
          <a:xfrm>
            <a:off x="2207934" y="2914276"/>
            <a:ext cx="3850890" cy="1829173"/>
          </a:xfrm>
          <a:prstGeom prst="rect">
            <a:avLst/>
          </a:prstGeom>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6380</TotalTime>
  <Words>1058</Words>
  <Application>Microsoft Office PowerPoint</Application>
  <PresentationFormat>On-screen Show (16:9)</PresentationFormat>
  <Paragraphs>111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Georgia</vt:lpstr>
      <vt:lpstr>Trebuchet MS</vt:lpstr>
      <vt:lpstr>Bookman Old Style</vt:lpstr>
      <vt:lpstr>Arial</vt:lpstr>
      <vt:lpstr>Calibri</vt:lpstr>
      <vt:lpstr>Noto Sans Symbols</vt:lpstr>
      <vt:lpstr>1_Office Theme</vt:lpstr>
      <vt:lpstr>CHATBOT IN DIALOGFLOW</vt:lpstr>
      <vt:lpstr>Introduction</vt:lpstr>
      <vt:lpstr>Problem Statement</vt:lpstr>
      <vt:lpstr>Proposed Method</vt:lpstr>
      <vt:lpstr>Proposed Method Illustration </vt:lpstr>
      <vt:lpstr>Experiment Environment </vt:lpstr>
      <vt:lpstr>Experiment Screen shorts </vt:lpstr>
      <vt:lpstr>Experiment Screen shorts </vt:lpstr>
      <vt:lpstr>Experiment Screen shorts </vt:lpstr>
      <vt:lpstr>Experiment Results </vt:lpstr>
      <vt:lpstr>Finding </vt:lpstr>
      <vt:lpstr>              By providing quick and accurate responses to customer inquiries, chatbots can enhance overall customer satisfaction levels. Chatbots can respond to customer queries instantly, reducing the time customers have to wait for assistance.Chatbots can handle multiple customer inquiries simultaneously, improving the efficiency of customer service operations.Chatbots can help reduce the need for human customer service representatives, leading to cost savings for the restaurant.  By automating the order-taking process, chatbots can help reduce errors in orders, leading to improved order accuracy. Chatbots automate customer interactions, allowing for quicker responses and reducing the workload on human staff. This automation leads to faster response times and improved efficiency.  Chatbots provide consistent responses to customer inquiries, ensuring that all customers receive the same level of service. This consistency helps improve customer satisfaction levels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Srujana Burri</cp:lastModifiedBy>
  <cp:revision>20</cp:revision>
  <dcterms:modified xsi:type="dcterms:W3CDTF">2024-04-20T05:03:56Z</dcterms:modified>
</cp:coreProperties>
</file>