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88" r:id="rId7"/>
    <p:sldId id="303" r:id="rId8"/>
    <p:sldId id="300" r:id="rId9"/>
    <p:sldId id="301" r:id="rId10"/>
    <p:sldId id="302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35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89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0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25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17" y="1769805"/>
            <a:ext cx="7497510" cy="2293237"/>
          </a:xfrm>
        </p:spPr>
        <p:txBody>
          <a:bodyPr/>
          <a:lstStyle/>
          <a:p>
            <a:r>
              <a:rPr lang="en-IN" dirty="0"/>
              <a:t>AI-Driven Energy Saving Advisor for Smart Homes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E6A086-6D64-F951-C267-7103341B1007}"/>
              </a:ext>
            </a:extLst>
          </p:cNvPr>
          <p:cNvSpPr txBox="1"/>
          <p:nvPr/>
        </p:nvSpPr>
        <p:spPr>
          <a:xfrm>
            <a:off x="747253" y="747251"/>
            <a:ext cx="5919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Problem Statement</a:t>
            </a:r>
          </a:p>
          <a:p>
            <a:endParaRPr lang="en-US" sz="4000" b="1" dirty="0"/>
          </a:p>
          <a:p>
            <a:endParaRPr lang="en-IN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FECD0-663B-2A9B-EA95-D0832C9B88E3}"/>
              </a:ext>
            </a:extLst>
          </p:cNvPr>
          <p:cNvSpPr txBox="1"/>
          <p:nvPr/>
        </p:nvSpPr>
        <p:spPr>
          <a:xfrm>
            <a:off x="491613" y="1716747"/>
            <a:ext cx="10068232" cy="327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Homeowners often lack the tools and insights needed to evaluate and optimize the energy efficiency of their household appliances, leading to inefficient energy usage and higher electricity bills.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address this, we will develop an </a:t>
            </a:r>
            <a:r>
              <a:rPr lang="en-US" sz="2000" b="1" dirty="0">
                <a:solidFill>
                  <a:srgbClr val="FF0000"/>
                </a:solidFill>
              </a:rPr>
              <a:t>AI-driven application that collects data on appliance features and energy consumption, evaluates their sustainability, and provides personalized recommendations along with a chatbot for optimizing energy usage </a:t>
            </a:r>
            <a:r>
              <a:rPr lang="en-US" sz="2000" dirty="0"/>
              <a:t>and implementing effective energy-saving measures.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F5B832-342B-8B3B-F7CF-411182A9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432" y="88491"/>
            <a:ext cx="7693742" cy="845574"/>
          </a:xfrm>
        </p:spPr>
        <p:txBody>
          <a:bodyPr/>
          <a:lstStyle/>
          <a:p>
            <a:r>
              <a:rPr lang="en-US" sz="4800" dirty="0"/>
              <a:t>Dataset Description</a:t>
            </a:r>
            <a:endParaRPr lang="en-IN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FC06C-DD3F-0530-F7E6-225AFD1B89F4}"/>
              </a:ext>
            </a:extLst>
          </p:cNvPr>
          <p:cNvSpPr txBox="1"/>
          <p:nvPr/>
        </p:nvSpPr>
        <p:spPr>
          <a:xfrm>
            <a:off x="334296" y="894736"/>
            <a:ext cx="102648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dataset captures metrics related to the usage of smart home devices, providing insights into </a:t>
            </a:r>
            <a:r>
              <a:rPr lang="en-US" sz="2000" dirty="0">
                <a:solidFill>
                  <a:srgbClr val="FF0000"/>
                </a:solidFill>
              </a:rPr>
              <a:t>user behavior, device efficiency, and preferences</a:t>
            </a:r>
            <a:r>
              <a:rPr lang="en-US" sz="20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data includes various features such as 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UserID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Unique identifier for each user.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DeviceType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Type of smart home device (e.g., Lights, Thermostat).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UsageHoursPerDay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Average hours per day the device is used.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EnergyConsumption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Daily energy consumption of the device (kWh).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UserPreferences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User preference for device usage (0 - Low, 1 - High).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MalfunctionIncidents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Number of malfunction incidents reported.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DeviceAgeMonths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Age of the device in months.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SmartHomeEfficiency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(Target Variable):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status of the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smart home device (0 - Inefficient, 1 - Efficient).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C8989F-41EC-D109-954C-352380257697}"/>
              </a:ext>
            </a:extLst>
          </p:cNvPr>
          <p:cNvSpPr txBox="1"/>
          <p:nvPr/>
        </p:nvSpPr>
        <p:spPr>
          <a:xfrm>
            <a:off x="3372465" y="176980"/>
            <a:ext cx="509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Technologies Used </a:t>
            </a:r>
            <a:endParaRPr lang="en-IN" sz="3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8FC02-7717-67C8-73B7-172EF969922A}"/>
              </a:ext>
            </a:extLst>
          </p:cNvPr>
          <p:cNvSpPr/>
          <p:nvPr/>
        </p:nvSpPr>
        <p:spPr>
          <a:xfrm>
            <a:off x="1504336" y="1396180"/>
            <a:ext cx="2762864" cy="203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b="1" dirty="0"/>
              <a:t>STREAMLIT</a:t>
            </a:r>
          </a:p>
          <a:p>
            <a:pPr algn="ctr"/>
            <a:r>
              <a:rPr lang="en-IN" sz="1800" dirty="0"/>
              <a:t>Build and deploy an interactive and user-friendly web application.</a:t>
            </a: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3048E-378B-18B7-ED36-AE241F4BD493}"/>
              </a:ext>
            </a:extLst>
          </p:cNvPr>
          <p:cNvSpPr/>
          <p:nvPr/>
        </p:nvSpPr>
        <p:spPr>
          <a:xfrm>
            <a:off x="5125065" y="1396180"/>
            <a:ext cx="2762864" cy="203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sz="1800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2. PYTHON</a:t>
            </a:r>
          </a:p>
          <a:p>
            <a:pPr algn="ctr"/>
            <a:r>
              <a:rPr lang="en-IN" sz="1800" dirty="0"/>
              <a:t>Data analysis, and machine learning model implementation.</a:t>
            </a:r>
          </a:p>
          <a:p>
            <a:pPr algn="ctr"/>
            <a:endParaRPr lang="en-IN" sz="1800" dirty="0"/>
          </a:p>
          <a:p>
            <a:pPr algn="ctr"/>
            <a:endParaRPr lang="en-IN" sz="1800" b="1" dirty="0"/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AE1CC2-2B25-3A24-F9B8-CA6F036D1C90}"/>
              </a:ext>
            </a:extLst>
          </p:cNvPr>
          <p:cNvSpPr/>
          <p:nvPr/>
        </p:nvSpPr>
        <p:spPr>
          <a:xfrm>
            <a:off x="1504336" y="4178848"/>
            <a:ext cx="2762864" cy="203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/>
              <a:t>3. </a:t>
            </a:r>
            <a:r>
              <a:rPr lang="en-IN" b="1" dirty="0" err="1"/>
              <a:t>LangChain</a:t>
            </a:r>
            <a:r>
              <a:rPr lang="en-IN" b="1" dirty="0"/>
              <a:t> </a:t>
            </a:r>
            <a:endParaRPr lang="en-IN" sz="1800" b="1" dirty="0"/>
          </a:p>
          <a:p>
            <a:pPr algn="ctr"/>
            <a:r>
              <a:rPr lang="en-US" dirty="0"/>
              <a:t>Chain together LLMs with other components to generate personalized suggestions.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CECD8-BAF2-4FDD-66AF-70D7B5A7952C}"/>
              </a:ext>
            </a:extLst>
          </p:cNvPr>
          <p:cNvSpPr/>
          <p:nvPr/>
        </p:nvSpPr>
        <p:spPr>
          <a:xfrm>
            <a:off x="5125065" y="4178849"/>
            <a:ext cx="2762864" cy="203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/>
              <a:t>4. </a:t>
            </a:r>
            <a:r>
              <a:rPr lang="en-IN" b="1" dirty="0"/>
              <a:t>Google </a:t>
            </a:r>
            <a:r>
              <a:rPr lang="en-IN" b="1" dirty="0" err="1"/>
              <a:t>PaLM</a:t>
            </a:r>
            <a:r>
              <a:rPr lang="en-IN" b="1" dirty="0"/>
              <a:t> API</a:t>
            </a:r>
            <a:endParaRPr lang="en-IN" sz="1800" b="1" dirty="0"/>
          </a:p>
          <a:p>
            <a:pPr algn="ctr"/>
            <a:r>
              <a:rPr lang="en-US" dirty="0"/>
              <a:t>Provide personalized suggestions for improving the sustainability of household appliances.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56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A507DC-F3E9-5F58-A83E-9EFEC523288B}"/>
              </a:ext>
            </a:extLst>
          </p:cNvPr>
          <p:cNvSpPr txBox="1"/>
          <p:nvPr/>
        </p:nvSpPr>
        <p:spPr>
          <a:xfrm>
            <a:off x="3372465" y="176980"/>
            <a:ext cx="509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Technologies Used 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CF42C-745E-4F35-9E71-476915DDEFA9}"/>
              </a:ext>
            </a:extLst>
          </p:cNvPr>
          <p:cNvSpPr txBox="1"/>
          <p:nvPr/>
        </p:nvSpPr>
        <p:spPr>
          <a:xfrm>
            <a:off x="644013" y="943227"/>
            <a:ext cx="10550014" cy="556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/>
              <a:t>1. </a:t>
            </a:r>
            <a:r>
              <a:rPr lang="en-IN" sz="2400" b="1" dirty="0" err="1"/>
              <a:t>Streamlit</a:t>
            </a:r>
            <a:r>
              <a:rPr lang="en-IN" sz="2400" b="1" dirty="0"/>
              <a:t> (v1.22.0)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Purpose: </a:t>
            </a:r>
            <a:r>
              <a:rPr lang="en-IN" sz="2400" dirty="0"/>
              <a:t>Build and deploy an interactive and user-friendly web application.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2. Python: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Purpose</a:t>
            </a:r>
            <a:r>
              <a:rPr lang="en-IN" sz="2400" dirty="0"/>
              <a:t>: Data analysis, and machine learning model implementation.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Key Libraries: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pandas: Data manipulation and analysis.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scikit-learn: Machine learning model development.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err="1"/>
              <a:t>numpy</a:t>
            </a:r>
            <a:r>
              <a:rPr lang="en-IN" sz="2400" dirty="0"/>
              <a:t>: Numerical computations.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matplotlib &amp; seaborn: Data visualization.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1750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A507DC-F3E9-5F58-A83E-9EFEC523288B}"/>
              </a:ext>
            </a:extLst>
          </p:cNvPr>
          <p:cNvSpPr txBox="1"/>
          <p:nvPr/>
        </p:nvSpPr>
        <p:spPr>
          <a:xfrm>
            <a:off x="3372465" y="176980"/>
            <a:ext cx="509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Technologies Used 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CF42C-745E-4F35-9E71-476915DDEFA9}"/>
              </a:ext>
            </a:extLst>
          </p:cNvPr>
          <p:cNvSpPr txBox="1"/>
          <p:nvPr/>
        </p:nvSpPr>
        <p:spPr>
          <a:xfrm>
            <a:off x="467033" y="913730"/>
            <a:ext cx="10550014" cy="55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/>
              <a:t>3. </a:t>
            </a:r>
            <a:r>
              <a:rPr lang="en-IN" sz="2000" b="1" dirty="0" err="1"/>
              <a:t>LangChain</a:t>
            </a:r>
            <a:r>
              <a:rPr lang="en-IN" sz="2000" b="1" dirty="0"/>
              <a:t> (v0.0.284):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Purpose</a:t>
            </a:r>
            <a:r>
              <a:rPr lang="en-IN" sz="2000" dirty="0"/>
              <a:t>: Chain together LLMs with other components to generate personalized suggestions.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Key Libraries: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 err="1"/>
              <a:t>tiktoken</a:t>
            </a:r>
            <a:r>
              <a:rPr lang="en-IN" sz="2000" dirty="0"/>
              <a:t> (v0.4.0): Tokenization for LLMs.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 err="1"/>
              <a:t>faiss-cpu</a:t>
            </a:r>
            <a:r>
              <a:rPr lang="en-IN" sz="2000" dirty="0"/>
              <a:t> (v1.7.4): Efficient similarity search.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 err="1"/>
              <a:t>protobuf</a:t>
            </a:r>
            <a:r>
              <a:rPr lang="en-IN" sz="2000" dirty="0"/>
              <a:t> (v3.19.0): Serialization and deserialization.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4. Google </a:t>
            </a:r>
            <a:r>
              <a:rPr lang="en-IN" sz="2000" b="1" dirty="0" err="1"/>
              <a:t>PaLM</a:t>
            </a:r>
            <a:r>
              <a:rPr lang="en-IN" sz="2000" b="1" dirty="0"/>
              <a:t> API: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Purpose: Provide personalized suggestions for improving the sustainability of household appliances.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Key Libraries: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google-</a:t>
            </a:r>
            <a:r>
              <a:rPr lang="en-IN" sz="2000" dirty="0" err="1"/>
              <a:t>generativeai</a:t>
            </a:r>
            <a:r>
              <a:rPr lang="en-IN" sz="2000" dirty="0"/>
              <a:t>: For integrating with Google </a:t>
            </a:r>
            <a:r>
              <a:rPr lang="en-IN" sz="2000" dirty="0" err="1"/>
              <a:t>PaLM</a:t>
            </a:r>
            <a:r>
              <a:rPr lang="en-IN" sz="2000" dirty="0"/>
              <a:t> API.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66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A3F2DC-8AD7-71A2-CCF4-CE2653B7706D}"/>
              </a:ext>
            </a:extLst>
          </p:cNvPr>
          <p:cNvSpPr txBox="1"/>
          <p:nvPr/>
        </p:nvSpPr>
        <p:spPr>
          <a:xfrm>
            <a:off x="3755923" y="117987"/>
            <a:ext cx="5093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Workflow</a:t>
            </a:r>
            <a:endParaRPr lang="en-IN" sz="40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C3D23D-C130-4B58-018C-7B6F7AB55217}"/>
              </a:ext>
            </a:extLst>
          </p:cNvPr>
          <p:cNvSpPr/>
          <p:nvPr/>
        </p:nvSpPr>
        <p:spPr>
          <a:xfrm>
            <a:off x="562901" y="1474838"/>
            <a:ext cx="1789470" cy="12093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Data Cleaning 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5C2F2-B88C-94DD-DF22-EE9133452A30}"/>
              </a:ext>
            </a:extLst>
          </p:cNvPr>
          <p:cNvSpPr/>
          <p:nvPr/>
        </p:nvSpPr>
        <p:spPr>
          <a:xfrm>
            <a:off x="3370006" y="1474837"/>
            <a:ext cx="1789470" cy="12093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Data Preprocessing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044090-9673-91B3-B8F6-C00ABB55E1E9}"/>
              </a:ext>
            </a:extLst>
          </p:cNvPr>
          <p:cNvSpPr/>
          <p:nvPr/>
        </p:nvSpPr>
        <p:spPr>
          <a:xfrm>
            <a:off x="6177111" y="1474837"/>
            <a:ext cx="1789470" cy="12093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Train ML models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24BBF0-101B-5757-73AE-7A98E6BE633B}"/>
              </a:ext>
            </a:extLst>
          </p:cNvPr>
          <p:cNvSpPr/>
          <p:nvPr/>
        </p:nvSpPr>
        <p:spPr>
          <a:xfrm>
            <a:off x="8984216" y="1474837"/>
            <a:ext cx="1789470" cy="12093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Select the best ML model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C27F7D-88B8-448A-90E3-21479E87D553}"/>
              </a:ext>
            </a:extLst>
          </p:cNvPr>
          <p:cNvSpPr/>
          <p:nvPr/>
        </p:nvSpPr>
        <p:spPr>
          <a:xfrm>
            <a:off x="8984216" y="3650216"/>
            <a:ext cx="1789470" cy="13592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Evaluate the appliance sustainability 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0A1A9D-D72C-AA74-66EB-5A2E6C888A72}"/>
              </a:ext>
            </a:extLst>
          </p:cNvPr>
          <p:cNvSpPr/>
          <p:nvPr/>
        </p:nvSpPr>
        <p:spPr>
          <a:xfrm>
            <a:off x="5909188" y="3743587"/>
            <a:ext cx="2138515" cy="13617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Provide optimization recommendations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44D115-9F35-8B4F-6025-339080A5C368}"/>
              </a:ext>
            </a:extLst>
          </p:cNvPr>
          <p:cNvSpPr/>
          <p:nvPr/>
        </p:nvSpPr>
        <p:spPr>
          <a:xfrm>
            <a:off x="2659626" y="3743588"/>
            <a:ext cx="2394152" cy="13617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7. </a:t>
            </a:r>
            <a:r>
              <a:rPr lang="en-US" dirty="0" err="1"/>
              <a:t>Inteagrate</a:t>
            </a:r>
            <a:r>
              <a:rPr lang="en-US" dirty="0"/>
              <a:t> chatbot for user interaction and support.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073F18-43F7-2345-9D64-02300B8C3836}"/>
              </a:ext>
            </a:extLst>
          </p:cNvPr>
          <p:cNvSpPr/>
          <p:nvPr/>
        </p:nvSpPr>
        <p:spPr>
          <a:xfrm>
            <a:off x="121700" y="3714097"/>
            <a:ext cx="1789470" cy="1361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8. </a:t>
            </a:r>
            <a:r>
              <a:rPr lang="en-US" dirty="0" err="1"/>
              <a:t>Streamlit</a:t>
            </a:r>
            <a:r>
              <a:rPr lang="en-US" dirty="0"/>
              <a:t> Web App Development</a:t>
            </a:r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EEC2D7-2641-15A8-8A9D-33CD54987FB6}"/>
              </a:ext>
            </a:extLst>
          </p:cNvPr>
          <p:cNvSpPr/>
          <p:nvPr/>
        </p:nvSpPr>
        <p:spPr>
          <a:xfrm>
            <a:off x="2352371" y="1917291"/>
            <a:ext cx="1017635" cy="231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A393ED0-2534-9535-741E-675B51A736E0}"/>
              </a:ext>
            </a:extLst>
          </p:cNvPr>
          <p:cNvSpPr/>
          <p:nvPr/>
        </p:nvSpPr>
        <p:spPr>
          <a:xfrm>
            <a:off x="5159476" y="1917291"/>
            <a:ext cx="1017635" cy="231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76F892F-16A6-605D-6F63-3096A1FF4032}"/>
              </a:ext>
            </a:extLst>
          </p:cNvPr>
          <p:cNvSpPr/>
          <p:nvPr/>
        </p:nvSpPr>
        <p:spPr>
          <a:xfrm>
            <a:off x="7966581" y="1917291"/>
            <a:ext cx="1017635" cy="231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AB43AEF-E2CA-0D24-F8C5-968A41EE32D1}"/>
              </a:ext>
            </a:extLst>
          </p:cNvPr>
          <p:cNvSpPr/>
          <p:nvPr/>
        </p:nvSpPr>
        <p:spPr>
          <a:xfrm rot="5400000">
            <a:off x="9393492" y="3054136"/>
            <a:ext cx="966011" cy="22615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A84ABF9-A158-F054-37C8-020292F33B9D}"/>
              </a:ext>
            </a:extLst>
          </p:cNvPr>
          <p:cNvSpPr/>
          <p:nvPr/>
        </p:nvSpPr>
        <p:spPr>
          <a:xfrm rot="10800000">
            <a:off x="8047703" y="4193422"/>
            <a:ext cx="936512" cy="231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D727D79-1C49-5082-4E3B-C47A3FBDE0F4}"/>
              </a:ext>
            </a:extLst>
          </p:cNvPr>
          <p:cNvSpPr/>
          <p:nvPr/>
        </p:nvSpPr>
        <p:spPr>
          <a:xfrm rot="10800000">
            <a:off x="5053780" y="4280666"/>
            <a:ext cx="855407" cy="231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E4C5C71-6177-1F72-9110-F58308E76F54}"/>
              </a:ext>
            </a:extLst>
          </p:cNvPr>
          <p:cNvSpPr/>
          <p:nvPr/>
        </p:nvSpPr>
        <p:spPr>
          <a:xfrm rot="10800000">
            <a:off x="1911171" y="4279444"/>
            <a:ext cx="757072" cy="231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0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186</TotalTime>
  <Words>473</Words>
  <Application>Microsoft Office PowerPoint</Application>
  <PresentationFormat>Widescreen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Tenorite</vt:lpstr>
      <vt:lpstr>Wingdings</vt:lpstr>
      <vt:lpstr>Custom</vt:lpstr>
      <vt:lpstr>AI-Driven Energy Saving Advisor for Smart Homes</vt:lpstr>
      <vt:lpstr>PowerPoint Presentation</vt:lpstr>
      <vt:lpstr>Dataset Description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JOTHIKA K-[CB.SC.U4AIE23133]</dc:creator>
  <cp:lastModifiedBy>SRUJANA MADIRAJU - 122126526 - MITMPL</cp:lastModifiedBy>
  <cp:revision>2</cp:revision>
  <dcterms:created xsi:type="dcterms:W3CDTF">2024-07-28T02:59:20Z</dcterms:created>
  <dcterms:modified xsi:type="dcterms:W3CDTF">2024-08-23T17:06:15Z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