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80" r:id="rId3"/>
    <p:sldId id="263" r:id="rId4"/>
    <p:sldId id="264" r:id="rId5"/>
    <p:sldId id="277" r:id="rId6"/>
    <p:sldId id="266" r:id="rId7"/>
    <p:sldId id="267" r:id="rId8"/>
    <p:sldId id="268" r:id="rId9"/>
    <p:sldId id="269" r:id="rId10"/>
    <p:sldId id="270" r:id="rId11"/>
    <p:sldId id="271" r:id="rId12"/>
    <p:sldId id="279" r:id="rId13"/>
    <p:sldId id="272" r:id="rId14"/>
    <p:sldId id="274" r:id="rId15"/>
    <p:sldId id="275" r:id="rId16"/>
    <p:sldId id="276" r:id="rId17"/>
    <p:sldId id="28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223717-9AC1-42DB-A5D6-C93F199832DA}">
          <p14:sldIdLst>
            <p14:sldId id="256"/>
            <p14:sldId id="280"/>
            <p14:sldId id="263"/>
            <p14:sldId id="264"/>
            <p14:sldId id="277"/>
            <p14:sldId id="266"/>
            <p14:sldId id="267"/>
            <p14:sldId id="268"/>
            <p14:sldId id="269"/>
            <p14:sldId id="270"/>
            <p14:sldId id="271"/>
            <p14:sldId id="279"/>
            <p14:sldId id="272"/>
            <p14:sldId id="274"/>
            <p14:sldId id="275"/>
            <p14:sldId id="276"/>
            <p14:sldId id="281"/>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ujana Vadapalli" initials="SV" lastIdx="1" clrIdx="0">
    <p:extLst>
      <p:ext uri="{19B8F6BF-5375-455C-9EA6-DF929625EA0E}">
        <p15:presenceInfo xmlns:p15="http://schemas.microsoft.com/office/powerpoint/2012/main" userId="S-1-5-21-938813117-458837582-310601177-7560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93" autoAdjust="0"/>
    <p:restoredTop sz="95268" autoAdjust="0"/>
  </p:normalViewPr>
  <p:slideViewPr>
    <p:cSldViewPr snapToGrid="0">
      <p:cViewPr varScale="1">
        <p:scale>
          <a:sx n="99" d="100"/>
          <a:sy n="99" d="100"/>
        </p:scale>
        <p:origin x="150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0T13:42:57.301"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1A331-9F98-4699-91F5-4D6EA0F57B6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9FA307B4-189F-4AA3-B08D-A121C82E7865}">
      <dgm:prSet/>
      <dgm:spPr/>
      <dgm:t>
        <a:bodyPr/>
        <a:lstStyle/>
        <a:p>
          <a:r>
            <a:rPr lang="en-US" dirty="0"/>
            <a:t>More directors directed movies in the genre of Drama and Action combined with Comedy, Adventure or Thriller that were proven to be more popular as well.</a:t>
          </a:r>
        </a:p>
      </dgm:t>
    </dgm:pt>
    <dgm:pt modelId="{4EADDF5D-9863-4FF0-B633-198AD001315C}" type="parTrans" cxnId="{6EE24FD1-8A3B-4FFA-B6AC-D49267DAC9BD}">
      <dgm:prSet/>
      <dgm:spPr/>
      <dgm:t>
        <a:bodyPr/>
        <a:lstStyle/>
        <a:p>
          <a:endParaRPr lang="en-US"/>
        </a:p>
      </dgm:t>
    </dgm:pt>
    <dgm:pt modelId="{A83377DE-809D-440B-83D5-157D8DC8BFCB}" type="sibTrans" cxnId="{6EE24FD1-8A3B-4FFA-B6AC-D49267DAC9BD}">
      <dgm:prSet/>
      <dgm:spPr/>
      <dgm:t>
        <a:bodyPr/>
        <a:lstStyle/>
        <a:p>
          <a:endParaRPr lang="en-US"/>
        </a:p>
      </dgm:t>
    </dgm:pt>
    <dgm:pt modelId="{0B557851-F008-4DBD-BA6E-0DBA29ABAB68}">
      <dgm:prSet/>
      <dgm:spPr/>
      <dgm:t>
        <a:bodyPr/>
        <a:lstStyle/>
        <a:p>
          <a:r>
            <a:rPr lang="en-US" dirty="0"/>
            <a:t>Industry is growing with respect to number of movies released and the total revenue gained year on year.</a:t>
          </a:r>
        </a:p>
      </dgm:t>
    </dgm:pt>
    <dgm:pt modelId="{F60AAD6B-7E83-4FE9-BB7A-CE983BD19AAD}" type="parTrans" cxnId="{2B4CDD24-23DB-43EB-AFBA-5CAC997895F8}">
      <dgm:prSet/>
      <dgm:spPr/>
      <dgm:t>
        <a:bodyPr/>
        <a:lstStyle/>
        <a:p>
          <a:endParaRPr lang="en-US"/>
        </a:p>
      </dgm:t>
    </dgm:pt>
    <dgm:pt modelId="{8D403588-4F3C-445F-8D08-B2A3CE6505D9}" type="sibTrans" cxnId="{2B4CDD24-23DB-43EB-AFBA-5CAC997895F8}">
      <dgm:prSet/>
      <dgm:spPr/>
      <dgm:t>
        <a:bodyPr/>
        <a:lstStyle/>
        <a:p>
          <a:endParaRPr lang="en-US"/>
        </a:p>
      </dgm:t>
    </dgm:pt>
    <dgm:pt modelId="{F4879E3B-96AA-4B5A-830B-41A4FC70288D}">
      <dgm:prSet/>
      <dgm:spPr/>
      <dgm:t>
        <a:bodyPr/>
        <a:lstStyle/>
        <a:p>
          <a:r>
            <a:rPr lang="en-US" dirty="0"/>
            <a:t>Rating and Metascore have strong correlation. So it means the Registered users on IMDB and Critics on Metacritic tend to agree with each other for most movies.</a:t>
          </a:r>
        </a:p>
      </dgm:t>
    </dgm:pt>
    <dgm:pt modelId="{7047A720-618D-4D09-9E00-5DF406576BB9}" type="parTrans" cxnId="{DD05F84F-F594-4FCB-9D91-7A76AA35C35A}">
      <dgm:prSet/>
      <dgm:spPr/>
      <dgm:t>
        <a:bodyPr/>
        <a:lstStyle/>
        <a:p>
          <a:endParaRPr lang="en-US"/>
        </a:p>
      </dgm:t>
    </dgm:pt>
    <dgm:pt modelId="{5933565D-93F9-45EC-83CF-91B16DF77D30}" type="sibTrans" cxnId="{DD05F84F-F594-4FCB-9D91-7A76AA35C35A}">
      <dgm:prSet/>
      <dgm:spPr/>
      <dgm:t>
        <a:bodyPr/>
        <a:lstStyle/>
        <a:p>
          <a:endParaRPr lang="en-US"/>
        </a:p>
      </dgm:t>
    </dgm:pt>
    <dgm:pt modelId="{2132C78A-72F0-4ED3-ACC4-8A7F79D7D947}">
      <dgm:prSet/>
      <dgm:spPr/>
      <dgm:t>
        <a:bodyPr/>
        <a:lstStyle/>
        <a:p>
          <a:r>
            <a:rPr lang="en-US" dirty="0"/>
            <a:t>Movies with Long runtimes (&gt; 123 minutes) earn more in terms of Votes, Revenue, Rating and Metascore with Revenue beating all others drastically.</a:t>
          </a:r>
        </a:p>
      </dgm:t>
    </dgm:pt>
    <dgm:pt modelId="{ACAB29F0-E962-4423-A72B-EE35494656E8}" type="parTrans" cxnId="{8EBFFFD0-5E1D-4145-9B5C-8D0B985D428F}">
      <dgm:prSet/>
      <dgm:spPr/>
      <dgm:t>
        <a:bodyPr/>
        <a:lstStyle/>
        <a:p>
          <a:endParaRPr lang="en-US"/>
        </a:p>
      </dgm:t>
    </dgm:pt>
    <dgm:pt modelId="{7AB86186-0B84-402C-87AD-8ECB8EC7C9B2}" type="sibTrans" cxnId="{8EBFFFD0-5E1D-4145-9B5C-8D0B985D428F}">
      <dgm:prSet/>
      <dgm:spPr/>
      <dgm:t>
        <a:bodyPr/>
        <a:lstStyle/>
        <a:p>
          <a:endParaRPr lang="en-US"/>
        </a:p>
      </dgm:t>
    </dgm:pt>
    <dgm:pt modelId="{EAFDB34C-2B04-4D7B-BAAA-890EF02A46AD}" type="pres">
      <dgm:prSet presAssocID="{63E1A331-9F98-4699-91F5-4D6EA0F57B6C}" presName="vert0" presStyleCnt="0">
        <dgm:presLayoutVars>
          <dgm:dir/>
          <dgm:animOne val="branch"/>
          <dgm:animLvl val="lvl"/>
        </dgm:presLayoutVars>
      </dgm:prSet>
      <dgm:spPr/>
    </dgm:pt>
    <dgm:pt modelId="{2582BB4E-C8F7-42E1-B447-74B943BFC6A5}" type="pres">
      <dgm:prSet presAssocID="{9FA307B4-189F-4AA3-B08D-A121C82E7865}" presName="thickLine" presStyleLbl="alignNode1" presStyleIdx="0" presStyleCnt="4"/>
      <dgm:spPr/>
    </dgm:pt>
    <dgm:pt modelId="{36EE43D3-1F22-46CD-86D4-E84ABEF4436A}" type="pres">
      <dgm:prSet presAssocID="{9FA307B4-189F-4AA3-B08D-A121C82E7865}" presName="horz1" presStyleCnt="0"/>
      <dgm:spPr/>
    </dgm:pt>
    <dgm:pt modelId="{CE3FDE21-6B22-4A60-BE0B-DAD943A71289}" type="pres">
      <dgm:prSet presAssocID="{9FA307B4-189F-4AA3-B08D-A121C82E7865}" presName="tx1" presStyleLbl="revTx" presStyleIdx="0" presStyleCnt="4"/>
      <dgm:spPr/>
    </dgm:pt>
    <dgm:pt modelId="{914D69F2-F886-4369-BF1F-10E390C0E48C}" type="pres">
      <dgm:prSet presAssocID="{9FA307B4-189F-4AA3-B08D-A121C82E7865}" presName="vert1" presStyleCnt="0"/>
      <dgm:spPr/>
    </dgm:pt>
    <dgm:pt modelId="{A123A0C2-6073-4F64-80FB-963AF97B09A9}" type="pres">
      <dgm:prSet presAssocID="{F4879E3B-96AA-4B5A-830B-41A4FC70288D}" presName="thickLine" presStyleLbl="alignNode1" presStyleIdx="1" presStyleCnt="4"/>
      <dgm:spPr/>
    </dgm:pt>
    <dgm:pt modelId="{CE56C98F-39EE-406C-9707-DE4D01B0133C}" type="pres">
      <dgm:prSet presAssocID="{F4879E3B-96AA-4B5A-830B-41A4FC70288D}" presName="horz1" presStyleCnt="0"/>
      <dgm:spPr/>
    </dgm:pt>
    <dgm:pt modelId="{8239E0BF-58CE-4ABD-8510-05FAA9BF35D7}" type="pres">
      <dgm:prSet presAssocID="{F4879E3B-96AA-4B5A-830B-41A4FC70288D}" presName="tx1" presStyleLbl="revTx" presStyleIdx="1" presStyleCnt="4"/>
      <dgm:spPr/>
    </dgm:pt>
    <dgm:pt modelId="{831CCBDE-1521-47A6-AE5F-1EDF56CEEC84}" type="pres">
      <dgm:prSet presAssocID="{F4879E3B-96AA-4B5A-830B-41A4FC70288D}" presName="vert1" presStyleCnt="0"/>
      <dgm:spPr/>
    </dgm:pt>
    <dgm:pt modelId="{E96A260B-F4A1-4915-B5D8-171779BF54EC}" type="pres">
      <dgm:prSet presAssocID="{2132C78A-72F0-4ED3-ACC4-8A7F79D7D947}" presName="thickLine" presStyleLbl="alignNode1" presStyleIdx="2" presStyleCnt="4"/>
      <dgm:spPr/>
    </dgm:pt>
    <dgm:pt modelId="{6F84F876-F4A2-4DA4-9E92-C6D5A24024B8}" type="pres">
      <dgm:prSet presAssocID="{2132C78A-72F0-4ED3-ACC4-8A7F79D7D947}" presName="horz1" presStyleCnt="0"/>
      <dgm:spPr/>
    </dgm:pt>
    <dgm:pt modelId="{D1BE38EB-2DCC-4512-9850-706B481DAAB5}" type="pres">
      <dgm:prSet presAssocID="{2132C78A-72F0-4ED3-ACC4-8A7F79D7D947}" presName="tx1" presStyleLbl="revTx" presStyleIdx="2" presStyleCnt="4"/>
      <dgm:spPr/>
    </dgm:pt>
    <dgm:pt modelId="{916973FC-2000-451F-BCA5-9F28C736C919}" type="pres">
      <dgm:prSet presAssocID="{2132C78A-72F0-4ED3-ACC4-8A7F79D7D947}" presName="vert1" presStyleCnt="0"/>
      <dgm:spPr/>
    </dgm:pt>
    <dgm:pt modelId="{B3569654-81BA-4373-BE45-B7513007D3CD}" type="pres">
      <dgm:prSet presAssocID="{0B557851-F008-4DBD-BA6E-0DBA29ABAB68}" presName="thickLine" presStyleLbl="alignNode1" presStyleIdx="3" presStyleCnt="4"/>
      <dgm:spPr/>
    </dgm:pt>
    <dgm:pt modelId="{6EB5FEB3-11BA-4A91-BBE4-6FB9418E3C14}" type="pres">
      <dgm:prSet presAssocID="{0B557851-F008-4DBD-BA6E-0DBA29ABAB68}" presName="horz1" presStyleCnt="0"/>
      <dgm:spPr/>
    </dgm:pt>
    <dgm:pt modelId="{214BE4C8-1448-4E41-9661-8D00526C73DA}" type="pres">
      <dgm:prSet presAssocID="{0B557851-F008-4DBD-BA6E-0DBA29ABAB68}" presName="tx1" presStyleLbl="revTx" presStyleIdx="3" presStyleCnt="4"/>
      <dgm:spPr/>
    </dgm:pt>
    <dgm:pt modelId="{20F6C0E3-8B47-4084-BF5F-348ED8C0B4D4}" type="pres">
      <dgm:prSet presAssocID="{0B557851-F008-4DBD-BA6E-0DBA29ABAB68}" presName="vert1" presStyleCnt="0"/>
      <dgm:spPr/>
    </dgm:pt>
  </dgm:ptLst>
  <dgm:cxnLst>
    <dgm:cxn modelId="{2B4CDD24-23DB-43EB-AFBA-5CAC997895F8}" srcId="{63E1A331-9F98-4699-91F5-4D6EA0F57B6C}" destId="{0B557851-F008-4DBD-BA6E-0DBA29ABAB68}" srcOrd="3" destOrd="0" parTransId="{F60AAD6B-7E83-4FE9-BB7A-CE983BD19AAD}" sibTransId="{8D403588-4F3C-445F-8D08-B2A3CE6505D9}"/>
    <dgm:cxn modelId="{DD05F84F-F594-4FCB-9D91-7A76AA35C35A}" srcId="{63E1A331-9F98-4699-91F5-4D6EA0F57B6C}" destId="{F4879E3B-96AA-4B5A-830B-41A4FC70288D}" srcOrd="1" destOrd="0" parTransId="{7047A720-618D-4D09-9E00-5DF406576BB9}" sibTransId="{5933565D-93F9-45EC-83CF-91B16DF77D30}"/>
    <dgm:cxn modelId="{C8219A9B-146F-447A-B82B-8D8C944272F7}" type="presOf" srcId="{9FA307B4-189F-4AA3-B08D-A121C82E7865}" destId="{CE3FDE21-6B22-4A60-BE0B-DAD943A71289}" srcOrd="0" destOrd="0" presId="urn:microsoft.com/office/officeart/2008/layout/LinedList"/>
    <dgm:cxn modelId="{A3C9469E-8F6E-4B16-813B-FC6314A8E194}" type="presOf" srcId="{2132C78A-72F0-4ED3-ACC4-8A7F79D7D947}" destId="{D1BE38EB-2DCC-4512-9850-706B481DAAB5}" srcOrd="0" destOrd="0" presId="urn:microsoft.com/office/officeart/2008/layout/LinedList"/>
    <dgm:cxn modelId="{0BA465AA-1F67-45ED-9589-55DE9CF42F9A}" type="presOf" srcId="{63E1A331-9F98-4699-91F5-4D6EA0F57B6C}" destId="{EAFDB34C-2B04-4D7B-BAAA-890EF02A46AD}" srcOrd="0" destOrd="0" presId="urn:microsoft.com/office/officeart/2008/layout/LinedList"/>
    <dgm:cxn modelId="{9FF7A2CC-F043-4DDA-80D1-A23868FA2451}" type="presOf" srcId="{F4879E3B-96AA-4B5A-830B-41A4FC70288D}" destId="{8239E0BF-58CE-4ABD-8510-05FAA9BF35D7}" srcOrd="0" destOrd="0" presId="urn:microsoft.com/office/officeart/2008/layout/LinedList"/>
    <dgm:cxn modelId="{8EBFFFD0-5E1D-4145-9B5C-8D0B985D428F}" srcId="{63E1A331-9F98-4699-91F5-4D6EA0F57B6C}" destId="{2132C78A-72F0-4ED3-ACC4-8A7F79D7D947}" srcOrd="2" destOrd="0" parTransId="{ACAB29F0-E962-4423-A72B-EE35494656E8}" sibTransId="{7AB86186-0B84-402C-87AD-8ECB8EC7C9B2}"/>
    <dgm:cxn modelId="{6EE24FD1-8A3B-4FFA-B6AC-D49267DAC9BD}" srcId="{63E1A331-9F98-4699-91F5-4D6EA0F57B6C}" destId="{9FA307B4-189F-4AA3-B08D-A121C82E7865}" srcOrd="0" destOrd="0" parTransId="{4EADDF5D-9863-4FF0-B633-198AD001315C}" sibTransId="{A83377DE-809D-440B-83D5-157D8DC8BFCB}"/>
    <dgm:cxn modelId="{E248BCFB-88A2-49D4-B96C-3D98D7DCA908}" type="presOf" srcId="{0B557851-F008-4DBD-BA6E-0DBA29ABAB68}" destId="{214BE4C8-1448-4E41-9661-8D00526C73DA}" srcOrd="0" destOrd="0" presId="urn:microsoft.com/office/officeart/2008/layout/LinedList"/>
    <dgm:cxn modelId="{65FDC537-AAFA-44C5-8610-54F1513C7F99}" type="presParOf" srcId="{EAFDB34C-2B04-4D7B-BAAA-890EF02A46AD}" destId="{2582BB4E-C8F7-42E1-B447-74B943BFC6A5}" srcOrd="0" destOrd="0" presId="urn:microsoft.com/office/officeart/2008/layout/LinedList"/>
    <dgm:cxn modelId="{CFC441AE-9769-4700-ABE0-BC923CA282BA}" type="presParOf" srcId="{EAFDB34C-2B04-4D7B-BAAA-890EF02A46AD}" destId="{36EE43D3-1F22-46CD-86D4-E84ABEF4436A}" srcOrd="1" destOrd="0" presId="urn:microsoft.com/office/officeart/2008/layout/LinedList"/>
    <dgm:cxn modelId="{974B32DA-EBE9-4E65-BFD3-E96AC642375A}" type="presParOf" srcId="{36EE43D3-1F22-46CD-86D4-E84ABEF4436A}" destId="{CE3FDE21-6B22-4A60-BE0B-DAD943A71289}" srcOrd="0" destOrd="0" presId="urn:microsoft.com/office/officeart/2008/layout/LinedList"/>
    <dgm:cxn modelId="{9A23B68D-4172-4DCF-8095-A1B4AC7F58ED}" type="presParOf" srcId="{36EE43D3-1F22-46CD-86D4-E84ABEF4436A}" destId="{914D69F2-F886-4369-BF1F-10E390C0E48C}" srcOrd="1" destOrd="0" presId="urn:microsoft.com/office/officeart/2008/layout/LinedList"/>
    <dgm:cxn modelId="{32D784DC-A0D0-4762-BEFC-F6AB482F656A}" type="presParOf" srcId="{EAFDB34C-2B04-4D7B-BAAA-890EF02A46AD}" destId="{A123A0C2-6073-4F64-80FB-963AF97B09A9}" srcOrd="2" destOrd="0" presId="urn:microsoft.com/office/officeart/2008/layout/LinedList"/>
    <dgm:cxn modelId="{C2EA61C3-26C6-45A0-8DF5-FFEF937C4BCA}" type="presParOf" srcId="{EAFDB34C-2B04-4D7B-BAAA-890EF02A46AD}" destId="{CE56C98F-39EE-406C-9707-DE4D01B0133C}" srcOrd="3" destOrd="0" presId="urn:microsoft.com/office/officeart/2008/layout/LinedList"/>
    <dgm:cxn modelId="{79FFC771-C031-4588-97B9-DD3081C1D5CA}" type="presParOf" srcId="{CE56C98F-39EE-406C-9707-DE4D01B0133C}" destId="{8239E0BF-58CE-4ABD-8510-05FAA9BF35D7}" srcOrd="0" destOrd="0" presId="urn:microsoft.com/office/officeart/2008/layout/LinedList"/>
    <dgm:cxn modelId="{81D84108-59FF-4A8E-B246-3CAC78127941}" type="presParOf" srcId="{CE56C98F-39EE-406C-9707-DE4D01B0133C}" destId="{831CCBDE-1521-47A6-AE5F-1EDF56CEEC84}" srcOrd="1" destOrd="0" presId="urn:microsoft.com/office/officeart/2008/layout/LinedList"/>
    <dgm:cxn modelId="{2D57785D-CD45-476F-A573-0DFCEC47BB94}" type="presParOf" srcId="{EAFDB34C-2B04-4D7B-BAAA-890EF02A46AD}" destId="{E96A260B-F4A1-4915-B5D8-171779BF54EC}" srcOrd="4" destOrd="0" presId="urn:microsoft.com/office/officeart/2008/layout/LinedList"/>
    <dgm:cxn modelId="{E4889CB2-FEFF-44E8-8B21-6D1A3DD50B74}" type="presParOf" srcId="{EAFDB34C-2B04-4D7B-BAAA-890EF02A46AD}" destId="{6F84F876-F4A2-4DA4-9E92-C6D5A24024B8}" srcOrd="5" destOrd="0" presId="urn:microsoft.com/office/officeart/2008/layout/LinedList"/>
    <dgm:cxn modelId="{531414F6-F67E-4832-8C36-52244FE99361}" type="presParOf" srcId="{6F84F876-F4A2-4DA4-9E92-C6D5A24024B8}" destId="{D1BE38EB-2DCC-4512-9850-706B481DAAB5}" srcOrd="0" destOrd="0" presId="urn:microsoft.com/office/officeart/2008/layout/LinedList"/>
    <dgm:cxn modelId="{B9E1E695-BF04-43DF-8454-9A7DDF2E55B1}" type="presParOf" srcId="{6F84F876-F4A2-4DA4-9E92-C6D5A24024B8}" destId="{916973FC-2000-451F-BCA5-9F28C736C919}" srcOrd="1" destOrd="0" presId="urn:microsoft.com/office/officeart/2008/layout/LinedList"/>
    <dgm:cxn modelId="{C5BDA3C3-0218-4908-BF55-553B19E04779}" type="presParOf" srcId="{EAFDB34C-2B04-4D7B-BAAA-890EF02A46AD}" destId="{B3569654-81BA-4373-BE45-B7513007D3CD}" srcOrd="6" destOrd="0" presId="urn:microsoft.com/office/officeart/2008/layout/LinedList"/>
    <dgm:cxn modelId="{D3FC16DD-FDD9-4514-8114-5CAF3C5246BF}" type="presParOf" srcId="{EAFDB34C-2B04-4D7B-BAAA-890EF02A46AD}" destId="{6EB5FEB3-11BA-4A91-BBE4-6FB9418E3C14}" srcOrd="7" destOrd="0" presId="urn:microsoft.com/office/officeart/2008/layout/LinedList"/>
    <dgm:cxn modelId="{F500B292-543F-40E8-8FDB-E3B56547CE96}" type="presParOf" srcId="{6EB5FEB3-11BA-4A91-BBE4-6FB9418E3C14}" destId="{214BE4C8-1448-4E41-9661-8D00526C73DA}" srcOrd="0" destOrd="0" presId="urn:microsoft.com/office/officeart/2008/layout/LinedList"/>
    <dgm:cxn modelId="{9112650B-D79C-4D66-9201-050EC7E891FA}" type="presParOf" srcId="{6EB5FEB3-11BA-4A91-BBE4-6FB9418E3C14}" destId="{20F6C0E3-8B47-4084-BF5F-348ED8C0B4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2BB4E-C8F7-42E1-B447-74B943BFC6A5}">
      <dsp:nvSpPr>
        <dsp:cNvPr id="0" name=""/>
        <dsp:cNvSpPr/>
      </dsp:nvSpPr>
      <dsp:spPr>
        <a:xfrm>
          <a:off x="0" y="0"/>
          <a:ext cx="42314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3FDE21-6B22-4A60-BE0B-DAD943A71289}">
      <dsp:nvSpPr>
        <dsp:cNvPr id="0" name=""/>
        <dsp:cNvSpPr/>
      </dsp:nvSpPr>
      <dsp:spPr>
        <a:xfrm>
          <a:off x="0" y="0"/>
          <a:ext cx="4231481"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More directors directed movies in the genre of Drama and Action combined with Comedy, Adventure or Thriller that were proven to be more popular as well.</a:t>
          </a:r>
        </a:p>
      </dsp:txBody>
      <dsp:txXfrm>
        <a:off x="0" y="0"/>
        <a:ext cx="4231481" cy="1230312"/>
      </dsp:txXfrm>
    </dsp:sp>
    <dsp:sp modelId="{A123A0C2-6073-4F64-80FB-963AF97B09A9}">
      <dsp:nvSpPr>
        <dsp:cNvPr id="0" name=""/>
        <dsp:cNvSpPr/>
      </dsp:nvSpPr>
      <dsp:spPr>
        <a:xfrm>
          <a:off x="0" y="1230312"/>
          <a:ext cx="4231481" cy="0"/>
        </a:xfrm>
        <a:prstGeom prst="line">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39E0BF-58CE-4ABD-8510-05FAA9BF35D7}">
      <dsp:nvSpPr>
        <dsp:cNvPr id="0" name=""/>
        <dsp:cNvSpPr/>
      </dsp:nvSpPr>
      <dsp:spPr>
        <a:xfrm>
          <a:off x="0" y="1230312"/>
          <a:ext cx="4231481"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Rating and Metascore have strong correlation. So it means the Registered users on IMDB and Critics on Metacritic tend to agree with each other for most movies.</a:t>
          </a:r>
        </a:p>
      </dsp:txBody>
      <dsp:txXfrm>
        <a:off x="0" y="1230312"/>
        <a:ext cx="4231481" cy="1230312"/>
      </dsp:txXfrm>
    </dsp:sp>
    <dsp:sp modelId="{E96A260B-F4A1-4915-B5D8-171779BF54EC}">
      <dsp:nvSpPr>
        <dsp:cNvPr id="0" name=""/>
        <dsp:cNvSpPr/>
      </dsp:nvSpPr>
      <dsp:spPr>
        <a:xfrm>
          <a:off x="0" y="2460625"/>
          <a:ext cx="4231481" cy="0"/>
        </a:xfrm>
        <a:prstGeom prst="line">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E38EB-2DCC-4512-9850-706B481DAAB5}">
      <dsp:nvSpPr>
        <dsp:cNvPr id="0" name=""/>
        <dsp:cNvSpPr/>
      </dsp:nvSpPr>
      <dsp:spPr>
        <a:xfrm>
          <a:off x="0" y="2460625"/>
          <a:ext cx="4231481"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Movies with Long runtimes (&gt; 123 minutes) earn more in terms of Votes, Revenue, Rating and Metascore with Revenue beating all others drastically.</a:t>
          </a:r>
        </a:p>
      </dsp:txBody>
      <dsp:txXfrm>
        <a:off x="0" y="2460625"/>
        <a:ext cx="4231481" cy="1230312"/>
      </dsp:txXfrm>
    </dsp:sp>
    <dsp:sp modelId="{B3569654-81BA-4373-BE45-B7513007D3CD}">
      <dsp:nvSpPr>
        <dsp:cNvPr id="0" name=""/>
        <dsp:cNvSpPr/>
      </dsp:nvSpPr>
      <dsp:spPr>
        <a:xfrm>
          <a:off x="0" y="3690937"/>
          <a:ext cx="4231481" cy="0"/>
        </a:xfrm>
        <a:prstGeom prst="line">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BE4C8-1448-4E41-9661-8D00526C73DA}">
      <dsp:nvSpPr>
        <dsp:cNvPr id="0" name=""/>
        <dsp:cNvSpPr/>
      </dsp:nvSpPr>
      <dsp:spPr>
        <a:xfrm>
          <a:off x="0" y="3690937"/>
          <a:ext cx="4231481" cy="12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Industry is growing with respect to number of movies released and the total revenue gained year on year.</a:t>
          </a:r>
        </a:p>
      </dsp:txBody>
      <dsp:txXfrm>
        <a:off x="0" y="3690937"/>
        <a:ext cx="4231481" cy="12303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Runtime(in minutes) | Level     |</a:t>
            </a:r>
          </a:p>
          <a:p>
            <a:r>
              <a:rPr lang="en-US" dirty="0"/>
              <a:t>|----------------------- |----------|</a:t>
            </a:r>
          </a:p>
          <a:p>
            <a:r>
              <a:rPr lang="en-US" dirty="0"/>
              <a:t>|        66-100     ------    Short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100-111    ------    Medium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111-123    ------    Moderately Long</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123-187   ------     Long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271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633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4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54871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2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5468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12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78599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0432267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09723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5716519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8333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830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IN" smtClean="0"/>
              <a:t>‹#›</a:t>
            </a:fld>
            <a:endParaRPr lang="en-IN"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38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342900" y="4960137"/>
            <a:ext cx="5829300" cy="146304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dirty="0"/>
              <a:t>1000 MOVIES- EDA</a:t>
            </a:r>
          </a:p>
        </p:txBody>
      </p:sp>
      <p:sp>
        <p:nvSpPr>
          <p:cNvPr id="89" name="Google Shape;89;p13"/>
          <p:cNvSpPr txBox="1">
            <a:spLocks noGrp="1"/>
          </p:cNvSpPr>
          <p:nvPr>
            <p:ph type="subTitle" idx="1"/>
          </p:nvPr>
        </p:nvSpPr>
        <p:spPr>
          <a:xfrm>
            <a:off x="6457950" y="4960137"/>
            <a:ext cx="2400300" cy="1463040"/>
          </a:xfrm>
          <a:prstGeom prst="rect">
            <a:avLst/>
          </a:prstGeom>
        </p:spPr>
        <p:txBody>
          <a:bodyPr spcFirstLastPara="1" lIns="91425" tIns="45700" rIns="91425" bIns="45700" anchorCtr="0">
            <a:normAutofit/>
          </a:bodyPr>
          <a:lstStyle/>
          <a:p>
            <a:pPr marL="0" lvl="0" indent="0" rtl="0">
              <a:spcBef>
                <a:spcPts val="360"/>
              </a:spcBef>
              <a:spcAft>
                <a:spcPts val="0"/>
              </a:spcAft>
              <a:buClr>
                <a:srgbClr val="595959"/>
              </a:buClr>
              <a:buSzPts val="1800"/>
              <a:buNone/>
            </a:pPr>
            <a:r>
              <a:rPr lang="en-IN" dirty="0"/>
              <a:t>Srujana Vadapalli &amp; Srinivas Nanduri</a:t>
            </a:r>
          </a:p>
        </p:txBody>
      </p:sp>
      <p:pic>
        <p:nvPicPr>
          <p:cNvPr id="5" name="Picture 4">
            <a:extLst>
              <a:ext uri="{FF2B5EF4-FFF2-40B4-BE49-F238E27FC236}">
                <a16:creationId xmlns:a16="http://schemas.microsoft.com/office/drawing/2014/main" id="{4B78DFCC-33AF-4037-8057-8777B5AD6027}"/>
              </a:ext>
            </a:extLst>
          </p:cNvPr>
          <p:cNvPicPr>
            <a:picLocks noChangeAspect="1"/>
          </p:cNvPicPr>
          <p:nvPr/>
        </p:nvPicPr>
        <p:blipFill rotWithShape="1">
          <a:blip r:embed="rId3">
            <a:extLst>
              <a:ext uri="{28A0092B-C50C-407E-A947-70E740481C1C}">
                <a14:useLocalDpi xmlns:a14="http://schemas.microsoft.com/office/drawing/2010/main" val="0"/>
              </a:ext>
            </a:extLst>
          </a:blip>
          <a:srcRect t="1486" b="9625"/>
          <a:stretch/>
        </p:blipFill>
        <p:spPr>
          <a:xfrm>
            <a:off x="20" y="10"/>
            <a:ext cx="9143980" cy="4571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384"/>
    </mc:Choice>
    <mc:Fallback>
      <p:transition spd="slow" advTm="153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808A-1E86-46F6-99BF-AB4E1AEEB720}"/>
              </a:ext>
            </a:extLst>
          </p:cNvPr>
          <p:cNvSpPr>
            <a:spLocks noGrp="1"/>
          </p:cNvSpPr>
          <p:nvPr>
            <p:ph type="title"/>
          </p:nvPr>
        </p:nvSpPr>
        <p:spPr>
          <a:xfrm>
            <a:off x="768096" y="585216"/>
            <a:ext cx="3323844" cy="1499616"/>
          </a:xfrm>
        </p:spPr>
        <p:txBody>
          <a:bodyPr vert="horz" lIns="91440" tIns="45720" rIns="91440" bIns="45720" rtlCol="0" anchor="ctr">
            <a:normAutofit/>
          </a:bodyPr>
          <a:lstStyle/>
          <a:p>
            <a:r>
              <a:rPr lang="en-US" sz="3500" dirty="0"/>
              <a:t> Is the growth of the movie industry on the rise ?</a:t>
            </a:r>
          </a:p>
        </p:txBody>
      </p:sp>
      <p:sp>
        <p:nvSpPr>
          <p:cNvPr id="5" name="TextBox 4">
            <a:extLst>
              <a:ext uri="{FF2B5EF4-FFF2-40B4-BE49-F238E27FC236}">
                <a16:creationId xmlns:a16="http://schemas.microsoft.com/office/drawing/2014/main" id="{09BF37EA-019F-4A7B-B837-92362319DB7C}"/>
              </a:ext>
            </a:extLst>
          </p:cNvPr>
          <p:cNvSpPr txBox="1"/>
          <p:nvPr/>
        </p:nvSpPr>
        <p:spPr>
          <a:xfrm>
            <a:off x="768096" y="2286000"/>
            <a:ext cx="3323844"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t>The number of movies released over the last 10 years period is showing an upward trend.  There is dramatic increase(more than double) in the number of movies released in 2016, when compared to the number of movies released in 2015.</a:t>
            </a:r>
          </a:p>
        </p:txBody>
      </p:sp>
      <p:pic>
        <p:nvPicPr>
          <p:cNvPr id="4" name="Picture 3">
            <a:extLst>
              <a:ext uri="{FF2B5EF4-FFF2-40B4-BE49-F238E27FC236}">
                <a16:creationId xmlns:a16="http://schemas.microsoft.com/office/drawing/2014/main" id="{CF43EC72-6A35-4729-A2D5-3E5052E86A32}"/>
              </a:ext>
            </a:extLst>
          </p:cNvPr>
          <p:cNvPicPr>
            <a:picLocks noChangeAspect="1"/>
          </p:cNvPicPr>
          <p:nvPr/>
        </p:nvPicPr>
        <p:blipFill>
          <a:blip r:embed="rId2"/>
          <a:stretch>
            <a:fillRect/>
          </a:stretch>
        </p:blipFill>
        <p:spPr>
          <a:xfrm>
            <a:off x="4091940" y="585216"/>
            <a:ext cx="5052060" cy="4324575"/>
          </a:xfrm>
          <a:prstGeom prst="rect">
            <a:avLst/>
          </a:prstGeom>
        </p:spPr>
      </p:pic>
    </p:spTree>
    <p:extLst>
      <p:ext uri="{BB962C8B-B14F-4D97-AF65-F5344CB8AC3E}">
        <p14:creationId xmlns:p14="http://schemas.microsoft.com/office/powerpoint/2010/main" val="959022690"/>
      </p:ext>
    </p:extLst>
  </p:cSld>
  <p:clrMapOvr>
    <a:masterClrMapping/>
  </p:clrMapOvr>
  <mc:AlternateContent xmlns:mc="http://schemas.openxmlformats.org/markup-compatibility/2006">
    <mc:Choice xmlns:p14="http://schemas.microsoft.com/office/powerpoint/2010/main" Requires="p14">
      <p:transition spd="slow" p14:dur="2000" advTm="30257"/>
    </mc:Choice>
    <mc:Fallback>
      <p:transition spd="slow" advTm="302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3C0CA-0A62-4A66-9B66-A574BCA0C9F0}"/>
              </a:ext>
            </a:extLst>
          </p:cNvPr>
          <p:cNvSpPr>
            <a:spLocks noGrp="1"/>
          </p:cNvSpPr>
          <p:nvPr>
            <p:ph type="title"/>
          </p:nvPr>
        </p:nvSpPr>
        <p:spPr>
          <a:xfrm>
            <a:off x="477603" y="640080"/>
            <a:ext cx="2533575" cy="3034857"/>
          </a:xfrm>
        </p:spPr>
        <p:txBody>
          <a:bodyPr vert="horz" lIns="91440" tIns="45720" rIns="91440" bIns="45720" rtlCol="0" anchor="b">
            <a:normAutofit/>
          </a:bodyPr>
          <a:lstStyle/>
          <a:p>
            <a:pPr algn="r"/>
            <a:r>
              <a:rPr lang="en-US" sz="3200" kern="1200" cap="all" spc="200" baseline="0" dirty="0">
                <a:solidFill>
                  <a:schemeClr val="tx1">
                    <a:lumMod val="95000"/>
                    <a:lumOff val="5000"/>
                  </a:schemeClr>
                </a:solidFill>
                <a:latin typeface="+mj-lt"/>
                <a:ea typeface="+mj-ea"/>
                <a:cs typeface="+mj-cs"/>
              </a:rPr>
              <a:t> Is the average revenue of the movies increasing over the years ?</a:t>
            </a:r>
          </a:p>
        </p:txBody>
      </p:sp>
      <p:cxnSp>
        <p:nvCxnSpPr>
          <p:cNvPr id="74" name="Straight Connector 73">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D9817BC-0E23-4098-AF70-47F2AF9ABC30}"/>
              </a:ext>
            </a:extLst>
          </p:cNvPr>
          <p:cNvPicPr>
            <a:picLocks noChangeAspect="1"/>
          </p:cNvPicPr>
          <p:nvPr/>
        </p:nvPicPr>
        <p:blipFill>
          <a:blip r:embed="rId2"/>
          <a:stretch>
            <a:fillRect/>
          </a:stretch>
        </p:blipFill>
        <p:spPr>
          <a:xfrm>
            <a:off x="3021319" y="929008"/>
            <a:ext cx="6122681" cy="3983227"/>
          </a:xfrm>
          <a:prstGeom prst="rect">
            <a:avLst/>
          </a:prstGeom>
        </p:spPr>
      </p:pic>
      <p:sp>
        <p:nvSpPr>
          <p:cNvPr id="4" name="TextBox 3">
            <a:extLst>
              <a:ext uri="{FF2B5EF4-FFF2-40B4-BE49-F238E27FC236}">
                <a16:creationId xmlns:a16="http://schemas.microsoft.com/office/drawing/2014/main" id="{469607ED-7637-458A-B90E-85D684C4A1D7}"/>
              </a:ext>
            </a:extLst>
          </p:cNvPr>
          <p:cNvSpPr txBox="1"/>
          <p:nvPr/>
        </p:nvSpPr>
        <p:spPr>
          <a:xfrm>
            <a:off x="1005840" y="5486400"/>
            <a:ext cx="7508240" cy="646331"/>
          </a:xfrm>
          <a:prstGeom prst="rect">
            <a:avLst/>
          </a:prstGeom>
          <a:noFill/>
        </p:spPr>
        <p:txBody>
          <a:bodyPr wrap="square" rtlCol="0">
            <a:spAutoFit/>
          </a:bodyPr>
          <a:lstStyle/>
          <a:p>
            <a:r>
              <a:rPr lang="en-US" dirty="0"/>
              <a:t>The average revenue of movies per year decreasing, while the total revenue of movies is increasing over the years.</a:t>
            </a:r>
          </a:p>
        </p:txBody>
      </p:sp>
    </p:spTree>
    <p:extLst>
      <p:ext uri="{BB962C8B-B14F-4D97-AF65-F5344CB8AC3E}">
        <p14:creationId xmlns:p14="http://schemas.microsoft.com/office/powerpoint/2010/main" val="2090694487"/>
      </p:ext>
    </p:extLst>
  </p:cSld>
  <p:clrMapOvr>
    <a:masterClrMapping/>
  </p:clrMapOvr>
  <mc:AlternateContent xmlns:mc="http://schemas.openxmlformats.org/markup-compatibility/2006">
    <mc:Choice xmlns:p14="http://schemas.microsoft.com/office/powerpoint/2010/main" Requires="p14">
      <p:transition spd="slow" p14:dur="2000" advTm="11117"/>
    </mc:Choice>
    <mc:Fallback>
      <p:transition spd="slow" advTm="1111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2FB106-15AD-4CD9-9BE3-9369A2386536}"/>
              </a:ext>
            </a:extLst>
          </p:cNvPr>
          <p:cNvSpPr>
            <a:spLocks noGrp="1"/>
          </p:cNvSpPr>
          <p:nvPr>
            <p:ph type="title"/>
          </p:nvPr>
        </p:nvSpPr>
        <p:spPr>
          <a:xfrm>
            <a:off x="477603" y="640080"/>
            <a:ext cx="2533575" cy="3034857"/>
          </a:xfrm>
        </p:spPr>
        <p:txBody>
          <a:bodyPr vert="horz" lIns="91440" tIns="45720" rIns="91440" bIns="45720" rtlCol="0" anchor="b">
            <a:normAutofit/>
          </a:bodyPr>
          <a:lstStyle/>
          <a:p>
            <a:pPr algn="r"/>
            <a:r>
              <a:rPr lang="en-US" sz="2400" b="1" kern="1200" cap="all" spc="200" baseline="0" dirty="0">
                <a:solidFill>
                  <a:schemeClr val="tx1">
                    <a:lumMod val="95000"/>
                    <a:lumOff val="5000"/>
                  </a:schemeClr>
                </a:solidFill>
                <a:latin typeface="+mj-lt"/>
                <a:ea typeface="+mj-ea"/>
                <a:cs typeface="+mj-cs"/>
              </a:rPr>
              <a:t> How is the trend of flop(Decreased rating Vs  Number of Movies released) movies ?</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14FCB2F-1939-4C54-81FB-968CE4F45551}"/>
              </a:ext>
            </a:extLst>
          </p:cNvPr>
          <p:cNvPicPr>
            <a:picLocks noChangeAspect="1"/>
          </p:cNvPicPr>
          <p:nvPr/>
        </p:nvPicPr>
        <p:blipFill>
          <a:blip r:embed="rId3"/>
          <a:stretch>
            <a:fillRect/>
          </a:stretch>
        </p:blipFill>
        <p:spPr>
          <a:xfrm>
            <a:off x="3493695" y="911546"/>
            <a:ext cx="5172702" cy="3349324"/>
          </a:xfrm>
          <a:prstGeom prst="rect">
            <a:avLst/>
          </a:prstGeom>
        </p:spPr>
      </p:pic>
      <p:sp>
        <p:nvSpPr>
          <p:cNvPr id="6" name="TextBox 5">
            <a:extLst>
              <a:ext uri="{FF2B5EF4-FFF2-40B4-BE49-F238E27FC236}">
                <a16:creationId xmlns:a16="http://schemas.microsoft.com/office/drawing/2014/main" id="{E5EC3764-4960-4968-B29D-C01AFBFB071B}"/>
              </a:ext>
            </a:extLst>
          </p:cNvPr>
          <p:cNvSpPr txBox="1"/>
          <p:nvPr/>
        </p:nvSpPr>
        <p:spPr>
          <a:xfrm>
            <a:off x="822961" y="4856480"/>
            <a:ext cx="7843431" cy="923330"/>
          </a:xfrm>
          <a:prstGeom prst="rect">
            <a:avLst/>
          </a:prstGeom>
          <a:noFill/>
        </p:spPr>
        <p:txBody>
          <a:bodyPr wrap="square" rtlCol="0">
            <a:spAutoFit/>
          </a:bodyPr>
          <a:lstStyle/>
          <a:p>
            <a:r>
              <a:rPr lang="en-US" dirty="0"/>
              <a:t>The number of movies that didn't earn impressive revenue drastically increased in the year 2016 in comparison with all previous years.</a:t>
            </a:r>
          </a:p>
          <a:p>
            <a:endParaRPr lang="en-US" dirty="0"/>
          </a:p>
        </p:txBody>
      </p:sp>
    </p:spTree>
    <p:extLst>
      <p:ext uri="{BB962C8B-B14F-4D97-AF65-F5344CB8AC3E}">
        <p14:creationId xmlns:p14="http://schemas.microsoft.com/office/powerpoint/2010/main" val="953010379"/>
      </p:ext>
    </p:extLst>
  </p:cSld>
  <p:clrMapOvr>
    <a:masterClrMapping/>
  </p:clrMapOvr>
  <mc:AlternateContent xmlns:mc="http://schemas.openxmlformats.org/markup-compatibility/2006">
    <mc:Choice xmlns:p14="http://schemas.microsoft.com/office/powerpoint/2010/main" Requires="p14">
      <p:transition spd="slow" p14:dur="2000" advTm="16538"/>
    </mc:Choice>
    <mc:Fallback>
      <p:transition spd="slow" advTm="165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C1ED55-8794-4F59-9046-84B339DEBB77}"/>
              </a:ext>
            </a:extLst>
          </p:cNvPr>
          <p:cNvPicPr>
            <a:picLocks noChangeAspect="1"/>
          </p:cNvPicPr>
          <p:nvPr/>
        </p:nvPicPr>
        <p:blipFill>
          <a:blip r:embed="rId2"/>
          <a:stretch>
            <a:fillRect/>
          </a:stretch>
        </p:blipFill>
        <p:spPr>
          <a:xfrm>
            <a:off x="-1" y="153775"/>
            <a:ext cx="4324575" cy="3036466"/>
          </a:xfrm>
          <a:prstGeom prst="rect">
            <a:avLst/>
          </a:prstGeom>
        </p:spPr>
      </p:pic>
      <p:pic>
        <p:nvPicPr>
          <p:cNvPr id="8" name="Picture 7">
            <a:extLst>
              <a:ext uri="{FF2B5EF4-FFF2-40B4-BE49-F238E27FC236}">
                <a16:creationId xmlns:a16="http://schemas.microsoft.com/office/drawing/2014/main" id="{0440C214-399C-4067-9918-B8D8E94B0972}"/>
              </a:ext>
            </a:extLst>
          </p:cNvPr>
          <p:cNvPicPr>
            <a:picLocks noChangeAspect="1"/>
          </p:cNvPicPr>
          <p:nvPr/>
        </p:nvPicPr>
        <p:blipFill>
          <a:blip r:embed="rId3"/>
          <a:stretch>
            <a:fillRect/>
          </a:stretch>
        </p:blipFill>
        <p:spPr>
          <a:xfrm>
            <a:off x="1" y="3272306"/>
            <a:ext cx="4324573" cy="3286323"/>
          </a:xfrm>
          <a:prstGeom prst="rect">
            <a:avLst/>
          </a:prstGeom>
        </p:spPr>
      </p:pic>
      <p:sp>
        <p:nvSpPr>
          <p:cNvPr id="12" name="Rectangle 11">
            <a:extLst>
              <a:ext uri="{FF2B5EF4-FFF2-40B4-BE49-F238E27FC236}">
                <a16:creationId xmlns:a16="http://schemas.microsoft.com/office/drawing/2014/main" id="{7E8C2F07-37D4-4CC7-8406-FEBF5D4838F6}"/>
              </a:ext>
            </a:extLst>
          </p:cNvPr>
          <p:cNvSpPr/>
          <p:nvPr/>
        </p:nvSpPr>
        <p:spPr>
          <a:xfrm>
            <a:off x="4432151" y="4102092"/>
            <a:ext cx="4692534" cy="830997"/>
          </a:xfrm>
          <a:prstGeom prst="rect">
            <a:avLst/>
          </a:prstGeom>
        </p:spPr>
        <p:txBody>
          <a:bodyPr wrap="square">
            <a:spAutoFit/>
          </a:bodyPr>
          <a:lstStyle/>
          <a:p>
            <a:r>
              <a:rPr lang="en-US" sz="2400" dirty="0"/>
              <a:t>Top 5 Directors who earn more  revenue , rating and meta critic score</a:t>
            </a:r>
          </a:p>
        </p:txBody>
      </p:sp>
      <p:pic>
        <p:nvPicPr>
          <p:cNvPr id="2" name="Picture 1">
            <a:extLst>
              <a:ext uri="{FF2B5EF4-FFF2-40B4-BE49-F238E27FC236}">
                <a16:creationId xmlns:a16="http://schemas.microsoft.com/office/drawing/2014/main" id="{6808BB11-766B-4AB1-9CC0-5AEC591FAE06}"/>
              </a:ext>
            </a:extLst>
          </p:cNvPr>
          <p:cNvPicPr>
            <a:picLocks noChangeAspect="1"/>
          </p:cNvPicPr>
          <p:nvPr/>
        </p:nvPicPr>
        <p:blipFill>
          <a:blip r:embed="rId4"/>
          <a:stretch>
            <a:fillRect/>
          </a:stretch>
        </p:blipFill>
        <p:spPr>
          <a:xfrm>
            <a:off x="4432151" y="153774"/>
            <a:ext cx="4614248" cy="3036466"/>
          </a:xfrm>
          <a:prstGeom prst="rect">
            <a:avLst/>
          </a:prstGeom>
        </p:spPr>
      </p:pic>
    </p:spTree>
    <p:extLst>
      <p:ext uri="{BB962C8B-B14F-4D97-AF65-F5344CB8AC3E}">
        <p14:creationId xmlns:p14="http://schemas.microsoft.com/office/powerpoint/2010/main" val="1837467609"/>
      </p:ext>
    </p:extLst>
  </p:cSld>
  <p:clrMapOvr>
    <a:masterClrMapping/>
  </p:clrMapOvr>
  <mc:AlternateContent xmlns:mc="http://schemas.openxmlformats.org/markup-compatibility/2006">
    <mc:Choice xmlns:p14="http://schemas.microsoft.com/office/powerpoint/2010/main" Requires="p14">
      <p:transition spd="slow" p14:dur="2000" advTm="26835"/>
    </mc:Choice>
    <mc:Fallback>
      <p:transition spd="slow" advTm="2683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3349-2788-4261-826C-CE983B275487}"/>
              </a:ext>
            </a:extLst>
          </p:cNvPr>
          <p:cNvSpPr>
            <a:spLocks noGrp="1"/>
          </p:cNvSpPr>
          <p:nvPr>
            <p:ph type="title"/>
          </p:nvPr>
        </p:nvSpPr>
        <p:spPr>
          <a:xfrm>
            <a:off x="762000" y="423692"/>
            <a:ext cx="7290054" cy="1499616"/>
          </a:xfrm>
        </p:spPr>
        <p:txBody>
          <a:bodyPr/>
          <a:lstStyle/>
          <a:p>
            <a:r>
              <a:rPr lang="en-US" dirty="0"/>
              <a:t> </a:t>
            </a:r>
            <a:r>
              <a:rPr lang="en-US" sz="2400" dirty="0"/>
              <a:t>What is the relationship between Votes, Revenue, Rating and Metascore of movies ?</a:t>
            </a:r>
          </a:p>
        </p:txBody>
      </p:sp>
      <p:pic>
        <p:nvPicPr>
          <p:cNvPr id="4" name="Picture 3">
            <a:extLst>
              <a:ext uri="{FF2B5EF4-FFF2-40B4-BE49-F238E27FC236}">
                <a16:creationId xmlns:a16="http://schemas.microsoft.com/office/drawing/2014/main" id="{F47C640A-35E0-40FB-90EC-DA74F3EBD7A9}"/>
              </a:ext>
            </a:extLst>
          </p:cNvPr>
          <p:cNvPicPr>
            <a:picLocks noChangeAspect="1"/>
          </p:cNvPicPr>
          <p:nvPr/>
        </p:nvPicPr>
        <p:blipFill>
          <a:blip r:embed="rId2"/>
          <a:stretch>
            <a:fillRect/>
          </a:stretch>
        </p:blipFill>
        <p:spPr>
          <a:xfrm>
            <a:off x="914400" y="1696720"/>
            <a:ext cx="7467600" cy="4541520"/>
          </a:xfrm>
          <a:prstGeom prst="rect">
            <a:avLst/>
          </a:prstGeom>
        </p:spPr>
      </p:pic>
      <p:sp>
        <p:nvSpPr>
          <p:cNvPr id="5" name="Rectangle 4">
            <a:extLst>
              <a:ext uri="{FF2B5EF4-FFF2-40B4-BE49-F238E27FC236}">
                <a16:creationId xmlns:a16="http://schemas.microsoft.com/office/drawing/2014/main" id="{1E8E9578-53F6-43C9-9D23-9CA45E4E055A}"/>
              </a:ext>
            </a:extLst>
          </p:cNvPr>
          <p:cNvSpPr/>
          <p:nvPr/>
        </p:nvSpPr>
        <p:spPr>
          <a:xfrm>
            <a:off x="1534160" y="6238240"/>
            <a:ext cx="6695440" cy="584775"/>
          </a:xfrm>
          <a:prstGeom prst="rect">
            <a:avLst/>
          </a:prstGeom>
        </p:spPr>
        <p:txBody>
          <a:bodyPr wrap="square">
            <a:spAutoFit/>
          </a:bodyPr>
          <a:lstStyle/>
          <a:p>
            <a:r>
              <a:rPr lang="en-US" sz="1600" dirty="0"/>
              <a:t>Rating and Metascore have strong correlation. So it means the Registered users on IMDB and Critics on Metacritic tend to rate the same way for most movies.</a:t>
            </a:r>
          </a:p>
        </p:txBody>
      </p:sp>
    </p:spTree>
    <p:extLst>
      <p:ext uri="{BB962C8B-B14F-4D97-AF65-F5344CB8AC3E}">
        <p14:creationId xmlns:p14="http://schemas.microsoft.com/office/powerpoint/2010/main" val="3602774531"/>
      </p:ext>
    </p:extLst>
  </p:cSld>
  <p:clrMapOvr>
    <a:masterClrMapping/>
  </p:clrMapOvr>
  <mc:AlternateContent xmlns:mc="http://schemas.openxmlformats.org/markup-compatibility/2006">
    <mc:Choice xmlns:p14="http://schemas.microsoft.com/office/powerpoint/2010/main" Requires="p14">
      <p:transition spd="slow" p14:dur="2000" advTm="17673"/>
    </mc:Choice>
    <mc:Fallback>
      <p:transition spd="slow" advTm="1767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ADC145-1419-469A-A6FD-11C22A286885}"/>
              </a:ext>
            </a:extLst>
          </p:cNvPr>
          <p:cNvSpPr>
            <a:spLocks noGrp="1"/>
          </p:cNvSpPr>
          <p:nvPr>
            <p:ph type="title"/>
          </p:nvPr>
        </p:nvSpPr>
        <p:spPr>
          <a:xfrm>
            <a:off x="482601" y="643467"/>
            <a:ext cx="2561709" cy="5571066"/>
          </a:xfrm>
        </p:spPr>
        <p:txBody>
          <a:bodyPr>
            <a:normAutofit/>
          </a:bodyPr>
          <a:lstStyle/>
          <a:p>
            <a:r>
              <a:rPr lang="en-US" dirty="0">
                <a:solidFill>
                  <a:srgbClr val="FFFFFF"/>
                </a:solidFill>
              </a:rPr>
              <a:t>Conclusion</a:t>
            </a:r>
          </a:p>
        </p:txBody>
      </p:sp>
      <p:graphicFrame>
        <p:nvGraphicFramePr>
          <p:cNvPr id="5" name="Text Placeholder 2">
            <a:extLst>
              <a:ext uri="{FF2B5EF4-FFF2-40B4-BE49-F238E27FC236}">
                <a16:creationId xmlns:a16="http://schemas.microsoft.com/office/drawing/2014/main" id="{D699213F-A206-43AB-97FC-C3E6F6363C0A}"/>
              </a:ext>
            </a:extLst>
          </p:cNvPr>
          <p:cNvGraphicFramePr>
            <a:graphicFrameLocks noGrp="1"/>
          </p:cNvGraphicFramePr>
          <p:nvPr>
            <p:ph idx="1"/>
            <p:extLst>
              <p:ext uri="{D42A27DB-BD31-4B8C-83A1-F6EECF244321}">
                <p14:modId xmlns:p14="http://schemas.microsoft.com/office/powerpoint/2010/main" val="2118852995"/>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088597"/>
      </p:ext>
    </p:extLst>
  </p:cSld>
  <p:clrMapOvr>
    <a:masterClrMapping/>
  </p:clrMapOvr>
  <mc:AlternateContent xmlns:mc="http://schemas.openxmlformats.org/markup-compatibility/2006">
    <mc:Choice xmlns:p14="http://schemas.microsoft.com/office/powerpoint/2010/main" Requires="p14">
      <p:transition spd="slow" p14:dur="2000" advTm="44576"/>
    </mc:Choice>
    <mc:Fallback>
      <p:transition spd="slow" advTm="445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54492B-A949-441D-A7DD-111B8EB34F61}"/>
              </a:ext>
            </a:extLst>
          </p:cNvPr>
          <p:cNvSpPr>
            <a:spLocks noGrp="1"/>
          </p:cNvSpPr>
          <p:nvPr>
            <p:ph type="title"/>
          </p:nvPr>
        </p:nvSpPr>
        <p:spPr>
          <a:xfrm>
            <a:off x="232529" y="640080"/>
            <a:ext cx="2572391" cy="5613236"/>
          </a:xfrm>
        </p:spPr>
        <p:txBody>
          <a:bodyPr anchor="ctr">
            <a:normAutofit/>
          </a:bodyPr>
          <a:lstStyle/>
          <a:p>
            <a:r>
              <a:rPr lang="en-US" dirty="0">
                <a:solidFill>
                  <a:srgbClr val="FFFFFF"/>
                </a:solidFill>
              </a:rPr>
              <a:t>Actionable Insights</a:t>
            </a:r>
          </a:p>
        </p:txBody>
      </p:sp>
      <p:sp>
        <p:nvSpPr>
          <p:cNvPr id="3" name="Text Placeholder 2">
            <a:extLst>
              <a:ext uri="{FF2B5EF4-FFF2-40B4-BE49-F238E27FC236}">
                <a16:creationId xmlns:a16="http://schemas.microsoft.com/office/drawing/2014/main" id="{AAB1A2F6-5DFF-4D8D-B0C4-2DB21ADF6D9B}"/>
              </a:ext>
            </a:extLst>
          </p:cNvPr>
          <p:cNvSpPr>
            <a:spLocks noGrp="1"/>
          </p:cNvSpPr>
          <p:nvPr>
            <p:ph idx="1"/>
          </p:nvPr>
        </p:nvSpPr>
        <p:spPr>
          <a:xfrm>
            <a:off x="3524863" y="640080"/>
            <a:ext cx="5379104" cy="3745107"/>
          </a:xfrm>
        </p:spPr>
        <p:txBody>
          <a:bodyPr>
            <a:normAutofit/>
          </a:bodyPr>
          <a:lstStyle/>
          <a:p>
            <a:r>
              <a:rPr lang="en-US" sz="1700" dirty="0"/>
              <a:t>Invest in movies directed by active directors - those people who direct multiple moderately high budget movies. For instance, Christopher Nolan movies is certain to bring in more Revenue, Rating and Metascore.</a:t>
            </a:r>
          </a:p>
          <a:p>
            <a:r>
              <a:rPr lang="en-US" sz="1700" dirty="0"/>
              <a:t>Invest in movies that have Long runtimes - Runtime greater than 2 hrs.</a:t>
            </a:r>
          </a:p>
          <a:p>
            <a:r>
              <a:rPr lang="en-US" sz="1700" dirty="0"/>
              <a:t>Produce movies with 3 Genre combination - Include a mix of Drama, Animation, Adventure, Action, Thriller. </a:t>
            </a:r>
          </a:p>
          <a:p>
            <a:r>
              <a:rPr lang="en-US" sz="1700" dirty="0"/>
              <a:t>Invest in movies that will satisfy both People and Critics - These movies will earn higher Revenue more often than not.</a:t>
            </a:r>
          </a:p>
        </p:txBody>
      </p:sp>
      <p:pic>
        <p:nvPicPr>
          <p:cNvPr id="14" name="Graphic 13" descr="Video camera">
            <a:extLst>
              <a:ext uri="{FF2B5EF4-FFF2-40B4-BE49-F238E27FC236}">
                <a16:creationId xmlns:a16="http://schemas.microsoft.com/office/drawing/2014/main" id="{D02FD505-A356-48BD-929C-BBC040A708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4430" y="4553084"/>
            <a:ext cx="1685977" cy="1685977"/>
          </a:xfrm>
          <a:prstGeom prst="rect">
            <a:avLst/>
          </a:prstGeom>
        </p:spPr>
      </p:pic>
    </p:spTree>
    <p:extLst>
      <p:ext uri="{BB962C8B-B14F-4D97-AF65-F5344CB8AC3E}">
        <p14:creationId xmlns:p14="http://schemas.microsoft.com/office/powerpoint/2010/main" val="794497856"/>
      </p:ext>
    </p:extLst>
  </p:cSld>
  <p:clrMapOvr>
    <a:masterClrMapping/>
  </p:clrMapOvr>
  <mc:AlternateContent xmlns:mc="http://schemas.openxmlformats.org/markup-compatibility/2006">
    <mc:Choice xmlns:p14="http://schemas.microsoft.com/office/powerpoint/2010/main" Requires="p14">
      <p:transition spd="slow" p14:dur="2000" advTm="39798"/>
    </mc:Choice>
    <mc:Fallback>
      <p:transition spd="slow" advTm="3979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9098" y="484632"/>
            <a:ext cx="5590153"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a:extLst>
              <a:ext uri="{FF2B5EF4-FFF2-40B4-BE49-F238E27FC236}">
                <a16:creationId xmlns:a16="http://schemas.microsoft.com/office/drawing/2014/main" id="{132E17FD-0CE4-4276-BFD7-EF1D5DC1E205}"/>
              </a:ext>
            </a:extLst>
          </p:cNvPr>
          <p:cNvSpPr>
            <a:spLocks noGrp="1"/>
          </p:cNvSpPr>
          <p:nvPr>
            <p:ph type="title"/>
          </p:nvPr>
        </p:nvSpPr>
        <p:spPr>
          <a:xfrm>
            <a:off x="742572" y="977900"/>
            <a:ext cx="4904668" cy="3327734"/>
          </a:xfrm>
        </p:spPr>
        <p:txBody>
          <a:bodyPr vert="horz" lIns="91440" tIns="45720" rIns="91440" bIns="45720" rtlCol="0" anchor="b">
            <a:normAutofit/>
          </a:bodyPr>
          <a:lstStyle/>
          <a:p>
            <a:pPr algn="r"/>
            <a:r>
              <a:rPr lang="en-US" sz="6600" spc="200" dirty="0"/>
              <a:t>THANKS</a:t>
            </a:r>
          </a:p>
        </p:txBody>
      </p:sp>
      <p:cxnSp>
        <p:nvCxnSpPr>
          <p:cNvPr id="36" name="Straight Connector 35">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9010" y="4476657"/>
            <a:ext cx="402823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484632"/>
            <a:ext cx="2688168"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754407366"/>
      </p:ext>
    </p:extLst>
  </p:cSld>
  <p:clrMapOvr>
    <a:masterClrMapping/>
  </p:clrMapOvr>
  <mc:AlternateContent xmlns:mc="http://schemas.openxmlformats.org/markup-compatibility/2006">
    <mc:Choice xmlns:p14="http://schemas.microsoft.com/office/powerpoint/2010/main" Requires="p14">
      <p:transition spd="slow" p14:dur="2000" advTm="5830"/>
    </mc:Choice>
    <mc:Fallback>
      <p:transition spd="slow" advTm="58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49E127-98C2-4F86-852C-E60E0FE5606A}"/>
              </a:ext>
            </a:extLst>
          </p:cNvPr>
          <p:cNvSpPr>
            <a:spLocks noGrp="1"/>
          </p:cNvSpPr>
          <p:nvPr>
            <p:ph type="title"/>
          </p:nvPr>
        </p:nvSpPr>
        <p:spPr>
          <a:xfrm>
            <a:off x="723591" y="804333"/>
            <a:ext cx="2543925" cy="5249334"/>
          </a:xfrm>
        </p:spPr>
        <p:txBody>
          <a:bodyPr>
            <a:normAutofit/>
          </a:bodyPr>
          <a:lstStyle/>
          <a:p>
            <a:pPr algn="r"/>
            <a:r>
              <a:rPr lang="en-US" dirty="0">
                <a:solidFill>
                  <a:srgbClr val="FFFFFF"/>
                </a:solidFill>
              </a:rPr>
              <a:t>Background on DataSET</a:t>
            </a:r>
          </a:p>
        </p:txBody>
      </p:sp>
      <p:sp>
        <p:nvSpPr>
          <p:cNvPr id="3" name="Content Placeholder 2">
            <a:extLst>
              <a:ext uri="{FF2B5EF4-FFF2-40B4-BE49-F238E27FC236}">
                <a16:creationId xmlns:a16="http://schemas.microsoft.com/office/drawing/2014/main" id="{D718C15B-4CF0-469B-833A-35092B94B89B}"/>
              </a:ext>
            </a:extLst>
          </p:cNvPr>
          <p:cNvSpPr>
            <a:spLocks noGrp="1"/>
          </p:cNvSpPr>
          <p:nvPr>
            <p:ph idx="1"/>
          </p:nvPr>
        </p:nvSpPr>
        <p:spPr>
          <a:xfrm>
            <a:off x="3713286" y="804333"/>
            <a:ext cx="4729502" cy="5249334"/>
          </a:xfrm>
        </p:spPr>
        <p:txBody>
          <a:bodyPr anchor="ctr">
            <a:normAutofit/>
          </a:bodyPr>
          <a:lstStyle/>
          <a:p>
            <a:r>
              <a:rPr lang="en-US" dirty="0"/>
              <a:t>The dataset is taken from the IMDB database. </a:t>
            </a:r>
          </a:p>
          <a:p>
            <a:r>
              <a:rPr lang="en-US" dirty="0"/>
              <a:t>It contains data of 1000 most popular movies(by IMDB rating) for the period of 10 years 2006-2016.</a:t>
            </a:r>
          </a:p>
          <a:p>
            <a:r>
              <a:rPr lang="en-US" dirty="0"/>
              <a:t>Users registered on this site are invited to rate any film on a scale of 1 to 10</a:t>
            </a:r>
          </a:p>
          <a:p>
            <a:pPr marL="0" indent="0">
              <a:buNone/>
            </a:pPr>
            <a:r>
              <a:rPr lang="en-US" dirty="0"/>
              <a:t> This dataset has 12 different columns and 1000 rows of movies</a:t>
            </a:r>
          </a:p>
        </p:txBody>
      </p:sp>
    </p:spTree>
    <p:extLst>
      <p:ext uri="{BB962C8B-B14F-4D97-AF65-F5344CB8AC3E}">
        <p14:creationId xmlns:p14="http://schemas.microsoft.com/office/powerpoint/2010/main" val="381777530"/>
      </p:ext>
    </p:extLst>
  </p:cSld>
  <p:clrMapOvr>
    <a:masterClrMapping/>
  </p:clrMapOvr>
  <mc:AlternateContent xmlns:mc="http://schemas.openxmlformats.org/markup-compatibility/2006">
    <mc:Choice xmlns:p14="http://schemas.microsoft.com/office/powerpoint/2010/main" Requires="p14">
      <p:transition spd="slow" p14:dur="2000" advTm="58950"/>
    </mc:Choice>
    <mc:Fallback>
      <p:transition spd="slow" advTm="589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CE000B-183E-4B50-A5A1-2F38B4099D43}"/>
              </a:ext>
            </a:extLst>
          </p:cNvPr>
          <p:cNvSpPr>
            <a:spLocks noGrp="1"/>
          </p:cNvSpPr>
          <p:nvPr>
            <p:ph type="title"/>
          </p:nvPr>
        </p:nvSpPr>
        <p:spPr>
          <a:xfrm>
            <a:off x="477603" y="640080"/>
            <a:ext cx="2533575" cy="3034857"/>
          </a:xfrm>
        </p:spPr>
        <p:txBody>
          <a:bodyPr vert="horz" lIns="91440" tIns="45720" rIns="91440" bIns="45720" rtlCol="0" anchor="b">
            <a:normAutofit/>
          </a:bodyPr>
          <a:lstStyle/>
          <a:p>
            <a:pPr algn="r"/>
            <a:r>
              <a:rPr lang="en-US" sz="3800" kern="1200" cap="all" spc="200" baseline="0" dirty="0">
                <a:solidFill>
                  <a:schemeClr val="tx1">
                    <a:lumMod val="95000"/>
                    <a:lumOff val="5000"/>
                  </a:schemeClr>
                </a:solidFill>
                <a:latin typeface="+mj-lt"/>
                <a:ea typeface="+mj-ea"/>
                <a:cs typeface="+mj-cs"/>
              </a:rPr>
              <a:t>Which director's movies had received higher Revenue ?</a:t>
            </a:r>
          </a:p>
        </p:txBody>
      </p:sp>
      <p:cxnSp>
        <p:nvCxnSpPr>
          <p:cNvPr id="18"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86CB69-5C00-4010-9BD8-AE1B6323A30F}"/>
              </a:ext>
            </a:extLst>
          </p:cNvPr>
          <p:cNvPicPr>
            <a:picLocks noChangeAspect="1"/>
          </p:cNvPicPr>
          <p:nvPr/>
        </p:nvPicPr>
        <p:blipFill>
          <a:blip r:embed="rId2"/>
          <a:stretch>
            <a:fillRect/>
          </a:stretch>
        </p:blipFill>
        <p:spPr>
          <a:xfrm>
            <a:off x="3104600" y="1400437"/>
            <a:ext cx="5899552" cy="4057125"/>
          </a:xfrm>
          <a:prstGeom prst="rect">
            <a:avLst/>
          </a:prstGeom>
        </p:spPr>
      </p:pic>
      <p:sp>
        <p:nvSpPr>
          <p:cNvPr id="4" name="Rectangle 3">
            <a:extLst>
              <a:ext uri="{FF2B5EF4-FFF2-40B4-BE49-F238E27FC236}">
                <a16:creationId xmlns:a16="http://schemas.microsoft.com/office/drawing/2014/main" id="{12AC0A2D-43BD-42AD-857D-F37D2DF6FF1E}"/>
              </a:ext>
            </a:extLst>
          </p:cNvPr>
          <p:cNvSpPr/>
          <p:nvPr/>
        </p:nvSpPr>
        <p:spPr>
          <a:xfrm>
            <a:off x="525523" y="5474631"/>
            <a:ext cx="8179938" cy="369332"/>
          </a:xfrm>
          <a:prstGeom prst="rect">
            <a:avLst/>
          </a:prstGeom>
        </p:spPr>
        <p:txBody>
          <a:bodyPr wrap="square">
            <a:spAutoFit/>
          </a:bodyPr>
          <a:lstStyle/>
          <a:p>
            <a:r>
              <a:rPr lang="en-US" dirty="0">
                <a:solidFill>
                  <a:srgbClr val="000000"/>
                </a:solidFill>
                <a:latin typeface="Arial" panose="020B0604020202020204" pitchFamily="34" charset="0"/>
                <a:cs typeface="Arial" panose="020B0604020202020204" pitchFamily="34" charset="0"/>
              </a:rPr>
              <a:t>The director who has earned the highest average revenue is </a:t>
            </a:r>
            <a:r>
              <a:rPr lang="en-US" b="1" dirty="0">
                <a:solidFill>
                  <a:srgbClr val="000000"/>
                </a:solidFill>
                <a:latin typeface="Arial" panose="020B0604020202020204" pitchFamily="34" charset="0"/>
                <a:cs typeface="Arial" panose="020B0604020202020204" pitchFamily="34" charset="0"/>
              </a:rPr>
              <a:t>James Cameron</a:t>
            </a:r>
            <a:endParaRPr lang="en-US" b="1"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635687"/>
      </p:ext>
    </p:extLst>
  </p:cSld>
  <p:clrMapOvr>
    <a:masterClrMapping/>
  </p:clrMapOvr>
  <mc:AlternateContent xmlns:mc="http://schemas.openxmlformats.org/markup-compatibility/2006">
    <mc:Choice xmlns:p14="http://schemas.microsoft.com/office/powerpoint/2010/main" Requires="p14">
      <p:transition spd="slow" p14:dur="2000" advTm="18595"/>
    </mc:Choice>
    <mc:Fallback>
      <p:transition spd="slow" advTm="185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3">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5">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E1AC95-0B83-4D0B-AD6C-B97F6E22D5B6}"/>
              </a:ext>
            </a:extLst>
          </p:cNvPr>
          <p:cNvSpPr>
            <a:spLocks noGrp="1"/>
          </p:cNvSpPr>
          <p:nvPr>
            <p:ph type="title"/>
          </p:nvPr>
        </p:nvSpPr>
        <p:spPr>
          <a:xfrm>
            <a:off x="477603" y="640080"/>
            <a:ext cx="2533575" cy="3034857"/>
          </a:xfrm>
        </p:spPr>
        <p:txBody>
          <a:bodyPr vert="horz" lIns="91440" tIns="45720" rIns="91440" bIns="45720" rtlCol="0" anchor="b">
            <a:normAutofit/>
          </a:bodyPr>
          <a:lstStyle/>
          <a:p>
            <a:pPr algn="r"/>
            <a:r>
              <a:rPr lang="en-US" sz="3800" kern="1200" cap="all" spc="200" baseline="0" dirty="0">
                <a:solidFill>
                  <a:schemeClr val="tx1">
                    <a:lumMod val="95000"/>
                    <a:lumOff val="5000"/>
                  </a:schemeClr>
                </a:solidFill>
                <a:latin typeface="+mj-lt"/>
                <a:ea typeface="+mj-ea"/>
                <a:cs typeface="+mj-cs"/>
              </a:rPr>
              <a:t>Which director's movies had received higher IMDB Rating ?</a:t>
            </a:r>
          </a:p>
        </p:txBody>
      </p:sp>
      <p:cxnSp>
        <p:nvCxnSpPr>
          <p:cNvPr id="24" name="Straight Connector 17">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4A80CB8-0BC5-461F-A93F-1C1FF0C79278}"/>
              </a:ext>
            </a:extLst>
          </p:cNvPr>
          <p:cNvPicPr>
            <a:picLocks noChangeAspect="1"/>
          </p:cNvPicPr>
          <p:nvPr/>
        </p:nvPicPr>
        <p:blipFill>
          <a:blip r:embed="rId2"/>
          <a:stretch>
            <a:fillRect/>
          </a:stretch>
        </p:blipFill>
        <p:spPr>
          <a:xfrm>
            <a:off x="3313072" y="1022088"/>
            <a:ext cx="5353325" cy="4242018"/>
          </a:xfrm>
          <a:prstGeom prst="rect">
            <a:avLst/>
          </a:prstGeom>
        </p:spPr>
      </p:pic>
      <p:sp>
        <p:nvSpPr>
          <p:cNvPr id="4" name="Rectangle 3">
            <a:extLst>
              <a:ext uri="{FF2B5EF4-FFF2-40B4-BE49-F238E27FC236}">
                <a16:creationId xmlns:a16="http://schemas.microsoft.com/office/drawing/2014/main" id="{ABA7AF5E-7981-4F0E-9D2D-A6147BFA6D92}"/>
              </a:ext>
            </a:extLst>
          </p:cNvPr>
          <p:cNvSpPr/>
          <p:nvPr/>
        </p:nvSpPr>
        <p:spPr>
          <a:xfrm>
            <a:off x="643825" y="5338209"/>
            <a:ext cx="7697742" cy="369332"/>
          </a:xfrm>
          <a:prstGeom prst="rect">
            <a:avLst/>
          </a:prstGeom>
        </p:spPr>
        <p:txBody>
          <a:bodyPr wrap="square">
            <a:spAutoFit/>
          </a:bodyPr>
          <a:lstStyle/>
          <a:p>
            <a:r>
              <a:rPr lang="en-US" b="1" dirty="0">
                <a:solidFill>
                  <a:srgbClr val="000000"/>
                </a:solidFill>
                <a:latin typeface="Arial" panose="020B0604020202020204" pitchFamily="34" charset="0"/>
                <a:cs typeface="Arial" panose="020B0604020202020204" pitchFamily="34" charset="0"/>
              </a:rPr>
              <a:t>Christopher Nolan</a:t>
            </a:r>
            <a:r>
              <a:rPr lang="en-US" dirty="0">
                <a:solidFill>
                  <a:srgbClr val="000000"/>
                </a:solidFill>
                <a:latin typeface="Arial" panose="020B0604020202020204" pitchFamily="34" charset="0"/>
                <a:cs typeface="Arial" panose="020B0604020202020204" pitchFamily="34" charset="0"/>
              </a:rPr>
              <a:t> directed movies had received higher IMDB ratings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3296738"/>
      </p:ext>
    </p:extLst>
  </p:cSld>
  <p:clrMapOvr>
    <a:masterClrMapping/>
  </p:clrMapOvr>
  <mc:AlternateContent xmlns:mc="http://schemas.openxmlformats.org/markup-compatibility/2006">
    <mc:Choice xmlns:p14="http://schemas.microsoft.com/office/powerpoint/2010/main" Requires="p14">
      <p:transition spd="slow" p14:dur="2000" advTm="7729"/>
    </mc:Choice>
    <mc:Fallback>
      <p:transition spd="slow" advTm="772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E1AC95-0B83-4D0B-AD6C-B97F6E22D5B6}"/>
              </a:ext>
            </a:extLst>
          </p:cNvPr>
          <p:cNvSpPr>
            <a:spLocks noGrp="1"/>
          </p:cNvSpPr>
          <p:nvPr>
            <p:ph type="title"/>
          </p:nvPr>
        </p:nvSpPr>
        <p:spPr>
          <a:xfrm>
            <a:off x="477603" y="640080"/>
            <a:ext cx="2533575" cy="3034857"/>
          </a:xfrm>
        </p:spPr>
        <p:txBody>
          <a:bodyPr vert="horz" lIns="91440" tIns="45720" rIns="91440" bIns="45720" rtlCol="0" anchor="b">
            <a:normAutofit fontScale="90000"/>
          </a:bodyPr>
          <a:lstStyle/>
          <a:p>
            <a:pPr algn="r"/>
            <a:r>
              <a:rPr lang="en-US" sz="4000" dirty="0"/>
              <a:t>Which director's movies had received higher Metacritic score ?</a:t>
            </a:r>
            <a:endParaRPr lang="en-US" sz="3800" kern="1200" cap="all" spc="200" baseline="0" dirty="0">
              <a:solidFill>
                <a:schemeClr val="tx1">
                  <a:lumMod val="95000"/>
                  <a:lumOff val="5000"/>
                </a:schemeClr>
              </a:solidFill>
              <a:latin typeface="+mj-lt"/>
              <a:ea typeface="+mj-ea"/>
              <a:cs typeface="+mj-cs"/>
            </a:endParaRPr>
          </a:p>
        </p:txBody>
      </p:sp>
      <p:cxnSp>
        <p:nvCxnSpPr>
          <p:cNvPr id="35" name="Straight Connector 34">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523" y="3765314"/>
            <a:ext cx="24003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0C181A59-2DAE-490A-B979-E52B11525828}"/>
              </a:ext>
            </a:extLst>
          </p:cNvPr>
          <p:cNvPicPr>
            <a:picLocks noChangeAspect="1"/>
          </p:cNvPicPr>
          <p:nvPr/>
        </p:nvPicPr>
        <p:blipFill>
          <a:blip r:embed="rId2"/>
          <a:stretch>
            <a:fillRect/>
          </a:stretch>
        </p:blipFill>
        <p:spPr>
          <a:xfrm>
            <a:off x="3205854" y="882943"/>
            <a:ext cx="5938146" cy="4105603"/>
          </a:xfrm>
          <a:prstGeom prst="rect">
            <a:avLst/>
          </a:prstGeom>
        </p:spPr>
      </p:pic>
      <p:sp>
        <p:nvSpPr>
          <p:cNvPr id="3" name="Rectangle 2">
            <a:extLst>
              <a:ext uri="{FF2B5EF4-FFF2-40B4-BE49-F238E27FC236}">
                <a16:creationId xmlns:a16="http://schemas.microsoft.com/office/drawing/2014/main" id="{B60ABAF5-EDFB-4679-A360-9FA57F12D0BB}"/>
              </a:ext>
            </a:extLst>
          </p:cNvPr>
          <p:cNvSpPr/>
          <p:nvPr/>
        </p:nvSpPr>
        <p:spPr>
          <a:xfrm>
            <a:off x="606490" y="4988546"/>
            <a:ext cx="7725747"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Barry Jenkins </a:t>
            </a:r>
            <a:r>
              <a:rPr lang="en-US" dirty="0">
                <a:latin typeface="Arial" panose="020B0604020202020204" pitchFamily="34" charset="0"/>
                <a:cs typeface="Arial" panose="020B0604020202020204" pitchFamily="34" charset="0"/>
              </a:rPr>
              <a:t>directed movies had received higher meta score ratings</a:t>
            </a:r>
          </a:p>
        </p:txBody>
      </p:sp>
    </p:spTree>
    <p:extLst>
      <p:ext uri="{BB962C8B-B14F-4D97-AF65-F5344CB8AC3E}">
        <p14:creationId xmlns:p14="http://schemas.microsoft.com/office/powerpoint/2010/main" val="2376312476"/>
      </p:ext>
    </p:extLst>
  </p:cSld>
  <p:clrMapOvr>
    <a:masterClrMapping/>
  </p:clrMapOvr>
  <mc:AlternateContent xmlns:mc="http://schemas.openxmlformats.org/markup-compatibility/2006">
    <mc:Choice xmlns:p14="http://schemas.microsoft.com/office/powerpoint/2010/main" Requires="p14">
      <p:transition spd="slow" p14:dur="2000" advTm="5605"/>
    </mc:Choice>
    <mc:Fallback>
      <p:transition spd="slow" advTm="56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86CC-7868-4AB7-896A-CC1D391C7093}"/>
              </a:ext>
            </a:extLst>
          </p:cNvPr>
          <p:cNvSpPr>
            <a:spLocks noGrp="1"/>
          </p:cNvSpPr>
          <p:nvPr>
            <p:ph type="title"/>
          </p:nvPr>
        </p:nvSpPr>
        <p:spPr>
          <a:xfrm>
            <a:off x="768096" y="585216"/>
            <a:ext cx="2350185" cy="1499616"/>
          </a:xfrm>
        </p:spPr>
        <p:txBody>
          <a:bodyPr vert="horz" lIns="91440" tIns="45720" rIns="91440" bIns="45720" rtlCol="0" anchor="ctr">
            <a:normAutofit/>
          </a:bodyPr>
          <a:lstStyle/>
          <a:p>
            <a:r>
              <a:rPr lang="en-US" sz="3500" dirty="0"/>
              <a:t>Movies count of each run time level</a:t>
            </a:r>
          </a:p>
        </p:txBody>
      </p:sp>
      <p:sp>
        <p:nvSpPr>
          <p:cNvPr id="5" name="TextBox 4">
            <a:extLst>
              <a:ext uri="{FF2B5EF4-FFF2-40B4-BE49-F238E27FC236}">
                <a16:creationId xmlns:a16="http://schemas.microsoft.com/office/drawing/2014/main" id="{72C39BE1-5258-4801-9A41-EE2DDDDDF09F}"/>
              </a:ext>
            </a:extLst>
          </p:cNvPr>
          <p:cNvSpPr txBox="1"/>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endParaRPr lang="en-US" sz="1400" dirty="0"/>
          </a:p>
          <a:p>
            <a:pPr defTabSz="914400">
              <a:lnSpc>
                <a:spcPct val="90000"/>
              </a:lnSpc>
              <a:spcAft>
                <a:spcPts val="600"/>
              </a:spcAft>
              <a:buClr>
                <a:schemeClr val="accent1"/>
              </a:buClr>
            </a:pPr>
            <a:r>
              <a:rPr lang="en-US" dirty="0"/>
              <a:t>There are around 250 short duration movies that were released over the past 10 years (2006-2016)</a:t>
            </a:r>
          </a:p>
          <a:p>
            <a:pPr defTabSz="914400">
              <a:lnSpc>
                <a:spcPct val="90000"/>
              </a:lnSpc>
              <a:spcAft>
                <a:spcPts val="600"/>
              </a:spcAft>
              <a:buClr>
                <a:schemeClr val="accent1"/>
              </a:buClr>
            </a:pPr>
            <a:endParaRPr lang="en-US" sz="1400" dirty="0"/>
          </a:p>
        </p:txBody>
      </p:sp>
      <p:pic>
        <p:nvPicPr>
          <p:cNvPr id="4" name="Picture 3">
            <a:extLst>
              <a:ext uri="{FF2B5EF4-FFF2-40B4-BE49-F238E27FC236}">
                <a16:creationId xmlns:a16="http://schemas.microsoft.com/office/drawing/2014/main" id="{05E30D29-4673-40DB-864E-23389405AC3B}"/>
              </a:ext>
            </a:extLst>
          </p:cNvPr>
          <p:cNvPicPr>
            <a:picLocks noChangeAspect="1"/>
          </p:cNvPicPr>
          <p:nvPr/>
        </p:nvPicPr>
        <p:blipFill>
          <a:blip r:embed="rId3"/>
          <a:stretch>
            <a:fillRect/>
          </a:stretch>
        </p:blipFill>
        <p:spPr>
          <a:xfrm>
            <a:off x="3491087" y="1692969"/>
            <a:ext cx="5182183" cy="3472061"/>
          </a:xfrm>
          <a:prstGeom prst="rect">
            <a:avLst/>
          </a:prstGeom>
        </p:spPr>
      </p:pic>
    </p:spTree>
    <p:extLst>
      <p:ext uri="{BB962C8B-B14F-4D97-AF65-F5344CB8AC3E}">
        <p14:creationId xmlns:p14="http://schemas.microsoft.com/office/powerpoint/2010/main" val="81239453"/>
      </p:ext>
    </p:extLst>
  </p:cSld>
  <p:clrMapOvr>
    <a:masterClrMapping/>
  </p:clrMapOvr>
  <mc:AlternateContent xmlns:mc="http://schemas.openxmlformats.org/markup-compatibility/2006">
    <mc:Choice xmlns:p14="http://schemas.microsoft.com/office/powerpoint/2010/main" Requires="p14">
      <p:transition spd="slow" p14:dur="2000" advTm="19507"/>
    </mc:Choice>
    <mc:Fallback>
      <p:transition spd="slow" advTm="195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21B4-CA38-4BEA-BBE2-03F9F9CAD933}"/>
              </a:ext>
            </a:extLst>
          </p:cNvPr>
          <p:cNvSpPr>
            <a:spLocks noGrp="1"/>
          </p:cNvSpPr>
          <p:nvPr>
            <p:ph type="title"/>
          </p:nvPr>
        </p:nvSpPr>
        <p:spPr>
          <a:xfrm>
            <a:off x="768096" y="585216"/>
            <a:ext cx="2350185" cy="1499616"/>
          </a:xfrm>
        </p:spPr>
        <p:txBody>
          <a:bodyPr vert="horz" lIns="91440" tIns="45720" rIns="91440" bIns="45720" rtlCol="0" anchor="ctr">
            <a:normAutofit/>
          </a:bodyPr>
          <a:lstStyle/>
          <a:p>
            <a:r>
              <a:rPr lang="en-US" sz="2200" dirty="0"/>
              <a:t> Which interval of Runtime receives higher votes, revenue ,ratings and metascore?</a:t>
            </a:r>
          </a:p>
        </p:txBody>
      </p:sp>
      <p:sp>
        <p:nvSpPr>
          <p:cNvPr id="5" name="TextBox 4">
            <a:extLst>
              <a:ext uri="{FF2B5EF4-FFF2-40B4-BE49-F238E27FC236}">
                <a16:creationId xmlns:a16="http://schemas.microsoft.com/office/drawing/2014/main" id="{0F91A5B8-66A8-48F1-A17F-0ED31871DAA5}"/>
              </a:ext>
            </a:extLst>
          </p:cNvPr>
          <p:cNvSpPr txBox="1"/>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1600" dirty="0"/>
              <a:t>Viewers tend to rate movies more that have long Runtimes(greater than 123 minutes). Movies with Runtime (greater than 123 minutes) beats other movies in terms of Revenue by a significant margin. </a:t>
            </a:r>
          </a:p>
        </p:txBody>
      </p:sp>
      <p:pic>
        <p:nvPicPr>
          <p:cNvPr id="4" name="Picture 3">
            <a:extLst>
              <a:ext uri="{FF2B5EF4-FFF2-40B4-BE49-F238E27FC236}">
                <a16:creationId xmlns:a16="http://schemas.microsoft.com/office/drawing/2014/main" id="{F81BAF36-56AC-4B19-9CFD-7504208EE9FA}"/>
              </a:ext>
            </a:extLst>
          </p:cNvPr>
          <p:cNvPicPr>
            <a:picLocks noChangeAspect="1"/>
          </p:cNvPicPr>
          <p:nvPr/>
        </p:nvPicPr>
        <p:blipFill>
          <a:blip r:embed="rId2"/>
          <a:stretch>
            <a:fillRect/>
          </a:stretch>
        </p:blipFill>
        <p:spPr>
          <a:xfrm>
            <a:off x="3500418" y="941553"/>
            <a:ext cx="5182183" cy="4974894"/>
          </a:xfrm>
          <a:prstGeom prst="rect">
            <a:avLst/>
          </a:prstGeom>
        </p:spPr>
      </p:pic>
    </p:spTree>
    <p:extLst>
      <p:ext uri="{BB962C8B-B14F-4D97-AF65-F5344CB8AC3E}">
        <p14:creationId xmlns:p14="http://schemas.microsoft.com/office/powerpoint/2010/main" val="2540355083"/>
      </p:ext>
    </p:extLst>
  </p:cSld>
  <p:clrMapOvr>
    <a:masterClrMapping/>
  </p:clrMapOvr>
  <mc:AlternateContent xmlns:mc="http://schemas.openxmlformats.org/markup-compatibility/2006">
    <mc:Choice xmlns:p14="http://schemas.microsoft.com/office/powerpoint/2010/main" Requires="p14">
      <p:transition spd="slow" p14:dur="2000" advTm="15057"/>
    </mc:Choice>
    <mc:Fallback>
      <p:transition spd="slow" advTm="150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61B1-C3EF-43FA-AD69-EF747E6D6B90}"/>
              </a:ext>
            </a:extLst>
          </p:cNvPr>
          <p:cNvSpPr>
            <a:spLocks noGrp="1"/>
          </p:cNvSpPr>
          <p:nvPr>
            <p:ph type="title"/>
          </p:nvPr>
        </p:nvSpPr>
        <p:spPr>
          <a:xfrm>
            <a:off x="768096" y="585216"/>
            <a:ext cx="2350185" cy="1499616"/>
          </a:xfrm>
        </p:spPr>
        <p:txBody>
          <a:bodyPr vert="horz" lIns="91440" tIns="45720" rIns="91440" bIns="45720" rtlCol="0" anchor="ctr">
            <a:normAutofit/>
          </a:bodyPr>
          <a:lstStyle/>
          <a:p>
            <a:r>
              <a:rPr lang="en-US" sz="1400" b="1" dirty="0"/>
              <a:t>Does the total number of Genres in the movie affect the votes, revenue, popularity, critical acclaim of the movie ?</a:t>
            </a:r>
            <a:br>
              <a:rPr lang="en-US" sz="1400" b="1" dirty="0"/>
            </a:br>
            <a:endParaRPr lang="en-US" sz="1400" dirty="0"/>
          </a:p>
        </p:txBody>
      </p:sp>
      <p:sp>
        <p:nvSpPr>
          <p:cNvPr id="5" name="TextBox 4">
            <a:extLst>
              <a:ext uri="{FF2B5EF4-FFF2-40B4-BE49-F238E27FC236}">
                <a16:creationId xmlns:a16="http://schemas.microsoft.com/office/drawing/2014/main" id="{5C7222B7-CB10-4AB2-B423-A7920C6B1DA4}"/>
              </a:ext>
            </a:extLst>
          </p:cNvPr>
          <p:cNvSpPr txBox="1"/>
          <p:nvPr/>
        </p:nvSpPr>
        <p:spPr>
          <a:xfrm>
            <a:off x="768096" y="2286000"/>
            <a:ext cx="235018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1600" dirty="0"/>
              <a:t>The number of Genres in the movie increase the Revenue and IMDB Rating of the movie significantly. On average, a movie with more than 2 Genres tends to earn double the revenue than a movie with only 1 Genre.</a:t>
            </a:r>
          </a:p>
        </p:txBody>
      </p:sp>
      <p:pic>
        <p:nvPicPr>
          <p:cNvPr id="4" name="Picture 3">
            <a:extLst>
              <a:ext uri="{FF2B5EF4-FFF2-40B4-BE49-F238E27FC236}">
                <a16:creationId xmlns:a16="http://schemas.microsoft.com/office/drawing/2014/main" id="{CDF32D26-3155-446B-8276-158F2D2A1088}"/>
              </a:ext>
            </a:extLst>
          </p:cNvPr>
          <p:cNvPicPr>
            <a:picLocks noChangeAspect="1"/>
          </p:cNvPicPr>
          <p:nvPr/>
        </p:nvPicPr>
        <p:blipFill>
          <a:blip r:embed="rId2"/>
          <a:stretch>
            <a:fillRect/>
          </a:stretch>
        </p:blipFill>
        <p:spPr>
          <a:xfrm>
            <a:off x="3481756" y="1103496"/>
            <a:ext cx="5182183" cy="4651008"/>
          </a:xfrm>
          <a:prstGeom prst="rect">
            <a:avLst/>
          </a:prstGeom>
        </p:spPr>
      </p:pic>
    </p:spTree>
    <p:extLst>
      <p:ext uri="{BB962C8B-B14F-4D97-AF65-F5344CB8AC3E}">
        <p14:creationId xmlns:p14="http://schemas.microsoft.com/office/powerpoint/2010/main" val="3709067740"/>
      </p:ext>
    </p:extLst>
  </p:cSld>
  <p:clrMapOvr>
    <a:masterClrMapping/>
  </p:clrMapOvr>
  <mc:AlternateContent xmlns:mc="http://schemas.openxmlformats.org/markup-compatibility/2006">
    <mc:Choice xmlns:p14="http://schemas.microsoft.com/office/powerpoint/2010/main" Requires="p14">
      <p:transition spd="slow" p14:dur="2000" advTm="15856"/>
    </mc:Choice>
    <mc:Fallback>
      <p:transition spd="slow" advTm="158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AFA4-B3B3-4FA6-947D-4B0F0855D72C}"/>
              </a:ext>
            </a:extLst>
          </p:cNvPr>
          <p:cNvSpPr>
            <a:spLocks noGrp="1"/>
          </p:cNvSpPr>
          <p:nvPr>
            <p:ph type="title"/>
          </p:nvPr>
        </p:nvSpPr>
        <p:spPr/>
        <p:txBody>
          <a:bodyPr/>
          <a:lstStyle/>
          <a:p>
            <a:r>
              <a:rPr lang="en-US" sz="2600" dirty="0"/>
              <a:t>Which genres are more profitable?</a:t>
            </a:r>
          </a:p>
        </p:txBody>
      </p:sp>
      <p:pic>
        <p:nvPicPr>
          <p:cNvPr id="4" name="Picture 3">
            <a:extLst>
              <a:ext uri="{FF2B5EF4-FFF2-40B4-BE49-F238E27FC236}">
                <a16:creationId xmlns:a16="http://schemas.microsoft.com/office/drawing/2014/main" id="{92EBFF21-0B73-4251-830B-310193775188}"/>
              </a:ext>
            </a:extLst>
          </p:cNvPr>
          <p:cNvPicPr>
            <a:picLocks noChangeAspect="1"/>
          </p:cNvPicPr>
          <p:nvPr/>
        </p:nvPicPr>
        <p:blipFill>
          <a:blip r:embed="rId2"/>
          <a:stretch>
            <a:fillRect/>
          </a:stretch>
        </p:blipFill>
        <p:spPr>
          <a:xfrm>
            <a:off x="203200" y="1754421"/>
            <a:ext cx="5039360" cy="3701499"/>
          </a:xfrm>
          <a:prstGeom prst="rect">
            <a:avLst/>
          </a:prstGeom>
        </p:spPr>
      </p:pic>
      <p:pic>
        <p:nvPicPr>
          <p:cNvPr id="5" name="Picture 4">
            <a:extLst>
              <a:ext uri="{FF2B5EF4-FFF2-40B4-BE49-F238E27FC236}">
                <a16:creationId xmlns:a16="http://schemas.microsoft.com/office/drawing/2014/main" id="{58F690F1-2A84-4FFC-8593-8A007174575B}"/>
              </a:ext>
            </a:extLst>
          </p:cNvPr>
          <p:cNvPicPr>
            <a:picLocks noChangeAspect="1"/>
          </p:cNvPicPr>
          <p:nvPr/>
        </p:nvPicPr>
        <p:blipFill>
          <a:blip r:embed="rId3"/>
          <a:stretch>
            <a:fillRect/>
          </a:stretch>
        </p:blipFill>
        <p:spPr>
          <a:xfrm>
            <a:off x="4635279" y="1754421"/>
            <a:ext cx="4305521" cy="3627120"/>
          </a:xfrm>
          <a:prstGeom prst="rect">
            <a:avLst/>
          </a:prstGeom>
        </p:spPr>
      </p:pic>
      <p:sp>
        <p:nvSpPr>
          <p:cNvPr id="7" name="Rectangle 6">
            <a:extLst>
              <a:ext uri="{FF2B5EF4-FFF2-40B4-BE49-F238E27FC236}">
                <a16:creationId xmlns:a16="http://schemas.microsoft.com/office/drawing/2014/main" id="{67C9921B-7943-474F-B39B-49028637664F}"/>
              </a:ext>
            </a:extLst>
          </p:cNvPr>
          <p:cNvSpPr/>
          <p:nvPr/>
        </p:nvSpPr>
        <p:spPr>
          <a:xfrm>
            <a:off x="1016329" y="5455920"/>
            <a:ext cx="7203939" cy="646331"/>
          </a:xfrm>
          <a:prstGeom prst="rect">
            <a:avLst/>
          </a:prstGeom>
        </p:spPr>
        <p:txBody>
          <a:bodyPr wrap="square">
            <a:spAutoFit/>
          </a:bodyPr>
          <a:lstStyle/>
          <a:p>
            <a:r>
              <a:rPr lang="en-US" dirty="0"/>
              <a:t>The </a:t>
            </a:r>
            <a:r>
              <a:rPr lang="en-US" b="1" dirty="0"/>
              <a:t>Adventure and Action</a:t>
            </a:r>
            <a:r>
              <a:rPr lang="en-US" dirty="0"/>
              <a:t> movies have whopping percentages in terms of their revenues over all the years combined with </a:t>
            </a:r>
            <a:r>
              <a:rPr lang="en-US" b="1" dirty="0"/>
              <a:t>Drama</a:t>
            </a:r>
            <a:r>
              <a:rPr lang="en-US" dirty="0"/>
              <a:t> or </a:t>
            </a:r>
            <a:r>
              <a:rPr lang="en-US" b="1" dirty="0"/>
              <a:t>Comedy</a:t>
            </a:r>
          </a:p>
        </p:txBody>
      </p:sp>
    </p:spTree>
    <p:extLst>
      <p:ext uri="{BB962C8B-B14F-4D97-AF65-F5344CB8AC3E}">
        <p14:creationId xmlns:p14="http://schemas.microsoft.com/office/powerpoint/2010/main" val="4018483561"/>
      </p:ext>
    </p:extLst>
  </p:cSld>
  <p:clrMapOvr>
    <a:masterClrMapping/>
  </p:clrMapOvr>
  <mc:AlternateContent xmlns:mc="http://schemas.openxmlformats.org/markup-compatibility/2006">
    <mc:Choice xmlns:p14="http://schemas.microsoft.com/office/powerpoint/2010/main" Requires="p14">
      <p:transition spd="slow" p14:dur="2000" advTm="11849"/>
    </mc:Choice>
    <mc:Fallback>
      <p:transition spd="slow" advTm="11849"/>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711</Words>
  <Application>Microsoft Office PowerPoint</Application>
  <PresentationFormat>On-screen Show (4:3)</PresentationFormat>
  <Paragraphs>50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Tw Cen MT Condensed</vt:lpstr>
      <vt:lpstr>Wingdings 3</vt:lpstr>
      <vt:lpstr>Integral</vt:lpstr>
      <vt:lpstr>1000 MOVIES- EDA</vt:lpstr>
      <vt:lpstr>Background on DataSET</vt:lpstr>
      <vt:lpstr>Which director's movies had received higher Revenue ?</vt:lpstr>
      <vt:lpstr>Which director's movies had received higher IMDB Rating ?</vt:lpstr>
      <vt:lpstr>Which director's movies had received higher Metacritic score ?</vt:lpstr>
      <vt:lpstr>Movies count of each run time level</vt:lpstr>
      <vt:lpstr> Which interval of Runtime receives higher votes, revenue ,ratings and metascore?</vt:lpstr>
      <vt:lpstr>Does the total number of Genres in the movie affect the votes, revenue, popularity, critical acclaim of the movie ? </vt:lpstr>
      <vt:lpstr>Which genres are more profitable?</vt:lpstr>
      <vt:lpstr> Is the growth of the movie industry on the rise ?</vt:lpstr>
      <vt:lpstr> Is the average revenue of the movies increasing over the years ?</vt:lpstr>
      <vt:lpstr> How is the trend of flop(Decreased rating Vs  Number of Movies released) movies ?</vt:lpstr>
      <vt:lpstr>PowerPoint Presentation</vt:lpstr>
      <vt:lpstr> What is the relationship between Votes, Revenue, Rating and Metascore of movies ?</vt:lpstr>
      <vt:lpstr>Conclusion</vt:lpstr>
      <vt:lpstr>Actionable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1000 MOVIES- EDA</dc:title>
  <dc:creator>Srujana Vadapalli</dc:creator>
  <cp:lastModifiedBy>Srujana Vadapalli</cp:lastModifiedBy>
  <cp:revision>31</cp:revision>
  <dcterms:created xsi:type="dcterms:W3CDTF">2019-03-10T12:54:11Z</dcterms:created>
  <dcterms:modified xsi:type="dcterms:W3CDTF">2019-03-10T15:19:24Z</dcterms:modified>
</cp:coreProperties>
</file>