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7E119F-96AE-4932-8668-DE208E43910F}" type="datetimeFigureOut">
              <a:rPr lang="en-US" smtClean="0"/>
              <a:t>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FDFD8C-72EF-4FAC-99A8-7FE1D2D0E553}" type="slidenum">
              <a:rPr lang="en-US" smtClean="0"/>
              <a:t>‹#›</a:t>
            </a:fld>
            <a:endParaRPr lang="en-US"/>
          </a:p>
        </p:txBody>
      </p:sp>
    </p:spTree>
    <p:extLst>
      <p:ext uri="{BB962C8B-B14F-4D97-AF65-F5344CB8AC3E}">
        <p14:creationId xmlns:p14="http://schemas.microsoft.com/office/powerpoint/2010/main" val="197936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A7D693-E939-40E4-889D-8EA9D24D47B6}" type="slidenum">
              <a:rPr lang="en-US" smtClean="0"/>
              <a:t>2</a:t>
            </a:fld>
            <a:endParaRPr lang="en-US"/>
          </a:p>
        </p:txBody>
      </p:sp>
    </p:spTree>
    <p:extLst>
      <p:ext uri="{BB962C8B-B14F-4D97-AF65-F5344CB8AC3E}">
        <p14:creationId xmlns:p14="http://schemas.microsoft.com/office/powerpoint/2010/main" val="2960993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961624-817A-43E8-A7E2-E6384FF051F1}"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43713-3B15-443B-AAEE-0219DA789DBA}" type="slidenum">
              <a:rPr lang="en-US" smtClean="0"/>
              <a:t>‹#›</a:t>
            </a:fld>
            <a:endParaRPr lang="en-US"/>
          </a:p>
        </p:txBody>
      </p:sp>
    </p:spTree>
    <p:extLst>
      <p:ext uri="{BB962C8B-B14F-4D97-AF65-F5344CB8AC3E}">
        <p14:creationId xmlns:p14="http://schemas.microsoft.com/office/powerpoint/2010/main" val="3819924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961624-817A-43E8-A7E2-E6384FF051F1}"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43713-3B15-443B-AAEE-0219DA789DBA}" type="slidenum">
              <a:rPr lang="en-US" smtClean="0"/>
              <a:t>‹#›</a:t>
            </a:fld>
            <a:endParaRPr lang="en-US"/>
          </a:p>
        </p:txBody>
      </p:sp>
    </p:spTree>
    <p:extLst>
      <p:ext uri="{BB962C8B-B14F-4D97-AF65-F5344CB8AC3E}">
        <p14:creationId xmlns:p14="http://schemas.microsoft.com/office/powerpoint/2010/main" val="2476292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961624-817A-43E8-A7E2-E6384FF051F1}"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43713-3B15-443B-AAEE-0219DA789DBA}" type="slidenum">
              <a:rPr lang="en-US" smtClean="0"/>
              <a:t>‹#›</a:t>
            </a:fld>
            <a:endParaRPr lang="en-US"/>
          </a:p>
        </p:txBody>
      </p:sp>
    </p:spTree>
    <p:extLst>
      <p:ext uri="{BB962C8B-B14F-4D97-AF65-F5344CB8AC3E}">
        <p14:creationId xmlns:p14="http://schemas.microsoft.com/office/powerpoint/2010/main" val="2386417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961624-817A-43E8-A7E2-E6384FF051F1}"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43713-3B15-443B-AAEE-0219DA789DBA}" type="slidenum">
              <a:rPr lang="en-US" smtClean="0"/>
              <a:t>‹#›</a:t>
            </a:fld>
            <a:endParaRPr lang="en-US"/>
          </a:p>
        </p:txBody>
      </p:sp>
    </p:spTree>
    <p:extLst>
      <p:ext uri="{BB962C8B-B14F-4D97-AF65-F5344CB8AC3E}">
        <p14:creationId xmlns:p14="http://schemas.microsoft.com/office/powerpoint/2010/main" val="549117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961624-817A-43E8-A7E2-E6384FF051F1}"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43713-3B15-443B-AAEE-0219DA789DBA}" type="slidenum">
              <a:rPr lang="en-US" smtClean="0"/>
              <a:t>‹#›</a:t>
            </a:fld>
            <a:endParaRPr lang="en-US"/>
          </a:p>
        </p:txBody>
      </p:sp>
    </p:spTree>
    <p:extLst>
      <p:ext uri="{BB962C8B-B14F-4D97-AF65-F5344CB8AC3E}">
        <p14:creationId xmlns:p14="http://schemas.microsoft.com/office/powerpoint/2010/main" val="3883439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961624-817A-43E8-A7E2-E6384FF051F1}"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43713-3B15-443B-AAEE-0219DA789DBA}" type="slidenum">
              <a:rPr lang="en-US" smtClean="0"/>
              <a:t>‹#›</a:t>
            </a:fld>
            <a:endParaRPr lang="en-US"/>
          </a:p>
        </p:txBody>
      </p:sp>
    </p:spTree>
    <p:extLst>
      <p:ext uri="{BB962C8B-B14F-4D97-AF65-F5344CB8AC3E}">
        <p14:creationId xmlns:p14="http://schemas.microsoft.com/office/powerpoint/2010/main" val="3523241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961624-817A-43E8-A7E2-E6384FF051F1}" type="datetimeFigureOut">
              <a:rPr lang="en-US" smtClean="0"/>
              <a:t>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443713-3B15-443B-AAEE-0219DA789DBA}" type="slidenum">
              <a:rPr lang="en-US" smtClean="0"/>
              <a:t>‹#›</a:t>
            </a:fld>
            <a:endParaRPr lang="en-US"/>
          </a:p>
        </p:txBody>
      </p:sp>
    </p:spTree>
    <p:extLst>
      <p:ext uri="{BB962C8B-B14F-4D97-AF65-F5344CB8AC3E}">
        <p14:creationId xmlns:p14="http://schemas.microsoft.com/office/powerpoint/2010/main" val="170871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961624-817A-43E8-A7E2-E6384FF051F1}" type="datetimeFigureOut">
              <a:rPr lang="en-US" smtClean="0"/>
              <a:t>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443713-3B15-443B-AAEE-0219DA789DBA}" type="slidenum">
              <a:rPr lang="en-US" smtClean="0"/>
              <a:t>‹#›</a:t>
            </a:fld>
            <a:endParaRPr lang="en-US"/>
          </a:p>
        </p:txBody>
      </p:sp>
    </p:spTree>
    <p:extLst>
      <p:ext uri="{BB962C8B-B14F-4D97-AF65-F5344CB8AC3E}">
        <p14:creationId xmlns:p14="http://schemas.microsoft.com/office/powerpoint/2010/main" val="3132096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61624-817A-43E8-A7E2-E6384FF051F1}" type="datetimeFigureOut">
              <a:rPr lang="en-US" smtClean="0"/>
              <a:t>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443713-3B15-443B-AAEE-0219DA789DBA}" type="slidenum">
              <a:rPr lang="en-US" smtClean="0"/>
              <a:t>‹#›</a:t>
            </a:fld>
            <a:endParaRPr lang="en-US"/>
          </a:p>
        </p:txBody>
      </p:sp>
    </p:spTree>
    <p:extLst>
      <p:ext uri="{BB962C8B-B14F-4D97-AF65-F5344CB8AC3E}">
        <p14:creationId xmlns:p14="http://schemas.microsoft.com/office/powerpoint/2010/main" val="233658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61624-817A-43E8-A7E2-E6384FF051F1}"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43713-3B15-443B-AAEE-0219DA789DBA}" type="slidenum">
              <a:rPr lang="en-US" smtClean="0"/>
              <a:t>‹#›</a:t>
            </a:fld>
            <a:endParaRPr lang="en-US"/>
          </a:p>
        </p:txBody>
      </p:sp>
    </p:spTree>
    <p:extLst>
      <p:ext uri="{BB962C8B-B14F-4D97-AF65-F5344CB8AC3E}">
        <p14:creationId xmlns:p14="http://schemas.microsoft.com/office/powerpoint/2010/main" val="2126962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61624-817A-43E8-A7E2-E6384FF051F1}"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43713-3B15-443B-AAEE-0219DA789DBA}" type="slidenum">
              <a:rPr lang="en-US" smtClean="0"/>
              <a:t>‹#›</a:t>
            </a:fld>
            <a:endParaRPr lang="en-US"/>
          </a:p>
        </p:txBody>
      </p:sp>
    </p:spTree>
    <p:extLst>
      <p:ext uri="{BB962C8B-B14F-4D97-AF65-F5344CB8AC3E}">
        <p14:creationId xmlns:p14="http://schemas.microsoft.com/office/powerpoint/2010/main" val="390661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961624-817A-43E8-A7E2-E6384FF051F1}" type="datetimeFigureOut">
              <a:rPr lang="en-US" smtClean="0"/>
              <a:t>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443713-3B15-443B-AAEE-0219DA789DBA}" type="slidenum">
              <a:rPr lang="en-US" smtClean="0"/>
              <a:t>‹#›</a:t>
            </a:fld>
            <a:endParaRPr lang="en-US"/>
          </a:p>
        </p:txBody>
      </p:sp>
    </p:spTree>
    <p:extLst>
      <p:ext uri="{BB962C8B-B14F-4D97-AF65-F5344CB8AC3E}">
        <p14:creationId xmlns:p14="http://schemas.microsoft.com/office/powerpoint/2010/main" val="3529742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3909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9514F48-96C9-0BC4-3DB8-8A26B92DDC0B}"/>
              </a:ext>
            </a:extLst>
          </p:cNvPr>
          <p:cNvSpPr txBox="1"/>
          <p:nvPr/>
        </p:nvSpPr>
        <p:spPr>
          <a:xfrm>
            <a:off x="494270" y="365759"/>
            <a:ext cx="10787449" cy="6516143"/>
          </a:xfrm>
          <a:prstGeom prst="rect">
            <a:avLst/>
          </a:prstGeom>
          <a:noFill/>
        </p:spPr>
        <p:txBody>
          <a:bodyPr wrap="square">
            <a:spAutoFit/>
          </a:bodyPr>
          <a:lstStyle/>
          <a:p>
            <a:pPr marL="0" marR="0" algn="ctr">
              <a:lnSpc>
                <a:spcPct val="150000"/>
              </a:lnSpc>
              <a:spcBef>
                <a:spcPts val="0"/>
              </a:spcBef>
              <a:spcAft>
                <a:spcPts val="800"/>
              </a:spcAft>
            </a:pPr>
            <a:r>
              <a:rPr lang="en-US"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US" sz="24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The advent of globalization and digital connectivity has led to an unprecedented influx of content consumption across diverse linguistic and cultural landscapes. However, this surge in digital content is not always accessible or relatable to individuals whose primary language and cultural context differ from the content's origin. In this context, the project emerges as a response to the growing need for a sophisticated software solution that seamlessly translates and buds videos from English to various Indian languages, with a specific emphasis on accommodating religious nuances.</a:t>
            </a:r>
            <a:endParaRPr lang="en-IN" sz="1800" dirty="0">
              <a:solidFill>
                <a:srgbClr val="000000"/>
              </a:solidFill>
              <a:effectLst/>
              <a:latin typeface="Times New Roman" panose="02020603050405020304" pitchFamily="18" charset="0"/>
              <a:ea typeface="Calibri" panose="020F0502020204030204" pitchFamily="34" charset="0"/>
            </a:endParaRPr>
          </a:p>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Understanding the multifaceted nature of linguistic diversity in India, the software goes beyond mere translation. It employs advanced budding algorithms to ensure a smooth and contextually appropriate transition between segments of the video content. Moreover, the software recognizes the importance of religious sensitivity in language translation, particularly when dealing with content related to diverse religions. As such, it incorporates mechanisms to handle religious terminologies with respect and accuracy, enhancing the overall quality of the translated content.</a:t>
            </a:r>
            <a:endParaRPr lang="en-IN" sz="1800" dirty="0">
              <a:solidFill>
                <a:srgbClr val="000000"/>
              </a:solidFill>
              <a:effectLst/>
              <a:latin typeface="Times New Roman" panose="02020603050405020304" pitchFamily="18" charset="0"/>
              <a:ea typeface="Calibri" panose="020F0502020204030204" pitchFamily="34" charset="0"/>
            </a:endParaRPr>
          </a:p>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316451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6C8C167-F56C-EFD7-6D60-551FA82295C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xmlns="" id="{870D21EA-447B-BD43-F5A9-6FD6B3B4C309}"/>
              </a:ext>
            </a:extLst>
          </p:cNvPr>
          <p:cNvSpPr txBox="1"/>
          <p:nvPr/>
        </p:nvSpPr>
        <p:spPr>
          <a:xfrm>
            <a:off x="716692" y="365759"/>
            <a:ext cx="10565027" cy="4854149"/>
          </a:xfrm>
          <a:prstGeom prst="rect">
            <a:avLst/>
          </a:prstGeom>
          <a:noFill/>
        </p:spPr>
        <p:txBody>
          <a:bodyPr wrap="square">
            <a:spAutoFit/>
          </a:bodyPr>
          <a:lstStyle/>
          <a:p>
            <a:pPr marL="0" marR="0" algn="ctr">
              <a:lnSpc>
                <a:spcPct val="150000"/>
              </a:lnSpc>
              <a:spcBef>
                <a:spcPts val="0"/>
              </a:spcBef>
              <a:spcAft>
                <a:spcPts val="800"/>
              </a:spcAft>
            </a:pPr>
            <a:r>
              <a:rPr lang="en-US"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sz="1800" dirty="0">
              <a:solidFill>
                <a:srgbClr val="000000"/>
              </a:solidFill>
              <a:effectLst/>
              <a:latin typeface="Times New Roman" panose="02020603050405020304" pitchFamily="18" charset="0"/>
              <a:ea typeface="Calibri" panose="020F0502020204030204" pitchFamily="34" charset="0"/>
            </a:endParaRPr>
          </a:p>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One of the distinguishing features of the software is its user-centric approach. It provides users with the flexibility to customize the budding process based on their preferences, allowing for a personalized and culturally sensitive viewing experience. By placing control in the hands of the users, the software aims to cater to individual preferences and ensure that the translated content aligns with their cultural and religious backgrounds.</a:t>
            </a:r>
            <a:endParaRPr lang="en-IN" sz="1800" dirty="0">
              <a:solidFill>
                <a:srgbClr val="000000"/>
              </a:solidFill>
              <a:effectLst/>
              <a:latin typeface="Times New Roman" panose="02020603050405020304" pitchFamily="18" charset="0"/>
              <a:ea typeface="Calibri" panose="020F0502020204030204" pitchFamily="34" charset="0"/>
            </a:endParaRPr>
          </a:p>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In essence, this project is not merely a technological solution but a cultural bridge that facilitates a deeper understanding and appreciation of content across linguistic and religious boundaries. As we delve into the project's development and functionalities, it becomes evident that it addresses a significant gap in the digital content landscape, contributing to cultural inclusivity and technological innovation.</a:t>
            </a:r>
            <a:endParaRPr lang="en-IN" sz="1800" dirty="0">
              <a:solidFill>
                <a:srgbClr val="000000"/>
              </a:solidFill>
              <a:effectLst/>
              <a:latin typeface="Times New Roman" panose="02020603050405020304" pitchFamily="18" charset="0"/>
              <a:ea typeface="Calibri" panose="020F0502020204030204" pitchFamily="34" charset="0"/>
            </a:endParaRPr>
          </a:p>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262101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5709" y="365125"/>
            <a:ext cx="3480582" cy="661817"/>
          </a:xfrm>
        </p:spPr>
        <p:txBody>
          <a:bodyPr>
            <a:normAutofit/>
          </a:bodyPr>
          <a:lstStyle/>
          <a:p>
            <a:r>
              <a:rPr lang="en-US" sz="2400" b="1" dirty="0">
                <a:solidFill>
                  <a:schemeClr val="accent6"/>
                </a:solidFill>
                <a:latin typeface="Times New Roman" pitchFamily="18" charset="0"/>
                <a:cs typeface="Times New Roman" pitchFamily="18" charset="0"/>
              </a:rPr>
              <a:t>LITERATURESURVEY</a:t>
            </a:r>
            <a:endParaRPr lang="en-IN" sz="2000" b="1" dirty="0">
              <a:solidFill>
                <a:schemeClr val="accent6"/>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extLst/>
          </p:nvPr>
        </p:nvGraphicFramePr>
        <p:xfrm>
          <a:off x="998806" y="902043"/>
          <a:ext cx="10508568" cy="5733535"/>
        </p:xfrm>
        <a:graphic>
          <a:graphicData uri="http://schemas.openxmlformats.org/drawingml/2006/table">
            <a:tbl>
              <a:tblPr firstRow="1" bandRow="1">
                <a:tableStyleId>{5C22544A-7EE6-4342-B048-85BDC9FD1C3A}</a:tableStyleId>
              </a:tblPr>
              <a:tblGrid>
                <a:gridCol w="2251021">
                  <a:extLst>
                    <a:ext uri="{9D8B030D-6E8A-4147-A177-3AD203B41FA5}">
                      <a16:colId xmlns:a16="http://schemas.microsoft.com/office/drawing/2014/main" xmlns="" val="20000"/>
                    </a:ext>
                  </a:extLst>
                </a:gridCol>
                <a:gridCol w="2570205">
                  <a:extLst>
                    <a:ext uri="{9D8B030D-6E8A-4147-A177-3AD203B41FA5}">
                      <a16:colId xmlns:a16="http://schemas.microsoft.com/office/drawing/2014/main" xmlns="" val="20001"/>
                    </a:ext>
                  </a:extLst>
                </a:gridCol>
                <a:gridCol w="2075936">
                  <a:extLst>
                    <a:ext uri="{9D8B030D-6E8A-4147-A177-3AD203B41FA5}">
                      <a16:colId xmlns:a16="http://schemas.microsoft.com/office/drawing/2014/main" xmlns="" val="20002"/>
                    </a:ext>
                  </a:extLst>
                </a:gridCol>
                <a:gridCol w="3611406">
                  <a:extLst>
                    <a:ext uri="{9D8B030D-6E8A-4147-A177-3AD203B41FA5}">
                      <a16:colId xmlns:a16="http://schemas.microsoft.com/office/drawing/2014/main" xmlns="" val="20003"/>
                    </a:ext>
                  </a:extLst>
                </a:gridCol>
              </a:tblGrid>
              <a:tr h="1030562">
                <a:tc>
                  <a:txBody>
                    <a:bodyPr/>
                    <a:lstStyle/>
                    <a:p>
                      <a:r>
                        <a:rPr lang="en-US" sz="1200" dirty="0">
                          <a:latin typeface="Times New Roman" pitchFamily="18" charset="0"/>
                          <a:cs typeface="Times New Roman" pitchFamily="18" charset="0"/>
                        </a:rPr>
                        <a:t>Author</a:t>
                      </a:r>
                      <a:r>
                        <a:rPr lang="en-US" sz="1200" baseline="0" dirty="0">
                          <a:latin typeface="Times New Roman" pitchFamily="18" charset="0"/>
                          <a:cs typeface="Times New Roman" pitchFamily="18" charset="0"/>
                        </a:rPr>
                        <a:t> and Year</a:t>
                      </a:r>
                      <a:endParaRPr lang="en-IN" sz="1200" dirty="0">
                        <a:latin typeface="Times New Roman" pitchFamily="18" charset="0"/>
                        <a:cs typeface="Times New Roman" pitchFamily="18" charset="0"/>
                      </a:endParaRPr>
                    </a:p>
                  </a:txBody>
                  <a:tcPr/>
                </a:tc>
                <a:tc>
                  <a:txBody>
                    <a:bodyPr/>
                    <a:lstStyle/>
                    <a:p>
                      <a:r>
                        <a:rPr lang="en-US" sz="1200" dirty="0">
                          <a:latin typeface="Times New Roman" pitchFamily="18" charset="0"/>
                          <a:cs typeface="Times New Roman" pitchFamily="18" charset="0"/>
                        </a:rPr>
                        <a:t>Title</a:t>
                      </a:r>
                      <a:endParaRPr lang="en-IN" sz="1200" dirty="0">
                        <a:latin typeface="Times New Roman" pitchFamily="18" charset="0"/>
                        <a:cs typeface="Times New Roman" pitchFamily="18" charset="0"/>
                      </a:endParaRPr>
                    </a:p>
                  </a:txBody>
                  <a:tcPr/>
                </a:tc>
                <a:tc>
                  <a:txBody>
                    <a:bodyPr/>
                    <a:lstStyle/>
                    <a:p>
                      <a:r>
                        <a:rPr lang="en-US" sz="1200" dirty="0">
                          <a:latin typeface="Times New Roman" pitchFamily="18" charset="0"/>
                          <a:cs typeface="Times New Roman" pitchFamily="18" charset="0"/>
                        </a:rPr>
                        <a:t>Proposed</a:t>
                      </a:r>
                      <a:endParaRPr lang="en-IN" sz="1200" dirty="0">
                        <a:latin typeface="Times New Roman" pitchFamily="18" charset="0"/>
                        <a:cs typeface="Times New Roman" pitchFamily="18" charset="0"/>
                      </a:endParaRPr>
                    </a:p>
                  </a:txBody>
                  <a:tcPr/>
                </a:tc>
                <a:tc>
                  <a:txBody>
                    <a:bodyPr/>
                    <a:lstStyle/>
                    <a:p>
                      <a:r>
                        <a:rPr lang="en-US" sz="1200" dirty="0">
                          <a:latin typeface="Times New Roman" pitchFamily="18" charset="0"/>
                          <a:cs typeface="Times New Roman" pitchFamily="18" charset="0"/>
                        </a:rPr>
                        <a:t>Outcomes</a:t>
                      </a:r>
                      <a:endParaRPr lang="en-IN" sz="1200" dirty="0">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2497725">
                <a:tc>
                  <a:txBody>
                    <a:bodyPr/>
                    <a:lstStyle/>
                    <a:p>
                      <a:pPr>
                        <a:lnSpc>
                          <a:spcPct val="150000"/>
                        </a:lnSpc>
                      </a:pPr>
                      <a:r>
                        <a:rPr lang="en-IN" sz="1200" dirty="0">
                          <a:latin typeface="Times New Roman" pitchFamily="18" charset="0"/>
                          <a:cs typeface="Times New Roman" pitchFamily="18" charset="0"/>
                        </a:rPr>
                        <a:t>Felix Stahlberg: </a:t>
                      </a:r>
                    </a:p>
                  </a:txBody>
                  <a:tcPr/>
                </a:tc>
                <a:tc>
                  <a:txBody>
                    <a:bodyPr/>
                    <a:lstStyle/>
                    <a:p>
                      <a:pPr>
                        <a:lnSpc>
                          <a:spcPct val="150000"/>
                        </a:lnSpc>
                      </a:pPr>
                      <a:r>
                        <a:rPr lang="en-US" sz="1200" dirty="0">
                          <a:latin typeface="Times New Roman" pitchFamily="18" charset="0"/>
                          <a:cs typeface="Times New Roman" pitchFamily="18" charset="0"/>
                        </a:rPr>
                        <a:t>Neural Machine Translation: A Review</a:t>
                      </a:r>
                      <a:endParaRPr lang="en-IN" sz="12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200" dirty="0">
                          <a:latin typeface="Times New Roman" pitchFamily="18" charset="0"/>
                          <a:cs typeface="Times New Roman" pitchFamily="18" charset="0"/>
                        </a:rPr>
                        <a:t>Journal of Artificial Intelligence Research (JAIR), </a:t>
                      </a:r>
                      <a:r>
                        <a:rPr lang="en-US" sz="1200" b="0" kern="1200" dirty="0">
                          <a:solidFill>
                            <a:schemeClr val="dk1"/>
                          </a:solidFill>
                          <a:effectLst/>
                          <a:latin typeface="Times New Roman" pitchFamily="18" charset="0"/>
                          <a:ea typeface="+mn-ea"/>
                          <a:cs typeface="Times New Roman" pitchFamily="18" charset="0"/>
                        </a:rPr>
                        <a:t>(2020)</a:t>
                      </a:r>
                      <a:endParaRPr lang="en-IN" sz="12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200" dirty="0">
                          <a:latin typeface="Times New Roman" pitchFamily="18" charset="0"/>
                          <a:cs typeface="Times New Roman" pitchFamily="18" charset="0"/>
                        </a:rPr>
                        <a:t>SMT to NMT transition in machine translation marks a paradigm shift, leveraging neural networks for improved accuracy and contextual understanding. Encoder-decoder architectures and embeddings play pivotal roles, enhancing language translation effectiveness.</a:t>
                      </a:r>
                      <a:endParaRPr lang="en-IN" sz="120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2205248">
                <a:tc>
                  <a:txBody>
                    <a:bodyPr/>
                    <a:lstStyle/>
                    <a:p>
                      <a:pPr algn="l">
                        <a:lnSpc>
                          <a:spcPct val="150000"/>
                        </a:lnSpc>
                      </a:pPr>
                      <a:r>
                        <a:rPr lang="en-IN" sz="1200" dirty="0">
                          <a:latin typeface="Times New Roman" pitchFamily="18" charset="0"/>
                          <a:cs typeface="Times New Roman" pitchFamily="18" charset="0"/>
                        </a:rPr>
                        <a:t>Markus Freitag, Orhan </a:t>
                      </a:r>
                      <a:r>
                        <a:rPr lang="en-IN" sz="1200" dirty="0" err="1">
                          <a:latin typeface="Times New Roman" pitchFamily="18" charset="0"/>
                          <a:cs typeface="Times New Roman" pitchFamily="18" charset="0"/>
                        </a:rPr>
                        <a:t>Firat</a:t>
                      </a:r>
                      <a:r>
                        <a:rPr lang="en-IN" sz="1200" dirty="0">
                          <a:latin typeface="Times New Roman" pitchFamily="18" charset="0"/>
                          <a:cs typeface="Times New Roman" pitchFamily="18" charset="0"/>
                        </a:rPr>
                        <a:t> </a:t>
                      </a:r>
                    </a:p>
                  </a:txBody>
                  <a:tcPr/>
                </a:tc>
                <a:tc>
                  <a:txBody>
                    <a:bodyPr/>
                    <a:lstStyle/>
                    <a:p>
                      <a:pPr algn="l">
                        <a:lnSpc>
                          <a:spcPct val="150000"/>
                        </a:lnSpc>
                      </a:pPr>
                      <a:r>
                        <a:rPr lang="en-US" sz="1200" dirty="0">
                          <a:latin typeface="Times New Roman" pitchFamily="18" charset="0"/>
                          <a:cs typeface="Times New Roman" pitchFamily="18" charset="0"/>
                        </a:rPr>
                        <a:t>Complete Multilingual Neural Machine Translation</a:t>
                      </a:r>
                      <a:endParaRPr lang="en-IN" sz="1200" dirty="0">
                        <a:latin typeface="Times New Roman" pitchFamily="18" charset="0"/>
                        <a:cs typeface="Times New Roman" pitchFamily="18" charset="0"/>
                      </a:endParaRPr>
                    </a:p>
                  </a:txBody>
                  <a:tcPr/>
                </a:tc>
                <a:tc>
                  <a:txBody>
                    <a:bodyPr/>
                    <a:lstStyle/>
                    <a:p>
                      <a:pPr algn="l">
                        <a:lnSpc>
                          <a:spcPct val="150000"/>
                        </a:lnSpc>
                      </a:pPr>
                      <a:r>
                        <a:rPr lang="en-US" sz="1200" dirty="0">
                          <a:latin typeface="Times New Roman" pitchFamily="18" charset="0"/>
                          <a:cs typeface="Times New Roman" pitchFamily="18" charset="0"/>
                        </a:rPr>
                        <a:t>arXiv:2010.10239, </a:t>
                      </a:r>
                      <a:r>
                        <a:rPr lang="en-US" sz="1200" b="0" kern="1200" dirty="0">
                          <a:solidFill>
                            <a:schemeClr val="dk1"/>
                          </a:solidFill>
                          <a:effectLst/>
                          <a:latin typeface="Times New Roman" pitchFamily="18" charset="0"/>
                          <a:ea typeface="+mn-ea"/>
                          <a:cs typeface="Times New Roman" pitchFamily="18" charset="0"/>
                        </a:rPr>
                        <a:t>(2020)</a:t>
                      </a:r>
                      <a:endParaRPr lang="en-IN" sz="1200" dirty="0">
                        <a:latin typeface="Times New Roman" pitchFamily="18" charset="0"/>
                        <a:cs typeface="Times New Roman" pitchFamily="18" charset="0"/>
                      </a:endParaRPr>
                    </a:p>
                  </a:txBody>
                  <a:tcPr/>
                </a:tc>
                <a:tc>
                  <a:txBody>
                    <a:bodyPr/>
                    <a:lstStyle/>
                    <a:p>
                      <a:pPr algn="l">
                        <a:lnSpc>
                          <a:spcPct val="150000"/>
                        </a:lnSpc>
                      </a:pPr>
                      <a:r>
                        <a:rPr lang="en-US" sz="1200" kern="1200" dirty="0">
                          <a:solidFill>
                            <a:schemeClr val="dk1"/>
                          </a:solidFill>
                          <a:latin typeface="Times New Roman" pitchFamily="18" charset="0"/>
                          <a:ea typeface="+mn-ea"/>
                          <a:cs typeface="Times New Roman" pitchFamily="18" charset="0"/>
                        </a:rPr>
                        <a:t>The experiments and analysis demonstrate that </a:t>
                      </a:r>
                      <a:r>
                        <a:rPr lang="en-US" sz="1200" kern="1200" dirty="0" err="1">
                          <a:solidFill>
                            <a:schemeClr val="dk1"/>
                          </a:solidFill>
                          <a:latin typeface="Times New Roman" pitchFamily="18" charset="0"/>
                          <a:ea typeface="+mn-ea"/>
                          <a:cs typeface="Times New Roman" pitchFamily="18" charset="0"/>
                        </a:rPr>
                        <a:t>cMNMT</a:t>
                      </a:r>
                      <a:r>
                        <a:rPr lang="en-US" sz="1200" kern="1200" dirty="0">
                          <a:solidFill>
                            <a:schemeClr val="dk1"/>
                          </a:solidFill>
                          <a:latin typeface="Times New Roman" pitchFamily="18" charset="0"/>
                          <a:ea typeface="+mn-ea"/>
                          <a:cs typeface="Times New Roman" pitchFamily="18" charset="0"/>
                        </a:rPr>
                        <a:t>, with up to 12,432 language pairs, achieves competitive translation quality across all language pairs. The research highlights the effectiveness of leveraging multi-way aligned examples and introduces a scalable model that enhances translation capabilities in multilingual scenarios.</a:t>
                      </a:r>
                      <a:endParaRPr lang="en-IN" sz="1200" kern="1200" dirty="0">
                        <a:solidFill>
                          <a:schemeClr val="dk1"/>
                        </a:solidFill>
                        <a:latin typeface="Times New Roman" pitchFamily="18" charset="0"/>
                        <a:ea typeface="+mn-ea"/>
                        <a:cs typeface="Times New Roman" pitchFamily="18" charset="0"/>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850072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667265" y="524022"/>
          <a:ext cx="11096368" cy="5809956"/>
        </p:xfrm>
        <a:graphic>
          <a:graphicData uri="http://schemas.openxmlformats.org/drawingml/2006/table">
            <a:tbl>
              <a:tblPr firstRow="1" bandRow="1">
                <a:tableStyleId>{5C22544A-7EE6-4342-B048-85BDC9FD1C3A}</a:tableStyleId>
              </a:tblPr>
              <a:tblGrid>
                <a:gridCol w="2774092">
                  <a:extLst>
                    <a:ext uri="{9D8B030D-6E8A-4147-A177-3AD203B41FA5}">
                      <a16:colId xmlns:a16="http://schemas.microsoft.com/office/drawing/2014/main" xmlns="" val="20000"/>
                    </a:ext>
                  </a:extLst>
                </a:gridCol>
                <a:gridCol w="2774092">
                  <a:extLst>
                    <a:ext uri="{9D8B030D-6E8A-4147-A177-3AD203B41FA5}">
                      <a16:colId xmlns:a16="http://schemas.microsoft.com/office/drawing/2014/main" xmlns="" val="20001"/>
                    </a:ext>
                  </a:extLst>
                </a:gridCol>
                <a:gridCol w="1629006">
                  <a:extLst>
                    <a:ext uri="{9D8B030D-6E8A-4147-A177-3AD203B41FA5}">
                      <a16:colId xmlns:a16="http://schemas.microsoft.com/office/drawing/2014/main" xmlns="" val="20002"/>
                    </a:ext>
                  </a:extLst>
                </a:gridCol>
                <a:gridCol w="3919178">
                  <a:extLst>
                    <a:ext uri="{9D8B030D-6E8A-4147-A177-3AD203B41FA5}">
                      <a16:colId xmlns:a16="http://schemas.microsoft.com/office/drawing/2014/main" xmlns="" val="20003"/>
                    </a:ext>
                  </a:extLst>
                </a:gridCol>
              </a:tblGrid>
              <a:tr h="666814">
                <a:tc>
                  <a:txBody>
                    <a:bodyPr/>
                    <a:lstStyle/>
                    <a:p>
                      <a:pPr>
                        <a:lnSpc>
                          <a:spcPct val="150000"/>
                        </a:lnSpc>
                      </a:pPr>
                      <a:r>
                        <a:rPr lang="en-US" sz="1200" dirty="0">
                          <a:latin typeface="Times New Roman" pitchFamily="18" charset="0"/>
                          <a:cs typeface="Times New Roman" pitchFamily="18" charset="0"/>
                        </a:rPr>
                        <a:t>Author</a:t>
                      </a:r>
                      <a:r>
                        <a:rPr lang="en-US" sz="1200" baseline="0" dirty="0">
                          <a:latin typeface="Times New Roman" pitchFamily="18" charset="0"/>
                          <a:cs typeface="Times New Roman" pitchFamily="18" charset="0"/>
                        </a:rPr>
                        <a:t> and Year</a:t>
                      </a:r>
                      <a:endParaRPr lang="en-IN" sz="1200" dirty="0">
                        <a:latin typeface="Times New Roman" pitchFamily="18" charset="0"/>
                        <a:cs typeface="Times New Roman" pitchFamily="18" charset="0"/>
                      </a:endParaRPr>
                    </a:p>
                  </a:txBody>
                  <a:tcPr/>
                </a:tc>
                <a:tc>
                  <a:txBody>
                    <a:bodyPr/>
                    <a:lstStyle/>
                    <a:p>
                      <a:pPr>
                        <a:lnSpc>
                          <a:spcPct val="150000"/>
                        </a:lnSpc>
                      </a:pPr>
                      <a:r>
                        <a:rPr lang="en-US" sz="1200" dirty="0">
                          <a:latin typeface="Times New Roman" pitchFamily="18" charset="0"/>
                          <a:cs typeface="Times New Roman" pitchFamily="18" charset="0"/>
                        </a:rPr>
                        <a:t>Title</a:t>
                      </a:r>
                      <a:endParaRPr lang="en-IN" sz="1200" dirty="0">
                        <a:latin typeface="Times New Roman" pitchFamily="18" charset="0"/>
                        <a:cs typeface="Times New Roman" pitchFamily="18" charset="0"/>
                      </a:endParaRPr>
                    </a:p>
                  </a:txBody>
                  <a:tcPr/>
                </a:tc>
                <a:tc>
                  <a:txBody>
                    <a:bodyPr/>
                    <a:lstStyle/>
                    <a:p>
                      <a:pPr>
                        <a:lnSpc>
                          <a:spcPct val="150000"/>
                        </a:lnSpc>
                      </a:pPr>
                      <a:r>
                        <a:rPr lang="en-US" sz="1200" dirty="0">
                          <a:latin typeface="Times New Roman" pitchFamily="18" charset="0"/>
                          <a:cs typeface="Times New Roman" pitchFamily="18" charset="0"/>
                        </a:rPr>
                        <a:t>Proposed</a:t>
                      </a:r>
                      <a:endParaRPr lang="en-IN" sz="1200" dirty="0">
                        <a:latin typeface="Times New Roman" pitchFamily="18" charset="0"/>
                        <a:cs typeface="Times New Roman" pitchFamily="18" charset="0"/>
                      </a:endParaRPr>
                    </a:p>
                  </a:txBody>
                  <a:tcPr/>
                </a:tc>
                <a:tc>
                  <a:txBody>
                    <a:bodyPr/>
                    <a:lstStyle/>
                    <a:p>
                      <a:pPr>
                        <a:lnSpc>
                          <a:spcPct val="150000"/>
                        </a:lnSpc>
                      </a:pPr>
                      <a:r>
                        <a:rPr lang="en-US" sz="1200" dirty="0">
                          <a:latin typeface="Times New Roman" pitchFamily="18" charset="0"/>
                          <a:cs typeface="Times New Roman" pitchFamily="18" charset="0"/>
                        </a:rPr>
                        <a:t>Outcomes</a:t>
                      </a:r>
                      <a:endParaRPr lang="en-IN" sz="1200" dirty="0">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2571571">
                <a:tc>
                  <a:txBody>
                    <a:bodyPr/>
                    <a:lstStyle/>
                    <a:p>
                      <a:pPr>
                        <a:lnSpc>
                          <a:spcPct val="150000"/>
                        </a:lnSpc>
                      </a:pPr>
                      <a:r>
                        <a:rPr lang="fr-FR" sz="1200" dirty="0">
                          <a:latin typeface="Times New Roman" pitchFamily="18" charset="0"/>
                          <a:cs typeface="Times New Roman" pitchFamily="18" charset="0"/>
                        </a:rPr>
                        <a:t>Alexandre Berard, Olivier </a:t>
                      </a:r>
                      <a:r>
                        <a:rPr lang="fr-FR" sz="1200" dirty="0" err="1">
                          <a:latin typeface="Times New Roman" pitchFamily="18" charset="0"/>
                          <a:cs typeface="Times New Roman" pitchFamily="18" charset="0"/>
                        </a:rPr>
                        <a:t>Pietquin</a:t>
                      </a:r>
                      <a:r>
                        <a:rPr lang="fr-FR" sz="1200" dirty="0">
                          <a:latin typeface="Times New Roman" pitchFamily="18" charset="0"/>
                          <a:cs typeface="Times New Roman" pitchFamily="18" charset="0"/>
                        </a:rPr>
                        <a:t>, Christophe Servan, Laurent Besacier </a:t>
                      </a:r>
                      <a:endParaRPr lang="en-IN" sz="1200" dirty="0">
                        <a:latin typeface="Times New Roman" pitchFamily="18" charset="0"/>
                        <a:cs typeface="Times New Roman" pitchFamily="18" charset="0"/>
                      </a:endParaRPr>
                    </a:p>
                  </a:txBody>
                  <a:tcPr/>
                </a:tc>
                <a:tc>
                  <a:txBody>
                    <a:bodyPr/>
                    <a:lstStyle/>
                    <a:p>
                      <a:pPr>
                        <a:lnSpc>
                          <a:spcPct val="150000"/>
                        </a:lnSpc>
                      </a:pPr>
                      <a:r>
                        <a:rPr lang="en-US" sz="1200" b="0" kern="1200" dirty="0">
                          <a:solidFill>
                            <a:schemeClr val="dk1"/>
                          </a:solidFill>
                          <a:effectLst/>
                          <a:latin typeface="Times New Roman" pitchFamily="18" charset="0"/>
                          <a:ea typeface="+mn-ea"/>
                          <a:cs typeface="Times New Roman" pitchFamily="18" charset="0"/>
                        </a:rPr>
                        <a:t> Listen and Translate A Proof of Concept for End-to-End Speech-to-Text Translation.</a:t>
                      </a:r>
                      <a:endParaRPr lang="en-IN" sz="1200" b="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200" dirty="0" err="1">
                          <a:latin typeface="Times New Roman" pitchFamily="18" charset="0"/>
                          <a:cs typeface="Times New Roman" pitchFamily="18" charset="0"/>
                        </a:rPr>
                        <a:t>arXiv</a:t>
                      </a:r>
                      <a:r>
                        <a:rPr lang="en-US" sz="1200" dirty="0">
                          <a:latin typeface="Times New Roman" pitchFamily="18" charset="0"/>
                          <a:cs typeface="Times New Roman" pitchFamily="18" charset="0"/>
                        </a:rPr>
                        <a:t>, (2016)</a:t>
                      </a:r>
                      <a:endParaRPr lang="en-IN" sz="1200" dirty="0">
                        <a:latin typeface="Times New Roman" pitchFamily="18" charset="0"/>
                        <a:cs typeface="Times New Roman" pitchFamily="18" charset="0"/>
                      </a:endParaRPr>
                    </a:p>
                  </a:txBody>
                  <a:tcPr/>
                </a:tc>
                <a:tc>
                  <a:txBody>
                    <a:bodyPr/>
                    <a:lstStyle/>
                    <a:p>
                      <a:pPr marL="0" algn="l" defTabSz="914400" rtl="0" eaLnBrk="1" latinLnBrk="0" hangingPunct="1">
                        <a:lnSpc>
                          <a:spcPct val="150000"/>
                        </a:lnSpc>
                      </a:pPr>
                      <a:r>
                        <a:rPr lang="en-US" sz="1200" kern="1200" dirty="0">
                          <a:solidFill>
                            <a:schemeClr val="dk1"/>
                          </a:solidFill>
                          <a:latin typeface="Times New Roman" pitchFamily="18" charset="0"/>
                          <a:ea typeface="+mn-ea"/>
                          <a:cs typeface="Times New Roman" pitchFamily="18" charset="0"/>
                        </a:rPr>
                        <a:t>The outcomes of this research suggest that end-to-end approaches for speech-to-text translation have the potential to reshape data collection practices. The proposed model opens avenues for collecting data by having bilingual speakers articulate speech directly in the source language corresponding to target language text utterances. This shift in approach is particularly advantageous for languages without standardized spelling or written forms.</a:t>
                      </a:r>
                      <a:endParaRPr lang="en-IN" sz="1200" kern="1200" dirty="0">
                        <a:solidFill>
                          <a:schemeClr val="dk1"/>
                        </a:solidFill>
                        <a:latin typeface="Times New Roman" pitchFamily="18" charset="0"/>
                        <a:ea typeface="+mn-ea"/>
                        <a:cs typeface="Times New Roman" pitchFamily="18" charset="0"/>
                      </a:endParaRPr>
                    </a:p>
                  </a:txBody>
                  <a:tcPr/>
                </a:tc>
                <a:extLst>
                  <a:ext uri="{0D108BD9-81ED-4DB2-BD59-A6C34878D82A}">
                    <a16:rowId xmlns:a16="http://schemas.microsoft.com/office/drawing/2014/main" xmlns="" val="10001"/>
                  </a:ext>
                </a:extLst>
              </a:tr>
              <a:tr h="2571571">
                <a:tc>
                  <a:txBody>
                    <a:bodyPr/>
                    <a:lstStyle/>
                    <a:p>
                      <a:pPr>
                        <a:lnSpc>
                          <a:spcPct val="150000"/>
                        </a:lnSpc>
                      </a:pPr>
                      <a:r>
                        <a:rPr lang="en-US" sz="1200" dirty="0" err="1">
                          <a:latin typeface="Times New Roman" pitchFamily="18" charset="0"/>
                          <a:cs typeface="Times New Roman" pitchFamily="18" charset="0"/>
                        </a:rPr>
                        <a:t>Surangika</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Ranathunga</a:t>
                      </a:r>
                      <a:r>
                        <a:rPr lang="en-US" sz="1200" dirty="0">
                          <a:latin typeface="Times New Roman" pitchFamily="18" charset="0"/>
                          <a:cs typeface="Times New Roman" pitchFamily="18" charset="0"/>
                        </a:rPr>
                        <a:t>, En-</a:t>
                      </a:r>
                      <a:r>
                        <a:rPr lang="en-US" sz="1200" dirty="0" err="1">
                          <a:latin typeface="Times New Roman" pitchFamily="18" charset="0"/>
                          <a:cs typeface="Times New Roman" pitchFamily="18" charset="0"/>
                        </a:rPr>
                        <a:t>Shiun</a:t>
                      </a:r>
                      <a:r>
                        <a:rPr lang="en-US" sz="1200" dirty="0">
                          <a:latin typeface="Times New Roman" pitchFamily="18" charset="0"/>
                          <a:cs typeface="Times New Roman" pitchFamily="18" charset="0"/>
                        </a:rPr>
                        <a:t> Annie Lee, Marjana </a:t>
                      </a:r>
                      <a:r>
                        <a:rPr lang="en-US" sz="1200" dirty="0" err="1">
                          <a:latin typeface="Times New Roman" pitchFamily="18" charset="0"/>
                          <a:cs typeface="Times New Roman" pitchFamily="18" charset="0"/>
                        </a:rPr>
                        <a:t>Prifti</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Skenduli</a:t>
                      </a:r>
                      <a:r>
                        <a:rPr lang="en-US" sz="1200" dirty="0">
                          <a:latin typeface="Times New Roman" pitchFamily="18" charset="0"/>
                          <a:cs typeface="Times New Roman" pitchFamily="18" charset="0"/>
                        </a:rPr>
                        <a:t>, Ravi Shekhar, Mehreen Alam, </a:t>
                      </a:r>
                      <a:r>
                        <a:rPr lang="en-US" sz="1200" dirty="0" err="1">
                          <a:latin typeface="Times New Roman" pitchFamily="18" charset="0"/>
                          <a:cs typeface="Times New Roman" pitchFamily="18" charset="0"/>
                        </a:rPr>
                        <a:t>Rishemjit</a:t>
                      </a:r>
                      <a:r>
                        <a:rPr lang="en-US" sz="1200" dirty="0">
                          <a:latin typeface="Times New Roman" pitchFamily="18" charset="0"/>
                          <a:cs typeface="Times New Roman" pitchFamily="18" charset="0"/>
                        </a:rPr>
                        <a:t> Kaur </a:t>
                      </a:r>
                      <a:endParaRPr lang="en-IN" sz="1200" dirty="0">
                        <a:latin typeface="Times New Roman" pitchFamily="18" charset="0"/>
                        <a:cs typeface="Times New Roman" pitchFamily="18" charset="0"/>
                      </a:endParaRPr>
                    </a:p>
                  </a:txBody>
                  <a:tcPr/>
                </a:tc>
                <a:tc>
                  <a:txBody>
                    <a:bodyPr/>
                    <a:lstStyle/>
                    <a:p>
                      <a:pPr>
                        <a:lnSpc>
                          <a:spcPct val="150000"/>
                        </a:lnSpc>
                      </a:pPr>
                      <a:r>
                        <a:rPr lang="en-US" sz="1200" dirty="0">
                          <a:latin typeface="Times New Roman" pitchFamily="18" charset="0"/>
                          <a:cs typeface="Times New Roman" pitchFamily="18" charset="0"/>
                        </a:rPr>
                        <a:t>Neural Machine Translation for Low-resource Languages</a:t>
                      </a:r>
                      <a:endParaRPr lang="en-IN" sz="12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200" dirty="0" err="1">
                          <a:latin typeface="Times New Roman" pitchFamily="18" charset="0"/>
                          <a:cs typeface="Times New Roman" pitchFamily="18" charset="0"/>
                        </a:rPr>
                        <a:t>arXiv</a:t>
                      </a:r>
                      <a:r>
                        <a:rPr lang="en-US" sz="1200" dirty="0">
                          <a:latin typeface="Times New Roman" pitchFamily="18" charset="0"/>
                          <a:cs typeface="Times New Roman" pitchFamily="18" charset="0"/>
                        </a:rPr>
                        <a:t>, (2023)</a:t>
                      </a:r>
                      <a:endParaRPr lang="en-IN" sz="1200" dirty="0">
                        <a:latin typeface="Times New Roman" pitchFamily="18" charset="0"/>
                        <a:cs typeface="Times New Roman" pitchFamily="18" charset="0"/>
                      </a:endParaRPr>
                    </a:p>
                  </a:txBody>
                  <a:tcPr/>
                </a:tc>
                <a:tc>
                  <a:txBody>
                    <a:bodyPr/>
                    <a:lstStyle/>
                    <a:p>
                      <a:pPr>
                        <a:lnSpc>
                          <a:spcPct val="150000"/>
                        </a:lnSpc>
                      </a:pPr>
                      <a:r>
                        <a:rPr lang="en-US" sz="1200" kern="1200" dirty="0">
                          <a:solidFill>
                            <a:schemeClr val="dk1"/>
                          </a:solidFill>
                          <a:latin typeface="Times New Roman" pitchFamily="18" charset="0"/>
                          <a:ea typeface="+mn-ea"/>
                          <a:cs typeface="Times New Roman" pitchFamily="18" charset="0"/>
                        </a:rPr>
                        <a:t>The outcomes of this survey shed light on the evolving landscape of NMT, particularly in the context of low-resource languages. By synthesizing current research trends, the article contributes to the identification of effective NMT techniques for diverse LRL data scenarios. The recommendations presented aim to inspire continued research efforts, fostering advancements in addressing the unique challenges posed by low-resource language pairs in the realm of Neural Machine Translation.</a:t>
                      </a:r>
                      <a:endParaRPr lang="en-IN" sz="1200" kern="1200" dirty="0">
                        <a:solidFill>
                          <a:schemeClr val="dk1"/>
                        </a:solidFill>
                        <a:latin typeface="Times New Roman" pitchFamily="18" charset="0"/>
                        <a:ea typeface="+mn-ea"/>
                        <a:cs typeface="Times New Roman" pitchFamily="18" charset="0"/>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286412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9FB1E54-BF25-BDAD-5713-646FAE800891}"/>
              </a:ext>
            </a:extLst>
          </p:cNvPr>
          <p:cNvSpPr txBox="1"/>
          <p:nvPr/>
        </p:nvSpPr>
        <p:spPr>
          <a:xfrm>
            <a:off x="739346" y="505106"/>
            <a:ext cx="10713308" cy="4962064"/>
          </a:xfrm>
          <a:prstGeom prst="rect">
            <a:avLst/>
          </a:prstGeom>
          <a:noFill/>
        </p:spPr>
        <p:txBody>
          <a:bodyPr wrap="square">
            <a:spAutoFit/>
          </a:bodyPr>
          <a:lstStyle/>
          <a:p>
            <a:pPr marL="0" marR="0" algn="ctr">
              <a:lnSpc>
                <a:spcPct val="15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IN"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EXISTING METHOD</a:t>
            </a:r>
            <a:endParaRPr lang="en-US" sz="20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The conventional approach to video translation involved manual processes, including hiring translators, synchronizing translations with video content, and addressing cultural nuances. This method faced challenges such as high costs, time consumption, and scalability issues, hindering timely and efficient translation.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Limitations: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Manual Translation:</a:t>
            </a:r>
            <a:r>
              <a:rPr lang="en-IN" sz="1800"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 Labor-intensive and time-consuming manual translation processes.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Synchronization Challenges</a:t>
            </a:r>
            <a:r>
              <a:rPr lang="en-IN" sz="1800"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 Difficulty in achieving perfect synchronization of translated text with video scenes.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Cultural Adaptation:</a:t>
            </a:r>
            <a:r>
              <a:rPr lang="en-IN" sz="1800"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 Requirement for careful consideration of cultural nuances during translation.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Limited Scalability:</a:t>
            </a:r>
            <a:r>
              <a:rPr lang="en-IN" sz="1800"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 Inability to easily scale for multiple languages or a large volume of content.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5445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B9AB829-2480-4E9C-6087-23255D4A16E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xmlns="" id="{4AB9848D-FB64-C9A4-D64A-0B89BF2AA509}"/>
              </a:ext>
            </a:extLst>
          </p:cNvPr>
          <p:cNvSpPr txBox="1"/>
          <p:nvPr/>
        </p:nvSpPr>
        <p:spPr>
          <a:xfrm>
            <a:off x="739346" y="505106"/>
            <a:ext cx="10713308" cy="4131067"/>
          </a:xfrm>
          <a:prstGeom prst="rect">
            <a:avLst/>
          </a:prstGeom>
          <a:noFill/>
        </p:spPr>
        <p:txBody>
          <a:bodyPr wrap="square">
            <a:spAutoFit/>
          </a:bodyPr>
          <a:lstStyle/>
          <a:p>
            <a:pPr marL="0" marR="0" algn="ctr">
              <a:lnSpc>
                <a:spcPct val="15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IN"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EXISTING METHOD</a:t>
            </a:r>
            <a:endParaRPr lang="en-US" sz="20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High Costs:</a:t>
            </a:r>
            <a:r>
              <a:rPr lang="en-IN" sz="1800"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 Financial burden associated with human translation services.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Time-Consuming:</a:t>
            </a:r>
            <a:r>
              <a:rPr lang="en-IN" sz="1800"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 Delays in the delivery of translated content affecting timely releases.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Quality Control:</a:t>
            </a:r>
            <a:r>
              <a:rPr lang="en-IN" sz="1800"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 Challenges in maintaining consistent translation quality across diverse contexts.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Proposed Improvements: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rgbClr val="0F0F0F"/>
                </a:solidFill>
                <a:effectLst/>
                <a:latin typeface="Times New Roman" panose="02020603050405020304" pitchFamily="18" charset="0"/>
                <a:ea typeface="Times New Roman" panose="02020603050405020304" pitchFamily="18" charset="0"/>
                <a:cs typeface="Times New Roman" panose="02020603050405020304" pitchFamily="18" charset="0"/>
              </a:rPr>
              <a:t>The proposed software aims to revolutionize video translation by introducing automation, scalability, real-time capabilities, and a user-friendly interface. This innovative approach addresses existing limitations, making video translation more efficient, accessible, and adaptable to diverse linguistic and cultural contexts.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4350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42B5B8F-BD58-489F-4F85-E9BD77852992}"/>
              </a:ext>
            </a:extLst>
          </p:cNvPr>
          <p:cNvSpPr txBox="1"/>
          <p:nvPr/>
        </p:nvSpPr>
        <p:spPr>
          <a:xfrm>
            <a:off x="410307" y="1196850"/>
            <a:ext cx="11596467" cy="4885120"/>
          </a:xfrm>
          <a:prstGeom prst="rect">
            <a:avLst/>
          </a:prstGeom>
          <a:noFill/>
        </p:spPr>
        <p:txBody>
          <a:bodyPr wrap="square">
            <a:spAutoFit/>
          </a:bodyPr>
          <a:lstStyle/>
          <a:p>
            <a:pPr marL="0" marR="0" algn="ctr">
              <a:lnSpc>
                <a:spcPct val="150000"/>
              </a:lnSpc>
              <a:spcBef>
                <a:spcPts val="0"/>
              </a:spcBef>
              <a:spcAft>
                <a:spcPts val="1000"/>
              </a:spcAft>
            </a:pPr>
            <a:r>
              <a:rPr lang="en-US" sz="2400" b="1" dirty="0">
                <a:solidFill>
                  <a:schemeClr val="accent6"/>
                </a:solidFill>
                <a:effectLst/>
                <a:latin typeface="Times New Roman" panose="02020603050405020304" pitchFamily="18" charset="0"/>
                <a:ea typeface="Calibri" panose="020F0502020204030204" pitchFamily="34" charset="0"/>
              </a:rPr>
              <a:t>DISADVANTAGES</a:t>
            </a:r>
            <a:endParaRPr lang="en-US" sz="2800" dirty="0">
              <a:solidFill>
                <a:schemeClr val="accent6"/>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Manual Feature Engineering: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Traditional methods often require the manual extraction and selection of audio features, which can be time-consuming and may not capture all relevant information in complex audio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Limited Adaptability: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These methods may have limited adaptability to varying audio patterns and may struggle to generalize well to diverse sound environments.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Labeling</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and Data Requirements: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Traditional approaches heavily rely on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labeled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datasets for supervised learning, which can be expensive and time-intensive to create, especially for large-scale applications.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Difficulty with Noisy Data: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Handling noisy or unstructured audio data is challenging for traditional methods, as they may not effectively filter out irrelevant information or cope with background noise.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Suboptimal Performance: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 comparison to deep learning models like CNN,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ResNet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traditional approaches may achieve suboptimal performance, particularly when dealing with large and complex audio datasets.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9825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9A1BEB5-F447-6E1F-44BA-67B6780DA63E}"/>
              </a:ext>
            </a:extLst>
          </p:cNvPr>
          <p:cNvSpPr txBox="1"/>
          <p:nvPr/>
        </p:nvSpPr>
        <p:spPr>
          <a:xfrm>
            <a:off x="617838" y="1318418"/>
            <a:ext cx="10775092" cy="2412455"/>
          </a:xfrm>
          <a:prstGeom prst="rect">
            <a:avLst/>
          </a:prstGeom>
          <a:noFill/>
        </p:spPr>
        <p:txBody>
          <a:bodyPr wrap="square">
            <a:spAutoFit/>
          </a:bodyPr>
          <a:lstStyle/>
          <a:p>
            <a:pPr marL="0" marR="0" algn="ctr">
              <a:lnSpc>
                <a:spcPct val="150000"/>
              </a:lnSpc>
              <a:spcBef>
                <a:spcPts val="0"/>
              </a:spcBef>
              <a:spcAft>
                <a:spcPts val="0"/>
              </a:spcAft>
            </a:pPr>
            <a:r>
              <a:rPr lang="en-IN"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PROPOSED SYSTEM</a:t>
            </a:r>
            <a:endParaRPr lang="en-US" sz="24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1200"/>
              </a:spcBef>
              <a:spcAft>
                <a:spcPts val="1000"/>
              </a:spcAft>
            </a:pPr>
            <a:r>
              <a:rPr lang="en-US" sz="1800" dirty="0">
                <a:solidFill>
                  <a:srgbClr val="000000"/>
                </a:solidFill>
                <a:effectLst/>
                <a:latin typeface="Times New Roman" panose="02020603050405020304" pitchFamily="18" charset="0"/>
                <a:ea typeface="Calibri" panose="020F0502020204030204" pitchFamily="34" charset="0"/>
              </a:rPr>
              <a:t>The software aims to revolutionize video translation from English to various Indian languages. Key features include advanced language processing for accuracy, a user-friendly interface, support for multiple languages, real-time translation, adaptive language models, platform compatibility, and robust privacy measures. The agile development approach ensures continuous improvement and user satisfaction.</a:t>
            </a:r>
            <a:endParaRPr lang="en-US" sz="1800" dirty="0">
              <a:solidFill>
                <a:srgbClr val="333333"/>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04544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BB5429E-732F-2DF5-FD0A-DB29522025DD}"/>
              </a:ext>
            </a:extLst>
          </p:cNvPr>
          <p:cNvSpPr txBox="1"/>
          <p:nvPr/>
        </p:nvSpPr>
        <p:spPr>
          <a:xfrm>
            <a:off x="419686" y="0"/>
            <a:ext cx="11352628" cy="6547113"/>
          </a:xfrm>
          <a:prstGeom prst="rect">
            <a:avLst/>
          </a:prstGeom>
          <a:noFill/>
        </p:spPr>
        <p:txBody>
          <a:bodyPr wrap="square">
            <a:spAutoFit/>
          </a:bodyPr>
          <a:lstStyle/>
          <a:p>
            <a:pPr marL="0" marR="0" algn="ctr">
              <a:lnSpc>
                <a:spcPct val="150000"/>
              </a:lnSpc>
              <a:spcBef>
                <a:spcPts val="1200"/>
              </a:spcBef>
              <a:spcAft>
                <a:spcPts val="1000"/>
              </a:spcAft>
            </a:pPr>
            <a:r>
              <a:rPr lang="en-US" sz="2400" b="1" dirty="0">
                <a:solidFill>
                  <a:schemeClr val="accent6"/>
                </a:solidFill>
                <a:effectLst/>
                <a:latin typeface="Times New Roman" panose="02020603050405020304" pitchFamily="18" charset="0"/>
                <a:ea typeface="Calibri" panose="020F0502020204030204" pitchFamily="34" charset="0"/>
              </a:rPr>
              <a:t>ADVANTAGES</a:t>
            </a:r>
            <a:endParaRPr lang="en-US" sz="2800" dirty="0">
              <a:solidFill>
                <a:schemeClr val="accent6"/>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Accurate Language Processing: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software utilizes advanced language processing algorithms, ensuring precise and contextually relevant translations.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User-Friendly Interface: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 seamless and intuitive interface allows users to navigate and use the software effortlessly, promoting accessibility.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Multi-Language Support: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software supports translation into various Indian languages, facilitating broader audience reach and cultural inclusivity.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Real-Time Translation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Real-time translation capabilities enable users to experience immediate language conversion during video playback.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Adaptive Language Models: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software employs adaptive language models, continuously learning and improving translation accuracy over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Platform Compatibility: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Designed to be compatible with multiple platforms, users can access the software on diverse devices, enhancing convenience.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Robust Privacy Measures: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Stringent privacy measures are implemented to safeguard user data, ensuring a secure and confidential translation experience.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31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2B75759-8E58-5161-489F-F0B6D541A9CF}"/>
              </a:ext>
            </a:extLst>
          </p:cNvPr>
          <p:cNvSpPr txBox="1"/>
          <p:nvPr/>
        </p:nvSpPr>
        <p:spPr>
          <a:xfrm>
            <a:off x="4328746" y="421829"/>
            <a:ext cx="3534507" cy="461665"/>
          </a:xfrm>
          <a:prstGeom prst="rect">
            <a:avLst/>
          </a:prstGeom>
          <a:noFill/>
        </p:spPr>
        <p:txBody>
          <a:bodyPr wrap="square">
            <a:spAutoFit/>
          </a:bodyPr>
          <a:lstStyle/>
          <a:p>
            <a:r>
              <a:rPr lang="en-US" sz="2400" dirty="0">
                <a:solidFill>
                  <a:schemeClr val="accent6"/>
                </a:solidFill>
              </a:rPr>
              <a:t>PROJECT FLOW</a:t>
            </a:r>
          </a:p>
        </p:txBody>
      </p:sp>
      <p:pic>
        <p:nvPicPr>
          <p:cNvPr id="3" name="Picture 2">
            <a:extLst>
              <a:ext uri="{FF2B5EF4-FFF2-40B4-BE49-F238E27FC236}">
                <a16:creationId xmlns:a16="http://schemas.microsoft.com/office/drawing/2014/main" xmlns="" id="{9301F6EB-A1D4-D331-7A7E-E70EB009854B}"/>
              </a:ext>
            </a:extLst>
          </p:cNvPr>
          <p:cNvPicPr>
            <a:picLocks noChangeAspect="1"/>
          </p:cNvPicPr>
          <p:nvPr/>
        </p:nvPicPr>
        <p:blipFill>
          <a:blip r:embed="rId2"/>
          <a:stretch>
            <a:fillRect/>
          </a:stretch>
        </p:blipFill>
        <p:spPr>
          <a:xfrm>
            <a:off x="2335427" y="1023937"/>
            <a:ext cx="5362832" cy="5562214"/>
          </a:xfrm>
          <a:prstGeom prst="rect">
            <a:avLst/>
          </a:prstGeom>
        </p:spPr>
      </p:pic>
    </p:spTree>
    <p:extLst>
      <p:ext uri="{BB962C8B-B14F-4D97-AF65-F5344CB8AC3E}">
        <p14:creationId xmlns:p14="http://schemas.microsoft.com/office/powerpoint/2010/main" val="1899464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D34B92A-03CD-588D-03CC-9C378EC01484}"/>
              </a:ext>
            </a:extLst>
          </p:cNvPr>
          <p:cNvSpPr txBox="1"/>
          <p:nvPr/>
        </p:nvSpPr>
        <p:spPr>
          <a:xfrm>
            <a:off x="2096086" y="2489982"/>
            <a:ext cx="7823555" cy="1133965"/>
          </a:xfrm>
          <a:prstGeom prst="rect">
            <a:avLst/>
          </a:prstGeom>
          <a:noFill/>
        </p:spPr>
        <p:txBody>
          <a:bodyPr wrap="square">
            <a:spAutoFit/>
          </a:bodyPr>
          <a:lstStyle/>
          <a:p>
            <a:pPr algn="ctr">
              <a:lnSpc>
                <a:spcPct val="150000"/>
              </a:lnSpc>
            </a:pPr>
            <a:r>
              <a:rPr lang="en-US" sz="2400" b="1" dirty="0" smtClean="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Development Of Multilingual Video Dubbing Software For Indian Regional Languages Using NLP</a:t>
            </a:r>
            <a:endParaRPr lang="en-US"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766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CC6A18A-EF3A-2E64-CE6D-0C8C64880809}"/>
              </a:ext>
            </a:extLst>
          </p:cNvPr>
          <p:cNvSpPr txBox="1"/>
          <p:nvPr/>
        </p:nvSpPr>
        <p:spPr>
          <a:xfrm>
            <a:off x="402451" y="534572"/>
            <a:ext cx="11789549" cy="5957400"/>
          </a:xfrm>
          <a:prstGeom prst="rect">
            <a:avLst/>
          </a:prstGeom>
          <a:noFill/>
        </p:spPr>
        <p:txBody>
          <a:bodyPr wrap="square">
            <a:spAutoFit/>
          </a:bodyPr>
          <a:lstStyle/>
          <a:p>
            <a:pPr marL="0" marR="0" algn="just">
              <a:lnSpc>
                <a:spcPct val="150000"/>
              </a:lnSpc>
              <a:spcBef>
                <a:spcPts val="0"/>
              </a:spcBef>
              <a:spcAft>
                <a:spcPts val="0"/>
              </a:spcAft>
              <a:tabLst>
                <a:tab pos="762000" algn="l"/>
                <a:tab pos="3522345" algn="ctr"/>
              </a:tabLst>
            </a:pPr>
            <a:r>
              <a:rPr lang="en-IN" sz="16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HARDWARE REQUIREMENTS</a:t>
            </a:r>
          </a:p>
          <a:p>
            <a:pPr marL="0" marR="0" algn="just">
              <a:lnSpc>
                <a:spcPct val="150000"/>
              </a:lnSpc>
              <a:spcBef>
                <a:spcPts val="0"/>
              </a:spcBef>
              <a:spcAft>
                <a:spcPts val="0"/>
              </a:spcAft>
              <a:tabLst>
                <a:tab pos="762000" algn="l"/>
                <a:tab pos="3522345" algn="ctr"/>
              </a:tabLst>
            </a:pP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Processor		- I3/Intel Processor</a:t>
            </a:r>
          </a:p>
          <a:p>
            <a:pPr marL="0" marR="0" algn="just">
              <a:lnSpc>
                <a:spcPct val="150000"/>
              </a:lnSpc>
              <a:spcBef>
                <a:spcPts val="0"/>
              </a:spcBef>
              <a:spcAft>
                <a:spcPts val="0"/>
              </a:spcAft>
              <a:tabLst>
                <a:tab pos="762000" algn="l"/>
                <a:tab pos="3522345" algn="ctr"/>
              </a:tabLst>
            </a:pP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Hard Disk		- 160GB</a:t>
            </a:r>
          </a:p>
          <a:p>
            <a:pPr marL="0" marR="0" algn="just">
              <a:lnSpc>
                <a:spcPct val="150000"/>
              </a:lnSpc>
              <a:spcBef>
                <a:spcPts val="0"/>
              </a:spcBef>
              <a:spcAft>
                <a:spcPts val="0"/>
              </a:spcAft>
              <a:tabLst>
                <a:tab pos="762000" algn="l"/>
                <a:tab pos="3522345" algn="ctr"/>
              </a:tabLst>
            </a:pP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Key Board		- Standard Windows Keyboard</a:t>
            </a:r>
          </a:p>
          <a:p>
            <a:pPr marL="0" marR="0" algn="just">
              <a:lnSpc>
                <a:spcPct val="150000"/>
              </a:lnSpc>
              <a:spcBef>
                <a:spcPts val="0"/>
              </a:spcBef>
              <a:spcAft>
                <a:spcPts val="0"/>
              </a:spcAft>
              <a:tabLst>
                <a:tab pos="762000" algn="l"/>
                <a:tab pos="3522345" algn="ctr"/>
              </a:tabLst>
            </a:pP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Mouse			- Two or Three Button Mouse</a:t>
            </a:r>
          </a:p>
          <a:p>
            <a:pPr marL="0" marR="0" algn="just">
              <a:lnSpc>
                <a:spcPct val="150000"/>
              </a:lnSpc>
              <a:spcBef>
                <a:spcPts val="0"/>
              </a:spcBef>
              <a:spcAft>
                <a:spcPts val="0"/>
              </a:spcAft>
              <a:tabLst>
                <a:tab pos="762000" algn="l"/>
                <a:tab pos="3522345" algn="ctr"/>
              </a:tabLst>
            </a:pP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Monitor		                  - SVGA</a:t>
            </a:r>
          </a:p>
          <a:p>
            <a:pPr marL="0" marR="0" algn="just">
              <a:lnSpc>
                <a:spcPct val="150000"/>
              </a:lnSpc>
              <a:spcBef>
                <a:spcPts val="0"/>
              </a:spcBef>
              <a:spcAft>
                <a:spcPts val="0"/>
              </a:spcAft>
              <a:tabLst>
                <a:tab pos="762000" algn="l"/>
                <a:tab pos="3522345" algn="ctr"/>
              </a:tabLst>
            </a:pP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RAM			- 8GB</a:t>
            </a:r>
          </a:p>
          <a:p>
            <a:pPr marL="0" marR="0" algn="just">
              <a:lnSpc>
                <a:spcPct val="150000"/>
              </a:lnSpc>
              <a:spcBef>
                <a:spcPts val="0"/>
              </a:spcBef>
              <a:spcAft>
                <a:spcPts val="0"/>
              </a:spcAft>
              <a:tabLst>
                <a:tab pos="762000" algn="l"/>
                <a:tab pos="3522345" algn="ctr"/>
              </a:tabLst>
            </a:pPr>
            <a:r>
              <a:rPr lang="en-IN" sz="16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SOFTWARE REQUIREMENTS:</a:t>
            </a:r>
          </a:p>
          <a:p>
            <a:pPr marL="0" marR="0" algn="just">
              <a:lnSpc>
                <a:spcPct val="150000"/>
              </a:lnSpc>
              <a:spcBef>
                <a:spcPts val="0"/>
              </a:spcBef>
              <a:spcAft>
                <a:spcPts val="0"/>
              </a:spcAft>
              <a:tabLst>
                <a:tab pos="762000" algn="l"/>
                <a:tab pos="3522345" algn="ctr"/>
              </a:tabLst>
            </a:pP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p>
          <a:p>
            <a:pPr marL="0" marR="0" algn="just">
              <a:lnSpc>
                <a:spcPct val="150000"/>
              </a:lnSpc>
              <a:spcBef>
                <a:spcPts val="0"/>
              </a:spcBef>
              <a:spcAft>
                <a:spcPts val="0"/>
              </a:spcAft>
              <a:tabLst>
                <a:tab pos="762000" algn="l"/>
                <a:tab pos="3522345" algn="ctr"/>
              </a:tabLst>
            </a:pP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Server side Script		:  HTML, CSS, Bootstrap &amp; JS</a:t>
            </a:r>
          </a:p>
          <a:p>
            <a:pPr marL="0" marR="0" algn="just">
              <a:lnSpc>
                <a:spcPct val="150000"/>
              </a:lnSpc>
              <a:spcBef>
                <a:spcPts val="0"/>
              </a:spcBef>
              <a:spcAft>
                <a:spcPts val="0"/>
              </a:spcAft>
              <a:tabLst>
                <a:tab pos="762000" algn="l"/>
                <a:tab pos="3522345" algn="ctr"/>
              </a:tabLst>
            </a:pP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Programming Language	                    :  Python</a:t>
            </a:r>
          </a:p>
          <a:p>
            <a:pPr marL="0" marR="0" algn="just">
              <a:lnSpc>
                <a:spcPct val="150000"/>
              </a:lnSpc>
              <a:spcBef>
                <a:spcPts val="0"/>
              </a:spcBef>
              <a:spcAft>
                <a:spcPts val="0"/>
              </a:spcAft>
              <a:tabLst>
                <a:tab pos="762000" algn="l"/>
                <a:tab pos="3522345" algn="ctr"/>
              </a:tabLst>
            </a:pP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Libraries			:  Flask, Pandas, </a:t>
            </a:r>
            <a:r>
              <a:rPr lang="en-US"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Pandas, </a:t>
            </a:r>
            <a:r>
              <a:rPr lang="en-US" sz="1600"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Librosa</a:t>
            </a:r>
            <a:r>
              <a:rPr lang="en-US"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GTTS, </a:t>
            </a:r>
            <a:r>
              <a:rPr lang="en-US" sz="1600"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moviepy</a:t>
            </a:r>
            <a:r>
              <a:rPr lang="en-US"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speech_recognition</a:t>
            </a:r>
            <a:r>
              <a:rPr lang="en-US" sz="16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googletrans</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tabLst>
                <a:tab pos="762000" algn="l"/>
                <a:tab pos="3522345" algn="ctr"/>
              </a:tabLst>
            </a:pP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IDE/Workbench		:  </a:t>
            </a:r>
            <a:r>
              <a:rPr lang="en-IN" sz="16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VSCODE</a:t>
            </a:r>
            <a:endPar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tabLst>
                <a:tab pos="762000" algn="l"/>
                <a:tab pos="3522345" algn="ctr"/>
              </a:tabLst>
            </a:pP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Technology		:  Python 3.6+</a:t>
            </a:r>
          </a:p>
          <a:p>
            <a:pPr marL="0" marR="0" algn="just">
              <a:lnSpc>
                <a:spcPct val="150000"/>
              </a:lnSpc>
              <a:spcBef>
                <a:spcPts val="0"/>
              </a:spcBef>
              <a:spcAft>
                <a:spcPts val="0"/>
              </a:spcAft>
              <a:tabLst>
                <a:tab pos="762000" algn="l"/>
                <a:tab pos="3522345" algn="ctr"/>
              </a:tabLst>
            </a:pP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Server Deployment		:  </a:t>
            </a:r>
            <a:r>
              <a:rPr lang="en-IN" sz="1600"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Xampp</a:t>
            </a: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Server</a:t>
            </a:r>
          </a:p>
          <a:p>
            <a:pPr marL="0" marR="0" algn="just">
              <a:lnSpc>
                <a:spcPct val="150000"/>
              </a:lnSpc>
              <a:spcBef>
                <a:spcPts val="0"/>
              </a:spcBef>
              <a:spcAft>
                <a:spcPts val="0"/>
              </a:spcAft>
              <a:tabLst>
                <a:tab pos="762000" algn="l"/>
                <a:tab pos="3522345" algn="ctr"/>
              </a:tabLst>
            </a:pPr>
            <a:r>
              <a:rPr lang="en-IN" sz="16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Database			:  MySQL</a:t>
            </a:r>
          </a:p>
        </p:txBody>
      </p:sp>
      <p:sp>
        <p:nvSpPr>
          <p:cNvPr id="2" name="Title 1">
            <a:extLst>
              <a:ext uri="{FF2B5EF4-FFF2-40B4-BE49-F238E27FC236}">
                <a16:creationId xmlns:a16="http://schemas.microsoft.com/office/drawing/2014/main" xmlns="" id="{305378C9-E11C-D22D-30A6-2664F2A8C79F}"/>
              </a:ext>
            </a:extLst>
          </p:cNvPr>
          <p:cNvSpPr>
            <a:spLocks noGrp="1"/>
          </p:cNvSpPr>
          <p:nvPr>
            <p:ph type="title"/>
          </p:nvPr>
        </p:nvSpPr>
        <p:spPr>
          <a:xfrm>
            <a:off x="3820551" y="224448"/>
            <a:ext cx="5647006" cy="310124"/>
          </a:xfrm>
        </p:spPr>
        <p:txBody>
          <a:bodyPr>
            <a:normAutofit fontScale="90000"/>
          </a:bodyPr>
          <a:lstStyle/>
          <a:p>
            <a:r>
              <a:rPr lang="en-US" sz="3200" dirty="0">
                <a:solidFill>
                  <a:schemeClr val="accent6"/>
                </a:solidFill>
                <a:latin typeface="Times New Roman" panose="02020603050405020304" pitchFamily="18" charset="0"/>
                <a:cs typeface="Times New Roman" panose="02020603050405020304" pitchFamily="18" charset="0"/>
              </a:rPr>
              <a:t>HARDWARE AND SOFTWARE REQUIREMENTS</a:t>
            </a:r>
          </a:p>
        </p:txBody>
      </p:sp>
    </p:spTree>
    <p:extLst>
      <p:ext uri="{BB962C8B-B14F-4D97-AF65-F5344CB8AC3E}">
        <p14:creationId xmlns:p14="http://schemas.microsoft.com/office/powerpoint/2010/main" val="3869912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CE2C373-8DF5-0BEB-ACF1-D531027D45CA}"/>
              </a:ext>
            </a:extLst>
          </p:cNvPr>
          <p:cNvSpPr txBox="1"/>
          <p:nvPr/>
        </p:nvSpPr>
        <p:spPr>
          <a:xfrm>
            <a:off x="4746087" y="95108"/>
            <a:ext cx="3199307" cy="579967"/>
          </a:xfrm>
          <a:prstGeom prst="rect">
            <a:avLst/>
          </a:prstGeom>
          <a:noFill/>
        </p:spPr>
        <p:txBody>
          <a:bodyPr wrap="square">
            <a:spAutoFit/>
          </a:bodyPr>
          <a:lstStyle/>
          <a:p>
            <a:pPr marL="0" marR="0" algn="ctr">
              <a:lnSpc>
                <a:spcPct val="150000"/>
              </a:lnSpc>
              <a:spcBef>
                <a:spcPts val="0"/>
              </a:spcBef>
              <a:spcAft>
                <a:spcPts val="0"/>
              </a:spcAft>
            </a:pPr>
            <a:r>
              <a:rPr lang="en-IN"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US" sz="24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9853A09F-AA9E-41F7-B9CC-4DD780A0A2A6}"/>
              </a:ext>
            </a:extLst>
          </p:cNvPr>
          <p:cNvSpPr txBox="1"/>
          <p:nvPr/>
        </p:nvSpPr>
        <p:spPr>
          <a:xfrm>
            <a:off x="347003" y="847204"/>
            <a:ext cx="11497993" cy="5546839"/>
          </a:xfrm>
          <a:prstGeom prst="rect">
            <a:avLst/>
          </a:prstGeom>
          <a:noFill/>
        </p:spPr>
        <p:txBody>
          <a:bodyPr wrap="square">
            <a:spAutoFit/>
          </a:bodyPr>
          <a:lstStyle/>
          <a:p>
            <a:pPr algn="just">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Data Collection: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Diverse Dataset:</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Gather a comprehensive dataset comprising videos representing different content genres, linguistic styles, and cultural contexts.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Audio Variation: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Include videos with diverse audio characteristics, such as accents, intonations, and expressions, to capture the richness of language.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Audio Extraction: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Tools and Techniques: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Utilize audio extraction tools to separate the audio streams from the collected videos.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Quality Check:</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Ensure the extracted audio maintains high quality and fidelity.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Audio Transcription: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Automatic Speech Recognition (ASR):</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Employ ASR techniques to transcribe the extracted audio into textual format.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Model Consideration: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Choose between pre-trained ASR models or consider training custom models based on the dataset characteristics.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7726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6D37F79-4DBD-A039-C579-7FBC29B1855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xmlns="" id="{9B32673F-06E8-13AC-801F-142636B2C139}"/>
              </a:ext>
            </a:extLst>
          </p:cNvPr>
          <p:cNvSpPr txBox="1"/>
          <p:nvPr/>
        </p:nvSpPr>
        <p:spPr>
          <a:xfrm>
            <a:off x="4746087" y="95108"/>
            <a:ext cx="3199307" cy="579967"/>
          </a:xfrm>
          <a:prstGeom prst="rect">
            <a:avLst/>
          </a:prstGeom>
          <a:noFill/>
        </p:spPr>
        <p:txBody>
          <a:bodyPr wrap="square">
            <a:spAutoFit/>
          </a:bodyPr>
          <a:lstStyle/>
          <a:p>
            <a:pPr marL="0" marR="0" algn="ctr">
              <a:lnSpc>
                <a:spcPct val="150000"/>
              </a:lnSpc>
              <a:spcBef>
                <a:spcPts val="0"/>
              </a:spcBef>
              <a:spcAft>
                <a:spcPts val="0"/>
              </a:spcAft>
            </a:pPr>
            <a:r>
              <a:rPr lang="en-IN"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US" sz="24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BB39E837-BD13-EC39-6845-A21D8D37F3D8}"/>
              </a:ext>
            </a:extLst>
          </p:cNvPr>
          <p:cNvSpPr txBox="1"/>
          <p:nvPr/>
        </p:nvSpPr>
        <p:spPr>
          <a:xfrm>
            <a:off x="174009" y="593896"/>
            <a:ext cx="11497993" cy="6168996"/>
          </a:xfrm>
          <a:prstGeom prst="rect">
            <a:avLst/>
          </a:prstGeom>
          <a:noFill/>
        </p:spPr>
        <p:txBody>
          <a:bodyPr wrap="square">
            <a:spAutoFit/>
          </a:bodyPr>
          <a:lstStyle/>
          <a:p>
            <a:pPr algn="just">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Text Language Detection: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Algorithm Implementation: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Implement language detection algorithms to identify the source language (English) of the transcribed text.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Religious Context:</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Develop language detection mechanisms sensitive to religious terms and expressions.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Text Translation: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Machine Translation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 machine translation algorithms to translate the transcribed English text into the desired Indian languages.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Religious Terminology:</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Implement specialized translation modules for accurate rendering of religious terminology.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 Text-to-Speech (TTS):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TTS Synthesis: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Convert the translated text into speech using Text-to-Speech synthesis.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Customization: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Customize the TTS system to reflect appropriate intonations, expressions, and cultural nuances, especially in the context of religious content.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0904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1F90431-8BB8-78DE-B6E1-D756EFADA6A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xmlns="" id="{E5807359-6303-F531-2140-5BE6F0745A69}"/>
              </a:ext>
            </a:extLst>
          </p:cNvPr>
          <p:cNvSpPr txBox="1"/>
          <p:nvPr/>
        </p:nvSpPr>
        <p:spPr>
          <a:xfrm>
            <a:off x="4746087" y="95108"/>
            <a:ext cx="3199307" cy="579967"/>
          </a:xfrm>
          <a:prstGeom prst="rect">
            <a:avLst/>
          </a:prstGeom>
          <a:noFill/>
        </p:spPr>
        <p:txBody>
          <a:bodyPr wrap="square">
            <a:spAutoFit/>
          </a:bodyPr>
          <a:lstStyle/>
          <a:p>
            <a:pPr marL="0" marR="0" algn="ctr">
              <a:lnSpc>
                <a:spcPct val="150000"/>
              </a:lnSpc>
              <a:spcBef>
                <a:spcPts val="0"/>
              </a:spcBef>
              <a:spcAft>
                <a:spcPts val="0"/>
              </a:spcAft>
            </a:pPr>
            <a:r>
              <a:rPr lang="en-IN"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US" sz="24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9F5ED76F-2C63-F970-9C35-4F142A87B04A}"/>
              </a:ext>
            </a:extLst>
          </p:cNvPr>
          <p:cNvSpPr txBox="1"/>
          <p:nvPr/>
        </p:nvSpPr>
        <p:spPr>
          <a:xfrm>
            <a:off x="198723" y="519755"/>
            <a:ext cx="11497993" cy="5962338"/>
          </a:xfrm>
          <a:prstGeom prst="rect">
            <a:avLst/>
          </a:prstGeom>
          <a:noFill/>
        </p:spPr>
        <p:txBody>
          <a:bodyPr wrap="square">
            <a:spAutoFit/>
          </a:bodyPr>
          <a:lstStyle/>
          <a:p>
            <a:pPr algn="just">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 Mapping of Audio to Video: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Integration: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Integrate the translated audio back into the original video content.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Synchronization: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Apply mapping techniques to synchronize specific audio segments with corresponding video scenes, ensuring coherence and context.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 Software Implementation: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 Interface: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Develop a user-friendly interface that guides users through the entire budding 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Customization Features: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Implement features allowing users to specify language preferences, select translation nuances, and adjust text-to-speech characteristics.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 Quality Assurance: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Testing:</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Conduct rigorous testing to ensure accuracy in audio extraction, transcription, translation, and synchronization.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Linguistic Nuances: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Address potential issues related to linguistic nuances, religious terminology, and the coherence of audio-visual elements.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5952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32EEAF3-E483-9F60-E9A2-BA80245B30C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xmlns="" id="{6B006DB2-9B4B-DBC4-AA40-73A4741292E2}"/>
              </a:ext>
            </a:extLst>
          </p:cNvPr>
          <p:cNvSpPr txBox="1"/>
          <p:nvPr/>
        </p:nvSpPr>
        <p:spPr>
          <a:xfrm>
            <a:off x="4746087" y="95108"/>
            <a:ext cx="3199307" cy="579967"/>
          </a:xfrm>
          <a:prstGeom prst="rect">
            <a:avLst/>
          </a:prstGeom>
          <a:noFill/>
        </p:spPr>
        <p:txBody>
          <a:bodyPr wrap="square">
            <a:spAutoFit/>
          </a:bodyPr>
          <a:lstStyle/>
          <a:p>
            <a:pPr marL="0" marR="0" algn="ctr">
              <a:lnSpc>
                <a:spcPct val="150000"/>
              </a:lnSpc>
              <a:spcBef>
                <a:spcPts val="0"/>
              </a:spcBef>
              <a:spcAft>
                <a:spcPts val="0"/>
              </a:spcAft>
            </a:pPr>
            <a:r>
              <a:rPr lang="en-IN"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US" sz="24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3EA43DAC-8442-D26E-8434-E44568B215EB}"/>
              </a:ext>
            </a:extLst>
          </p:cNvPr>
          <p:cNvSpPr txBox="1"/>
          <p:nvPr/>
        </p:nvSpPr>
        <p:spPr>
          <a:xfrm>
            <a:off x="420130" y="890458"/>
            <a:ext cx="11145795" cy="2227982"/>
          </a:xfrm>
          <a:prstGeom prst="rect">
            <a:avLst/>
          </a:prstGeom>
          <a:noFill/>
        </p:spPr>
        <p:txBody>
          <a:bodyPr wrap="square">
            <a:spAutoFit/>
          </a:bodyPr>
          <a:lstStyle/>
          <a:p>
            <a:pPr algn="just">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 User-Centric Customization: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Fine-Tuning Options: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Empower users with the ability to fine-tune the budding process based on their linguistic, cultural, and religious preferences.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Iterative Feedback:</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Gather user feedback on the translated content and implement iterative improvements to enhance user satisfaction.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4939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84FFB13-0A66-B5A1-2CB9-F5D8251C57FE}"/>
              </a:ext>
            </a:extLst>
          </p:cNvPr>
          <p:cNvSpPr txBox="1"/>
          <p:nvPr/>
        </p:nvSpPr>
        <p:spPr>
          <a:xfrm>
            <a:off x="547254" y="932834"/>
            <a:ext cx="11097491" cy="3402663"/>
          </a:xfrm>
          <a:prstGeom prst="rect">
            <a:avLst/>
          </a:prstGeom>
          <a:noFill/>
        </p:spPr>
        <p:txBody>
          <a:bodyPr wrap="square">
            <a:spAutoFit/>
          </a:bodyPr>
          <a:lstStyle/>
          <a:p>
            <a:pPr marL="0" marR="0" algn="ctr">
              <a:lnSpc>
                <a:spcPct val="150000"/>
              </a:lnSpc>
              <a:spcBef>
                <a:spcPts val="0"/>
              </a:spcBef>
              <a:spcAft>
                <a:spcPts val="0"/>
              </a:spcAft>
            </a:pPr>
            <a:r>
              <a:rPr lang="en-IN"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REFERENCES</a:t>
            </a:r>
            <a:endParaRPr lang="en-US" sz="24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Felix Stahlberg (2020): Neural Machine Translation: A Review. Journal of Artificial Intelligence Research (JAIR)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Markus Freitag, Orhan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Firat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(2020): Complete Multilingual Neural Machine Translation. arXiv:2010.10239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Alexandre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Berard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Olivier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Pietquin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Christophe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Servan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Laurent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Besacier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(2016): Listen and Translate A Proof of Concept for End-to-End Speech-to-Text Translation. arXiv:1612.01744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Surangika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Ranathunga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En-</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Shiun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Annie Lee, Marjana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Prifti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Skenduli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Ravi Shekhar, Mehreen Alam,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Rishemjit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Kaur (2023): Neural Machine Translation for Low-resource Languages: A Survey.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arXiv</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023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416062" y="402597"/>
            <a:ext cx="1209821" cy="352686"/>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a:t>
            </a:r>
            <a:r>
              <a:rPr lang="en-US" sz="9600" b="1" dirty="0">
                <a:solidFill>
                  <a:schemeClr val="accent6"/>
                </a:solidFill>
                <a:latin typeface="Times New Roman" panose="02020603050405020304" pitchFamily="18" charset="0"/>
                <a:cs typeface="Times New Roman" panose="02020603050405020304" pitchFamily="18" charset="0"/>
              </a:rPr>
              <a:t>INDEX</a:t>
            </a:r>
            <a:endParaRPr lang="en-US" b="1"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p:cNvSpPr txBox="1"/>
          <p:nvPr/>
        </p:nvSpPr>
        <p:spPr>
          <a:xfrm>
            <a:off x="2039816" y="1085895"/>
            <a:ext cx="3376246" cy="5602193"/>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Abstract</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Objective of project</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Problem Statement</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Scope &amp; Motivation</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Introduction</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Literature survey</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Existing Method</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Disadvantages</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Proposed method</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Advantages</a:t>
            </a:r>
            <a:endParaRPr lang="en-US" sz="20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p>
        </p:txBody>
      </p:sp>
      <p:sp>
        <p:nvSpPr>
          <p:cNvPr id="4" name="Content Placeholder 2"/>
          <p:cNvSpPr txBox="1"/>
          <p:nvPr/>
        </p:nvSpPr>
        <p:spPr>
          <a:xfrm>
            <a:off x="6395948" y="1085895"/>
            <a:ext cx="5185448" cy="545826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Project Flow	</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Hardware and Software Requirements</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Architecture</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Modules</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Methodology/algorithm</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UMLS</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Output screens</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Conclusion</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Future enhancement</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644320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4A5F7D4-B989-2009-1906-36CA1E555A58}"/>
              </a:ext>
            </a:extLst>
          </p:cNvPr>
          <p:cNvSpPr txBox="1"/>
          <p:nvPr/>
        </p:nvSpPr>
        <p:spPr>
          <a:xfrm>
            <a:off x="436418" y="210170"/>
            <a:ext cx="11319164" cy="5998245"/>
          </a:xfrm>
          <a:prstGeom prst="rect">
            <a:avLst/>
          </a:prstGeom>
          <a:noFill/>
        </p:spPr>
        <p:txBody>
          <a:bodyPr wrap="square">
            <a:spAutoFit/>
          </a:bodyPr>
          <a:lstStyle/>
          <a:p>
            <a:pPr marL="0" marR="0" algn="ctr">
              <a:lnSpc>
                <a:spcPct val="150000"/>
              </a:lnSpc>
              <a:spcBef>
                <a:spcPts val="0"/>
              </a:spcBef>
              <a:spcAft>
                <a:spcPts val="800"/>
              </a:spcAft>
            </a:pPr>
            <a:r>
              <a:rPr lang="en-US"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ABSTRACT</a:t>
            </a:r>
            <a:endParaRPr lang="en-US" sz="24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project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endeavors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to develop a sophisticated software solution aimed at facilitating the translation of videos from English to various languages spoken in India, encompassing diverse religious and cultural backgrounds. The primary objective is to bridge linguistic gaps and promote inclusivity by making video content accessible and comprehensible to a wider audience.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Key features of the software include user-friendly interfaces, efficient video processing capabilities, and support for multiple Indian languages. The development process involves the integration of cutting-edge technologies such as neural machine translation and robust language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anticipated impact of this project is significant, contributing to the democratization of information and fostering cross-cultural understanding. By enabling the translation of videos into languages associated with different religions, the software aspires to promote cultural harmony and facilitate the sharing of diverse perspectives.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Keywords: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Video Translation, Machine Translation, Deep Learning, Natural Language Processing, Cross-Cultural Communication.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9280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41A256F-5C5A-0B28-D387-9424D2681201}"/>
              </a:ext>
            </a:extLst>
          </p:cNvPr>
          <p:cNvSpPr txBox="1"/>
          <p:nvPr/>
        </p:nvSpPr>
        <p:spPr>
          <a:xfrm>
            <a:off x="897988" y="1020950"/>
            <a:ext cx="10396024" cy="2679388"/>
          </a:xfrm>
          <a:prstGeom prst="rect">
            <a:avLst/>
          </a:prstGeom>
          <a:noFill/>
        </p:spPr>
        <p:txBody>
          <a:bodyPr wrap="square">
            <a:spAutoFit/>
          </a:bodyPr>
          <a:lstStyle/>
          <a:p>
            <a:pPr marL="0" marR="0" algn="ctr">
              <a:lnSpc>
                <a:spcPct val="150000"/>
              </a:lnSpc>
              <a:spcBef>
                <a:spcPts val="1200"/>
              </a:spcBef>
              <a:spcAft>
                <a:spcPts val="0"/>
              </a:spcAft>
            </a:pPr>
            <a:r>
              <a:rPr lang="en-IN"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US" sz="24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project addresses the challenge of bridging linguistic and cultural gaps in video content by developing software for accurate translation from English to various languages representing different religions in India. The problem lies in the limited availability of tools catering to diverse linguistic needs, hindering the accessibility and understanding of content across different communities. This project aims to overcome these barriers and provide a solution that promotes inclusivity and cultural sensitivity in video communication.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1524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2ABBE08-0197-2308-E480-14A2F3D9D8EE}"/>
              </a:ext>
            </a:extLst>
          </p:cNvPr>
          <p:cNvSpPr txBox="1"/>
          <p:nvPr/>
        </p:nvSpPr>
        <p:spPr>
          <a:xfrm>
            <a:off x="815926" y="1256138"/>
            <a:ext cx="10480430" cy="2679388"/>
          </a:xfrm>
          <a:prstGeom prst="rect">
            <a:avLst/>
          </a:prstGeom>
          <a:noFill/>
        </p:spPr>
        <p:txBody>
          <a:bodyPr wrap="square">
            <a:spAutoFit/>
          </a:bodyPr>
          <a:lstStyle/>
          <a:p>
            <a:pPr marL="0" marR="0" algn="ctr">
              <a:lnSpc>
                <a:spcPct val="150000"/>
              </a:lnSpc>
              <a:spcBef>
                <a:spcPts val="1200"/>
              </a:spcBef>
              <a:spcAft>
                <a:spcPts val="0"/>
              </a:spcAft>
            </a:pPr>
            <a:r>
              <a:rPr lang="en-IN" sz="24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OBJECTIVE OF THE PROJECT</a:t>
            </a:r>
            <a:endParaRPr lang="en-US" sz="24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project aims to develop user-friendly software for translating videos from English to various languages associated with different religions in India. The primary objectives include implementing advanced machine translation techniques, ensuring precise translations, supporting multiple video formats, and promoting cross-cultural communication. The software emphasizes linguistic diversity, cultural understanding, and the democratization of information through cutting-edge technologies and user-friendly interfaces.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5866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CD1A665-1EC0-C658-DB31-F42088D1867B}"/>
              </a:ext>
            </a:extLst>
          </p:cNvPr>
          <p:cNvSpPr txBox="1"/>
          <p:nvPr/>
        </p:nvSpPr>
        <p:spPr>
          <a:xfrm>
            <a:off x="679938" y="545390"/>
            <a:ext cx="10832124" cy="5767220"/>
          </a:xfrm>
          <a:prstGeom prst="rect">
            <a:avLst/>
          </a:prstGeom>
          <a:noFill/>
        </p:spPr>
        <p:txBody>
          <a:bodyPr wrap="square">
            <a:spAutoFit/>
          </a:bodyPr>
          <a:lstStyle/>
          <a:p>
            <a:pPr marL="0" marR="0" algn="ctr">
              <a:lnSpc>
                <a:spcPct val="150000"/>
              </a:lnSpc>
            </a:pPr>
            <a:r>
              <a:rPr lang="en-IN" sz="3200" b="1" dirty="0">
                <a:solidFill>
                  <a:schemeClr val="accent6"/>
                </a:solidFill>
                <a:effectLst/>
                <a:latin typeface="Times New Roman" panose="02020603050405020304" pitchFamily="18" charset="0"/>
                <a:ea typeface="Times New Roman" panose="02020603050405020304" pitchFamily="18" charset="0"/>
              </a:rPr>
              <a:t>SCOPE</a:t>
            </a:r>
            <a:endParaRPr lang="en-US" sz="2400" dirty="0">
              <a:solidFill>
                <a:srgbClr val="333333"/>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rPr>
              <a:t>Language Coverage: </a:t>
            </a:r>
            <a:r>
              <a:rPr lang="en-IN" sz="1800" dirty="0">
                <a:solidFill>
                  <a:srgbClr val="0F0F0F"/>
                </a:solidFill>
                <a:effectLst/>
                <a:latin typeface="Times New Roman" panose="02020603050405020304" pitchFamily="18" charset="0"/>
                <a:ea typeface="Times New Roman" panose="02020603050405020304" pitchFamily="18" charset="0"/>
              </a:rPr>
              <a:t>The software aims to support translation into languages associated with different religions in India, ensuring broad coverage to accommodate diverse linguistic preferences.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rPr>
              <a:t>User-Friendly Interface:</a:t>
            </a:r>
            <a:r>
              <a:rPr lang="en-IN" sz="1800" dirty="0">
                <a:solidFill>
                  <a:srgbClr val="0F0F0F"/>
                </a:solidFill>
                <a:effectLst/>
                <a:latin typeface="Times New Roman" panose="02020603050405020304" pitchFamily="18" charset="0"/>
                <a:ea typeface="Times New Roman" panose="02020603050405020304" pitchFamily="18" charset="0"/>
              </a:rPr>
              <a:t> The development of a user-friendly interface is a crucial aspect of the project's scope. The software should be intuitive and easily navigable, allowing users to seamlessly interact with the budding process.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rPr>
              <a:t>Translation Accuracy:</a:t>
            </a:r>
            <a:r>
              <a:rPr lang="en-IN" sz="1800" dirty="0">
                <a:solidFill>
                  <a:srgbClr val="0F0F0F"/>
                </a:solidFill>
                <a:effectLst/>
                <a:latin typeface="Times New Roman" panose="02020603050405020304" pitchFamily="18" charset="0"/>
                <a:ea typeface="Times New Roman" panose="02020603050405020304" pitchFamily="18" charset="0"/>
              </a:rPr>
              <a:t> The project places importance on the accuracy of translation. Efforts will be directed towards leveraging advanced language processing techniques to ensure the faithful translation of video content.</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rPr>
              <a:t>Cultural Sensitivity:</a:t>
            </a:r>
            <a:r>
              <a:rPr lang="en-IN" sz="1800" dirty="0">
                <a:solidFill>
                  <a:srgbClr val="0F0F0F"/>
                </a:solidFill>
                <a:effectLst/>
                <a:latin typeface="Times New Roman" panose="02020603050405020304" pitchFamily="18" charset="0"/>
                <a:ea typeface="Times New Roman" panose="02020603050405020304" pitchFamily="18" charset="0"/>
              </a:rPr>
              <a:t> Cultural nuances and sensitivities will be considered during the translation process to maintain the integrity and appropriateness of the content across different linguistic and cultural contexts.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rPr>
              <a:t>Scalability</a:t>
            </a:r>
            <a:r>
              <a:rPr lang="en-IN" sz="1800" dirty="0">
                <a:solidFill>
                  <a:srgbClr val="0F0F0F"/>
                </a:solidFill>
                <a:effectLst/>
                <a:latin typeface="Times New Roman" panose="02020603050405020304" pitchFamily="18" charset="0"/>
                <a:ea typeface="Times New Roman" panose="02020603050405020304" pitchFamily="18" charset="0"/>
              </a:rPr>
              <a:t>: The software will be designed with scalability in mind, allowing for the addition of new languages and features in future updates. This ensures that the tool remains relevant and adaptable to evolving linguistic landscapes.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22143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0A424E5-747C-0B6D-B0A7-895ED6025B4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xmlns="" id="{451650B1-D9AA-2CE4-E007-ACC83A2AF3DC}"/>
              </a:ext>
            </a:extLst>
          </p:cNvPr>
          <p:cNvSpPr txBox="1"/>
          <p:nvPr/>
        </p:nvSpPr>
        <p:spPr>
          <a:xfrm>
            <a:off x="679938" y="545390"/>
            <a:ext cx="10832124" cy="6182718"/>
          </a:xfrm>
          <a:prstGeom prst="rect">
            <a:avLst/>
          </a:prstGeom>
          <a:noFill/>
        </p:spPr>
        <p:txBody>
          <a:bodyPr wrap="square">
            <a:spAutoFit/>
          </a:bodyPr>
          <a:lstStyle/>
          <a:p>
            <a:pPr marL="0" marR="0" algn="ctr">
              <a:lnSpc>
                <a:spcPct val="150000"/>
              </a:lnSpc>
            </a:pPr>
            <a:r>
              <a:rPr lang="en-IN" sz="3200" b="1" dirty="0">
                <a:solidFill>
                  <a:schemeClr val="accent6"/>
                </a:solidFill>
                <a:effectLst/>
                <a:latin typeface="Times New Roman" panose="02020603050405020304" pitchFamily="18" charset="0"/>
                <a:ea typeface="Times New Roman" panose="02020603050405020304" pitchFamily="18" charset="0"/>
              </a:rPr>
              <a:t>SCOPE</a:t>
            </a:r>
            <a:endParaRPr lang="en-US" sz="2400" dirty="0">
              <a:solidFill>
                <a:srgbClr val="333333"/>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rPr>
              <a:t>Community Feedback Integration: </a:t>
            </a:r>
            <a:r>
              <a:rPr lang="en-IN" sz="1800" dirty="0">
                <a:solidFill>
                  <a:srgbClr val="0F0F0F"/>
                </a:solidFill>
                <a:effectLst/>
                <a:latin typeface="Times New Roman" panose="02020603050405020304" pitchFamily="18" charset="0"/>
                <a:ea typeface="Times New Roman" panose="02020603050405020304" pitchFamily="18" charset="0"/>
              </a:rPr>
              <a:t>The project scope involves mechanisms for gathering user feedback to continually improve the software. This iterative process aims to address user needs and preferences, enhancing the overall user experience.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rPr>
              <a:t>Resource Efficiency:</a:t>
            </a:r>
            <a:r>
              <a:rPr lang="en-IN" sz="1800" dirty="0">
                <a:solidFill>
                  <a:srgbClr val="0F0F0F"/>
                </a:solidFill>
                <a:effectLst/>
                <a:latin typeface="Times New Roman" panose="02020603050405020304" pitchFamily="18" charset="0"/>
                <a:ea typeface="Times New Roman" panose="02020603050405020304" pitchFamily="18" charset="0"/>
              </a:rPr>
              <a:t> Efficient resource utilization, both in terms of computational resources and translation processing time, is a critical consideration. The software should deliver timely translations without excessive resource demands.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rPr>
              <a:t>Security and Privacy:</a:t>
            </a:r>
            <a:r>
              <a:rPr lang="en-IN" sz="1800" dirty="0">
                <a:solidFill>
                  <a:srgbClr val="0F0F0F"/>
                </a:solidFill>
                <a:effectLst/>
                <a:latin typeface="Times New Roman" panose="02020603050405020304" pitchFamily="18" charset="0"/>
                <a:ea typeface="Times New Roman" panose="02020603050405020304" pitchFamily="18" charset="0"/>
              </a:rPr>
              <a:t> The scope extends to implementing robust security measures to safeguard user data and maintain privacy during the translation process. Compliance with data protection regulations will be prioritized.</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rPr>
              <a:t>Educational Outreach:</a:t>
            </a:r>
            <a:r>
              <a:rPr lang="en-IN" sz="1800" dirty="0">
                <a:solidFill>
                  <a:srgbClr val="0F0F0F"/>
                </a:solidFill>
                <a:effectLst/>
                <a:latin typeface="Times New Roman" panose="02020603050405020304" pitchFamily="18" charset="0"/>
                <a:ea typeface="Times New Roman" panose="02020603050405020304" pitchFamily="18" charset="0"/>
              </a:rPr>
              <a:t> As part of the broader scope, there may be opportunities for educational outreach programs to raise awareness about the software's capabilities and promote its usage among different communities.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rPr>
              <a:t>Integration with Existing Platforms:</a:t>
            </a:r>
            <a:r>
              <a:rPr lang="en-IN" sz="1800" dirty="0">
                <a:solidFill>
                  <a:srgbClr val="0F0F0F"/>
                </a:solidFill>
                <a:effectLst/>
                <a:latin typeface="Times New Roman" panose="02020603050405020304" pitchFamily="18" charset="0"/>
                <a:ea typeface="Times New Roman" panose="02020603050405020304" pitchFamily="18" charset="0"/>
              </a:rPr>
              <a:t> Exploring possibilities for integration with existing video-sharing platforms or applications is within the project scope. This could enhance the software's reach and impact.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54579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EF07342-5CC5-5283-CFFE-1C47BA9ECE79}"/>
              </a:ext>
            </a:extLst>
          </p:cNvPr>
          <p:cNvSpPr txBox="1"/>
          <p:nvPr/>
        </p:nvSpPr>
        <p:spPr>
          <a:xfrm>
            <a:off x="1195754" y="781352"/>
            <a:ext cx="10114671" cy="4879797"/>
          </a:xfrm>
          <a:prstGeom prst="rect">
            <a:avLst/>
          </a:prstGeom>
          <a:noFill/>
        </p:spPr>
        <p:txBody>
          <a:bodyPr wrap="square">
            <a:spAutoFit/>
          </a:bodyPr>
          <a:lstStyle/>
          <a:p>
            <a:pPr marL="0" marR="0" algn="ctr">
              <a:lnSpc>
                <a:spcPct val="150000"/>
              </a:lnSpc>
              <a:spcBef>
                <a:spcPts val="1200"/>
              </a:spcBef>
              <a:spcAft>
                <a:spcPts val="1000"/>
              </a:spcAft>
            </a:pPr>
            <a:r>
              <a:rPr lang="en-US" sz="2400" b="1" dirty="0">
                <a:solidFill>
                  <a:schemeClr val="accent6"/>
                </a:solidFill>
                <a:effectLst/>
                <a:latin typeface="Times New Roman" panose="02020603050405020304" pitchFamily="18" charset="0"/>
                <a:ea typeface="Calibri" panose="020F0502020204030204" pitchFamily="34" charset="0"/>
              </a:rPr>
              <a:t>MOTIVATION</a:t>
            </a:r>
            <a:endParaRPr lang="en-US" sz="2800" dirty="0">
              <a:solidFill>
                <a:schemeClr val="accent6"/>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rPr>
              <a:t>Multilingual Accessibility:</a:t>
            </a:r>
            <a:r>
              <a:rPr lang="en-IN" sz="1800" dirty="0">
                <a:solidFill>
                  <a:srgbClr val="0F0F0F"/>
                </a:solidFill>
                <a:effectLst/>
                <a:latin typeface="Times New Roman" panose="02020603050405020304" pitchFamily="18" charset="0"/>
                <a:ea typeface="Times New Roman" panose="02020603050405020304" pitchFamily="18" charset="0"/>
              </a:rPr>
              <a:t> Enable individuals from diverse linguistic backgrounds in India and other regions to access video content in their native languages, fostering inclusivity.</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rPr>
              <a:t>Cultural Bridging:</a:t>
            </a:r>
            <a:r>
              <a:rPr lang="en-IN" sz="1800" dirty="0">
                <a:solidFill>
                  <a:srgbClr val="0F0F0F"/>
                </a:solidFill>
                <a:effectLst/>
                <a:latin typeface="Times New Roman" panose="02020603050405020304" pitchFamily="18" charset="0"/>
                <a:ea typeface="Times New Roman" panose="02020603050405020304" pitchFamily="18" charset="0"/>
              </a:rPr>
              <a:t> Address the challenge of linguistic and cultural barriers by providing a tool that facilitates the translation of videos into languages associated with different religions and cultures.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rPr>
              <a:t>Community Empowerment:</a:t>
            </a:r>
            <a:r>
              <a:rPr lang="en-IN" sz="1800" dirty="0">
                <a:solidFill>
                  <a:srgbClr val="0F0F0F"/>
                </a:solidFill>
                <a:effectLst/>
                <a:latin typeface="Times New Roman" panose="02020603050405020304" pitchFamily="18" charset="0"/>
                <a:ea typeface="Times New Roman" panose="02020603050405020304" pitchFamily="18" charset="0"/>
              </a:rPr>
              <a:t> Empower communities by enabling them to engage with content that reflects their cultural and linguistic identities, promoting a sense of belonging and representation.</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rPr>
              <a:t>Enhancing Communication:</a:t>
            </a:r>
            <a:r>
              <a:rPr lang="en-IN" sz="1800" dirty="0">
                <a:solidFill>
                  <a:srgbClr val="0F0F0F"/>
                </a:solidFill>
                <a:effectLst/>
                <a:latin typeface="Times New Roman" panose="02020603050405020304" pitchFamily="18" charset="0"/>
                <a:ea typeface="Times New Roman" panose="02020603050405020304" pitchFamily="18" charset="0"/>
              </a:rPr>
              <a:t> Contribute to improved communication and understanding among people of various linguistic and religious backgrounds, fostering mutual respect and harmony.</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b="1" dirty="0">
                <a:solidFill>
                  <a:srgbClr val="0F0F0F"/>
                </a:solidFill>
                <a:effectLst/>
                <a:latin typeface="Times New Roman" panose="02020603050405020304" pitchFamily="18" charset="0"/>
                <a:ea typeface="Times New Roman" panose="02020603050405020304" pitchFamily="18" charset="0"/>
              </a:rPr>
              <a:t>Promoting Inclusivity:</a:t>
            </a:r>
            <a:r>
              <a:rPr lang="en-IN" sz="1800" dirty="0">
                <a:solidFill>
                  <a:srgbClr val="0F0F0F"/>
                </a:solidFill>
                <a:effectLst/>
                <a:latin typeface="Times New Roman" panose="02020603050405020304" pitchFamily="18" charset="0"/>
                <a:ea typeface="Times New Roman" panose="02020603050405020304" pitchFamily="18" charset="0"/>
              </a:rPr>
              <a:t> Tackle the issue of language-related exclusion in media by creating a software solution that promotes inclusivity and equal access to information and entertainment.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45279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2407</Words>
  <Application>Microsoft Office PowerPoint</Application>
  <PresentationFormat>Widescreen</PresentationFormat>
  <Paragraphs>174</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LITERATURESURVEY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HARDWARE AND SOFTWARE REQUIREMENTS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cp:revision>
  <dcterms:created xsi:type="dcterms:W3CDTF">2024-02-09T03:48:00Z</dcterms:created>
  <dcterms:modified xsi:type="dcterms:W3CDTF">2024-02-09T03:48:44Z</dcterms:modified>
</cp:coreProperties>
</file>