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6" r:id="rId6"/>
    <p:sldId id="257" r:id="rId7"/>
    <p:sldId id="258" r:id="rId8"/>
    <p:sldId id="286" r:id="rId9"/>
    <p:sldId id="289" r:id="rId10"/>
    <p:sldId id="287" r:id="rId11"/>
    <p:sldId id="290" r:id="rId12"/>
    <p:sldId id="291" r:id="rId13"/>
    <p:sldId id="262" r:id="rId14"/>
    <p:sldId id="261" r:id="rId15"/>
    <p:sldId id="292" r:id="rId16"/>
    <p:sldId id="293" r:id="rId17"/>
    <p:sldId id="294" r:id="rId18"/>
    <p:sldId id="295" r:id="rId19"/>
    <p:sldId id="264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632" y="3127248"/>
            <a:ext cx="7077456" cy="1243584"/>
          </a:xfrm>
        </p:spPr>
        <p:txBody>
          <a:bodyPr/>
          <a:lstStyle/>
          <a:p>
            <a:r>
              <a:rPr lang="en-US" dirty="0" smtClean="0"/>
              <a:t>Predicting Recessions using Yield Curves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632" y="4453128"/>
            <a:ext cx="7077456" cy="868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By: Srujan Vasudevrao Deshpande PES2201800105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Vaibhav</a:t>
            </a:r>
            <a:r>
              <a:rPr lang="en-US" dirty="0" smtClean="0"/>
              <a:t> Gupta PES2201800093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</a:t>
            </a:r>
            <a:r>
              <a:rPr lang="en-US" dirty="0" err="1" smtClean="0"/>
              <a:t>LightGBM</a:t>
            </a:r>
            <a:endParaRPr lang="en-US" dirty="0"/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 smtClean="0"/>
              <a:t>Capable of Handling </a:t>
            </a:r>
            <a:r>
              <a:rPr lang="en-US" sz="1600" dirty="0"/>
              <a:t>L</a:t>
            </a:r>
            <a:r>
              <a:rPr lang="en-US" sz="1600" dirty="0" smtClean="0"/>
              <a:t>arge </a:t>
            </a:r>
            <a:r>
              <a:rPr lang="en-US" sz="1600" dirty="0"/>
              <a:t>S</a:t>
            </a:r>
            <a:r>
              <a:rPr lang="en-US" sz="1600" dirty="0" smtClean="0"/>
              <a:t>cale Data</a:t>
            </a:r>
            <a:endParaRPr lang="en-US" sz="1600" dirty="0"/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smtClean="0"/>
              <a:t>Faster Training</a:t>
            </a:r>
            <a:endParaRPr lang="en-US" sz="1600" dirty="0"/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 smtClean="0"/>
              <a:t>Higher Efficiency</a:t>
            </a:r>
            <a:endParaRPr lang="en-US" sz="1600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/>
              <a:t>Better Accuracy</a:t>
            </a:r>
            <a:endParaRPr lang="en-US" sz="1600" dirty="0"/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 smtClean="0"/>
              <a:t>Lower Memory Usage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 txBox="1">
            <a:spLocks/>
          </p:cNvSpPr>
          <p:nvPr/>
        </p:nvSpPr>
        <p:spPr>
          <a:xfrm>
            <a:off x="444500" y="5227446"/>
            <a:ext cx="11406124" cy="1270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bg1"/>
                </a:solidFill>
              </a:rPr>
              <a:t>LightGBM</a:t>
            </a:r>
            <a:r>
              <a:rPr lang="en-US" sz="2000" dirty="0" smtClean="0">
                <a:solidFill>
                  <a:schemeClr val="bg1"/>
                </a:solidFill>
              </a:rPr>
              <a:t> is a gradient boosting framework that uses tree based learning algorithms.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It’s made by Microsoft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2472" y="1681163"/>
            <a:ext cx="5742432" cy="823912"/>
          </a:xfrm>
        </p:spPr>
        <p:txBody>
          <a:bodyPr/>
          <a:lstStyle/>
          <a:p>
            <a:r>
              <a:rPr lang="en-US" dirty="0" smtClean="0"/>
              <a:t>We initially used 3 month and 10 year values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2229104"/>
            <a:ext cx="6035040" cy="4369118"/>
          </a:xfrm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Confusion Matrix and Accuracy for only 3 Months and 10 year values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101" y="3331593"/>
            <a:ext cx="4588583" cy="14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4" y="1302351"/>
            <a:ext cx="4883153" cy="518708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93324" y="1294718"/>
            <a:ext cx="4809244" cy="51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dataset and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417" y="1681163"/>
            <a:ext cx="9882865" cy="199735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12064" y="4281223"/>
            <a:ext cx="11146536" cy="1908439"/>
          </a:xfrm>
        </p:spPr>
        <p:txBody>
          <a:bodyPr/>
          <a:lstStyle/>
          <a:p>
            <a:r>
              <a:rPr lang="en-US" dirty="0" err="1" smtClean="0"/>
              <a:t>train_test_split</a:t>
            </a:r>
            <a:r>
              <a:rPr lang="en-US" dirty="0" smtClean="0"/>
              <a:t> splits the data into 70:30 by randomly assigning the data.</a:t>
            </a:r>
          </a:p>
          <a:p>
            <a:r>
              <a:rPr lang="en-US" dirty="0" smtClean="0"/>
              <a:t>Only 7 recessions have actually occurred from 1968 onwards and this helps the model get more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Paramaters</a:t>
            </a:r>
            <a:r>
              <a:rPr lang="en-US" dirty="0" smtClean="0"/>
              <a:t> and Running the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Converting the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LightGBM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13195" y="2993242"/>
            <a:ext cx="3144764" cy="17890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6279" y="2367584"/>
            <a:ext cx="4636008" cy="40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and Accuracy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5031943"/>
            <a:ext cx="4401312" cy="102427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4" y="1739993"/>
            <a:ext cx="4405242" cy="2525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1898045"/>
            <a:ext cx="4702493" cy="1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currently heading for a recession?</a:t>
            </a:r>
            <a:endParaRPr lang="en-US" dirty="0"/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4" y="1579233"/>
            <a:ext cx="11256983" cy="258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56" y="2589321"/>
            <a:ext cx="2638044" cy="409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4387178"/>
            <a:ext cx="8069433" cy="202276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5152054" cy="1243584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3365" y="2944367"/>
            <a:ext cx="5184437" cy="3232595"/>
          </a:xfrm>
        </p:spPr>
        <p:txBody>
          <a:bodyPr/>
          <a:lstStyle/>
          <a:p>
            <a:r>
              <a:rPr lang="en-US" dirty="0" smtClean="0"/>
              <a:t>Initial Data Sourced from US Dept. of Treasury website</a:t>
            </a:r>
          </a:p>
          <a:p>
            <a:r>
              <a:rPr lang="en-US" dirty="0" smtClean="0"/>
              <a:t>All bonds, but only from 1990 onwards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4163" y="2944367"/>
            <a:ext cx="5184437" cy="3232596"/>
          </a:xfrm>
        </p:spPr>
        <p:txBody>
          <a:bodyPr/>
          <a:lstStyle/>
          <a:p>
            <a:r>
              <a:rPr lang="en-US" dirty="0" smtClean="0"/>
              <a:t>Later data sourced from FRED (Federal Reserve Economic Data)</a:t>
            </a:r>
          </a:p>
          <a:p>
            <a:r>
              <a:rPr lang="en-US" dirty="0" smtClean="0"/>
              <a:t>Data at least 1968 onwards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0" y="1727420"/>
            <a:ext cx="4900085" cy="769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31" y="1727420"/>
            <a:ext cx="471656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Yield Curves and Recession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80" y="4966972"/>
            <a:ext cx="4401312" cy="1024273"/>
          </a:xfrm>
        </p:spPr>
        <p:txBody>
          <a:bodyPr/>
          <a:lstStyle/>
          <a:p>
            <a:r>
              <a:rPr lang="en-US" sz="2000" dirty="0" smtClean="0"/>
              <a:t>A Yield Curve is a graph depicting the different interest rates for similar financial instruments of different maturities.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8" y="1258458"/>
            <a:ext cx="7274542" cy="5239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81" y="2633331"/>
            <a:ext cx="3802710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Yield Curve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4973872"/>
            <a:ext cx="4401312" cy="1024273"/>
          </a:xfrm>
        </p:spPr>
        <p:txBody>
          <a:bodyPr/>
          <a:lstStyle/>
          <a:p>
            <a:r>
              <a:rPr lang="en-US" sz="2000" dirty="0" smtClean="0"/>
              <a:t>A Yield Curve is a graph depicting the different interest rates for similar financial instruments of different maturities.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" y="1287839"/>
            <a:ext cx="7346189" cy="5209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117" y="2690812"/>
            <a:ext cx="3840813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</a:t>
            </a:r>
            <a:r>
              <a:rPr lang="en-US" dirty="0" smtClean="0"/>
              <a:t> Yield Curve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5031943"/>
            <a:ext cx="4401312" cy="1024273"/>
          </a:xfrm>
        </p:spPr>
        <p:txBody>
          <a:bodyPr/>
          <a:lstStyle/>
          <a:p>
            <a:r>
              <a:rPr lang="en-US" sz="2000" dirty="0" smtClean="0"/>
              <a:t>A Yield Curve is a graph depicting the different interest rates for similar financial instruments of different maturities.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227779"/>
            <a:ext cx="7026148" cy="5194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197" y="2606041"/>
            <a:ext cx="3999490" cy="20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Recession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5473364"/>
            <a:ext cx="4401312" cy="1024273"/>
          </a:xfrm>
        </p:spPr>
        <p:txBody>
          <a:bodyPr/>
          <a:lstStyle/>
          <a:p>
            <a:r>
              <a:rPr lang="en-US" sz="2000" dirty="0" smtClean="0"/>
              <a:t>A recession is defined as 2 consecutive quarters of negative GDP growth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26464"/>
            <a:ext cx="7001874" cy="4978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74" y="3483864"/>
            <a:ext cx="4268854" cy="15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</a:t>
            </a:r>
            <a:r>
              <a:rPr lang="en-US" dirty="0" smtClean="0"/>
              <a:t> Yield Curve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5031943"/>
            <a:ext cx="4401312" cy="1024273"/>
          </a:xfrm>
        </p:spPr>
        <p:txBody>
          <a:bodyPr/>
          <a:lstStyle/>
          <a:p>
            <a:r>
              <a:rPr lang="en-US" sz="2000" dirty="0" smtClean="0"/>
              <a:t>Curve of 10 year – 2 year Treasury Bonds interest Rates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5" y="1207008"/>
            <a:ext cx="7368633" cy="5199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14" y="2450592"/>
            <a:ext cx="3876388" cy="23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</a:t>
            </a:r>
            <a:r>
              <a:rPr lang="en-US" dirty="0" smtClean="0"/>
              <a:t> Yield Curve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0688" y="5031943"/>
            <a:ext cx="4401312" cy="1024273"/>
          </a:xfrm>
        </p:spPr>
        <p:txBody>
          <a:bodyPr/>
          <a:lstStyle/>
          <a:p>
            <a:r>
              <a:rPr lang="en-US" sz="2000" dirty="0" smtClean="0"/>
              <a:t>A Yield Curve is a graph depicting the different interest rates for similar financial instruments of different maturities.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1445070"/>
            <a:ext cx="7392596" cy="4870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03" y="1625234"/>
            <a:ext cx="3939881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311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Trade Gothic LT Pro</vt:lpstr>
      <vt:lpstr>Trebuchet MS</vt:lpstr>
      <vt:lpstr>Office Theme</vt:lpstr>
      <vt:lpstr>Predicting Recessions using Yield Curves</vt:lpstr>
      <vt:lpstr>Data Source</vt:lpstr>
      <vt:lpstr>Yield Curves and Recession</vt:lpstr>
      <vt:lpstr>Yield Curve</vt:lpstr>
      <vt:lpstr>Inverted Yield Curve</vt:lpstr>
      <vt:lpstr>Long Term Yield Curve</vt:lpstr>
      <vt:lpstr>Recession</vt:lpstr>
      <vt:lpstr>Long Term Yield Curve</vt:lpstr>
      <vt:lpstr>Long Term Yield Curve</vt:lpstr>
      <vt:lpstr>Classification using LightGBM</vt:lpstr>
      <vt:lpstr>Classification</vt:lpstr>
      <vt:lpstr>Data Cleaning and Preprocessing</vt:lpstr>
      <vt:lpstr>Splitting the dataset and scaling</vt:lpstr>
      <vt:lpstr>Setting Paramaters and Running the Model</vt:lpstr>
      <vt:lpstr>Confusion Matrix and Accuracy</vt:lpstr>
      <vt:lpstr>Are we currently heading for a recession?</vt:lpstr>
      <vt:lpstr>Any Questions?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2019-11-22T05:46:32Z</dcterms:created>
  <dcterms:modified xsi:type="dcterms:W3CDTF">2019-11-22T12:50:46Z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