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smtClean="0"/>
              <a:pPr/>
              <a:t>12/11/2016</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195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867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65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47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166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067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825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650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137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711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12/11/2016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61923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109979" y="1857080"/>
            <a:ext cx="10173905" cy="1866508"/>
          </a:xfrm>
        </p:spPr>
        <p:txBody>
          <a:bodyPr>
            <a:normAutofit fontScale="90000"/>
          </a:bodyPr>
          <a:lstStyle/>
          <a:p>
            <a:r>
              <a:rPr lang="en-US" sz="3600" dirty="0">
                <a:solidFill>
                  <a:schemeClr val="accent6"/>
                </a:solidFill>
                <a:effectLst/>
                <a:latin typeface="Calibri" panose="020F0502020204030204" pitchFamily="34" charset="0"/>
                <a:cs typeface="Calibri" panose="020F0502020204030204" pitchFamily="34" charset="0"/>
              </a:rPr>
              <a:t>Project Presentation </a:t>
            </a:r>
            <a:br>
              <a:rPr lang="en-US" sz="3600" dirty="0">
                <a:solidFill>
                  <a:schemeClr val="accent6"/>
                </a:solidFill>
                <a:effectLst/>
                <a:latin typeface="Calibri" panose="020F0502020204030204" pitchFamily="34" charset="0"/>
                <a:cs typeface="Calibri" panose="020F0502020204030204" pitchFamily="34" charset="0"/>
              </a:rPr>
            </a:br>
            <a:r>
              <a:rPr lang="en-US" sz="3600" dirty="0">
                <a:solidFill>
                  <a:schemeClr val="accent6"/>
                </a:solidFill>
                <a:effectLst/>
                <a:latin typeface="Calibri" panose="020F0502020204030204" pitchFamily="34" charset="0"/>
                <a:cs typeface="Calibri" panose="020F0502020204030204" pitchFamily="34" charset="0"/>
              </a:rPr>
              <a:t>Information Systems Fall 2016</a:t>
            </a:r>
            <a:br>
              <a:rPr lang="en-US" sz="3600" dirty="0">
                <a:solidFill>
                  <a:schemeClr val="accent6"/>
                </a:solidFill>
                <a:effectLst/>
                <a:latin typeface="Calibri" panose="020F0502020204030204" pitchFamily="34" charset="0"/>
                <a:cs typeface="Calibri" panose="020F0502020204030204" pitchFamily="34" charset="0"/>
              </a:rPr>
            </a:br>
            <a:br>
              <a:rPr lang="en-US" sz="3600" dirty="0">
                <a:solidFill>
                  <a:schemeClr val="accent6"/>
                </a:solidFill>
                <a:effectLst/>
                <a:latin typeface="Calibri" panose="020F0502020204030204" pitchFamily="34" charset="0"/>
                <a:cs typeface="Calibri" panose="020F0502020204030204" pitchFamily="34" charset="0"/>
              </a:rPr>
            </a:br>
            <a:r>
              <a:rPr lang="en-US" sz="3600" dirty="0">
                <a:solidFill>
                  <a:schemeClr val="accent6"/>
                </a:solidFill>
                <a:effectLst/>
                <a:latin typeface="Calibri" panose="020F0502020204030204" pitchFamily="34" charset="0"/>
                <a:cs typeface="Calibri" panose="020F0502020204030204" pitchFamily="34" charset="0"/>
              </a:rPr>
              <a:t>Title: Drug development and analysis system</a:t>
            </a:r>
          </a:p>
        </p:txBody>
      </p:sp>
      <p:sp>
        <p:nvSpPr>
          <p:cNvPr id="10" name="Text Placeholder 9"/>
          <p:cNvSpPr>
            <a:spLocks noGrp="1"/>
          </p:cNvSpPr>
          <p:nvPr>
            <p:ph type="subTitle" idx="1"/>
          </p:nvPr>
        </p:nvSpPr>
        <p:spPr>
          <a:xfrm>
            <a:off x="1709530" y="3869634"/>
            <a:ext cx="8767860" cy="2484032"/>
          </a:xfrm>
        </p:spPr>
        <p:txBody>
          <a:bodyPr>
            <a:normAutofit/>
          </a:bodyPr>
          <a:lstStyle/>
          <a:p>
            <a:r>
              <a:rPr lang="en-US" dirty="0">
                <a:solidFill>
                  <a:schemeClr val="accent6"/>
                </a:solidFill>
                <a:latin typeface="Calibri" panose="020F0502020204030204" pitchFamily="34" charset="0"/>
                <a:cs typeface="Calibri" panose="020F0502020204030204" pitchFamily="34" charset="0"/>
              </a:rPr>
              <a:t>Team Information</a:t>
            </a:r>
          </a:p>
          <a:p>
            <a:r>
              <a:rPr lang="en-US" dirty="0">
                <a:solidFill>
                  <a:schemeClr val="accent6"/>
                </a:solidFill>
                <a:latin typeface="Calibri" panose="020F0502020204030204" pitchFamily="34" charset="0"/>
                <a:cs typeface="Calibri" panose="020F0502020204030204" pitchFamily="34" charset="0"/>
              </a:rPr>
              <a:t>    </a:t>
            </a:r>
            <a:r>
              <a:rPr lang="en-US" dirty="0" err="1">
                <a:solidFill>
                  <a:schemeClr val="accent6"/>
                </a:solidFill>
                <a:latin typeface="Calibri" panose="020F0502020204030204" pitchFamily="34" charset="0"/>
                <a:cs typeface="Calibri" panose="020F0502020204030204" pitchFamily="34" charset="0"/>
              </a:rPr>
              <a:t>Ashwanth</a:t>
            </a:r>
            <a:r>
              <a:rPr lang="en-US" dirty="0">
                <a:solidFill>
                  <a:schemeClr val="accent6"/>
                </a:solidFill>
                <a:latin typeface="Calibri" panose="020F0502020204030204" pitchFamily="34" charset="0"/>
                <a:cs typeface="Calibri" panose="020F0502020204030204" pitchFamily="34" charset="0"/>
              </a:rPr>
              <a:t> Ramji – 001699123</a:t>
            </a:r>
          </a:p>
          <a:p>
            <a:r>
              <a:rPr lang="en-US" dirty="0">
                <a:solidFill>
                  <a:schemeClr val="accent6"/>
                </a:solidFill>
                <a:latin typeface="Calibri" panose="020F0502020204030204" pitchFamily="34" charset="0"/>
                <a:cs typeface="Calibri" panose="020F0502020204030204" pitchFamily="34" charset="0"/>
              </a:rPr>
              <a:t>            </a:t>
            </a:r>
            <a:r>
              <a:rPr lang="en-US" dirty="0" err="1">
                <a:solidFill>
                  <a:schemeClr val="accent6"/>
                </a:solidFill>
                <a:latin typeface="Calibri" panose="020F0502020204030204" pitchFamily="34" charset="0"/>
                <a:cs typeface="Calibri" panose="020F0502020204030204" pitchFamily="34" charset="0"/>
              </a:rPr>
              <a:t>Prasanna</a:t>
            </a:r>
            <a:r>
              <a:rPr lang="en-US" dirty="0">
                <a:solidFill>
                  <a:schemeClr val="accent6"/>
                </a:solidFill>
                <a:latin typeface="Calibri" panose="020F0502020204030204" pitchFamily="34" charset="0"/>
                <a:cs typeface="Calibri" panose="020F0502020204030204" pitchFamily="34" charset="0"/>
              </a:rPr>
              <a:t> Kumar Hari – 001257619</a:t>
            </a:r>
          </a:p>
          <a:p>
            <a:r>
              <a:rPr lang="en-US" dirty="0">
                <a:solidFill>
                  <a:schemeClr val="accent6"/>
                </a:solidFill>
                <a:latin typeface="Calibri" panose="020F0502020204030204" pitchFamily="34" charset="0"/>
                <a:cs typeface="Calibri" panose="020F0502020204030204" pitchFamily="34" charset="0"/>
              </a:rPr>
              <a:t>Srujani Elango – 001237182</a:t>
            </a:r>
          </a:p>
          <a:p>
            <a:pPr algn="r"/>
            <a:r>
              <a:rPr lang="en-US" dirty="0">
                <a:solidFill>
                  <a:schemeClr val="accent6"/>
                </a:solidFill>
                <a:latin typeface="Calibri" panose="020F0502020204030204" pitchFamily="34" charset="0"/>
                <a:cs typeface="Calibri" panose="020F0502020204030204" pitchFamily="34" charset="0"/>
              </a:rPr>
              <a:t>Date: 15 December 2016</a:t>
            </a:r>
          </a:p>
          <a:p>
            <a:endParaRPr lang="en-US" dirty="0"/>
          </a:p>
        </p:txBody>
      </p:sp>
      <p:pic>
        <p:nvPicPr>
          <p:cNvPr id="2" name="Picture 1"/>
          <p:cNvPicPr>
            <a:picLocks noChangeAspect="1"/>
          </p:cNvPicPr>
          <p:nvPr/>
        </p:nvPicPr>
        <p:blipFill>
          <a:blip r:embed="rId2"/>
          <a:stretch>
            <a:fillRect/>
          </a:stretch>
        </p:blipFill>
        <p:spPr>
          <a:xfrm>
            <a:off x="2091558" y="572599"/>
            <a:ext cx="8210746" cy="1284481"/>
          </a:xfrm>
          <a:prstGeom prst="rect">
            <a:avLst/>
          </a:prstGeom>
        </p:spPr>
      </p:pic>
    </p:spTree>
    <p:extLst>
      <p:ext uri="{BB962C8B-B14F-4D97-AF65-F5344CB8AC3E}">
        <p14:creationId xmlns:p14="http://schemas.microsoft.com/office/powerpoint/2010/main" val="423153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10" y="592183"/>
            <a:ext cx="10397562" cy="5503817"/>
          </a:xfrm>
        </p:spPr>
        <p:txBody>
          <a:bodyPr/>
          <a:lstStyle/>
          <a:p>
            <a:pPr marL="45720" indent="0">
              <a:buNone/>
            </a:pPr>
            <a:r>
              <a:rPr lang="en-US" dirty="0"/>
              <a:t>WORK REQUESTS AND QUEUE</a:t>
            </a:r>
          </a:p>
          <a:p>
            <a:pPr marL="45720" indent="0">
              <a:buNone/>
            </a:pPr>
            <a:endParaRPr lang="en-US" dirty="0"/>
          </a:p>
        </p:txBody>
      </p:sp>
      <p:sp>
        <p:nvSpPr>
          <p:cNvPr id="5" name="Rectangle 4"/>
          <p:cNvSpPr/>
          <p:nvPr/>
        </p:nvSpPr>
        <p:spPr>
          <a:xfrm>
            <a:off x="4101737" y="1541417"/>
            <a:ext cx="2481943"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QUEUE</a:t>
            </a:r>
          </a:p>
        </p:txBody>
      </p:sp>
      <p:cxnSp>
        <p:nvCxnSpPr>
          <p:cNvPr id="7" name="Straight Arrow Connector 6"/>
          <p:cNvCxnSpPr>
            <a:endCxn id="8" idx="0"/>
          </p:cNvCxnSpPr>
          <p:nvPr/>
        </p:nvCxnSpPr>
        <p:spPr>
          <a:xfrm flipH="1">
            <a:off x="2083526" y="2516777"/>
            <a:ext cx="2018212" cy="113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063" y="3648891"/>
            <a:ext cx="1854926"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 TEST WORK REQUEST</a:t>
            </a:r>
          </a:p>
        </p:txBody>
      </p:sp>
      <p:sp>
        <p:nvSpPr>
          <p:cNvPr id="10" name="Rectangle 9"/>
          <p:cNvSpPr/>
          <p:nvPr/>
        </p:nvSpPr>
        <p:spPr>
          <a:xfrm>
            <a:off x="3266182" y="3648891"/>
            <a:ext cx="1854926"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WORK REQUEST</a:t>
            </a:r>
          </a:p>
        </p:txBody>
      </p:sp>
      <p:sp>
        <p:nvSpPr>
          <p:cNvPr id="11" name="Rectangle 10"/>
          <p:cNvSpPr/>
          <p:nvPr/>
        </p:nvSpPr>
        <p:spPr>
          <a:xfrm>
            <a:off x="5342708" y="3648891"/>
            <a:ext cx="1854926"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 TEST WORK REQUEST</a:t>
            </a:r>
          </a:p>
        </p:txBody>
      </p:sp>
      <p:sp>
        <p:nvSpPr>
          <p:cNvPr id="12" name="Rectangle 11"/>
          <p:cNvSpPr/>
          <p:nvPr/>
        </p:nvSpPr>
        <p:spPr>
          <a:xfrm>
            <a:off x="7419234" y="3648891"/>
            <a:ext cx="1854926"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TEST WORK REQUEST</a:t>
            </a:r>
          </a:p>
        </p:txBody>
      </p:sp>
      <p:cxnSp>
        <p:nvCxnSpPr>
          <p:cNvPr id="13" name="Straight Arrow Connector 12"/>
          <p:cNvCxnSpPr>
            <a:endCxn id="10" idx="0"/>
          </p:cNvCxnSpPr>
          <p:nvPr/>
        </p:nvCxnSpPr>
        <p:spPr>
          <a:xfrm>
            <a:off x="4193645" y="2516776"/>
            <a:ext cx="0" cy="113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495760" y="3648891"/>
            <a:ext cx="1854926"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LOGISTICS 	 WORK REQUEST</a:t>
            </a:r>
          </a:p>
        </p:txBody>
      </p:sp>
      <p:sp>
        <p:nvSpPr>
          <p:cNvPr id="18" name="Rectangle 17"/>
          <p:cNvSpPr/>
          <p:nvPr/>
        </p:nvSpPr>
        <p:spPr>
          <a:xfrm>
            <a:off x="7585164" y="1541417"/>
            <a:ext cx="2072641"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WORK REQUEST</a:t>
            </a:r>
          </a:p>
        </p:txBody>
      </p:sp>
      <p:cxnSp>
        <p:nvCxnSpPr>
          <p:cNvPr id="21" name="Straight Arrow Connector 20"/>
          <p:cNvCxnSpPr>
            <a:stCxn id="5" idx="3"/>
            <a:endCxn id="18" idx="1"/>
          </p:cNvCxnSpPr>
          <p:nvPr/>
        </p:nvCxnSpPr>
        <p:spPr>
          <a:xfrm>
            <a:off x="6583680" y="2029097"/>
            <a:ext cx="1001484"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0"/>
          </p:cNvCxnSpPr>
          <p:nvPr/>
        </p:nvCxnSpPr>
        <p:spPr>
          <a:xfrm>
            <a:off x="6227097" y="2547257"/>
            <a:ext cx="43074" cy="110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2" idx="0"/>
          </p:cNvCxnSpPr>
          <p:nvPr/>
        </p:nvCxnSpPr>
        <p:spPr>
          <a:xfrm>
            <a:off x="6583680" y="2516776"/>
            <a:ext cx="1763017" cy="113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7" idx="0"/>
          </p:cNvCxnSpPr>
          <p:nvPr/>
        </p:nvCxnSpPr>
        <p:spPr>
          <a:xfrm>
            <a:off x="6583680" y="2333897"/>
            <a:ext cx="3839543" cy="131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80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932" y="594360"/>
            <a:ext cx="11077302" cy="5745480"/>
          </a:xfrm>
        </p:spPr>
        <p:txBody>
          <a:bodyPr/>
          <a:lstStyle/>
          <a:p>
            <a:pPr marL="45720" indent="0">
              <a:buNone/>
            </a:pPr>
            <a:r>
              <a:rPr lang="en-US" dirty="0"/>
              <a:t>WORK AREAS BELONG TO ORGANIZATION</a:t>
            </a:r>
          </a:p>
          <a:p>
            <a:pPr marL="45720" indent="0">
              <a:buNone/>
            </a:pPr>
            <a:endParaRPr lang="en-US" dirty="0"/>
          </a:p>
        </p:txBody>
      </p:sp>
      <p:sp>
        <p:nvSpPr>
          <p:cNvPr id="4" name="Rectangle 3"/>
          <p:cNvSpPr/>
          <p:nvPr/>
        </p:nvSpPr>
        <p:spPr>
          <a:xfrm>
            <a:off x="8750604" y="1316736"/>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QUEUE</a:t>
            </a:r>
          </a:p>
        </p:txBody>
      </p:sp>
      <p:cxnSp>
        <p:nvCxnSpPr>
          <p:cNvPr id="6" name="Straight Arrow Connector 5"/>
          <p:cNvCxnSpPr>
            <a:endCxn id="7" idx="0"/>
          </p:cNvCxnSpPr>
          <p:nvPr/>
        </p:nvCxnSpPr>
        <p:spPr>
          <a:xfrm>
            <a:off x="9770160" y="1939862"/>
            <a:ext cx="13716" cy="103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851188" y="2972753"/>
            <a:ext cx="1865376" cy="87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REQUEST</a:t>
            </a:r>
          </a:p>
        </p:txBody>
      </p:sp>
      <p:sp>
        <p:nvSpPr>
          <p:cNvPr id="9" name="Rectangle 8"/>
          <p:cNvSpPr/>
          <p:nvPr/>
        </p:nvSpPr>
        <p:spPr>
          <a:xfrm>
            <a:off x="4765222" y="1268730"/>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AREA</a:t>
            </a:r>
          </a:p>
        </p:txBody>
      </p:sp>
      <p:cxnSp>
        <p:nvCxnSpPr>
          <p:cNvPr id="11" name="Straight Arrow Connector 10"/>
          <p:cNvCxnSpPr>
            <a:stCxn id="12" idx="0"/>
            <a:endCxn id="9" idx="1"/>
          </p:cNvCxnSpPr>
          <p:nvPr/>
        </p:nvCxnSpPr>
        <p:spPr>
          <a:xfrm flipV="1">
            <a:off x="1565149" y="1698498"/>
            <a:ext cx="3200073" cy="1264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82169" y="2962656"/>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a:t>
            </a:r>
          </a:p>
          <a:p>
            <a:pPr algn="ctr"/>
            <a:r>
              <a:rPr lang="en-US" dirty="0"/>
              <a:t>WORK AREA</a:t>
            </a:r>
          </a:p>
        </p:txBody>
      </p:sp>
      <p:sp>
        <p:nvSpPr>
          <p:cNvPr id="13" name="Rectangle 12"/>
          <p:cNvSpPr/>
          <p:nvPr/>
        </p:nvSpPr>
        <p:spPr>
          <a:xfrm>
            <a:off x="1607386" y="3998976"/>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dirty="0"/>
              <a:t>WORK AREA</a:t>
            </a:r>
          </a:p>
        </p:txBody>
      </p:sp>
      <p:cxnSp>
        <p:nvCxnSpPr>
          <p:cNvPr id="15" name="Straight Arrow Connector 14"/>
          <p:cNvCxnSpPr>
            <a:stCxn id="13" idx="0"/>
          </p:cNvCxnSpPr>
          <p:nvPr/>
        </p:nvCxnSpPr>
        <p:spPr>
          <a:xfrm flipV="1">
            <a:off x="2590366" y="1956816"/>
            <a:ext cx="2106602" cy="204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82242" y="4088892"/>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CLINICAL</a:t>
            </a:r>
          </a:p>
          <a:p>
            <a:pPr algn="ctr"/>
            <a:r>
              <a:rPr lang="en-US" dirty="0"/>
              <a:t>WORK AREA</a:t>
            </a:r>
          </a:p>
        </p:txBody>
      </p:sp>
      <p:cxnSp>
        <p:nvCxnSpPr>
          <p:cNvPr id="19" name="Straight Arrow Connector 18"/>
          <p:cNvCxnSpPr/>
          <p:nvPr/>
        </p:nvCxnSpPr>
        <p:spPr>
          <a:xfrm flipV="1">
            <a:off x="4861588" y="2183130"/>
            <a:ext cx="11852" cy="187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952364" y="4088892"/>
            <a:ext cx="2093976"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a:t>
            </a:r>
          </a:p>
          <a:p>
            <a:pPr algn="ctr"/>
            <a:r>
              <a:rPr lang="en-US" dirty="0"/>
              <a:t>WORK AREA</a:t>
            </a:r>
          </a:p>
        </p:txBody>
      </p:sp>
      <p:cxnSp>
        <p:nvCxnSpPr>
          <p:cNvPr id="26" name="Straight Arrow Connector 25"/>
          <p:cNvCxnSpPr/>
          <p:nvPr/>
        </p:nvCxnSpPr>
        <p:spPr>
          <a:xfrm flipH="1" flipV="1">
            <a:off x="6242087" y="2212848"/>
            <a:ext cx="23295" cy="184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747402" y="2212848"/>
            <a:ext cx="1740681" cy="187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488082" y="4059174"/>
            <a:ext cx="2093976"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a:t>
            </a:r>
          </a:p>
          <a:p>
            <a:pPr algn="ctr"/>
            <a:r>
              <a:rPr lang="en-US" dirty="0"/>
              <a:t>WORK AREA</a:t>
            </a:r>
          </a:p>
        </p:txBody>
      </p:sp>
      <p:cxnSp>
        <p:nvCxnSpPr>
          <p:cNvPr id="37" name="Straight Arrow Connector 36"/>
          <p:cNvCxnSpPr>
            <a:stCxn id="9" idx="3"/>
          </p:cNvCxnSpPr>
          <p:nvPr/>
        </p:nvCxnSpPr>
        <p:spPr>
          <a:xfrm>
            <a:off x="6731182" y="1698498"/>
            <a:ext cx="1891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1"/>
          </p:cNvCxnSpPr>
          <p:nvPr/>
        </p:nvCxnSpPr>
        <p:spPr>
          <a:xfrm flipH="1">
            <a:off x="2590366" y="1698498"/>
            <a:ext cx="2174856" cy="48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82169" y="1316736"/>
            <a:ext cx="1965960"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spTree>
    <p:extLst>
      <p:ext uri="{BB962C8B-B14F-4D97-AF65-F5344CB8AC3E}">
        <p14:creationId xmlns:p14="http://schemas.microsoft.com/office/powerpoint/2010/main" val="191127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344" y="603504"/>
            <a:ext cx="11155680" cy="5742432"/>
          </a:xfrm>
        </p:spPr>
        <p:txBody>
          <a:bodyPr/>
          <a:lstStyle/>
          <a:p>
            <a:pPr marL="45720" indent="0">
              <a:buNone/>
            </a:pPr>
            <a:r>
              <a:rPr lang="en-US" dirty="0"/>
              <a:t>ORGANIZATION TYPES</a:t>
            </a:r>
          </a:p>
        </p:txBody>
      </p:sp>
      <p:sp>
        <p:nvSpPr>
          <p:cNvPr id="4" name="Rectangle 3"/>
          <p:cNvSpPr/>
          <p:nvPr/>
        </p:nvSpPr>
        <p:spPr>
          <a:xfrm>
            <a:off x="1984248" y="1126998"/>
            <a:ext cx="2020824"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a:t>
            </a:r>
          </a:p>
        </p:txBody>
      </p:sp>
      <p:cxnSp>
        <p:nvCxnSpPr>
          <p:cNvPr id="6" name="Straight Arrow Connector 5"/>
          <p:cNvCxnSpPr/>
          <p:nvPr/>
        </p:nvCxnSpPr>
        <p:spPr>
          <a:xfrm>
            <a:off x="4032504" y="1764792"/>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5776" y="1216152"/>
            <a:ext cx="2020824"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9" name="Straight Arrow Connector 8"/>
          <p:cNvCxnSpPr/>
          <p:nvPr/>
        </p:nvCxnSpPr>
        <p:spPr>
          <a:xfrm flipH="1">
            <a:off x="3846576" y="2240280"/>
            <a:ext cx="1327404" cy="10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491472" y="3296412"/>
            <a:ext cx="2020824"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MANUFACTURINGORGANIZATION</a:t>
            </a:r>
          </a:p>
        </p:txBody>
      </p:sp>
      <p:sp>
        <p:nvSpPr>
          <p:cNvPr id="11" name="Rectangle 10"/>
          <p:cNvSpPr/>
          <p:nvPr/>
        </p:nvSpPr>
        <p:spPr>
          <a:xfrm>
            <a:off x="7242048" y="3296412"/>
            <a:ext cx="1956816"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a:t>
            </a:r>
          </a:p>
          <a:p>
            <a:pPr algn="ctr"/>
            <a:r>
              <a:rPr lang="en-US" dirty="0"/>
              <a:t>ORGANIZATION</a:t>
            </a:r>
          </a:p>
        </p:txBody>
      </p:sp>
      <p:sp>
        <p:nvSpPr>
          <p:cNvPr id="12" name="Rectangle 11"/>
          <p:cNvSpPr/>
          <p:nvPr/>
        </p:nvSpPr>
        <p:spPr>
          <a:xfrm>
            <a:off x="5279136" y="3296412"/>
            <a:ext cx="1697736"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dirty="0"/>
              <a:t>ORGANIZATION</a:t>
            </a:r>
          </a:p>
        </p:txBody>
      </p:sp>
      <p:sp>
        <p:nvSpPr>
          <p:cNvPr id="13" name="Rectangle 12"/>
          <p:cNvSpPr/>
          <p:nvPr/>
        </p:nvSpPr>
        <p:spPr>
          <a:xfrm>
            <a:off x="3087624" y="3296412"/>
            <a:ext cx="1926336"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ORGANIZATION</a:t>
            </a:r>
          </a:p>
        </p:txBody>
      </p:sp>
      <p:cxnSp>
        <p:nvCxnSpPr>
          <p:cNvPr id="17" name="Straight Arrow Connector 16"/>
          <p:cNvCxnSpPr>
            <a:endCxn id="12" idx="0"/>
          </p:cNvCxnSpPr>
          <p:nvPr/>
        </p:nvCxnSpPr>
        <p:spPr>
          <a:xfrm>
            <a:off x="6118479" y="2331720"/>
            <a:ext cx="9525" cy="96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55664" y="2240280"/>
            <a:ext cx="844296" cy="10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7086600" y="2240280"/>
            <a:ext cx="3415284" cy="10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0704" y="3296412"/>
            <a:ext cx="1855850"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CLINICAL</a:t>
            </a:r>
          </a:p>
          <a:p>
            <a:pPr algn="ctr"/>
            <a:r>
              <a:rPr lang="en-US" dirty="0"/>
              <a:t>ORGANIZATION</a:t>
            </a:r>
          </a:p>
        </p:txBody>
      </p:sp>
      <p:cxnSp>
        <p:nvCxnSpPr>
          <p:cNvPr id="29" name="Straight Arrow Connector 28"/>
          <p:cNvCxnSpPr/>
          <p:nvPr/>
        </p:nvCxnSpPr>
        <p:spPr>
          <a:xfrm flipH="1">
            <a:off x="2322576" y="2093976"/>
            <a:ext cx="2715768" cy="120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08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3088" y="2633472"/>
            <a:ext cx="3794760" cy="769441"/>
          </a:xfrm>
          <a:prstGeom prst="rect">
            <a:avLst/>
          </a:prstGeom>
          <a:noFill/>
        </p:spPr>
        <p:txBody>
          <a:bodyPr wrap="square" rtlCol="0">
            <a:spAutoFit/>
          </a:bodyPr>
          <a:lstStyle/>
          <a:p>
            <a:r>
              <a:rPr lang="en-US" sz="4400" dirty="0">
                <a:solidFill>
                  <a:schemeClr val="accent6"/>
                </a:solidFill>
              </a:rPr>
              <a:t>THANK YOU</a:t>
            </a:r>
          </a:p>
        </p:txBody>
      </p:sp>
    </p:spTree>
    <p:extLst>
      <p:ext uri="{BB962C8B-B14F-4D97-AF65-F5344CB8AC3E}">
        <p14:creationId xmlns:p14="http://schemas.microsoft.com/office/powerpoint/2010/main" val="276458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Problem Statement </a:t>
            </a:r>
          </a:p>
        </p:txBody>
      </p:sp>
      <p:sp>
        <p:nvSpPr>
          <p:cNvPr id="6" name="Content Placeholder 5"/>
          <p:cNvSpPr>
            <a:spLocks noGrp="1"/>
          </p:cNvSpPr>
          <p:nvPr>
            <p:ph idx="1"/>
          </p:nvPr>
        </p:nvSpPr>
        <p:spPr>
          <a:xfrm>
            <a:off x="1145649" y="2073897"/>
            <a:ext cx="9872871" cy="3770721"/>
          </a:xfrm>
        </p:spPr>
        <p:txBody>
          <a:bodyPr>
            <a:normAutofit/>
          </a:bodyPr>
          <a:lstStyle/>
          <a:p>
            <a:pPr marL="45720" indent="0" algn="just">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The purpose of the project is to provide a comprehensive and complex in working and simple to understand application for the internationally renowned pharmaceutical giant Biogen. The application will deal with the organization’s activities and will have an illustrated working structure of next gen drug manufacturing system based on the patient’s genomes and the analysis based on marketing and distribution of these drugs through a third party vendor.</a:t>
            </a:r>
          </a:p>
          <a:p>
            <a:pPr marL="45720" indent="0" algn="just">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70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alibri" panose="020F0502020204030204" pitchFamily="34" charset="0"/>
                <a:cs typeface="Calibri" panose="020F0502020204030204" pitchFamily="34" charset="0"/>
              </a:rPr>
              <a:t> Approach</a:t>
            </a:r>
          </a:p>
        </p:txBody>
      </p:sp>
      <p:sp>
        <p:nvSpPr>
          <p:cNvPr id="6" name="Content Placeholder 5"/>
          <p:cNvSpPr>
            <a:spLocks noGrp="1"/>
          </p:cNvSpPr>
          <p:nvPr>
            <p:ph idx="1"/>
          </p:nvPr>
        </p:nvSpPr>
        <p:spPr/>
        <p:txBody>
          <a:bodyPr>
            <a:normAutofit/>
          </a:bodyPr>
          <a:lstStyle/>
          <a:p>
            <a:pPr marL="45720" indent="0" algn="just">
              <a:buNone/>
            </a:pPr>
            <a:r>
              <a:rPr lang="en-US"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Entities Present :</a:t>
            </a:r>
          </a:p>
          <a:p>
            <a:pPr algn="just"/>
            <a:r>
              <a:rPr lang="en-US" b="1" dirty="0">
                <a:latin typeface="Calibri" panose="020F0502020204030204" pitchFamily="34" charset="0"/>
                <a:cs typeface="Calibri" panose="020F0502020204030204" pitchFamily="34" charset="0"/>
              </a:rPr>
              <a:t>Ecosystem</a:t>
            </a:r>
            <a:r>
              <a:rPr lang="en-US" dirty="0">
                <a:latin typeface="Calibri" panose="020F0502020204030204" pitchFamily="34" charset="0"/>
                <a:cs typeface="Calibri" panose="020F0502020204030204" pitchFamily="34" charset="0"/>
              </a:rPr>
              <a:t> – Biogen</a:t>
            </a:r>
          </a:p>
          <a:p>
            <a:pPr algn="just"/>
            <a:r>
              <a:rPr lang="en-US" b="1" dirty="0">
                <a:latin typeface="Calibri" panose="020F0502020204030204" pitchFamily="34" charset="0"/>
                <a:cs typeface="Calibri" panose="020F0502020204030204" pitchFamily="34" charset="0"/>
              </a:rPr>
              <a:t>Network </a:t>
            </a:r>
            <a:r>
              <a:rPr lang="en-US" dirty="0">
                <a:latin typeface="Calibri" panose="020F0502020204030204" pitchFamily="34" charset="0"/>
                <a:cs typeface="Calibri" panose="020F0502020204030204" pitchFamily="34" charset="0"/>
              </a:rPr>
              <a:t>– Boston</a:t>
            </a:r>
          </a:p>
          <a:p>
            <a:pPr algn="just"/>
            <a:r>
              <a:rPr lang="en-US" b="1" dirty="0">
                <a:latin typeface="Calibri" panose="020F0502020204030204" pitchFamily="34" charset="0"/>
                <a:cs typeface="Calibri" panose="020F0502020204030204" pitchFamily="34" charset="0"/>
              </a:rPr>
              <a:t>Enterprise</a:t>
            </a:r>
            <a:r>
              <a:rPr lang="en-US" dirty="0">
                <a:latin typeface="Calibri" panose="020F0502020204030204" pitchFamily="34" charset="0"/>
                <a:cs typeface="Calibri" panose="020F0502020204030204" pitchFamily="34" charset="0"/>
              </a:rPr>
              <a:t> – Ranbaxy, Boston Medical Hospital, UPS</a:t>
            </a:r>
          </a:p>
          <a:p>
            <a:pPr algn="just"/>
            <a:r>
              <a:rPr lang="en-US" b="1" dirty="0">
                <a:latin typeface="Calibri" panose="020F0502020204030204" pitchFamily="34" charset="0"/>
                <a:cs typeface="Calibri" panose="020F0502020204030204" pitchFamily="34" charset="0"/>
              </a:rPr>
              <a:t>Organization </a:t>
            </a:r>
            <a:r>
              <a:rPr lang="en-US" dirty="0">
                <a:latin typeface="Calibri" panose="020F0502020204030204" pitchFamily="34" charset="0"/>
                <a:cs typeface="Calibri" panose="020F0502020204030204" pitchFamily="34" charset="0"/>
              </a:rPr>
              <a:t>– R&amp;D, Clinical Testing, Manufacturing, Analysis, Logistics, Logistics</a:t>
            </a:r>
          </a:p>
          <a:p>
            <a:pPr marL="45720" indent="0" algn="just">
              <a:buNone/>
            </a:pPr>
            <a:r>
              <a:rPr lang="en-US" dirty="0">
                <a:latin typeface="Calibri" panose="020F0502020204030204" pitchFamily="34" charset="0"/>
                <a:cs typeface="Calibri" panose="020F0502020204030204" pitchFamily="34" charset="0"/>
              </a:rPr>
              <a:t> Analysis, Hospital Organization</a:t>
            </a:r>
          </a:p>
          <a:p>
            <a:pPr marL="45720" indent="0" algn="just">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738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865" y="557350"/>
            <a:ext cx="11128346" cy="5956662"/>
          </a:xfrm>
        </p:spPr>
        <p:txBody>
          <a:bodyPr>
            <a:normAutofit/>
          </a:bodyPr>
          <a:lstStyle/>
          <a:p>
            <a:pPr marL="45720" indent="0">
              <a:buNone/>
            </a:pPr>
            <a:r>
              <a:rPr lang="en-US" sz="2000" dirty="0"/>
              <a:t>   HOSPITAL WORK FLOW</a:t>
            </a:r>
            <a:endParaRPr lang="en-US" sz="2400" dirty="0"/>
          </a:p>
        </p:txBody>
      </p:sp>
      <p:sp>
        <p:nvSpPr>
          <p:cNvPr id="4" name="Right Arrow 3"/>
          <p:cNvSpPr/>
          <p:nvPr/>
        </p:nvSpPr>
        <p:spPr>
          <a:xfrm>
            <a:off x="1158666" y="4633753"/>
            <a:ext cx="1600042" cy="62951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p:cNvSpPr txBox="1"/>
          <p:nvPr/>
        </p:nvSpPr>
        <p:spPr>
          <a:xfrm>
            <a:off x="1125301" y="5207593"/>
            <a:ext cx="1609628" cy="276999"/>
          </a:xfrm>
          <a:prstGeom prst="rect">
            <a:avLst/>
          </a:prstGeom>
          <a:noFill/>
        </p:spPr>
        <p:txBody>
          <a:bodyPr wrap="square" rtlCol="0">
            <a:spAutoFit/>
          </a:bodyPr>
          <a:lstStyle/>
          <a:p>
            <a:r>
              <a:rPr lang="en-US" sz="1200" dirty="0" err="1"/>
              <a:t>hospitaladmin</a:t>
            </a:r>
            <a:r>
              <a:rPr lang="en-US" sz="1200" dirty="0"/>
              <a:t> logs in</a:t>
            </a:r>
          </a:p>
        </p:txBody>
      </p:sp>
      <p:sp>
        <p:nvSpPr>
          <p:cNvPr id="6" name="Rounded Rectangle 5"/>
          <p:cNvSpPr/>
          <p:nvPr/>
        </p:nvSpPr>
        <p:spPr>
          <a:xfrm>
            <a:off x="2828040" y="2887360"/>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 directory</a:t>
            </a:r>
          </a:p>
        </p:txBody>
      </p:sp>
      <p:sp>
        <p:nvSpPr>
          <p:cNvPr id="7" name="Rounded Rectangle 6"/>
          <p:cNvSpPr/>
          <p:nvPr/>
        </p:nvSpPr>
        <p:spPr>
          <a:xfrm>
            <a:off x="2861336" y="4535872"/>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a:t>
            </a:r>
          </a:p>
        </p:txBody>
      </p:sp>
      <p:cxnSp>
        <p:nvCxnSpPr>
          <p:cNvPr id="9" name="Straight Arrow Connector 8"/>
          <p:cNvCxnSpPr/>
          <p:nvPr/>
        </p:nvCxnSpPr>
        <p:spPr>
          <a:xfrm>
            <a:off x="3600440" y="3856237"/>
            <a:ext cx="10871" cy="6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552504" y="4485203"/>
            <a:ext cx="2341208" cy="11102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Hospital Work Area Panel</a:t>
            </a:r>
          </a:p>
        </p:txBody>
      </p:sp>
      <p:sp>
        <p:nvSpPr>
          <p:cNvPr id="11" name="Oval 10"/>
          <p:cNvSpPr/>
          <p:nvPr/>
        </p:nvSpPr>
        <p:spPr>
          <a:xfrm>
            <a:off x="4591550" y="2746216"/>
            <a:ext cx="2180208" cy="12440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Send Clinical Test Panel</a:t>
            </a:r>
          </a:p>
        </p:txBody>
      </p:sp>
      <p:cxnSp>
        <p:nvCxnSpPr>
          <p:cNvPr id="13" name="Straight Arrow Connector 12"/>
          <p:cNvCxnSpPr>
            <a:stCxn id="7" idx="3"/>
          </p:cNvCxnSpPr>
          <p:nvPr/>
        </p:nvCxnSpPr>
        <p:spPr>
          <a:xfrm>
            <a:off x="4322491" y="5030779"/>
            <a:ext cx="215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2715" y="3990297"/>
            <a:ext cx="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667904" y="1010170"/>
            <a:ext cx="1800520"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Directory</a:t>
            </a:r>
          </a:p>
        </p:txBody>
      </p:sp>
      <p:sp>
        <p:nvSpPr>
          <p:cNvPr id="20" name="Rounded Rectangle 19"/>
          <p:cNvSpPr/>
          <p:nvPr/>
        </p:nvSpPr>
        <p:spPr>
          <a:xfrm>
            <a:off x="904975" y="1111499"/>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sp>
        <p:nvSpPr>
          <p:cNvPr id="21" name="Rounded Rectangle 20"/>
          <p:cNvSpPr/>
          <p:nvPr/>
        </p:nvSpPr>
        <p:spPr>
          <a:xfrm>
            <a:off x="862876" y="2552709"/>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Enterprise</a:t>
            </a:r>
          </a:p>
        </p:txBody>
      </p:sp>
      <p:cxnSp>
        <p:nvCxnSpPr>
          <p:cNvPr id="23" name="Straight Arrow Connector 22"/>
          <p:cNvCxnSpPr>
            <a:stCxn id="20" idx="2"/>
          </p:cNvCxnSpPr>
          <p:nvPr/>
        </p:nvCxnSpPr>
        <p:spPr>
          <a:xfrm flipH="1">
            <a:off x="1656923" y="2088467"/>
            <a:ext cx="1" cy="4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2370863" y="1505077"/>
            <a:ext cx="2297041" cy="11357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7113260" y="1021063"/>
            <a:ext cx="1819374" cy="8984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Organization</a:t>
            </a:r>
          </a:p>
        </p:txBody>
      </p:sp>
      <p:cxnSp>
        <p:nvCxnSpPr>
          <p:cNvPr id="53" name="Straight Arrow Connector 52"/>
          <p:cNvCxnSpPr/>
          <p:nvPr/>
        </p:nvCxnSpPr>
        <p:spPr>
          <a:xfrm>
            <a:off x="8865721" y="1917586"/>
            <a:ext cx="0" cy="92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7960502" y="4610474"/>
            <a:ext cx="1715679" cy="893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Work Request</a:t>
            </a:r>
          </a:p>
        </p:txBody>
      </p:sp>
      <p:sp>
        <p:nvSpPr>
          <p:cNvPr id="55" name="Rounded Rectangle 54"/>
          <p:cNvSpPr/>
          <p:nvPr/>
        </p:nvSpPr>
        <p:spPr>
          <a:xfrm>
            <a:off x="7908655" y="2899085"/>
            <a:ext cx="1734534" cy="9028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Queue</a:t>
            </a:r>
          </a:p>
        </p:txBody>
      </p:sp>
      <p:sp>
        <p:nvSpPr>
          <p:cNvPr id="63" name="Flowchart: Connector 62"/>
          <p:cNvSpPr/>
          <p:nvPr/>
        </p:nvSpPr>
        <p:spPr>
          <a:xfrm>
            <a:off x="7466029" y="1306286"/>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flipV="1">
            <a:off x="6175891" y="1498132"/>
            <a:ext cx="937369" cy="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21" idx="2"/>
          </p:cNvCxnSpPr>
          <p:nvPr/>
        </p:nvCxnSpPr>
        <p:spPr>
          <a:xfrm rot="16200000" flipH="1">
            <a:off x="2045599" y="3019677"/>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751858" y="3259206"/>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sp>
        <p:nvSpPr>
          <p:cNvPr id="78" name="Flowchart: Connector 77"/>
          <p:cNvSpPr/>
          <p:nvPr/>
        </p:nvSpPr>
        <p:spPr>
          <a:xfrm>
            <a:off x="2631323" y="5292073"/>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79" name="Flowchart: Connector 78"/>
          <p:cNvSpPr/>
          <p:nvPr/>
        </p:nvSpPr>
        <p:spPr>
          <a:xfrm>
            <a:off x="9222402" y="3350529"/>
            <a:ext cx="718632" cy="652128"/>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5</a:t>
            </a:r>
          </a:p>
        </p:txBody>
      </p:sp>
      <p:sp>
        <p:nvSpPr>
          <p:cNvPr id="80" name="Flowchart: Connector 79"/>
          <p:cNvSpPr/>
          <p:nvPr/>
        </p:nvSpPr>
        <p:spPr>
          <a:xfrm>
            <a:off x="5039325" y="5363890"/>
            <a:ext cx="683783" cy="61872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p:txBody>
      </p:sp>
      <p:sp>
        <p:nvSpPr>
          <p:cNvPr id="93" name="Flowchart: Connector 92"/>
          <p:cNvSpPr/>
          <p:nvPr/>
        </p:nvSpPr>
        <p:spPr>
          <a:xfrm>
            <a:off x="9310700" y="5055163"/>
            <a:ext cx="697254" cy="645736"/>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6</a:t>
            </a:r>
          </a:p>
        </p:txBody>
      </p:sp>
      <p:sp>
        <p:nvSpPr>
          <p:cNvPr id="95" name="Flowchart: Connector 94"/>
          <p:cNvSpPr/>
          <p:nvPr/>
        </p:nvSpPr>
        <p:spPr>
          <a:xfrm>
            <a:off x="538864" y="1540099"/>
            <a:ext cx="558377"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100" name="Rectangle 99"/>
          <p:cNvSpPr/>
          <p:nvPr/>
        </p:nvSpPr>
        <p:spPr>
          <a:xfrm>
            <a:off x="9643189" y="2088468"/>
            <a:ext cx="2083756" cy="9055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96" name="Flowchart: Connector 95"/>
          <p:cNvSpPr/>
          <p:nvPr/>
        </p:nvSpPr>
        <p:spPr>
          <a:xfrm>
            <a:off x="9729002" y="2219484"/>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101" name="TextBox 100"/>
          <p:cNvSpPr txBox="1"/>
          <p:nvPr/>
        </p:nvSpPr>
        <p:spPr>
          <a:xfrm>
            <a:off x="10335767" y="2209593"/>
            <a:ext cx="1331443" cy="861774"/>
          </a:xfrm>
          <a:prstGeom prst="rect">
            <a:avLst/>
          </a:prstGeom>
          <a:noFill/>
        </p:spPr>
        <p:txBody>
          <a:bodyPr wrap="square" rtlCol="0">
            <a:spAutoFit/>
          </a:bodyPr>
          <a:lstStyle/>
          <a:p>
            <a:r>
              <a:rPr lang="en-US" sz="1600" dirty="0"/>
              <a:t>Hospital Work Flow </a:t>
            </a:r>
          </a:p>
          <a:p>
            <a:endParaRPr lang="en-US" dirty="0"/>
          </a:p>
        </p:txBody>
      </p:sp>
      <p:cxnSp>
        <p:nvCxnSpPr>
          <p:cNvPr id="118" name="Elbow Connector 117"/>
          <p:cNvCxnSpPr>
            <a:stCxn id="10" idx="7"/>
          </p:cNvCxnSpPr>
          <p:nvPr/>
        </p:nvCxnSpPr>
        <p:spPr>
          <a:xfrm rot="5400000" flipH="1" flipV="1">
            <a:off x="5707391" y="2843443"/>
            <a:ext cx="2647816" cy="960898"/>
          </a:xfrm>
          <a:prstGeom prst="bentConnector3">
            <a:avLst>
              <a:gd name="adj1" fmla="val 1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4" idx="1"/>
          </p:cNvCxnSpPr>
          <p:nvPr/>
        </p:nvCxnSpPr>
        <p:spPr>
          <a:xfrm flipH="1">
            <a:off x="6979374" y="5057468"/>
            <a:ext cx="981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8503770" y="1025777"/>
            <a:ext cx="718632" cy="652128"/>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4</a:t>
            </a:r>
          </a:p>
        </p:txBody>
      </p:sp>
      <p:sp>
        <p:nvSpPr>
          <p:cNvPr id="124" name="Flowchart: Connector 123"/>
          <p:cNvSpPr/>
          <p:nvPr/>
        </p:nvSpPr>
        <p:spPr>
          <a:xfrm>
            <a:off x="6394628" y="3147548"/>
            <a:ext cx="718632" cy="652128"/>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7</a:t>
            </a:r>
          </a:p>
        </p:txBody>
      </p:sp>
      <p:cxnSp>
        <p:nvCxnSpPr>
          <p:cNvPr id="126" name="Straight Arrow Connector 125"/>
          <p:cNvCxnSpPr>
            <a:stCxn id="55" idx="2"/>
          </p:cNvCxnSpPr>
          <p:nvPr/>
        </p:nvCxnSpPr>
        <p:spPr>
          <a:xfrm flipH="1">
            <a:off x="8766928" y="3801974"/>
            <a:ext cx="8994" cy="733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41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909" y="661852"/>
            <a:ext cx="11453566" cy="6053356"/>
          </a:xfrm>
        </p:spPr>
        <p:txBody>
          <a:bodyPr>
            <a:normAutofit/>
          </a:bodyPr>
          <a:lstStyle/>
          <a:p>
            <a:pPr marL="45720" indent="0">
              <a:buNone/>
            </a:pPr>
            <a:r>
              <a:rPr lang="en-US" sz="2000" dirty="0"/>
              <a:t>     HOSPITAL TO RESEARCH WORK FLOW</a:t>
            </a:r>
          </a:p>
        </p:txBody>
      </p:sp>
      <p:sp>
        <p:nvSpPr>
          <p:cNvPr id="5" name="Flowchart: Connector 4"/>
          <p:cNvSpPr/>
          <p:nvPr/>
        </p:nvSpPr>
        <p:spPr>
          <a:xfrm>
            <a:off x="5331034" y="4547947"/>
            <a:ext cx="2309567" cy="124433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Send Clinical Test Panel</a:t>
            </a:r>
          </a:p>
        </p:txBody>
      </p:sp>
      <p:cxnSp>
        <p:nvCxnSpPr>
          <p:cNvPr id="9" name="Straight Arrow Connector 8"/>
          <p:cNvCxnSpPr/>
          <p:nvPr/>
        </p:nvCxnSpPr>
        <p:spPr>
          <a:xfrm flipH="1" flipV="1">
            <a:off x="6430124" y="2308660"/>
            <a:ext cx="18854" cy="224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8112889" y="2941237"/>
            <a:ext cx="1715679" cy="893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Hosp</a:t>
            </a:r>
            <a:r>
              <a:rPr lang="en-US" dirty="0"/>
              <a:t> Test Work Request</a:t>
            </a:r>
          </a:p>
        </p:txBody>
      </p:sp>
      <p:sp>
        <p:nvSpPr>
          <p:cNvPr id="11" name="Rounded Rectangle 10"/>
          <p:cNvSpPr/>
          <p:nvPr/>
        </p:nvSpPr>
        <p:spPr>
          <a:xfrm>
            <a:off x="8030998" y="1281599"/>
            <a:ext cx="1797570" cy="10411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Queue</a:t>
            </a:r>
          </a:p>
        </p:txBody>
      </p:sp>
      <p:sp>
        <p:nvSpPr>
          <p:cNvPr id="16" name="Right Arrow 15"/>
          <p:cNvSpPr/>
          <p:nvPr/>
        </p:nvSpPr>
        <p:spPr>
          <a:xfrm>
            <a:off x="1598965" y="4773090"/>
            <a:ext cx="1203285" cy="62951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p:cNvSpPr txBox="1"/>
          <p:nvPr/>
        </p:nvSpPr>
        <p:spPr>
          <a:xfrm>
            <a:off x="1168844" y="5346930"/>
            <a:ext cx="1609628" cy="276999"/>
          </a:xfrm>
          <a:prstGeom prst="rect">
            <a:avLst/>
          </a:prstGeom>
          <a:noFill/>
        </p:spPr>
        <p:txBody>
          <a:bodyPr wrap="square" rtlCol="0">
            <a:spAutoFit/>
          </a:bodyPr>
          <a:lstStyle/>
          <a:p>
            <a:r>
              <a:rPr lang="en-US" sz="1200" dirty="0" err="1"/>
              <a:t>hospitaladmin</a:t>
            </a:r>
            <a:r>
              <a:rPr lang="en-US" sz="1200" dirty="0"/>
              <a:t> logs in</a:t>
            </a:r>
          </a:p>
        </p:txBody>
      </p:sp>
      <p:sp>
        <p:nvSpPr>
          <p:cNvPr id="18" name="Rounded Rectangle 17"/>
          <p:cNvSpPr/>
          <p:nvPr/>
        </p:nvSpPr>
        <p:spPr>
          <a:xfrm>
            <a:off x="2871583" y="3026697"/>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 directory</a:t>
            </a:r>
          </a:p>
        </p:txBody>
      </p:sp>
      <p:sp>
        <p:nvSpPr>
          <p:cNvPr id="19" name="Rounded Rectangle 18"/>
          <p:cNvSpPr/>
          <p:nvPr/>
        </p:nvSpPr>
        <p:spPr>
          <a:xfrm>
            <a:off x="2904879" y="4675209"/>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a:t>
            </a:r>
          </a:p>
        </p:txBody>
      </p:sp>
      <p:cxnSp>
        <p:nvCxnSpPr>
          <p:cNvPr id="20" name="Straight Arrow Connector 19"/>
          <p:cNvCxnSpPr/>
          <p:nvPr/>
        </p:nvCxnSpPr>
        <p:spPr>
          <a:xfrm>
            <a:off x="3643983" y="3995574"/>
            <a:ext cx="10871" cy="6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06419" y="2692046"/>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Enterprise</a:t>
            </a:r>
          </a:p>
        </p:txBody>
      </p:sp>
      <p:cxnSp>
        <p:nvCxnSpPr>
          <p:cNvPr id="22" name="Straight Arrow Connector 21"/>
          <p:cNvCxnSpPr/>
          <p:nvPr/>
        </p:nvCxnSpPr>
        <p:spPr>
          <a:xfrm flipH="1">
            <a:off x="1700466" y="2227804"/>
            <a:ext cx="1" cy="4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1" idx="2"/>
          </p:cNvCxnSpPr>
          <p:nvPr/>
        </p:nvCxnSpPr>
        <p:spPr>
          <a:xfrm rot="16200000" flipH="1">
            <a:off x="2089142" y="3159014"/>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48518" y="1250836"/>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cxnSp>
        <p:nvCxnSpPr>
          <p:cNvPr id="29" name="Straight Arrow Connector 28"/>
          <p:cNvCxnSpPr>
            <a:stCxn id="19" idx="3"/>
          </p:cNvCxnSpPr>
          <p:nvPr/>
        </p:nvCxnSpPr>
        <p:spPr>
          <a:xfrm>
            <a:off x="4366034" y="5170116"/>
            <a:ext cx="879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10117" y="1281599"/>
            <a:ext cx="1797796" cy="966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Directory</a:t>
            </a:r>
          </a:p>
        </p:txBody>
      </p:sp>
      <p:cxnSp>
        <p:nvCxnSpPr>
          <p:cNvPr id="33" name="Elbow Connector 32"/>
          <p:cNvCxnSpPr/>
          <p:nvPr/>
        </p:nvCxnSpPr>
        <p:spPr>
          <a:xfrm flipV="1">
            <a:off x="2198724" y="1866273"/>
            <a:ext cx="993374" cy="912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475500" y="1265904"/>
            <a:ext cx="1950855" cy="10108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Research</a:t>
            </a:r>
          </a:p>
          <a:p>
            <a:pPr algn="ctr"/>
            <a:r>
              <a:rPr lang="en-US" dirty="0"/>
              <a:t>Organization</a:t>
            </a:r>
          </a:p>
        </p:txBody>
      </p:sp>
      <p:cxnSp>
        <p:nvCxnSpPr>
          <p:cNvPr id="35" name="Straight Arrow Connector 34"/>
          <p:cNvCxnSpPr>
            <a:stCxn id="32" idx="3"/>
            <a:endCxn id="34" idx="1"/>
          </p:cNvCxnSpPr>
          <p:nvPr/>
        </p:nvCxnSpPr>
        <p:spPr>
          <a:xfrm>
            <a:off x="5007913" y="1764906"/>
            <a:ext cx="467587" cy="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7426355" y="1771315"/>
            <a:ext cx="60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0" idx="1"/>
            <a:endCxn id="5" idx="7"/>
          </p:cNvCxnSpPr>
          <p:nvPr/>
        </p:nvCxnSpPr>
        <p:spPr>
          <a:xfrm rot="10800000" flipV="1">
            <a:off x="7302373" y="3388230"/>
            <a:ext cx="810516" cy="13419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1" idx="2"/>
          </p:cNvCxnSpPr>
          <p:nvPr/>
        </p:nvCxnSpPr>
        <p:spPr>
          <a:xfrm>
            <a:off x="8929783" y="2322779"/>
            <a:ext cx="3236" cy="6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640601" y="5170116"/>
            <a:ext cx="1075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8739691" y="4453683"/>
            <a:ext cx="2286079" cy="125633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Research Work Area Panel</a:t>
            </a:r>
          </a:p>
        </p:txBody>
      </p:sp>
      <p:sp>
        <p:nvSpPr>
          <p:cNvPr id="68" name="Flowchart: Connector 67"/>
          <p:cNvSpPr/>
          <p:nvPr/>
        </p:nvSpPr>
        <p:spPr>
          <a:xfrm>
            <a:off x="5269493" y="5177029"/>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p>
        </p:txBody>
      </p:sp>
      <p:sp>
        <p:nvSpPr>
          <p:cNvPr id="69" name="Flowchart: Connector 68"/>
          <p:cNvSpPr/>
          <p:nvPr/>
        </p:nvSpPr>
        <p:spPr>
          <a:xfrm>
            <a:off x="5422275" y="1949257"/>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p>
        </p:txBody>
      </p:sp>
      <p:sp>
        <p:nvSpPr>
          <p:cNvPr id="70" name="Flowchart: Connector 69"/>
          <p:cNvSpPr/>
          <p:nvPr/>
        </p:nvSpPr>
        <p:spPr>
          <a:xfrm>
            <a:off x="7983599" y="2000260"/>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5</a:t>
            </a:r>
          </a:p>
        </p:txBody>
      </p:sp>
      <p:sp>
        <p:nvSpPr>
          <p:cNvPr id="71" name="Flowchart: Connector 70"/>
          <p:cNvSpPr/>
          <p:nvPr/>
        </p:nvSpPr>
        <p:spPr>
          <a:xfrm>
            <a:off x="7983599" y="3668068"/>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6</a:t>
            </a:r>
          </a:p>
        </p:txBody>
      </p:sp>
      <p:sp>
        <p:nvSpPr>
          <p:cNvPr id="72" name="Flowchart: Connector 71"/>
          <p:cNvSpPr/>
          <p:nvPr/>
        </p:nvSpPr>
        <p:spPr>
          <a:xfrm>
            <a:off x="8839435" y="5287413"/>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7</a:t>
            </a:r>
          </a:p>
        </p:txBody>
      </p:sp>
      <p:sp>
        <p:nvSpPr>
          <p:cNvPr id="73" name="Rectangle 72"/>
          <p:cNvSpPr/>
          <p:nvPr/>
        </p:nvSpPr>
        <p:spPr>
          <a:xfrm>
            <a:off x="9825929" y="2164284"/>
            <a:ext cx="2083756" cy="11289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74" name="Flowchart: Connector 73"/>
          <p:cNvSpPr/>
          <p:nvPr/>
        </p:nvSpPr>
        <p:spPr>
          <a:xfrm>
            <a:off x="9900868" y="2358821"/>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75" name="TextBox 74"/>
          <p:cNvSpPr txBox="1"/>
          <p:nvPr/>
        </p:nvSpPr>
        <p:spPr>
          <a:xfrm>
            <a:off x="10518507" y="2285409"/>
            <a:ext cx="1331443" cy="1107996"/>
          </a:xfrm>
          <a:prstGeom prst="rect">
            <a:avLst/>
          </a:prstGeom>
          <a:noFill/>
        </p:spPr>
        <p:txBody>
          <a:bodyPr wrap="square" rtlCol="0">
            <a:spAutoFit/>
          </a:bodyPr>
          <a:lstStyle/>
          <a:p>
            <a:r>
              <a:rPr lang="en-US" sz="1600" dirty="0"/>
              <a:t>Hospital to Research  Work Flow </a:t>
            </a:r>
          </a:p>
          <a:p>
            <a:endParaRPr lang="en-US" dirty="0"/>
          </a:p>
        </p:txBody>
      </p:sp>
      <p:sp>
        <p:nvSpPr>
          <p:cNvPr id="81" name="Rounded Rectangle 80"/>
          <p:cNvSpPr/>
          <p:nvPr/>
        </p:nvSpPr>
        <p:spPr>
          <a:xfrm>
            <a:off x="2871584" y="3026698"/>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 directory</a:t>
            </a:r>
          </a:p>
        </p:txBody>
      </p:sp>
      <p:sp>
        <p:nvSpPr>
          <p:cNvPr id="82" name="Rounded Rectangle 81"/>
          <p:cNvSpPr/>
          <p:nvPr/>
        </p:nvSpPr>
        <p:spPr>
          <a:xfrm>
            <a:off x="2904880" y="4675210"/>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a:t>
            </a:r>
          </a:p>
        </p:txBody>
      </p:sp>
      <p:sp>
        <p:nvSpPr>
          <p:cNvPr id="83" name="Rounded Rectangle 82"/>
          <p:cNvSpPr/>
          <p:nvPr/>
        </p:nvSpPr>
        <p:spPr>
          <a:xfrm>
            <a:off x="906420" y="2692047"/>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Enterprise</a:t>
            </a:r>
          </a:p>
        </p:txBody>
      </p:sp>
      <p:cxnSp>
        <p:nvCxnSpPr>
          <p:cNvPr id="84" name="Straight Arrow Connector 83"/>
          <p:cNvCxnSpPr/>
          <p:nvPr/>
        </p:nvCxnSpPr>
        <p:spPr>
          <a:xfrm>
            <a:off x="1700469" y="2227805"/>
            <a:ext cx="32537" cy="37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83" idx="2"/>
          </p:cNvCxnSpPr>
          <p:nvPr/>
        </p:nvCxnSpPr>
        <p:spPr>
          <a:xfrm rot="16200000" flipH="1">
            <a:off x="2089143" y="3159015"/>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948519" y="1250837"/>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sp>
        <p:nvSpPr>
          <p:cNvPr id="87" name="Rounded Rectangle 86"/>
          <p:cNvSpPr/>
          <p:nvPr/>
        </p:nvSpPr>
        <p:spPr>
          <a:xfrm>
            <a:off x="3210118" y="1281600"/>
            <a:ext cx="1797796" cy="966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Directory</a:t>
            </a:r>
          </a:p>
        </p:txBody>
      </p:sp>
      <p:sp>
        <p:nvSpPr>
          <p:cNvPr id="25" name="Flowchart: Connector 24"/>
          <p:cNvSpPr/>
          <p:nvPr/>
        </p:nvSpPr>
        <p:spPr>
          <a:xfrm>
            <a:off x="582407" y="1679436"/>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24" name="Flowchart: Connector 23"/>
          <p:cNvSpPr/>
          <p:nvPr/>
        </p:nvSpPr>
        <p:spPr>
          <a:xfrm>
            <a:off x="648555" y="3388231"/>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sp>
        <p:nvSpPr>
          <p:cNvPr id="27" name="Flowchart: Connector 26"/>
          <p:cNvSpPr/>
          <p:nvPr/>
        </p:nvSpPr>
        <p:spPr>
          <a:xfrm>
            <a:off x="2674866" y="5421983"/>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p>
        </p:txBody>
      </p:sp>
      <p:sp>
        <p:nvSpPr>
          <p:cNvPr id="45" name="Rounded Rectangle 44"/>
          <p:cNvSpPr/>
          <p:nvPr/>
        </p:nvSpPr>
        <p:spPr>
          <a:xfrm>
            <a:off x="906421" y="2692048"/>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Enterprise</a:t>
            </a:r>
          </a:p>
        </p:txBody>
      </p:sp>
      <p:cxnSp>
        <p:nvCxnSpPr>
          <p:cNvPr id="46" name="Straight Arrow Connector 45"/>
          <p:cNvCxnSpPr/>
          <p:nvPr/>
        </p:nvCxnSpPr>
        <p:spPr>
          <a:xfrm>
            <a:off x="1700470" y="2227806"/>
            <a:ext cx="32537" cy="37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5" idx="2"/>
          </p:cNvCxnSpPr>
          <p:nvPr/>
        </p:nvCxnSpPr>
        <p:spPr>
          <a:xfrm rot="16200000" flipH="1">
            <a:off x="2089144" y="3159016"/>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48520" y="1250838"/>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sp>
        <p:nvSpPr>
          <p:cNvPr id="49" name="Flowchart: Connector 48"/>
          <p:cNvSpPr/>
          <p:nvPr/>
        </p:nvSpPr>
        <p:spPr>
          <a:xfrm>
            <a:off x="582408" y="1679437"/>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50" name="Flowchart: Connector 49"/>
          <p:cNvSpPr/>
          <p:nvPr/>
        </p:nvSpPr>
        <p:spPr>
          <a:xfrm>
            <a:off x="648556" y="3388232"/>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96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407" y="434505"/>
            <a:ext cx="11199043" cy="5844619"/>
          </a:xfrm>
        </p:spPr>
        <p:txBody>
          <a:bodyPr/>
          <a:lstStyle/>
          <a:p>
            <a:pPr marL="274320" lvl="1" indent="0">
              <a:buNone/>
            </a:pPr>
            <a:endParaRPr lang="en-US" dirty="0"/>
          </a:p>
          <a:p>
            <a:pPr marL="274320" lvl="1" indent="0">
              <a:buNone/>
            </a:pPr>
            <a:r>
              <a:rPr lang="en-US" dirty="0"/>
              <a:t>RESEARCH TO CLINICAL TEST WORK FLOW</a:t>
            </a:r>
          </a:p>
        </p:txBody>
      </p:sp>
      <p:sp>
        <p:nvSpPr>
          <p:cNvPr id="4" name="Rectangle 3"/>
          <p:cNvSpPr/>
          <p:nvPr/>
        </p:nvSpPr>
        <p:spPr>
          <a:xfrm>
            <a:off x="9686732" y="2454226"/>
            <a:ext cx="2083756" cy="10292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5" name="Flowchart: Connector 4"/>
          <p:cNvSpPr/>
          <p:nvPr/>
        </p:nvSpPr>
        <p:spPr>
          <a:xfrm>
            <a:off x="9772545" y="2585243"/>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a:off x="10416262" y="2506657"/>
            <a:ext cx="1331443" cy="1107996"/>
          </a:xfrm>
          <a:prstGeom prst="rect">
            <a:avLst/>
          </a:prstGeom>
          <a:noFill/>
        </p:spPr>
        <p:txBody>
          <a:bodyPr wrap="square" rtlCol="0">
            <a:spAutoFit/>
          </a:bodyPr>
          <a:lstStyle/>
          <a:p>
            <a:pPr algn="ctr"/>
            <a:r>
              <a:rPr lang="en-US" sz="1600" dirty="0"/>
              <a:t>Research Area to Clinical Test</a:t>
            </a:r>
          </a:p>
          <a:p>
            <a:endParaRPr lang="en-US" dirty="0"/>
          </a:p>
        </p:txBody>
      </p:sp>
      <p:sp>
        <p:nvSpPr>
          <p:cNvPr id="7" name="Flowchart: Connector 6"/>
          <p:cNvSpPr/>
          <p:nvPr/>
        </p:nvSpPr>
        <p:spPr>
          <a:xfrm>
            <a:off x="5211100" y="4768372"/>
            <a:ext cx="2286079" cy="125633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Research Work Area Panel</a:t>
            </a:r>
          </a:p>
        </p:txBody>
      </p:sp>
      <p:cxnSp>
        <p:nvCxnSpPr>
          <p:cNvPr id="10" name="Straight Arrow Connector 9"/>
          <p:cNvCxnSpPr/>
          <p:nvPr/>
        </p:nvCxnSpPr>
        <p:spPr>
          <a:xfrm>
            <a:off x="3643983" y="4221996"/>
            <a:ext cx="10871" cy="6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2198724" y="2092695"/>
            <a:ext cx="993374" cy="912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871584" y="3253120"/>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 directory</a:t>
            </a:r>
          </a:p>
        </p:txBody>
      </p:sp>
      <p:sp>
        <p:nvSpPr>
          <p:cNvPr id="13" name="Rounded Rectangle 12"/>
          <p:cNvSpPr/>
          <p:nvPr/>
        </p:nvSpPr>
        <p:spPr>
          <a:xfrm>
            <a:off x="2904880" y="4901632"/>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a:t>
            </a:r>
          </a:p>
        </p:txBody>
      </p:sp>
      <p:sp>
        <p:nvSpPr>
          <p:cNvPr id="14" name="Rounded Rectangle 13"/>
          <p:cNvSpPr/>
          <p:nvPr/>
        </p:nvSpPr>
        <p:spPr>
          <a:xfrm>
            <a:off x="906420" y="2918469"/>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Hospital Enterprise</a:t>
            </a:r>
          </a:p>
        </p:txBody>
      </p:sp>
      <p:cxnSp>
        <p:nvCxnSpPr>
          <p:cNvPr id="15" name="Straight Arrow Connector 14"/>
          <p:cNvCxnSpPr/>
          <p:nvPr/>
        </p:nvCxnSpPr>
        <p:spPr>
          <a:xfrm flipH="1">
            <a:off x="1700467" y="2454227"/>
            <a:ext cx="1" cy="4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2"/>
          </p:cNvCxnSpPr>
          <p:nvPr/>
        </p:nvCxnSpPr>
        <p:spPr>
          <a:xfrm rot="16200000" flipH="1">
            <a:off x="2089143" y="3385437"/>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948519" y="1477259"/>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sp>
        <p:nvSpPr>
          <p:cNvPr id="18" name="Rounded Rectangle 17"/>
          <p:cNvSpPr/>
          <p:nvPr/>
        </p:nvSpPr>
        <p:spPr>
          <a:xfrm>
            <a:off x="3210118" y="1508022"/>
            <a:ext cx="1797796" cy="966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Directory</a:t>
            </a:r>
          </a:p>
        </p:txBody>
      </p:sp>
      <p:sp>
        <p:nvSpPr>
          <p:cNvPr id="9" name="Right Arrow 8"/>
          <p:cNvSpPr/>
          <p:nvPr/>
        </p:nvSpPr>
        <p:spPr>
          <a:xfrm>
            <a:off x="1826874" y="4914654"/>
            <a:ext cx="1203285" cy="62090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0" name="Straight Arrow Connector 19"/>
          <p:cNvCxnSpPr>
            <a:endCxn id="7" idx="2"/>
          </p:cNvCxnSpPr>
          <p:nvPr/>
        </p:nvCxnSpPr>
        <p:spPr>
          <a:xfrm>
            <a:off x="4366034" y="5396538"/>
            <a:ext cx="8450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340051" y="2585244"/>
            <a:ext cx="0" cy="212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535395" y="1526917"/>
            <a:ext cx="1877399" cy="9647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Research</a:t>
            </a:r>
          </a:p>
          <a:p>
            <a:pPr algn="ctr"/>
            <a:r>
              <a:rPr lang="en-US" dirty="0"/>
              <a:t>Organization</a:t>
            </a:r>
          </a:p>
        </p:txBody>
      </p:sp>
      <p:cxnSp>
        <p:nvCxnSpPr>
          <p:cNvPr id="38" name="Straight Arrow Connector 37"/>
          <p:cNvCxnSpPr/>
          <p:nvPr/>
        </p:nvCxnSpPr>
        <p:spPr>
          <a:xfrm>
            <a:off x="5051098" y="1965743"/>
            <a:ext cx="465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8030998" y="3150505"/>
            <a:ext cx="1715679" cy="893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Hosp</a:t>
            </a:r>
            <a:r>
              <a:rPr lang="en-US" dirty="0"/>
              <a:t> Test Work Request</a:t>
            </a:r>
          </a:p>
        </p:txBody>
      </p:sp>
      <p:sp>
        <p:nvSpPr>
          <p:cNvPr id="42" name="Rounded Rectangle 41"/>
          <p:cNvSpPr/>
          <p:nvPr/>
        </p:nvSpPr>
        <p:spPr>
          <a:xfrm>
            <a:off x="8030998" y="1508021"/>
            <a:ext cx="1797570" cy="10411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Queue</a:t>
            </a:r>
          </a:p>
        </p:txBody>
      </p:sp>
      <p:cxnSp>
        <p:nvCxnSpPr>
          <p:cNvPr id="43" name="Straight Arrow Connector 42"/>
          <p:cNvCxnSpPr/>
          <p:nvPr/>
        </p:nvCxnSpPr>
        <p:spPr>
          <a:xfrm flipV="1">
            <a:off x="7426355" y="1997737"/>
            <a:ext cx="60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1" idx="1"/>
          </p:cNvCxnSpPr>
          <p:nvPr/>
        </p:nvCxnSpPr>
        <p:spPr>
          <a:xfrm rot="10800000" flipV="1">
            <a:off x="7220482" y="3597498"/>
            <a:ext cx="810516" cy="13419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497179" y="5396538"/>
            <a:ext cx="1075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p:cNvSpPr/>
          <p:nvPr/>
        </p:nvSpPr>
        <p:spPr>
          <a:xfrm>
            <a:off x="8603637" y="4768372"/>
            <a:ext cx="2286079" cy="125633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Request Clinical Test Panel</a:t>
            </a:r>
          </a:p>
        </p:txBody>
      </p:sp>
      <p:cxnSp>
        <p:nvCxnSpPr>
          <p:cNvPr id="47" name="Straight Arrow Connector 46"/>
          <p:cNvCxnSpPr/>
          <p:nvPr/>
        </p:nvCxnSpPr>
        <p:spPr>
          <a:xfrm>
            <a:off x="8929783" y="2549201"/>
            <a:ext cx="3236" cy="6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Connector 47"/>
          <p:cNvSpPr/>
          <p:nvPr/>
        </p:nvSpPr>
        <p:spPr>
          <a:xfrm>
            <a:off x="5269493" y="5403451"/>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p>
        </p:txBody>
      </p:sp>
      <p:sp>
        <p:nvSpPr>
          <p:cNvPr id="49" name="Flowchart: Connector 48"/>
          <p:cNvSpPr/>
          <p:nvPr/>
        </p:nvSpPr>
        <p:spPr>
          <a:xfrm>
            <a:off x="5422275" y="2175679"/>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p>
        </p:txBody>
      </p:sp>
      <p:sp>
        <p:nvSpPr>
          <p:cNvPr id="50" name="Flowchart: Connector 49"/>
          <p:cNvSpPr/>
          <p:nvPr/>
        </p:nvSpPr>
        <p:spPr>
          <a:xfrm>
            <a:off x="7983599" y="2226682"/>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5</a:t>
            </a:r>
          </a:p>
        </p:txBody>
      </p:sp>
      <p:sp>
        <p:nvSpPr>
          <p:cNvPr id="51" name="Flowchart: Connector 50"/>
          <p:cNvSpPr/>
          <p:nvPr/>
        </p:nvSpPr>
        <p:spPr>
          <a:xfrm>
            <a:off x="7983599" y="3894490"/>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6</a:t>
            </a:r>
          </a:p>
        </p:txBody>
      </p:sp>
      <p:sp>
        <p:nvSpPr>
          <p:cNvPr id="52" name="Flowchart: Connector 51"/>
          <p:cNvSpPr/>
          <p:nvPr/>
        </p:nvSpPr>
        <p:spPr>
          <a:xfrm>
            <a:off x="8839435" y="5513835"/>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7</a:t>
            </a:r>
          </a:p>
        </p:txBody>
      </p:sp>
      <p:sp>
        <p:nvSpPr>
          <p:cNvPr id="53" name="Flowchart: Connector 52"/>
          <p:cNvSpPr/>
          <p:nvPr/>
        </p:nvSpPr>
        <p:spPr>
          <a:xfrm>
            <a:off x="582407" y="1905858"/>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54" name="Flowchart: Connector 53"/>
          <p:cNvSpPr/>
          <p:nvPr/>
        </p:nvSpPr>
        <p:spPr>
          <a:xfrm>
            <a:off x="648555" y="3614653"/>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sp>
        <p:nvSpPr>
          <p:cNvPr id="55" name="Flowchart: Connector 54"/>
          <p:cNvSpPr/>
          <p:nvPr/>
        </p:nvSpPr>
        <p:spPr>
          <a:xfrm>
            <a:off x="2674866" y="5648405"/>
            <a:ext cx="599402" cy="61679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253778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2665" y="4216646"/>
            <a:ext cx="2118672" cy="1131217"/>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normAutofit lnSpcReduction="10000"/>
          </a:bodyPr>
          <a:lstStyle/>
          <a:p>
            <a:pPr marL="45720" indent="0" algn="ctr">
              <a:buNone/>
            </a:pPr>
            <a:r>
              <a:rPr lang="en-US" sz="1800" dirty="0"/>
              <a:t>Request Clinical Test Panel</a:t>
            </a:r>
          </a:p>
        </p:txBody>
      </p:sp>
      <p:cxnSp>
        <p:nvCxnSpPr>
          <p:cNvPr id="8" name="Straight Arrow Connector 7"/>
          <p:cNvCxnSpPr>
            <a:stCxn id="6" idx="6"/>
          </p:cNvCxnSpPr>
          <p:nvPr/>
        </p:nvCxnSpPr>
        <p:spPr>
          <a:xfrm>
            <a:off x="2701337" y="4782255"/>
            <a:ext cx="527901" cy="9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3229238" y="4196509"/>
            <a:ext cx="2215299" cy="1171491"/>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Research  Work Area Panel</a:t>
            </a:r>
          </a:p>
        </p:txBody>
      </p:sp>
      <p:cxnSp>
        <p:nvCxnSpPr>
          <p:cNvPr id="12" name="Elbow Connector 11"/>
          <p:cNvCxnSpPr>
            <a:stCxn id="10" idx="0"/>
          </p:cNvCxnSpPr>
          <p:nvPr/>
        </p:nvCxnSpPr>
        <p:spPr>
          <a:xfrm rot="5400000" flipH="1" flipV="1">
            <a:off x="3136768" y="2990827"/>
            <a:ext cx="2405802" cy="55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303754" y="705348"/>
            <a:ext cx="1877399" cy="9647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Manufacturing Organization</a:t>
            </a:r>
          </a:p>
        </p:txBody>
      </p:sp>
      <p:sp>
        <p:nvSpPr>
          <p:cNvPr id="15" name="Rounded Rectangle 14"/>
          <p:cNvSpPr/>
          <p:nvPr/>
        </p:nvSpPr>
        <p:spPr>
          <a:xfrm>
            <a:off x="6398202" y="2264307"/>
            <a:ext cx="1715679" cy="893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Request</a:t>
            </a:r>
          </a:p>
        </p:txBody>
      </p:sp>
      <p:sp>
        <p:nvSpPr>
          <p:cNvPr id="16" name="Rounded Rectangle 15"/>
          <p:cNvSpPr/>
          <p:nvPr/>
        </p:nvSpPr>
        <p:spPr>
          <a:xfrm>
            <a:off x="6357257" y="628941"/>
            <a:ext cx="1797570" cy="10411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Queue</a:t>
            </a:r>
          </a:p>
        </p:txBody>
      </p:sp>
      <p:cxnSp>
        <p:nvCxnSpPr>
          <p:cNvPr id="17" name="Straight Arrow Connector 16"/>
          <p:cNvCxnSpPr>
            <a:stCxn id="14" idx="3"/>
          </p:cNvCxnSpPr>
          <p:nvPr/>
        </p:nvCxnSpPr>
        <p:spPr>
          <a:xfrm>
            <a:off x="5181153" y="1187735"/>
            <a:ext cx="1044151" cy="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a:off x="7256042" y="1670121"/>
            <a:ext cx="3236" cy="6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6357257" y="3980206"/>
            <a:ext cx="2324741" cy="1171491"/>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Manufacturer Work Area Panel</a:t>
            </a:r>
          </a:p>
        </p:txBody>
      </p:sp>
      <p:cxnSp>
        <p:nvCxnSpPr>
          <p:cNvPr id="5" name="Elbow Connector 4"/>
          <p:cNvCxnSpPr>
            <a:stCxn id="15" idx="3"/>
            <a:endCxn id="22" idx="7"/>
          </p:cNvCxnSpPr>
          <p:nvPr/>
        </p:nvCxnSpPr>
        <p:spPr>
          <a:xfrm>
            <a:off x="8113881" y="2711301"/>
            <a:ext cx="227667" cy="1440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15" idx="2"/>
          </p:cNvCxnSpPr>
          <p:nvPr/>
        </p:nvCxnSpPr>
        <p:spPr>
          <a:xfrm flipV="1">
            <a:off x="7256041" y="3158295"/>
            <a:ext cx="1" cy="82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2" idx="6"/>
          </p:cNvCxnSpPr>
          <p:nvPr/>
        </p:nvCxnSpPr>
        <p:spPr>
          <a:xfrm flipV="1">
            <a:off x="8681998" y="4565951"/>
            <a:ext cx="819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9501359" y="3980205"/>
            <a:ext cx="2186876" cy="1171491"/>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Request Lab Test Panel</a:t>
            </a:r>
          </a:p>
        </p:txBody>
      </p:sp>
      <p:sp>
        <p:nvSpPr>
          <p:cNvPr id="30" name="Flowchart: Connector 29"/>
          <p:cNvSpPr/>
          <p:nvPr/>
        </p:nvSpPr>
        <p:spPr>
          <a:xfrm>
            <a:off x="2100779" y="4057513"/>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31" name="Flowchart: Connector 30"/>
          <p:cNvSpPr/>
          <p:nvPr/>
        </p:nvSpPr>
        <p:spPr>
          <a:xfrm>
            <a:off x="4832018" y="3993457"/>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1</a:t>
            </a:r>
          </a:p>
        </p:txBody>
      </p:sp>
      <p:sp>
        <p:nvSpPr>
          <p:cNvPr id="32" name="Flowchart: Connector 31"/>
          <p:cNvSpPr/>
          <p:nvPr/>
        </p:nvSpPr>
        <p:spPr>
          <a:xfrm>
            <a:off x="3234086" y="1193416"/>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2</a:t>
            </a:r>
          </a:p>
        </p:txBody>
      </p:sp>
      <p:sp>
        <p:nvSpPr>
          <p:cNvPr id="33" name="Flowchart: Connector 32"/>
          <p:cNvSpPr/>
          <p:nvPr/>
        </p:nvSpPr>
        <p:spPr>
          <a:xfrm>
            <a:off x="6225304" y="1261841"/>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3</a:t>
            </a:r>
          </a:p>
        </p:txBody>
      </p:sp>
      <p:sp>
        <p:nvSpPr>
          <p:cNvPr id="34" name="Flowchart: Connector 33"/>
          <p:cNvSpPr/>
          <p:nvPr/>
        </p:nvSpPr>
        <p:spPr>
          <a:xfrm>
            <a:off x="6357257" y="2939026"/>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4</a:t>
            </a:r>
          </a:p>
        </p:txBody>
      </p:sp>
      <p:sp>
        <p:nvSpPr>
          <p:cNvPr id="35" name="Flowchart: Connector 34"/>
          <p:cNvSpPr/>
          <p:nvPr/>
        </p:nvSpPr>
        <p:spPr>
          <a:xfrm>
            <a:off x="6426509" y="4629865"/>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5</a:t>
            </a:r>
          </a:p>
        </p:txBody>
      </p:sp>
      <p:sp>
        <p:nvSpPr>
          <p:cNvPr id="36" name="Flowchart: Connector 35"/>
          <p:cNvSpPr/>
          <p:nvPr/>
        </p:nvSpPr>
        <p:spPr>
          <a:xfrm>
            <a:off x="9659122" y="4751785"/>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6</a:t>
            </a:r>
          </a:p>
        </p:txBody>
      </p:sp>
      <p:sp>
        <p:nvSpPr>
          <p:cNvPr id="37" name="Right Arrow 36"/>
          <p:cNvSpPr/>
          <p:nvPr/>
        </p:nvSpPr>
        <p:spPr>
          <a:xfrm>
            <a:off x="172906" y="4489107"/>
            <a:ext cx="777244"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643189" y="1859131"/>
            <a:ext cx="2083756" cy="10798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39" name="Flowchart: Connector 38"/>
          <p:cNvSpPr/>
          <p:nvPr/>
        </p:nvSpPr>
        <p:spPr>
          <a:xfrm>
            <a:off x="9721020" y="2139218"/>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40" name="TextBox 39"/>
          <p:cNvSpPr txBox="1"/>
          <p:nvPr/>
        </p:nvSpPr>
        <p:spPr>
          <a:xfrm>
            <a:off x="10395502" y="1831030"/>
            <a:ext cx="1331443" cy="1354217"/>
          </a:xfrm>
          <a:prstGeom prst="rect">
            <a:avLst/>
          </a:prstGeom>
          <a:noFill/>
        </p:spPr>
        <p:txBody>
          <a:bodyPr wrap="square" rtlCol="0">
            <a:spAutoFit/>
          </a:bodyPr>
          <a:lstStyle/>
          <a:p>
            <a:pPr algn="ctr"/>
            <a:r>
              <a:rPr lang="en-US" sz="1600" dirty="0"/>
              <a:t>Clinical Test to Manufacturer Work Area</a:t>
            </a:r>
          </a:p>
          <a:p>
            <a:endParaRPr lang="en-US" dirty="0"/>
          </a:p>
        </p:txBody>
      </p:sp>
      <p:sp>
        <p:nvSpPr>
          <p:cNvPr id="41" name="TextBox 40"/>
          <p:cNvSpPr txBox="1"/>
          <p:nvPr/>
        </p:nvSpPr>
        <p:spPr>
          <a:xfrm>
            <a:off x="714103" y="595521"/>
            <a:ext cx="2519983" cy="923330"/>
          </a:xfrm>
          <a:prstGeom prst="rect">
            <a:avLst/>
          </a:prstGeom>
          <a:noFill/>
        </p:spPr>
        <p:txBody>
          <a:bodyPr wrap="square" rtlCol="0">
            <a:spAutoFit/>
          </a:bodyPr>
          <a:lstStyle/>
          <a:p>
            <a:r>
              <a:rPr lang="en-US" dirty="0">
                <a:solidFill>
                  <a:schemeClr val="accent6"/>
                </a:solidFill>
              </a:rPr>
              <a:t>CLINICAL TO MANUFACTURING WORK FLOW</a:t>
            </a:r>
          </a:p>
        </p:txBody>
      </p:sp>
    </p:spTree>
    <p:extLst>
      <p:ext uri="{BB962C8B-B14F-4D97-AF65-F5344CB8AC3E}">
        <p14:creationId xmlns:p14="http://schemas.microsoft.com/office/powerpoint/2010/main" val="31318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p:cNvSpPr/>
          <p:nvPr/>
        </p:nvSpPr>
        <p:spPr>
          <a:xfrm>
            <a:off x="5495750" y="4873689"/>
            <a:ext cx="2309567" cy="124433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Request Lab</a:t>
            </a:r>
          </a:p>
          <a:p>
            <a:pPr algn="ctr"/>
            <a:r>
              <a:rPr lang="en-US" dirty="0"/>
              <a:t>Test Panel</a:t>
            </a:r>
          </a:p>
        </p:txBody>
      </p:sp>
      <p:sp>
        <p:nvSpPr>
          <p:cNvPr id="7" name="Rounded Rectangle 6"/>
          <p:cNvSpPr/>
          <p:nvPr/>
        </p:nvSpPr>
        <p:spPr>
          <a:xfrm>
            <a:off x="7805317" y="3202495"/>
            <a:ext cx="1715679" cy="893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 Test </a:t>
            </a:r>
          </a:p>
          <a:p>
            <a:pPr algn="ctr"/>
            <a:r>
              <a:rPr lang="en-US" dirty="0"/>
              <a:t>Work Request</a:t>
            </a:r>
          </a:p>
        </p:txBody>
      </p:sp>
      <p:sp>
        <p:nvSpPr>
          <p:cNvPr id="8" name="Rounded Rectangle 7"/>
          <p:cNvSpPr/>
          <p:nvPr/>
        </p:nvSpPr>
        <p:spPr>
          <a:xfrm>
            <a:off x="7811298" y="1542857"/>
            <a:ext cx="1797570" cy="10411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Queue</a:t>
            </a:r>
          </a:p>
        </p:txBody>
      </p:sp>
      <p:sp>
        <p:nvSpPr>
          <p:cNvPr id="9" name="Right Arrow 8"/>
          <p:cNvSpPr/>
          <p:nvPr/>
        </p:nvSpPr>
        <p:spPr>
          <a:xfrm>
            <a:off x="1520588" y="5034347"/>
            <a:ext cx="1203285" cy="62951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0" name="Straight Arrow Connector 9"/>
          <p:cNvCxnSpPr/>
          <p:nvPr/>
        </p:nvCxnSpPr>
        <p:spPr>
          <a:xfrm>
            <a:off x="4287657" y="5431373"/>
            <a:ext cx="11094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2120347" y="2127530"/>
            <a:ext cx="993374" cy="912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397123" y="1527161"/>
            <a:ext cx="1803551" cy="10108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Logistics</a:t>
            </a:r>
          </a:p>
          <a:p>
            <a:pPr algn="ctr"/>
            <a:r>
              <a:rPr lang="en-US" dirty="0"/>
              <a:t>Organization</a:t>
            </a:r>
          </a:p>
        </p:txBody>
      </p:sp>
      <p:cxnSp>
        <p:nvCxnSpPr>
          <p:cNvPr id="13" name="Straight Arrow Connector 12"/>
          <p:cNvCxnSpPr>
            <a:endCxn id="12" idx="1"/>
          </p:cNvCxnSpPr>
          <p:nvPr/>
        </p:nvCxnSpPr>
        <p:spPr>
          <a:xfrm>
            <a:off x="4929536" y="2026163"/>
            <a:ext cx="467587" cy="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200674" y="2032572"/>
            <a:ext cx="60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1"/>
          </p:cNvCxnSpPr>
          <p:nvPr/>
        </p:nvCxnSpPr>
        <p:spPr>
          <a:xfrm rot="10800000" flipV="1">
            <a:off x="6992983" y="3649489"/>
            <a:ext cx="812334" cy="12111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8710083" y="2584037"/>
            <a:ext cx="3236" cy="6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93207" y="3287955"/>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 directory</a:t>
            </a:r>
          </a:p>
        </p:txBody>
      </p:sp>
      <p:sp>
        <p:nvSpPr>
          <p:cNvPr id="18" name="Rounded Rectangle 17"/>
          <p:cNvSpPr/>
          <p:nvPr/>
        </p:nvSpPr>
        <p:spPr>
          <a:xfrm>
            <a:off x="2826503" y="4936467"/>
            <a:ext cx="1461155" cy="989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account</a:t>
            </a:r>
          </a:p>
        </p:txBody>
      </p:sp>
      <p:sp>
        <p:nvSpPr>
          <p:cNvPr id="19" name="Rounded Rectangle 18"/>
          <p:cNvSpPr/>
          <p:nvPr/>
        </p:nvSpPr>
        <p:spPr>
          <a:xfrm>
            <a:off x="3131741" y="1542857"/>
            <a:ext cx="1797796" cy="966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Directory</a:t>
            </a:r>
          </a:p>
        </p:txBody>
      </p:sp>
      <p:sp>
        <p:nvSpPr>
          <p:cNvPr id="20" name="Rounded Rectangle 19"/>
          <p:cNvSpPr/>
          <p:nvPr/>
        </p:nvSpPr>
        <p:spPr>
          <a:xfrm>
            <a:off x="828044" y="2953305"/>
            <a:ext cx="1545996" cy="876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Logistics</a:t>
            </a:r>
          </a:p>
          <a:p>
            <a:pPr algn="ctr"/>
            <a:r>
              <a:rPr lang="en-US" dirty="0"/>
              <a:t> Enterprise</a:t>
            </a:r>
          </a:p>
        </p:txBody>
      </p:sp>
      <p:cxnSp>
        <p:nvCxnSpPr>
          <p:cNvPr id="21" name="Straight Arrow Connector 20"/>
          <p:cNvCxnSpPr/>
          <p:nvPr/>
        </p:nvCxnSpPr>
        <p:spPr>
          <a:xfrm flipH="1">
            <a:off x="1622091" y="2489063"/>
            <a:ext cx="2" cy="46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0" idx="2"/>
          </p:cNvCxnSpPr>
          <p:nvPr/>
        </p:nvCxnSpPr>
        <p:spPr>
          <a:xfrm rot="16200000" flipH="1">
            <a:off x="2010767" y="3420273"/>
            <a:ext cx="372719" cy="1192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870143" y="1512095"/>
            <a:ext cx="1503897" cy="9769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Directory</a:t>
            </a:r>
          </a:p>
        </p:txBody>
      </p:sp>
      <p:sp>
        <p:nvSpPr>
          <p:cNvPr id="24" name="Flowchart: Connector 23"/>
          <p:cNvSpPr/>
          <p:nvPr/>
        </p:nvSpPr>
        <p:spPr>
          <a:xfrm>
            <a:off x="504031" y="1940694"/>
            <a:ext cx="619802" cy="59729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0</a:t>
            </a:r>
          </a:p>
        </p:txBody>
      </p:sp>
      <p:sp>
        <p:nvSpPr>
          <p:cNvPr id="25" name="Flowchart: Connector 24"/>
          <p:cNvSpPr/>
          <p:nvPr/>
        </p:nvSpPr>
        <p:spPr>
          <a:xfrm>
            <a:off x="570179" y="3649489"/>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cxnSp>
        <p:nvCxnSpPr>
          <p:cNvPr id="32" name="Straight Arrow Connector 31"/>
          <p:cNvCxnSpPr>
            <a:stCxn id="6" idx="6"/>
          </p:cNvCxnSpPr>
          <p:nvPr/>
        </p:nvCxnSpPr>
        <p:spPr>
          <a:xfrm>
            <a:off x="7805317" y="5495858"/>
            <a:ext cx="554912" cy="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Connector 32"/>
          <p:cNvSpPr/>
          <p:nvPr/>
        </p:nvSpPr>
        <p:spPr>
          <a:xfrm>
            <a:off x="8454084" y="4881648"/>
            <a:ext cx="2309567" cy="124433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Logistics Work Area Panel</a:t>
            </a:r>
          </a:p>
        </p:txBody>
      </p:sp>
      <p:sp>
        <p:nvSpPr>
          <p:cNvPr id="34" name="Flowchart: Connector 33"/>
          <p:cNvSpPr/>
          <p:nvPr/>
        </p:nvSpPr>
        <p:spPr>
          <a:xfrm>
            <a:off x="4030639" y="3555492"/>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p:txBody>
      </p:sp>
      <p:sp>
        <p:nvSpPr>
          <p:cNvPr id="35" name="Flowchart: Connector 34"/>
          <p:cNvSpPr/>
          <p:nvPr/>
        </p:nvSpPr>
        <p:spPr>
          <a:xfrm>
            <a:off x="3892846" y="5603036"/>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US" sz="1200" dirty="0">
              <a:latin typeface="Calibri" panose="020F0502020204030204" pitchFamily="34" charset="0"/>
              <a:cs typeface="Calibri" panose="020F0502020204030204" pitchFamily="34" charset="0"/>
            </a:endParaRPr>
          </a:p>
        </p:txBody>
      </p:sp>
      <p:cxnSp>
        <p:nvCxnSpPr>
          <p:cNvPr id="37" name="Straight Arrow Connector 36"/>
          <p:cNvCxnSpPr>
            <a:stCxn id="17" idx="2"/>
          </p:cNvCxnSpPr>
          <p:nvPr/>
        </p:nvCxnSpPr>
        <p:spPr>
          <a:xfrm flipH="1">
            <a:off x="3523784" y="4277769"/>
            <a:ext cx="1" cy="58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5569419" y="5703147"/>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US" sz="1200" dirty="0">
              <a:latin typeface="Calibri" panose="020F0502020204030204" pitchFamily="34" charset="0"/>
              <a:cs typeface="Calibri" panose="020F0502020204030204" pitchFamily="34" charset="0"/>
            </a:endParaRPr>
          </a:p>
        </p:txBody>
      </p:sp>
      <p:sp>
        <p:nvSpPr>
          <p:cNvPr id="39" name="Flowchart: Connector 38"/>
          <p:cNvSpPr/>
          <p:nvPr/>
        </p:nvSpPr>
        <p:spPr>
          <a:xfrm>
            <a:off x="5470899" y="2308677"/>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p:txBody>
      </p:sp>
      <p:cxnSp>
        <p:nvCxnSpPr>
          <p:cNvPr id="41" name="Straight Arrow Connector 40"/>
          <p:cNvCxnSpPr>
            <a:stCxn id="6" idx="0"/>
          </p:cNvCxnSpPr>
          <p:nvPr/>
        </p:nvCxnSpPr>
        <p:spPr>
          <a:xfrm flipH="1" flipV="1">
            <a:off x="6650533" y="2583747"/>
            <a:ext cx="1" cy="2289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Connector 41"/>
          <p:cNvSpPr/>
          <p:nvPr/>
        </p:nvSpPr>
        <p:spPr>
          <a:xfrm>
            <a:off x="7788179" y="2287176"/>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6</a:t>
            </a:r>
            <a:endParaRPr lang="en-US" sz="1200" dirty="0">
              <a:latin typeface="Calibri" panose="020F0502020204030204" pitchFamily="34" charset="0"/>
              <a:cs typeface="Calibri" panose="020F0502020204030204" pitchFamily="34" charset="0"/>
            </a:endParaRPr>
          </a:p>
        </p:txBody>
      </p:sp>
      <p:sp>
        <p:nvSpPr>
          <p:cNvPr id="43" name="Flowchart: Connector 42"/>
          <p:cNvSpPr/>
          <p:nvPr/>
        </p:nvSpPr>
        <p:spPr>
          <a:xfrm>
            <a:off x="9205179" y="3079246"/>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7</a:t>
            </a:r>
            <a:endParaRPr lang="en-US" sz="1200" dirty="0">
              <a:latin typeface="Calibri" panose="020F0502020204030204" pitchFamily="34" charset="0"/>
              <a:cs typeface="Calibri" panose="020F0502020204030204" pitchFamily="34" charset="0"/>
            </a:endParaRPr>
          </a:p>
        </p:txBody>
      </p:sp>
      <p:sp>
        <p:nvSpPr>
          <p:cNvPr id="44" name="Flowchart: Connector 43"/>
          <p:cNvSpPr/>
          <p:nvPr/>
        </p:nvSpPr>
        <p:spPr>
          <a:xfrm>
            <a:off x="9777282" y="4613223"/>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8</a:t>
            </a:r>
            <a:endParaRPr lang="en-US" sz="1200" dirty="0">
              <a:latin typeface="Calibri" panose="020F0502020204030204" pitchFamily="34" charset="0"/>
              <a:cs typeface="Calibri" panose="020F0502020204030204" pitchFamily="34" charset="0"/>
            </a:endParaRPr>
          </a:p>
        </p:txBody>
      </p:sp>
      <p:sp>
        <p:nvSpPr>
          <p:cNvPr id="46" name="Right Arrow 45"/>
          <p:cNvSpPr/>
          <p:nvPr/>
        </p:nvSpPr>
        <p:spPr>
          <a:xfrm>
            <a:off x="1518704" y="5022997"/>
            <a:ext cx="1203285" cy="62951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ectangle 49"/>
          <p:cNvSpPr/>
          <p:nvPr/>
        </p:nvSpPr>
        <p:spPr>
          <a:xfrm>
            <a:off x="9776995" y="1986494"/>
            <a:ext cx="2083756" cy="10798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51" name="Flowchart: Connector 50"/>
          <p:cNvSpPr/>
          <p:nvPr/>
        </p:nvSpPr>
        <p:spPr>
          <a:xfrm>
            <a:off x="9854826" y="2266581"/>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52" name="TextBox 51"/>
          <p:cNvSpPr txBox="1"/>
          <p:nvPr/>
        </p:nvSpPr>
        <p:spPr>
          <a:xfrm>
            <a:off x="10529308" y="1958393"/>
            <a:ext cx="1331443" cy="1354217"/>
          </a:xfrm>
          <a:prstGeom prst="rect">
            <a:avLst/>
          </a:prstGeom>
          <a:noFill/>
        </p:spPr>
        <p:txBody>
          <a:bodyPr wrap="square" rtlCol="0">
            <a:spAutoFit/>
          </a:bodyPr>
          <a:lstStyle/>
          <a:p>
            <a:pPr algn="ctr"/>
            <a:r>
              <a:rPr lang="en-US" sz="1600" dirty="0"/>
              <a:t>Manufacture Work Area to Logistics Work Panel</a:t>
            </a:r>
          </a:p>
          <a:p>
            <a:endParaRPr lang="en-US" dirty="0"/>
          </a:p>
        </p:txBody>
      </p:sp>
      <p:sp>
        <p:nvSpPr>
          <p:cNvPr id="53" name="TextBox 52"/>
          <p:cNvSpPr txBox="1"/>
          <p:nvPr/>
        </p:nvSpPr>
        <p:spPr>
          <a:xfrm>
            <a:off x="653142" y="600891"/>
            <a:ext cx="4842607" cy="369332"/>
          </a:xfrm>
          <a:prstGeom prst="rect">
            <a:avLst/>
          </a:prstGeom>
          <a:noFill/>
        </p:spPr>
        <p:txBody>
          <a:bodyPr wrap="square" rtlCol="0">
            <a:spAutoFit/>
          </a:bodyPr>
          <a:lstStyle/>
          <a:p>
            <a:r>
              <a:rPr lang="en-US" dirty="0">
                <a:solidFill>
                  <a:schemeClr val="accent6"/>
                </a:solidFill>
              </a:rPr>
              <a:t>MANUFACTURING TO LOGISTICS  WORK FLOW</a:t>
            </a:r>
          </a:p>
        </p:txBody>
      </p:sp>
    </p:spTree>
    <p:extLst>
      <p:ext uri="{BB962C8B-B14F-4D97-AF65-F5344CB8AC3E}">
        <p14:creationId xmlns:p14="http://schemas.microsoft.com/office/powerpoint/2010/main" val="277255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905691"/>
            <a:ext cx="11451771" cy="5364481"/>
          </a:xfrm>
        </p:spPr>
        <p:txBody>
          <a:bodyPr>
            <a:normAutofit/>
          </a:bodyPr>
          <a:lstStyle/>
          <a:p>
            <a:pPr marL="45720" indent="0">
              <a:buNone/>
            </a:pPr>
            <a:r>
              <a:rPr lang="en-US" sz="1800" dirty="0"/>
              <a:t>LOGISTICS TO PRODUCT DELIEVERY</a:t>
            </a:r>
          </a:p>
        </p:txBody>
      </p:sp>
      <p:sp>
        <p:nvSpPr>
          <p:cNvPr id="5" name="Flowchart: Connector 4"/>
          <p:cNvSpPr/>
          <p:nvPr/>
        </p:nvSpPr>
        <p:spPr>
          <a:xfrm>
            <a:off x="2401625" y="4080459"/>
            <a:ext cx="2309567" cy="124433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Logistics Work Area Panel</a:t>
            </a:r>
          </a:p>
        </p:txBody>
      </p:sp>
      <p:sp>
        <p:nvSpPr>
          <p:cNvPr id="6" name="Right Arrow 5"/>
          <p:cNvSpPr/>
          <p:nvPr/>
        </p:nvSpPr>
        <p:spPr>
          <a:xfrm>
            <a:off x="1598643" y="4387870"/>
            <a:ext cx="882257" cy="6295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5" idx="0"/>
          </p:cNvCxnSpPr>
          <p:nvPr/>
        </p:nvCxnSpPr>
        <p:spPr>
          <a:xfrm flipH="1" flipV="1">
            <a:off x="3556408" y="2987040"/>
            <a:ext cx="1" cy="10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Connector 8"/>
          <p:cNvSpPr/>
          <p:nvPr/>
        </p:nvSpPr>
        <p:spPr>
          <a:xfrm>
            <a:off x="2401624" y="1692380"/>
            <a:ext cx="2309567" cy="124433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Process  Work Request Panel</a:t>
            </a:r>
          </a:p>
        </p:txBody>
      </p:sp>
      <p:cxnSp>
        <p:nvCxnSpPr>
          <p:cNvPr id="11" name="Straight Arrow Connector 10"/>
          <p:cNvCxnSpPr>
            <a:stCxn id="9" idx="6"/>
          </p:cNvCxnSpPr>
          <p:nvPr/>
        </p:nvCxnSpPr>
        <p:spPr>
          <a:xfrm flipV="1">
            <a:off x="4711191" y="2307771"/>
            <a:ext cx="1480603" cy="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96148" y="1730110"/>
            <a:ext cx="2821577" cy="1168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DELIEVERED</a:t>
            </a:r>
          </a:p>
        </p:txBody>
      </p:sp>
      <p:sp>
        <p:nvSpPr>
          <p:cNvPr id="13" name="Flowchart: Connector 12"/>
          <p:cNvSpPr/>
          <p:nvPr/>
        </p:nvSpPr>
        <p:spPr>
          <a:xfrm>
            <a:off x="3927680" y="4810556"/>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p:txBody>
      </p:sp>
      <p:sp>
        <p:nvSpPr>
          <p:cNvPr id="14" name="Flowchart: Connector 13"/>
          <p:cNvSpPr/>
          <p:nvPr/>
        </p:nvSpPr>
        <p:spPr>
          <a:xfrm>
            <a:off x="3959217" y="2415699"/>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p:txBody>
      </p:sp>
      <p:sp>
        <p:nvSpPr>
          <p:cNvPr id="15" name="Flowchart: Connector 14"/>
          <p:cNvSpPr/>
          <p:nvPr/>
        </p:nvSpPr>
        <p:spPr>
          <a:xfrm>
            <a:off x="6457835" y="2575744"/>
            <a:ext cx="665905" cy="64648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US" sz="1200" dirty="0">
              <a:latin typeface="Calibri" panose="020F0502020204030204" pitchFamily="34" charset="0"/>
              <a:cs typeface="Calibri" panose="020F0502020204030204" pitchFamily="34" charset="0"/>
            </a:endParaRPr>
          </a:p>
        </p:txBody>
      </p:sp>
      <p:sp>
        <p:nvSpPr>
          <p:cNvPr id="16" name="Rectangle 15"/>
          <p:cNvSpPr/>
          <p:nvPr/>
        </p:nvSpPr>
        <p:spPr>
          <a:xfrm>
            <a:off x="9219646" y="3937490"/>
            <a:ext cx="2083756" cy="10798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t>             </a:t>
            </a:r>
          </a:p>
        </p:txBody>
      </p:sp>
      <p:sp>
        <p:nvSpPr>
          <p:cNvPr id="17" name="Flowchart: Connector 16"/>
          <p:cNvSpPr/>
          <p:nvPr/>
        </p:nvSpPr>
        <p:spPr>
          <a:xfrm>
            <a:off x="9297477" y="4217577"/>
            <a:ext cx="557904" cy="60339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Calibri" panose="020F0502020204030204" pitchFamily="34" charset="0"/>
              <a:cs typeface="Calibri" panose="020F0502020204030204" pitchFamily="34" charset="0"/>
            </a:endParaRPr>
          </a:p>
        </p:txBody>
      </p:sp>
      <p:sp>
        <p:nvSpPr>
          <p:cNvPr id="18" name="TextBox 17"/>
          <p:cNvSpPr txBox="1"/>
          <p:nvPr/>
        </p:nvSpPr>
        <p:spPr>
          <a:xfrm>
            <a:off x="9971959" y="4080459"/>
            <a:ext cx="1331443" cy="861774"/>
          </a:xfrm>
          <a:prstGeom prst="rect">
            <a:avLst/>
          </a:prstGeom>
          <a:noFill/>
        </p:spPr>
        <p:txBody>
          <a:bodyPr wrap="square" rtlCol="0">
            <a:spAutoFit/>
          </a:bodyPr>
          <a:lstStyle/>
          <a:p>
            <a:pPr algn="ctr"/>
            <a:r>
              <a:rPr lang="en-US" sz="1600" dirty="0"/>
              <a:t>Logistics Work Panel</a:t>
            </a:r>
          </a:p>
          <a:p>
            <a:r>
              <a:rPr lang="en-US" dirty="0"/>
              <a:t>to </a:t>
            </a:r>
            <a:r>
              <a:rPr lang="en-US" dirty="0" err="1"/>
              <a:t>Delievery</a:t>
            </a:r>
            <a:endParaRPr lang="en-US" dirty="0"/>
          </a:p>
        </p:txBody>
      </p:sp>
    </p:spTree>
    <p:extLst>
      <p:ext uri="{BB962C8B-B14F-4D97-AF65-F5344CB8AC3E}">
        <p14:creationId xmlns:p14="http://schemas.microsoft.com/office/powerpoint/2010/main" val="3511536324"/>
      </p:ext>
    </p:extLst>
  </p:cSld>
  <p:clrMapOvr>
    <a:masterClrMapping/>
  </p:clrMapOvr>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1693</TotalTime>
  <Words>478</Words>
  <Application>Microsoft Office PowerPoint</Application>
  <PresentationFormat>Widescreen</PresentationFormat>
  <Paragraphs>181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Corbel</vt:lpstr>
      <vt:lpstr>Basis</vt:lpstr>
      <vt:lpstr>Project Presentation  Information Systems Fall 2016  Title: Drug development and analysis system</vt:lpstr>
      <vt:lpstr>Problem Statement </vt:lpstr>
      <vt:lpstr>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Srujani Elango</dc:creator>
  <cp:lastModifiedBy>Srujani Elango</cp:lastModifiedBy>
  <cp:revision>169</cp:revision>
  <dcterms:created xsi:type="dcterms:W3CDTF">2016-12-10T20:15:32Z</dcterms:created>
  <dcterms:modified xsi:type="dcterms:W3CDTF">2016-12-12T04:20:19Z</dcterms:modified>
</cp:coreProperties>
</file>