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showGuides="1">
      <p:cViewPr varScale="1">
        <p:scale>
          <a:sx n="95" d="100"/>
          <a:sy n="95" d="100"/>
        </p:scale>
        <p:origin x="58" y="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4D5AC1-4564-4E33-9187-2E3E95619261}" type="doc">
      <dgm:prSet loTypeId="urn:microsoft.com/office/officeart/2008/layout/LinedList" loCatId="list" qsTypeId="urn:microsoft.com/office/officeart/2005/8/quickstyle/simple1" qsCatId="simple" csTypeId="urn:microsoft.com/office/officeart/2005/8/colors/accent5_1" csCatId="accent5"/>
      <dgm:spPr/>
      <dgm:t>
        <a:bodyPr/>
        <a:lstStyle/>
        <a:p>
          <a:endParaRPr lang="en-US"/>
        </a:p>
      </dgm:t>
    </dgm:pt>
    <dgm:pt modelId="{1794EF40-8129-4965-A7EB-16412DC5A8B5}">
      <dgm:prSet/>
      <dgm:spPr/>
      <dgm:t>
        <a:bodyPr/>
        <a:lstStyle/>
        <a:p>
          <a:r>
            <a:rPr lang="en-US"/>
            <a:t>Football is a beautiful game.</a:t>
          </a:r>
        </a:p>
      </dgm:t>
    </dgm:pt>
    <dgm:pt modelId="{78C5B562-7FAC-4215-9E0A-CAA8EB754FA5}" type="parTrans" cxnId="{FC4C2625-F6A5-45DC-9B7C-91C7341CF8B0}">
      <dgm:prSet/>
      <dgm:spPr/>
      <dgm:t>
        <a:bodyPr/>
        <a:lstStyle/>
        <a:p>
          <a:endParaRPr lang="en-US"/>
        </a:p>
      </dgm:t>
    </dgm:pt>
    <dgm:pt modelId="{7771135B-35B6-4F8E-8834-B1B043B7134A}" type="sibTrans" cxnId="{FC4C2625-F6A5-45DC-9B7C-91C7341CF8B0}">
      <dgm:prSet/>
      <dgm:spPr/>
      <dgm:t>
        <a:bodyPr/>
        <a:lstStyle/>
        <a:p>
          <a:endParaRPr lang="en-US"/>
        </a:p>
      </dgm:t>
    </dgm:pt>
    <dgm:pt modelId="{A63C82CC-4CD7-4C2F-9A09-758EAB205E26}">
      <dgm:prSet/>
      <dgm:spPr/>
      <dgm:t>
        <a:bodyPr/>
        <a:lstStyle/>
        <a:p>
          <a:r>
            <a:rPr lang="en-US"/>
            <a:t>Football is one of the world’s most popular sport .The transfer value of a player range from 1 million USD to 300 million USD. </a:t>
          </a:r>
        </a:p>
      </dgm:t>
    </dgm:pt>
    <dgm:pt modelId="{76925019-4F9A-43EA-88AF-1BCE140E2AAF}" type="parTrans" cxnId="{FA928697-F511-49D1-9620-BEDC523758EE}">
      <dgm:prSet/>
      <dgm:spPr/>
      <dgm:t>
        <a:bodyPr/>
        <a:lstStyle/>
        <a:p>
          <a:endParaRPr lang="en-US"/>
        </a:p>
      </dgm:t>
    </dgm:pt>
    <dgm:pt modelId="{D9E3B467-E24C-4FC5-AE2C-0C5768E79904}" type="sibTrans" cxnId="{FA928697-F511-49D1-9620-BEDC523758EE}">
      <dgm:prSet/>
      <dgm:spPr/>
      <dgm:t>
        <a:bodyPr/>
        <a:lstStyle/>
        <a:p>
          <a:endParaRPr lang="en-US"/>
        </a:p>
      </dgm:t>
    </dgm:pt>
    <dgm:pt modelId="{865EC3FF-DA80-4205-AA8E-29C2F781FB71}">
      <dgm:prSet/>
      <dgm:spPr/>
      <dgm:t>
        <a:bodyPr/>
        <a:lstStyle/>
        <a:p>
          <a:r>
            <a:rPr lang="en-US"/>
            <a:t>Each player has a market value. How is this market value of each player  calculated? What are the driving factors which determine the market value of a player?</a:t>
          </a:r>
        </a:p>
      </dgm:t>
    </dgm:pt>
    <dgm:pt modelId="{4DDF9A8A-675C-41BB-97A9-B137109ED24F}" type="parTrans" cxnId="{F2C90484-E097-4BE9-AA66-3D70CD7283BE}">
      <dgm:prSet/>
      <dgm:spPr/>
      <dgm:t>
        <a:bodyPr/>
        <a:lstStyle/>
        <a:p>
          <a:endParaRPr lang="en-US"/>
        </a:p>
      </dgm:t>
    </dgm:pt>
    <dgm:pt modelId="{644B9067-6B5F-4B2C-8521-671D787FB1F4}" type="sibTrans" cxnId="{F2C90484-E097-4BE9-AA66-3D70CD7283BE}">
      <dgm:prSet/>
      <dgm:spPr/>
      <dgm:t>
        <a:bodyPr/>
        <a:lstStyle/>
        <a:p>
          <a:endParaRPr lang="en-US"/>
        </a:p>
      </dgm:t>
    </dgm:pt>
    <dgm:pt modelId="{5F136855-30E2-4C54-B787-3AE62060C640}">
      <dgm:prSet/>
      <dgm:spPr/>
      <dgm:t>
        <a:bodyPr/>
        <a:lstStyle/>
        <a:p>
          <a:r>
            <a:rPr lang="en-US"/>
            <a:t>The purpose of this project is to look into the various factors which can help determine the market value of football player.</a:t>
          </a:r>
        </a:p>
      </dgm:t>
    </dgm:pt>
    <dgm:pt modelId="{31DFD9FC-E9A1-4DE4-ACCB-18F8090EE059}" type="parTrans" cxnId="{7C98F6BC-09CB-4448-8F64-7FA8EA5C90BF}">
      <dgm:prSet/>
      <dgm:spPr/>
      <dgm:t>
        <a:bodyPr/>
        <a:lstStyle/>
        <a:p>
          <a:endParaRPr lang="en-US"/>
        </a:p>
      </dgm:t>
    </dgm:pt>
    <dgm:pt modelId="{E62C57B4-FC66-483F-95E2-7E6C564C1CA0}" type="sibTrans" cxnId="{7C98F6BC-09CB-4448-8F64-7FA8EA5C90BF}">
      <dgm:prSet/>
      <dgm:spPr/>
      <dgm:t>
        <a:bodyPr/>
        <a:lstStyle/>
        <a:p>
          <a:endParaRPr lang="en-US"/>
        </a:p>
      </dgm:t>
    </dgm:pt>
    <dgm:pt modelId="{3C572BBC-7868-45EB-9E41-BF384F544B17}" type="pres">
      <dgm:prSet presAssocID="{2B4D5AC1-4564-4E33-9187-2E3E95619261}" presName="vert0" presStyleCnt="0">
        <dgm:presLayoutVars>
          <dgm:dir/>
          <dgm:animOne val="branch"/>
          <dgm:animLvl val="lvl"/>
        </dgm:presLayoutVars>
      </dgm:prSet>
      <dgm:spPr/>
    </dgm:pt>
    <dgm:pt modelId="{7D069A4B-EFDF-490B-827E-BA9695E7D564}" type="pres">
      <dgm:prSet presAssocID="{1794EF40-8129-4965-A7EB-16412DC5A8B5}" presName="thickLine" presStyleLbl="alignNode1" presStyleIdx="0" presStyleCnt="4"/>
      <dgm:spPr/>
    </dgm:pt>
    <dgm:pt modelId="{1FF0162C-8FDA-414C-95E6-BE9B3FD789E8}" type="pres">
      <dgm:prSet presAssocID="{1794EF40-8129-4965-A7EB-16412DC5A8B5}" presName="horz1" presStyleCnt="0"/>
      <dgm:spPr/>
    </dgm:pt>
    <dgm:pt modelId="{E1E1FF87-E5B4-4E94-8F99-E71219301AF6}" type="pres">
      <dgm:prSet presAssocID="{1794EF40-8129-4965-A7EB-16412DC5A8B5}" presName="tx1" presStyleLbl="revTx" presStyleIdx="0" presStyleCnt="4"/>
      <dgm:spPr/>
    </dgm:pt>
    <dgm:pt modelId="{27870B4F-D7ED-4EE3-A933-EA4488D3AA8B}" type="pres">
      <dgm:prSet presAssocID="{1794EF40-8129-4965-A7EB-16412DC5A8B5}" presName="vert1" presStyleCnt="0"/>
      <dgm:spPr/>
    </dgm:pt>
    <dgm:pt modelId="{953F0355-0DFE-4496-A208-C8360361DAD9}" type="pres">
      <dgm:prSet presAssocID="{A63C82CC-4CD7-4C2F-9A09-758EAB205E26}" presName="thickLine" presStyleLbl="alignNode1" presStyleIdx="1" presStyleCnt="4"/>
      <dgm:spPr/>
    </dgm:pt>
    <dgm:pt modelId="{10092869-5F95-4D5C-8F75-06B438782F92}" type="pres">
      <dgm:prSet presAssocID="{A63C82CC-4CD7-4C2F-9A09-758EAB205E26}" presName="horz1" presStyleCnt="0"/>
      <dgm:spPr/>
    </dgm:pt>
    <dgm:pt modelId="{FC7FE6BD-AE40-4F66-AFB2-B0C9638D5C4C}" type="pres">
      <dgm:prSet presAssocID="{A63C82CC-4CD7-4C2F-9A09-758EAB205E26}" presName="tx1" presStyleLbl="revTx" presStyleIdx="1" presStyleCnt="4"/>
      <dgm:spPr/>
    </dgm:pt>
    <dgm:pt modelId="{3C4B449B-DE7B-432B-8AEB-D821B015F687}" type="pres">
      <dgm:prSet presAssocID="{A63C82CC-4CD7-4C2F-9A09-758EAB205E26}" presName="vert1" presStyleCnt="0"/>
      <dgm:spPr/>
    </dgm:pt>
    <dgm:pt modelId="{A6335566-14EA-4101-9B6E-572C014756C9}" type="pres">
      <dgm:prSet presAssocID="{865EC3FF-DA80-4205-AA8E-29C2F781FB71}" presName="thickLine" presStyleLbl="alignNode1" presStyleIdx="2" presStyleCnt="4"/>
      <dgm:spPr/>
    </dgm:pt>
    <dgm:pt modelId="{BE021BCB-8458-4645-8022-2D5140046844}" type="pres">
      <dgm:prSet presAssocID="{865EC3FF-DA80-4205-AA8E-29C2F781FB71}" presName="horz1" presStyleCnt="0"/>
      <dgm:spPr/>
    </dgm:pt>
    <dgm:pt modelId="{71869A6F-2B9A-4653-BD50-E267EC565C11}" type="pres">
      <dgm:prSet presAssocID="{865EC3FF-DA80-4205-AA8E-29C2F781FB71}" presName="tx1" presStyleLbl="revTx" presStyleIdx="2" presStyleCnt="4"/>
      <dgm:spPr/>
    </dgm:pt>
    <dgm:pt modelId="{C4ED8AD0-E37E-40D4-9D87-5CCF549E5ED8}" type="pres">
      <dgm:prSet presAssocID="{865EC3FF-DA80-4205-AA8E-29C2F781FB71}" presName="vert1" presStyleCnt="0"/>
      <dgm:spPr/>
    </dgm:pt>
    <dgm:pt modelId="{626541D3-5D53-4C09-9483-AEF2F07A6443}" type="pres">
      <dgm:prSet presAssocID="{5F136855-30E2-4C54-B787-3AE62060C640}" presName="thickLine" presStyleLbl="alignNode1" presStyleIdx="3" presStyleCnt="4"/>
      <dgm:spPr/>
    </dgm:pt>
    <dgm:pt modelId="{366619C6-4952-458E-9B58-B5514E40CCE8}" type="pres">
      <dgm:prSet presAssocID="{5F136855-30E2-4C54-B787-3AE62060C640}" presName="horz1" presStyleCnt="0"/>
      <dgm:spPr/>
    </dgm:pt>
    <dgm:pt modelId="{41AE7F7D-6ADB-467C-BBED-92B1AA8E0D3A}" type="pres">
      <dgm:prSet presAssocID="{5F136855-30E2-4C54-B787-3AE62060C640}" presName="tx1" presStyleLbl="revTx" presStyleIdx="3" presStyleCnt="4"/>
      <dgm:spPr/>
    </dgm:pt>
    <dgm:pt modelId="{AE7F31C9-BC52-4B92-AB77-698E53694F0B}" type="pres">
      <dgm:prSet presAssocID="{5F136855-30E2-4C54-B787-3AE62060C640}" presName="vert1" presStyleCnt="0"/>
      <dgm:spPr/>
    </dgm:pt>
  </dgm:ptLst>
  <dgm:cxnLst>
    <dgm:cxn modelId="{FC4C2625-F6A5-45DC-9B7C-91C7341CF8B0}" srcId="{2B4D5AC1-4564-4E33-9187-2E3E95619261}" destId="{1794EF40-8129-4965-A7EB-16412DC5A8B5}" srcOrd="0" destOrd="0" parTransId="{78C5B562-7FAC-4215-9E0A-CAA8EB754FA5}" sibTransId="{7771135B-35B6-4F8E-8834-B1B043B7134A}"/>
    <dgm:cxn modelId="{2F0B194D-9676-41E0-97D0-4553F45EDC85}" type="presOf" srcId="{1794EF40-8129-4965-A7EB-16412DC5A8B5}" destId="{E1E1FF87-E5B4-4E94-8F99-E71219301AF6}" srcOrd="0" destOrd="0" presId="urn:microsoft.com/office/officeart/2008/layout/LinedList"/>
    <dgm:cxn modelId="{E0AEC270-9A29-4D1B-8071-D9811885DA16}" type="presOf" srcId="{5F136855-30E2-4C54-B787-3AE62060C640}" destId="{41AE7F7D-6ADB-467C-BBED-92B1AA8E0D3A}" srcOrd="0" destOrd="0" presId="urn:microsoft.com/office/officeart/2008/layout/LinedList"/>
    <dgm:cxn modelId="{1FBB0680-8F07-4F04-8646-153315FA7128}" type="presOf" srcId="{A63C82CC-4CD7-4C2F-9A09-758EAB205E26}" destId="{FC7FE6BD-AE40-4F66-AFB2-B0C9638D5C4C}" srcOrd="0" destOrd="0" presId="urn:microsoft.com/office/officeart/2008/layout/LinedList"/>
    <dgm:cxn modelId="{F2C90484-E097-4BE9-AA66-3D70CD7283BE}" srcId="{2B4D5AC1-4564-4E33-9187-2E3E95619261}" destId="{865EC3FF-DA80-4205-AA8E-29C2F781FB71}" srcOrd="2" destOrd="0" parTransId="{4DDF9A8A-675C-41BB-97A9-B137109ED24F}" sibTransId="{644B9067-6B5F-4B2C-8521-671D787FB1F4}"/>
    <dgm:cxn modelId="{FA928697-F511-49D1-9620-BEDC523758EE}" srcId="{2B4D5AC1-4564-4E33-9187-2E3E95619261}" destId="{A63C82CC-4CD7-4C2F-9A09-758EAB205E26}" srcOrd="1" destOrd="0" parTransId="{76925019-4F9A-43EA-88AF-1BCE140E2AAF}" sibTransId="{D9E3B467-E24C-4FC5-AE2C-0C5768E79904}"/>
    <dgm:cxn modelId="{7C98F6BC-09CB-4448-8F64-7FA8EA5C90BF}" srcId="{2B4D5AC1-4564-4E33-9187-2E3E95619261}" destId="{5F136855-30E2-4C54-B787-3AE62060C640}" srcOrd="3" destOrd="0" parTransId="{31DFD9FC-E9A1-4DE4-ACCB-18F8090EE059}" sibTransId="{E62C57B4-FC66-483F-95E2-7E6C564C1CA0}"/>
    <dgm:cxn modelId="{F97FDEBD-1790-4A41-8ADB-0E611825DB88}" type="presOf" srcId="{865EC3FF-DA80-4205-AA8E-29C2F781FB71}" destId="{71869A6F-2B9A-4653-BD50-E267EC565C11}" srcOrd="0" destOrd="0" presId="urn:microsoft.com/office/officeart/2008/layout/LinedList"/>
    <dgm:cxn modelId="{151C3EF0-4362-40FA-8D12-01416068B88A}" type="presOf" srcId="{2B4D5AC1-4564-4E33-9187-2E3E95619261}" destId="{3C572BBC-7868-45EB-9E41-BF384F544B17}" srcOrd="0" destOrd="0" presId="urn:microsoft.com/office/officeart/2008/layout/LinedList"/>
    <dgm:cxn modelId="{A33F60CE-9D0F-4FC9-9FD5-2960EFAC9B98}" type="presParOf" srcId="{3C572BBC-7868-45EB-9E41-BF384F544B17}" destId="{7D069A4B-EFDF-490B-827E-BA9695E7D564}" srcOrd="0" destOrd="0" presId="urn:microsoft.com/office/officeart/2008/layout/LinedList"/>
    <dgm:cxn modelId="{D74A5A72-75A1-4823-AD6B-AAEEB47400E8}" type="presParOf" srcId="{3C572BBC-7868-45EB-9E41-BF384F544B17}" destId="{1FF0162C-8FDA-414C-95E6-BE9B3FD789E8}" srcOrd="1" destOrd="0" presId="urn:microsoft.com/office/officeart/2008/layout/LinedList"/>
    <dgm:cxn modelId="{99F4DFD4-8BF0-45DB-9F2D-015E69BB0BAF}" type="presParOf" srcId="{1FF0162C-8FDA-414C-95E6-BE9B3FD789E8}" destId="{E1E1FF87-E5B4-4E94-8F99-E71219301AF6}" srcOrd="0" destOrd="0" presId="urn:microsoft.com/office/officeart/2008/layout/LinedList"/>
    <dgm:cxn modelId="{BE7443DA-4854-4F9F-9C18-CD35D5A5AE25}" type="presParOf" srcId="{1FF0162C-8FDA-414C-95E6-BE9B3FD789E8}" destId="{27870B4F-D7ED-4EE3-A933-EA4488D3AA8B}" srcOrd="1" destOrd="0" presId="urn:microsoft.com/office/officeart/2008/layout/LinedList"/>
    <dgm:cxn modelId="{940057C4-E1AC-4C56-906B-3F34659851A3}" type="presParOf" srcId="{3C572BBC-7868-45EB-9E41-BF384F544B17}" destId="{953F0355-0DFE-4496-A208-C8360361DAD9}" srcOrd="2" destOrd="0" presId="urn:microsoft.com/office/officeart/2008/layout/LinedList"/>
    <dgm:cxn modelId="{EB522746-6AD7-4FE1-A74C-5D9AD928AB2F}" type="presParOf" srcId="{3C572BBC-7868-45EB-9E41-BF384F544B17}" destId="{10092869-5F95-4D5C-8F75-06B438782F92}" srcOrd="3" destOrd="0" presId="urn:microsoft.com/office/officeart/2008/layout/LinedList"/>
    <dgm:cxn modelId="{0B063207-F594-4B94-B02A-59C36A07F4AE}" type="presParOf" srcId="{10092869-5F95-4D5C-8F75-06B438782F92}" destId="{FC7FE6BD-AE40-4F66-AFB2-B0C9638D5C4C}" srcOrd="0" destOrd="0" presId="urn:microsoft.com/office/officeart/2008/layout/LinedList"/>
    <dgm:cxn modelId="{9930EF6C-5B49-4929-93F2-A7D7286FC781}" type="presParOf" srcId="{10092869-5F95-4D5C-8F75-06B438782F92}" destId="{3C4B449B-DE7B-432B-8AEB-D821B015F687}" srcOrd="1" destOrd="0" presId="urn:microsoft.com/office/officeart/2008/layout/LinedList"/>
    <dgm:cxn modelId="{BF5496DE-D43B-410D-A891-E44D462B3905}" type="presParOf" srcId="{3C572BBC-7868-45EB-9E41-BF384F544B17}" destId="{A6335566-14EA-4101-9B6E-572C014756C9}" srcOrd="4" destOrd="0" presId="urn:microsoft.com/office/officeart/2008/layout/LinedList"/>
    <dgm:cxn modelId="{108773C2-B238-4420-BFD2-351AF1528ECE}" type="presParOf" srcId="{3C572BBC-7868-45EB-9E41-BF384F544B17}" destId="{BE021BCB-8458-4645-8022-2D5140046844}" srcOrd="5" destOrd="0" presId="urn:microsoft.com/office/officeart/2008/layout/LinedList"/>
    <dgm:cxn modelId="{AFE890FB-2E48-4D94-B88E-3D6B9FA2840D}" type="presParOf" srcId="{BE021BCB-8458-4645-8022-2D5140046844}" destId="{71869A6F-2B9A-4653-BD50-E267EC565C11}" srcOrd="0" destOrd="0" presId="urn:microsoft.com/office/officeart/2008/layout/LinedList"/>
    <dgm:cxn modelId="{2815C95E-FAEA-4F18-94EA-3C18A40D099A}" type="presParOf" srcId="{BE021BCB-8458-4645-8022-2D5140046844}" destId="{C4ED8AD0-E37E-40D4-9D87-5CCF549E5ED8}" srcOrd="1" destOrd="0" presId="urn:microsoft.com/office/officeart/2008/layout/LinedList"/>
    <dgm:cxn modelId="{03EEF536-4DE0-4E1F-8FC2-25D0C165050A}" type="presParOf" srcId="{3C572BBC-7868-45EB-9E41-BF384F544B17}" destId="{626541D3-5D53-4C09-9483-AEF2F07A6443}" srcOrd="6" destOrd="0" presId="urn:microsoft.com/office/officeart/2008/layout/LinedList"/>
    <dgm:cxn modelId="{E43CE827-7A10-4A42-94B0-39C5BDAEFC09}" type="presParOf" srcId="{3C572BBC-7868-45EB-9E41-BF384F544B17}" destId="{366619C6-4952-458E-9B58-B5514E40CCE8}" srcOrd="7" destOrd="0" presId="urn:microsoft.com/office/officeart/2008/layout/LinedList"/>
    <dgm:cxn modelId="{A0F38F3F-7857-44BC-94D8-E7EAE03A7615}" type="presParOf" srcId="{366619C6-4952-458E-9B58-B5514E40CCE8}" destId="{41AE7F7D-6ADB-467C-BBED-92B1AA8E0D3A}" srcOrd="0" destOrd="0" presId="urn:microsoft.com/office/officeart/2008/layout/LinedList"/>
    <dgm:cxn modelId="{9925CA98-9043-4806-8549-B15BCE5842E2}" type="presParOf" srcId="{366619C6-4952-458E-9B58-B5514E40CCE8}" destId="{AE7F31C9-BC52-4B92-AB77-698E53694F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184FD8-2AD2-45D2-91F2-C20AE858CEF7}" type="doc">
      <dgm:prSet loTypeId="urn:microsoft.com/office/officeart/2008/layout/LinedList" loCatId="list" qsTypeId="urn:microsoft.com/office/officeart/2005/8/quickstyle/simple5" qsCatId="simple" csTypeId="urn:microsoft.com/office/officeart/2005/8/colors/accent0_1" csCatId="mainScheme"/>
      <dgm:spPr/>
      <dgm:t>
        <a:bodyPr/>
        <a:lstStyle/>
        <a:p>
          <a:endParaRPr lang="en-US"/>
        </a:p>
      </dgm:t>
    </dgm:pt>
    <dgm:pt modelId="{39E47943-D272-4561-BCA5-1FDC5C2C3C0C}">
      <dgm:prSet/>
      <dgm:spPr/>
      <dgm:t>
        <a:bodyPr/>
        <a:lstStyle/>
        <a:p>
          <a:r>
            <a:rPr lang="en-US"/>
            <a:t>The dataset contains data on 461 football (soccer) players and also has 17 variables.</a:t>
          </a:r>
        </a:p>
      </dgm:t>
    </dgm:pt>
    <dgm:pt modelId="{33118CB4-2EFE-4DDE-9BA0-B90B2E824B7F}" type="parTrans" cxnId="{6B59EA23-C40A-432E-9FB2-F74C777CF4CB}">
      <dgm:prSet/>
      <dgm:spPr/>
      <dgm:t>
        <a:bodyPr/>
        <a:lstStyle/>
        <a:p>
          <a:endParaRPr lang="en-US"/>
        </a:p>
      </dgm:t>
    </dgm:pt>
    <dgm:pt modelId="{9A143C64-3006-449E-A512-BEE728891B85}" type="sibTrans" cxnId="{6B59EA23-C40A-432E-9FB2-F74C777CF4CB}">
      <dgm:prSet/>
      <dgm:spPr/>
      <dgm:t>
        <a:bodyPr/>
        <a:lstStyle/>
        <a:p>
          <a:endParaRPr lang="en-US"/>
        </a:p>
      </dgm:t>
    </dgm:pt>
    <dgm:pt modelId="{AAE2E06B-8C1C-4892-9E50-F6EEC3A55E2B}">
      <dgm:prSet/>
      <dgm:spPr/>
      <dgm:t>
        <a:bodyPr/>
        <a:lstStyle/>
        <a:p>
          <a:r>
            <a:rPr lang="en-US"/>
            <a:t>Dataset consists a list of players until 2016/17 season from English Premier League.</a:t>
          </a:r>
        </a:p>
      </dgm:t>
    </dgm:pt>
    <dgm:pt modelId="{945FC17A-9ECD-442D-ABF5-2E4EC8E27173}" type="parTrans" cxnId="{56A7447E-676C-4320-A1EB-252CC7B78D4A}">
      <dgm:prSet/>
      <dgm:spPr/>
      <dgm:t>
        <a:bodyPr/>
        <a:lstStyle/>
        <a:p>
          <a:endParaRPr lang="en-US"/>
        </a:p>
      </dgm:t>
    </dgm:pt>
    <dgm:pt modelId="{5E53FDE5-03F8-46EB-A13F-AA1626A60C06}" type="sibTrans" cxnId="{56A7447E-676C-4320-A1EB-252CC7B78D4A}">
      <dgm:prSet/>
      <dgm:spPr/>
      <dgm:t>
        <a:bodyPr/>
        <a:lstStyle/>
        <a:p>
          <a:endParaRPr lang="en-US"/>
        </a:p>
      </dgm:t>
    </dgm:pt>
    <dgm:pt modelId="{F22CEC22-3740-49D5-AE8D-70C7155933D1}">
      <dgm:prSet/>
      <dgm:spPr/>
      <dgm:t>
        <a:bodyPr/>
        <a:lstStyle/>
        <a:p>
          <a:r>
            <a:rPr lang="en-US"/>
            <a:t>Player details like Name, Club, Age, Country, Market value are taken from transfermrkt.com</a:t>
          </a:r>
        </a:p>
      </dgm:t>
    </dgm:pt>
    <dgm:pt modelId="{1E146E9C-33C6-44FB-B18C-0E8F8474F4D3}" type="parTrans" cxnId="{6D1BFDFF-71AD-41A0-96B8-6E0C41707800}">
      <dgm:prSet/>
      <dgm:spPr/>
      <dgm:t>
        <a:bodyPr/>
        <a:lstStyle/>
        <a:p>
          <a:endParaRPr lang="en-US"/>
        </a:p>
      </dgm:t>
    </dgm:pt>
    <dgm:pt modelId="{9D34B03E-ACEF-432B-8776-7A4D9CD6BAF6}" type="sibTrans" cxnId="{6D1BFDFF-71AD-41A0-96B8-6E0C41707800}">
      <dgm:prSet/>
      <dgm:spPr/>
      <dgm:t>
        <a:bodyPr/>
        <a:lstStyle/>
        <a:p>
          <a:endParaRPr lang="en-US"/>
        </a:p>
      </dgm:t>
    </dgm:pt>
    <dgm:pt modelId="{FA9A145C-A027-48D5-9224-71A045327A2B}">
      <dgm:prSet/>
      <dgm:spPr/>
      <dgm:t>
        <a:bodyPr/>
        <a:lstStyle/>
        <a:p>
          <a:r>
            <a:rPr lang="en-US"/>
            <a:t>Data like FPL points, value and selection are obtained from Fantasy Premier League.</a:t>
          </a:r>
        </a:p>
      </dgm:t>
    </dgm:pt>
    <dgm:pt modelId="{9E9C879C-AAFC-4708-9C80-F59C8095B5EF}" type="parTrans" cxnId="{40628055-0F8C-436E-A0FD-85298911D426}">
      <dgm:prSet/>
      <dgm:spPr/>
      <dgm:t>
        <a:bodyPr/>
        <a:lstStyle/>
        <a:p>
          <a:endParaRPr lang="en-US"/>
        </a:p>
      </dgm:t>
    </dgm:pt>
    <dgm:pt modelId="{9AE46728-0CF0-415C-874E-774FC796FF6B}" type="sibTrans" cxnId="{40628055-0F8C-436E-A0FD-85298911D426}">
      <dgm:prSet/>
      <dgm:spPr/>
      <dgm:t>
        <a:bodyPr/>
        <a:lstStyle/>
        <a:p>
          <a:endParaRPr lang="en-US"/>
        </a:p>
      </dgm:t>
    </dgm:pt>
    <dgm:pt modelId="{37A8C60A-748B-47BA-8719-47ED5D80790A}">
      <dgm:prSet/>
      <dgm:spPr/>
      <dgm:t>
        <a:bodyPr/>
        <a:lstStyle/>
        <a:p>
          <a:r>
            <a:rPr lang="en-US"/>
            <a:t>Popularity of player is determined from the page views of the Wikipedia page of the player.</a:t>
          </a:r>
        </a:p>
      </dgm:t>
    </dgm:pt>
    <dgm:pt modelId="{DEAA3E46-7CB5-4C0F-B603-B1EF683FD524}" type="parTrans" cxnId="{C39D506C-D608-4536-9E22-184FEE0C5E9D}">
      <dgm:prSet/>
      <dgm:spPr/>
      <dgm:t>
        <a:bodyPr/>
        <a:lstStyle/>
        <a:p>
          <a:endParaRPr lang="en-US"/>
        </a:p>
      </dgm:t>
    </dgm:pt>
    <dgm:pt modelId="{BBC7C4A5-76CD-41A5-BB0A-F55804AE610C}" type="sibTrans" cxnId="{C39D506C-D608-4536-9E22-184FEE0C5E9D}">
      <dgm:prSet/>
      <dgm:spPr/>
      <dgm:t>
        <a:bodyPr/>
        <a:lstStyle/>
        <a:p>
          <a:endParaRPr lang="en-US"/>
        </a:p>
      </dgm:t>
    </dgm:pt>
    <dgm:pt modelId="{02299C5A-82E1-4F7D-985B-0D8D4F5A2A71}" type="pres">
      <dgm:prSet presAssocID="{E2184FD8-2AD2-45D2-91F2-C20AE858CEF7}" presName="vert0" presStyleCnt="0">
        <dgm:presLayoutVars>
          <dgm:dir/>
          <dgm:animOne val="branch"/>
          <dgm:animLvl val="lvl"/>
        </dgm:presLayoutVars>
      </dgm:prSet>
      <dgm:spPr/>
    </dgm:pt>
    <dgm:pt modelId="{C6D78A11-9E97-4F83-928E-556A6F7DDD23}" type="pres">
      <dgm:prSet presAssocID="{39E47943-D272-4561-BCA5-1FDC5C2C3C0C}" presName="thickLine" presStyleLbl="alignNode1" presStyleIdx="0" presStyleCnt="5"/>
      <dgm:spPr/>
    </dgm:pt>
    <dgm:pt modelId="{8F67C15E-2002-473D-B54D-03DB2DA05CC3}" type="pres">
      <dgm:prSet presAssocID="{39E47943-D272-4561-BCA5-1FDC5C2C3C0C}" presName="horz1" presStyleCnt="0"/>
      <dgm:spPr/>
    </dgm:pt>
    <dgm:pt modelId="{04662813-CC3C-4880-BF63-CD567E42EA25}" type="pres">
      <dgm:prSet presAssocID="{39E47943-D272-4561-BCA5-1FDC5C2C3C0C}" presName="tx1" presStyleLbl="revTx" presStyleIdx="0" presStyleCnt="5"/>
      <dgm:spPr/>
    </dgm:pt>
    <dgm:pt modelId="{1678D23D-FAE2-486C-8E4E-82E71A60D74B}" type="pres">
      <dgm:prSet presAssocID="{39E47943-D272-4561-BCA5-1FDC5C2C3C0C}" presName="vert1" presStyleCnt="0"/>
      <dgm:spPr/>
    </dgm:pt>
    <dgm:pt modelId="{E63BEE0B-A53D-4989-95FE-29913F297F9E}" type="pres">
      <dgm:prSet presAssocID="{AAE2E06B-8C1C-4892-9E50-F6EEC3A55E2B}" presName="thickLine" presStyleLbl="alignNode1" presStyleIdx="1" presStyleCnt="5"/>
      <dgm:spPr/>
    </dgm:pt>
    <dgm:pt modelId="{7FE8B10D-DFBB-424F-BAF4-407782C6104A}" type="pres">
      <dgm:prSet presAssocID="{AAE2E06B-8C1C-4892-9E50-F6EEC3A55E2B}" presName="horz1" presStyleCnt="0"/>
      <dgm:spPr/>
    </dgm:pt>
    <dgm:pt modelId="{A641BF75-BC80-475E-A63E-0E5347781860}" type="pres">
      <dgm:prSet presAssocID="{AAE2E06B-8C1C-4892-9E50-F6EEC3A55E2B}" presName="tx1" presStyleLbl="revTx" presStyleIdx="1" presStyleCnt="5"/>
      <dgm:spPr/>
    </dgm:pt>
    <dgm:pt modelId="{D1855192-8950-41C6-96AF-0F4207F7F03F}" type="pres">
      <dgm:prSet presAssocID="{AAE2E06B-8C1C-4892-9E50-F6EEC3A55E2B}" presName="vert1" presStyleCnt="0"/>
      <dgm:spPr/>
    </dgm:pt>
    <dgm:pt modelId="{0B9518E3-F8F1-45F2-B7D9-FE7F61B22FB2}" type="pres">
      <dgm:prSet presAssocID="{F22CEC22-3740-49D5-AE8D-70C7155933D1}" presName="thickLine" presStyleLbl="alignNode1" presStyleIdx="2" presStyleCnt="5"/>
      <dgm:spPr/>
    </dgm:pt>
    <dgm:pt modelId="{A763343F-BF50-4480-9392-A90211A57DC8}" type="pres">
      <dgm:prSet presAssocID="{F22CEC22-3740-49D5-AE8D-70C7155933D1}" presName="horz1" presStyleCnt="0"/>
      <dgm:spPr/>
    </dgm:pt>
    <dgm:pt modelId="{2C1DC7D3-A783-4952-82E5-BADD7B2D7698}" type="pres">
      <dgm:prSet presAssocID="{F22CEC22-3740-49D5-AE8D-70C7155933D1}" presName="tx1" presStyleLbl="revTx" presStyleIdx="2" presStyleCnt="5"/>
      <dgm:spPr/>
    </dgm:pt>
    <dgm:pt modelId="{2B3871DA-0652-4347-B9E5-8E86CC180C35}" type="pres">
      <dgm:prSet presAssocID="{F22CEC22-3740-49D5-AE8D-70C7155933D1}" presName="vert1" presStyleCnt="0"/>
      <dgm:spPr/>
    </dgm:pt>
    <dgm:pt modelId="{B4C0B837-EFB7-4680-89F2-78AE9282B312}" type="pres">
      <dgm:prSet presAssocID="{FA9A145C-A027-48D5-9224-71A045327A2B}" presName="thickLine" presStyleLbl="alignNode1" presStyleIdx="3" presStyleCnt="5"/>
      <dgm:spPr/>
    </dgm:pt>
    <dgm:pt modelId="{04408284-3323-4016-BEB1-4F04771CF504}" type="pres">
      <dgm:prSet presAssocID="{FA9A145C-A027-48D5-9224-71A045327A2B}" presName="horz1" presStyleCnt="0"/>
      <dgm:spPr/>
    </dgm:pt>
    <dgm:pt modelId="{201CECBF-176A-40C1-B4A3-CB6A27A8D605}" type="pres">
      <dgm:prSet presAssocID="{FA9A145C-A027-48D5-9224-71A045327A2B}" presName="tx1" presStyleLbl="revTx" presStyleIdx="3" presStyleCnt="5"/>
      <dgm:spPr/>
    </dgm:pt>
    <dgm:pt modelId="{433EA9AC-CB9D-4F84-B399-2D9FB38C7FD9}" type="pres">
      <dgm:prSet presAssocID="{FA9A145C-A027-48D5-9224-71A045327A2B}" presName="vert1" presStyleCnt="0"/>
      <dgm:spPr/>
    </dgm:pt>
    <dgm:pt modelId="{4A457E16-EE9A-463E-8785-3EC87449F693}" type="pres">
      <dgm:prSet presAssocID="{37A8C60A-748B-47BA-8719-47ED5D80790A}" presName="thickLine" presStyleLbl="alignNode1" presStyleIdx="4" presStyleCnt="5"/>
      <dgm:spPr/>
    </dgm:pt>
    <dgm:pt modelId="{143FCD03-A8A6-415D-9E0F-44C57D6488DE}" type="pres">
      <dgm:prSet presAssocID="{37A8C60A-748B-47BA-8719-47ED5D80790A}" presName="horz1" presStyleCnt="0"/>
      <dgm:spPr/>
    </dgm:pt>
    <dgm:pt modelId="{5A95CED7-F4D7-4431-B645-FAE50E38E5F0}" type="pres">
      <dgm:prSet presAssocID="{37A8C60A-748B-47BA-8719-47ED5D80790A}" presName="tx1" presStyleLbl="revTx" presStyleIdx="4" presStyleCnt="5"/>
      <dgm:spPr/>
    </dgm:pt>
    <dgm:pt modelId="{004102F6-7E87-4AA7-B153-DA8A4E99480B}" type="pres">
      <dgm:prSet presAssocID="{37A8C60A-748B-47BA-8719-47ED5D80790A}" presName="vert1" presStyleCnt="0"/>
      <dgm:spPr/>
    </dgm:pt>
  </dgm:ptLst>
  <dgm:cxnLst>
    <dgm:cxn modelId="{6B59EA23-C40A-432E-9FB2-F74C777CF4CB}" srcId="{E2184FD8-2AD2-45D2-91F2-C20AE858CEF7}" destId="{39E47943-D272-4561-BCA5-1FDC5C2C3C0C}" srcOrd="0" destOrd="0" parTransId="{33118CB4-2EFE-4DDE-9BA0-B90B2E824B7F}" sibTransId="{9A143C64-3006-449E-A512-BEE728891B85}"/>
    <dgm:cxn modelId="{C39D506C-D608-4536-9E22-184FEE0C5E9D}" srcId="{E2184FD8-2AD2-45D2-91F2-C20AE858CEF7}" destId="{37A8C60A-748B-47BA-8719-47ED5D80790A}" srcOrd="4" destOrd="0" parTransId="{DEAA3E46-7CB5-4C0F-B603-B1EF683FD524}" sibTransId="{BBC7C4A5-76CD-41A5-BB0A-F55804AE610C}"/>
    <dgm:cxn modelId="{40628055-0F8C-436E-A0FD-85298911D426}" srcId="{E2184FD8-2AD2-45D2-91F2-C20AE858CEF7}" destId="{FA9A145C-A027-48D5-9224-71A045327A2B}" srcOrd="3" destOrd="0" parTransId="{9E9C879C-AAFC-4708-9C80-F59C8095B5EF}" sibTransId="{9AE46728-0CF0-415C-874E-774FC796FF6B}"/>
    <dgm:cxn modelId="{56A7447E-676C-4320-A1EB-252CC7B78D4A}" srcId="{E2184FD8-2AD2-45D2-91F2-C20AE858CEF7}" destId="{AAE2E06B-8C1C-4892-9E50-F6EEC3A55E2B}" srcOrd="1" destOrd="0" parTransId="{945FC17A-9ECD-442D-ABF5-2E4EC8E27173}" sibTransId="{5E53FDE5-03F8-46EB-A13F-AA1626A60C06}"/>
    <dgm:cxn modelId="{E70B8B98-C9C7-4F6C-B21C-101B34F10A50}" type="presOf" srcId="{39E47943-D272-4561-BCA5-1FDC5C2C3C0C}" destId="{04662813-CC3C-4880-BF63-CD567E42EA25}" srcOrd="0" destOrd="0" presId="urn:microsoft.com/office/officeart/2008/layout/LinedList"/>
    <dgm:cxn modelId="{D0C4B39C-1FED-498D-83B5-8C136D9BC166}" type="presOf" srcId="{37A8C60A-748B-47BA-8719-47ED5D80790A}" destId="{5A95CED7-F4D7-4431-B645-FAE50E38E5F0}" srcOrd="0" destOrd="0" presId="urn:microsoft.com/office/officeart/2008/layout/LinedList"/>
    <dgm:cxn modelId="{98E45A9E-7B87-4E9B-9AB8-8541EB287404}" type="presOf" srcId="{E2184FD8-2AD2-45D2-91F2-C20AE858CEF7}" destId="{02299C5A-82E1-4F7D-985B-0D8D4F5A2A71}" srcOrd="0" destOrd="0" presId="urn:microsoft.com/office/officeart/2008/layout/LinedList"/>
    <dgm:cxn modelId="{588F5DC5-B763-4357-B3BF-62701C82D505}" type="presOf" srcId="{AAE2E06B-8C1C-4892-9E50-F6EEC3A55E2B}" destId="{A641BF75-BC80-475E-A63E-0E5347781860}" srcOrd="0" destOrd="0" presId="urn:microsoft.com/office/officeart/2008/layout/LinedList"/>
    <dgm:cxn modelId="{D04986D8-9BF5-4B0A-8D7A-4B4188487D81}" type="presOf" srcId="{FA9A145C-A027-48D5-9224-71A045327A2B}" destId="{201CECBF-176A-40C1-B4A3-CB6A27A8D605}" srcOrd="0" destOrd="0" presId="urn:microsoft.com/office/officeart/2008/layout/LinedList"/>
    <dgm:cxn modelId="{73CBF3F2-53D4-4DA2-ADEA-E0E0A0C29204}" type="presOf" srcId="{F22CEC22-3740-49D5-AE8D-70C7155933D1}" destId="{2C1DC7D3-A783-4952-82E5-BADD7B2D7698}" srcOrd="0" destOrd="0" presId="urn:microsoft.com/office/officeart/2008/layout/LinedList"/>
    <dgm:cxn modelId="{6D1BFDFF-71AD-41A0-96B8-6E0C41707800}" srcId="{E2184FD8-2AD2-45D2-91F2-C20AE858CEF7}" destId="{F22CEC22-3740-49D5-AE8D-70C7155933D1}" srcOrd="2" destOrd="0" parTransId="{1E146E9C-33C6-44FB-B18C-0E8F8474F4D3}" sibTransId="{9D34B03E-ACEF-432B-8776-7A4D9CD6BAF6}"/>
    <dgm:cxn modelId="{AD0BBF62-7E19-40A2-97A2-E94E8EDD3F70}" type="presParOf" srcId="{02299C5A-82E1-4F7D-985B-0D8D4F5A2A71}" destId="{C6D78A11-9E97-4F83-928E-556A6F7DDD23}" srcOrd="0" destOrd="0" presId="urn:microsoft.com/office/officeart/2008/layout/LinedList"/>
    <dgm:cxn modelId="{1B5FBE9A-0586-4AD4-A624-A5C931067E7E}" type="presParOf" srcId="{02299C5A-82E1-4F7D-985B-0D8D4F5A2A71}" destId="{8F67C15E-2002-473D-B54D-03DB2DA05CC3}" srcOrd="1" destOrd="0" presId="urn:microsoft.com/office/officeart/2008/layout/LinedList"/>
    <dgm:cxn modelId="{459EF7DA-2CE0-4DB9-89E0-598ACA6836C1}" type="presParOf" srcId="{8F67C15E-2002-473D-B54D-03DB2DA05CC3}" destId="{04662813-CC3C-4880-BF63-CD567E42EA25}" srcOrd="0" destOrd="0" presId="urn:microsoft.com/office/officeart/2008/layout/LinedList"/>
    <dgm:cxn modelId="{117E191B-6F55-4024-AB0F-E0BB119C2E29}" type="presParOf" srcId="{8F67C15E-2002-473D-B54D-03DB2DA05CC3}" destId="{1678D23D-FAE2-486C-8E4E-82E71A60D74B}" srcOrd="1" destOrd="0" presId="urn:microsoft.com/office/officeart/2008/layout/LinedList"/>
    <dgm:cxn modelId="{EF9F562B-C9DA-42B8-BE83-EEC2BCA813EC}" type="presParOf" srcId="{02299C5A-82E1-4F7D-985B-0D8D4F5A2A71}" destId="{E63BEE0B-A53D-4989-95FE-29913F297F9E}" srcOrd="2" destOrd="0" presId="urn:microsoft.com/office/officeart/2008/layout/LinedList"/>
    <dgm:cxn modelId="{01ABC8CF-8099-4C71-9913-E59287C0FF8F}" type="presParOf" srcId="{02299C5A-82E1-4F7D-985B-0D8D4F5A2A71}" destId="{7FE8B10D-DFBB-424F-BAF4-407782C6104A}" srcOrd="3" destOrd="0" presId="urn:microsoft.com/office/officeart/2008/layout/LinedList"/>
    <dgm:cxn modelId="{5DB48660-E631-4500-8DCE-1AD76BAA98E8}" type="presParOf" srcId="{7FE8B10D-DFBB-424F-BAF4-407782C6104A}" destId="{A641BF75-BC80-475E-A63E-0E5347781860}" srcOrd="0" destOrd="0" presId="urn:microsoft.com/office/officeart/2008/layout/LinedList"/>
    <dgm:cxn modelId="{DEC95903-6B4D-4CEB-804A-537A706C382D}" type="presParOf" srcId="{7FE8B10D-DFBB-424F-BAF4-407782C6104A}" destId="{D1855192-8950-41C6-96AF-0F4207F7F03F}" srcOrd="1" destOrd="0" presId="urn:microsoft.com/office/officeart/2008/layout/LinedList"/>
    <dgm:cxn modelId="{8497F7A1-4A6D-484C-BDD0-D42A53FA3DE6}" type="presParOf" srcId="{02299C5A-82E1-4F7D-985B-0D8D4F5A2A71}" destId="{0B9518E3-F8F1-45F2-B7D9-FE7F61B22FB2}" srcOrd="4" destOrd="0" presId="urn:microsoft.com/office/officeart/2008/layout/LinedList"/>
    <dgm:cxn modelId="{C272BF82-6505-49A2-92C0-8D4B61916571}" type="presParOf" srcId="{02299C5A-82E1-4F7D-985B-0D8D4F5A2A71}" destId="{A763343F-BF50-4480-9392-A90211A57DC8}" srcOrd="5" destOrd="0" presId="urn:microsoft.com/office/officeart/2008/layout/LinedList"/>
    <dgm:cxn modelId="{46645F23-2097-48E5-9D8F-A20D8B563008}" type="presParOf" srcId="{A763343F-BF50-4480-9392-A90211A57DC8}" destId="{2C1DC7D3-A783-4952-82E5-BADD7B2D7698}" srcOrd="0" destOrd="0" presId="urn:microsoft.com/office/officeart/2008/layout/LinedList"/>
    <dgm:cxn modelId="{1859BFCB-27B7-4138-98E2-C2E85E93A8B1}" type="presParOf" srcId="{A763343F-BF50-4480-9392-A90211A57DC8}" destId="{2B3871DA-0652-4347-B9E5-8E86CC180C35}" srcOrd="1" destOrd="0" presId="urn:microsoft.com/office/officeart/2008/layout/LinedList"/>
    <dgm:cxn modelId="{79D76A18-520F-4E48-A596-48493E8B6126}" type="presParOf" srcId="{02299C5A-82E1-4F7D-985B-0D8D4F5A2A71}" destId="{B4C0B837-EFB7-4680-89F2-78AE9282B312}" srcOrd="6" destOrd="0" presId="urn:microsoft.com/office/officeart/2008/layout/LinedList"/>
    <dgm:cxn modelId="{B09FFAAD-0883-4ADC-930F-3202191807DE}" type="presParOf" srcId="{02299C5A-82E1-4F7D-985B-0D8D4F5A2A71}" destId="{04408284-3323-4016-BEB1-4F04771CF504}" srcOrd="7" destOrd="0" presId="urn:microsoft.com/office/officeart/2008/layout/LinedList"/>
    <dgm:cxn modelId="{397A2915-EA26-45E3-B6D8-FCECC838863C}" type="presParOf" srcId="{04408284-3323-4016-BEB1-4F04771CF504}" destId="{201CECBF-176A-40C1-B4A3-CB6A27A8D605}" srcOrd="0" destOrd="0" presId="urn:microsoft.com/office/officeart/2008/layout/LinedList"/>
    <dgm:cxn modelId="{1A3A999A-FEA6-44DC-A591-2833125BC77C}" type="presParOf" srcId="{04408284-3323-4016-BEB1-4F04771CF504}" destId="{433EA9AC-CB9D-4F84-B399-2D9FB38C7FD9}" srcOrd="1" destOrd="0" presId="urn:microsoft.com/office/officeart/2008/layout/LinedList"/>
    <dgm:cxn modelId="{A6092E0F-DCC4-496D-B5CB-102878F4832C}" type="presParOf" srcId="{02299C5A-82E1-4F7D-985B-0D8D4F5A2A71}" destId="{4A457E16-EE9A-463E-8785-3EC87449F693}" srcOrd="8" destOrd="0" presId="urn:microsoft.com/office/officeart/2008/layout/LinedList"/>
    <dgm:cxn modelId="{DBCD67A3-4DF6-4E05-B435-3D88605FF3F2}" type="presParOf" srcId="{02299C5A-82E1-4F7D-985B-0D8D4F5A2A71}" destId="{143FCD03-A8A6-415D-9E0F-44C57D6488DE}" srcOrd="9" destOrd="0" presId="urn:microsoft.com/office/officeart/2008/layout/LinedList"/>
    <dgm:cxn modelId="{5870F670-CE27-46D3-A85B-3EE7D9B7A6EE}" type="presParOf" srcId="{143FCD03-A8A6-415D-9E0F-44C57D6488DE}" destId="{5A95CED7-F4D7-4431-B645-FAE50E38E5F0}" srcOrd="0" destOrd="0" presId="urn:microsoft.com/office/officeart/2008/layout/LinedList"/>
    <dgm:cxn modelId="{DAD6E313-BFDF-49E5-B57A-95F2A226C85C}" type="presParOf" srcId="{143FCD03-A8A6-415D-9E0F-44C57D6488DE}" destId="{004102F6-7E87-4AA7-B153-DA8A4E9948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18D074-A8DC-4240-BCF0-44C0F4DA0CB9}" type="doc">
      <dgm:prSet loTypeId="urn:microsoft.com/office/officeart/2016/7/layout/RepeatingBendingProcessNew" loCatId="process" qsTypeId="urn:microsoft.com/office/officeart/2005/8/quickstyle/simple4" qsCatId="simple" csTypeId="urn:microsoft.com/office/officeart/2005/8/colors/accent4_1" csCatId="accent4"/>
      <dgm:spPr/>
      <dgm:t>
        <a:bodyPr/>
        <a:lstStyle/>
        <a:p>
          <a:endParaRPr lang="en-US"/>
        </a:p>
      </dgm:t>
    </dgm:pt>
    <dgm:pt modelId="{C01FF5E2-9920-42E2-A427-C0583CD072A1}">
      <dgm:prSet/>
      <dgm:spPr/>
      <dgm:t>
        <a:bodyPr/>
        <a:lstStyle/>
        <a:p>
          <a:r>
            <a:rPr lang="en-US" dirty="0"/>
            <a:t>Market value of the players is not a normal distribution since all teams have a combination of few ELITE, Low and Mid value players in squads.</a:t>
          </a:r>
        </a:p>
      </dgm:t>
    </dgm:pt>
    <dgm:pt modelId="{9C45687B-66B0-4839-ABFD-816560B56047}" type="parTrans" cxnId="{3A9316A7-298A-4C9C-9795-F64DBB62D64B}">
      <dgm:prSet/>
      <dgm:spPr/>
      <dgm:t>
        <a:bodyPr/>
        <a:lstStyle/>
        <a:p>
          <a:endParaRPr lang="en-US"/>
        </a:p>
      </dgm:t>
    </dgm:pt>
    <dgm:pt modelId="{A1E5E53C-219A-4F7E-A768-3F801196D2B1}" type="sibTrans" cxnId="{3A9316A7-298A-4C9C-9795-F64DBB62D64B}">
      <dgm:prSet/>
      <dgm:spPr/>
      <dgm:t>
        <a:bodyPr/>
        <a:lstStyle/>
        <a:p>
          <a:endParaRPr lang="en-US"/>
        </a:p>
      </dgm:t>
    </dgm:pt>
    <dgm:pt modelId="{48E29826-DC08-4F00-AAA1-D7E661DA5736}">
      <dgm:prSet/>
      <dgm:spPr/>
      <dgm:t>
        <a:bodyPr/>
        <a:lstStyle/>
        <a:p>
          <a:r>
            <a:rPr lang="en-US"/>
            <a:t>The top 6 teams in EPL have a spread of players whereas the rest of teams have a large majority of players with less market value.</a:t>
          </a:r>
        </a:p>
      </dgm:t>
    </dgm:pt>
    <dgm:pt modelId="{30F51C91-A5B2-4B8F-A346-7347C4C5C0E5}" type="parTrans" cxnId="{70FA5C82-91E7-4396-A3FD-B1206DFC5E81}">
      <dgm:prSet/>
      <dgm:spPr/>
      <dgm:t>
        <a:bodyPr/>
        <a:lstStyle/>
        <a:p>
          <a:endParaRPr lang="en-US"/>
        </a:p>
      </dgm:t>
    </dgm:pt>
    <dgm:pt modelId="{BB5A875C-D135-477F-9723-29B89079291E}" type="sibTrans" cxnId="{70FA5C82-91E7-4396-A3FD-B1206DFC5E81}">
      <dgm:prSet/>
      <dgm:spPr/>
      <dgm:t>
        <a:bodyPr/>
        <a:lstStyle/>
        <a:p>
          <a:endParaRPr lang="en-US"/>
        </a:p>
      </dgm:t>
    </dgm:pt>
    <dgm:pt modelId="{2157DAE4-21B3-444D-AF38-A09B5B4DE338}">
      <dgm:prSet/>
      <dgm:spPr/>
      <dgm:t>
        <a:bodyPr/>
        <a:lstStyle/>
        <a:p>
          <a:r>
            <a:rPr lang="en-US" dirty="0"/>
            <a:t>The older players will on average have lower market values. The high value players are clustered around age 24-32, peaking at around 27.</a:t>
          </a:r>
        </a:p>
      </dgm:t>
    </dgm:pt>
    <dgm:pt modelId="{47BDFA23-D9F6-4030-A3DD-A878F3E9416E}" type="parTrans" cxnId="{3B3F67EE-FE40-4DEF-98A5-DF034FFAC662}">
      <dgm:prSet/>
      <dgm:spPr/>
      <dgm:t>
        <a:bodyPr/>
        <a:lstStyle/>
        <a:p>
          <a:endParaRPr lang="en-US"/>
        </a:p>
      </dgm:t>
    </dgm:pt>
    <dgm:pt modelId="{EABC9BA2-BB27-4FDB-AD00-79629FDEF6E7}" type="sibTrans" cxnId="{3B3F67EE-FE40-4DEF-98A5-DF034FFAC662}">
      <dgm:prSet/>
      <dgm:spPr/>
      <dgm:t>
        <a:bodyPr/>
        <a:lstStyle/>
        <a:p>
          <a:endParaRPr lang="en-US"/>
        </a:p>
      </dgm:t>
    </dgm:pt>
    <dgm:pt modelId="{AD91AAD9-2BB9-4A2E-B4A0-1EA8B9F0026D}">
      <dgm:prSet/>
      <dgm:spPr/>
      <dgm:t>
        <a:bodyPr/>
        <a:lstStyle/>
        <a:p>
          <a:r>
            <a:rPr lang="en-US" dirty="0"/>
            <a:t>There seems to be a linear relationship between FPL valuation and popularity. And also there seems to be relationship between FPL value and transfer market value.</a:t>
          </a:r>
        </a:p>
      </dgm:t>
    </dgm:pt>
    <dgm:pt modelId="{BC477C3D-0B46-49AD-9850-707E90C71302}" type="parTrans" cxnId="{CEDDE90F-D69F-4320-B860-BEB5D75CC259}">
      <dgm:prSet/>
      <dgm:spPr/>
      <dgm:t>
        <a:bodyPr/>
        <a:lstStyle/>
        <a:p>
          <a:endParaRPr lang="en-US"/>
        </a:p>
      </dgm:t>
    </dgm:pt>
    <dgm:pt modelId="{9CC24698-AE41-404F-8902-B0B5C5276F7E}" type="sibTrans" cxnId="{CEDDE90F-D69F-4320-B860-BEB5D75CC259}">
      <dgm:prSet/>
      <dgm:spPr/>
      <dgm:t>
        <a:bodyPr/>
        <a:lstStyle/>
        <a:p>
          <a:endParaRPr lang="en-US"/>
        </a:p>
      </dgm:t>
    </dgm:pt>
    <dgm:pt modelId="{A46D4DA9-A743-4006-8682-88C061112EAF}" type="pres">
      <dgm:prSet presAssocID="{3C18D074-A8DC-4240-BCF0-44C0F4DA0CB9}" presName="Name0" presStyleCnt="0">
        <dgm:presLayoutVars>
          <dgm:dir/>
          <dgm:resizeHandles val="exact"/>
        </dgm:presLayoutVars>
      </dgm:prSet>
      <dgm:spPr/>
    </dgm:pt>
    <dgm:pt modelId="{2C614D57-EB1A-49A7-A97B-2A48F5C1B46A}" type="pres">
      <dgm:prSet presAssocID="{C01FF5E2-9920-42E2-A427-C0583CD072A1}" presName="node" presStyleLbl="node1" presStyleIdx="0" presStyleCnt="4">
        <dgm:presLayoutVars>
          <dgm:bulletEnabled val="1"/>
        </dgm:presLayoutVars>
      </dgm:prSet>
      <dgm:spPr/>
    </dgm:pt>
    <dgm:pt modelId="{09AA98F5-90A1-49AB-9FCF-E85E574C215A}" type="pres">
      <dgm:prSet presAssocID="{A1E5E53C-219A-4F7E-A768-3F801196D2B1}" presName="sibTrans" presStyleLbl="sibTrans1D1" presStyleIdx="0" presStyleCnt="3"/>
      <dgm:spPr/>
    </dgm:pt>
    <dgm:pt modelId="{78C61F71-C438-4FD5-BC18-DE632856B533}" type="pres">
      <dgm:prSet presAssocID="{A1E5E53C-219A-4F7E-A768-3F801196D2B1}" presName="connectorText" presStyleLbl="sibTrans1D1" presStyleIdx="0" presStyleCnt="3"/>
      <dgm:spPr/>
    </dgm:pt>
    <dgm:pt modelId="{9B9E935F-139A-45FB-83F6-EBE0F4D097A1}" type="pres">
      <dgm:prSet presAssocID="{48E29826-DC08-4F00-AAA1-D7E661DA5736}" presName="node" presStyleLbl="node1" presStyleIdx="1" presStyleCnt="4">
        <dgm:presLayoutVars>
          <dgm:bulletEnabled val="1"/>
        </dgm:presLayoutVars>
      </dgm:prSet>
      <dgm:spPr/>
    </dgm:pt>
    <dgm:pt modelId="{EB4ED463-2183-41AF-A44C-AA02151D6454}" type="pres">
      <dgm:prSet presAssocID="{BB5A875C-D135-477F-9723-29B89079291E}" presName="sibTrans" presStyleLbl="sibTrans1D1" presStyleIdx="1" presStyleCnt="3"/>
      <dgm:spPr/>
    </dgm:pt>
    <dgm:pt modelId="{296B3867-4822-4978-A077-202D38065AE9}" type="pres">
      <dgm:prSet presAssocID="{BB5A875C-D135-477F-9723-29B89079291E}" presName="connectorText" presStyleLbl="sibTrans1D1" presStyleIdx="1" presStyleCnt="3"/>
      <dgm:spPr/>
    </dgm:pt>
    <dgm:pt modelId="{3A5E1164-A589-4807-9E25-CB252D2AA55F}" type="pres">
      <dgm:prSet presAssocID="{2157DAE4-21B3-444D-AF38-A09B5B4DE338}" presName="node" presStyleLbl="node1" presStyleIdx="2" presStyleCnt="4">
        <dgm:presLayoutVars>
          <dgm:bulletEnabled val="1"/>
        </dgm:presLayoutVars>
      </dgm:prSet>
      <dgm:spPr/>
    </dgm:pt>
    <dgm:pt modelId="{0D358B55-86AC-47F0-9520-D2A0FDC53CAB}" type="pres">
      <dgm:prSet presAssocID="{EABC9BA2-BB27-4FDB-AD00-79629FDEF6E7}" presName="sibTrans" presStyleLbl="sibTrans1D1" presStyleIdx="2" presStyleCnt="3"/>
      <dgm:spPr/>
    </dgm:pt>
    <dgm:pt modelId="{67EA27C4-7435-44DF-9226-5B14D4DA807A}" type="pres">
      <dgm:prSet presAssocID="{EABC9BA2-BB27-4FDB-AD00-79629FDEF6E7}" presName="connectorText" presStyleLbl="sibTrans1D1" presStyleIdx="2" presStyleCnt="3"/>
      <dgm:spPr/>
    </dgm:pt>
    <dgm:pt modelId="{8ACA4F63-D135-4A03-8262-68496BB71F0C}" type="pres">
      <dgm:prSet presAssocID="{AD91AAD9-2BB9-4A2E-B4A0-1EA8B9F0026D}" presName="node" presStyleLbl="node1" presStyleIdx="3" presStyleCnt="4">
        <dgm:presLayoutVars>
          <dgm:bulletEnabled val="1"/>
        </dgm:presLayoutVars>
      </dgm:prSet>
      <dgm:spPr/>
    </dgm:pt>
  </dgm:ptLst>
  <dgm:cxnLst>
    <dgm:cxn modelId="{95F8630F-0BAC-4EEB-B191-CCAD45B8CD8B}" type="presOf" srcId="{AD91AAD9-2BB9-4A2E-B4A0-1EA8B9F0026D}" destId="{8ACA4F63-D135-4A03-8262-68496BB71F0C}" srcOrd="0" destOrd="0" presId="urn:microsoft.com/office/officeart/2016/7/layout/RepeatingBendingProcessNew"/>
    <dgm:cxn modelId="{CEDDE90F-D69F-4320-B860-BEB5D75CC259}" srcId="{3C18D074-A8DC-4240-BCF0-44C0F4DA0CB9}" destId="{AD91AAD9-2BB9-4A2E-B4A0-1EA8B9F0026D}" srcOrd="3" destOrd="0" parTransId="{BC477C3D-0B46-49AD-9850-707E90C71302}" sibTransId="{9CC24698-AE41-404F-8902-B0B5C5276F7E}"/>
    <dgm:cxn modelId="{DF670018-E066-4DC5-A2D7-3A0AFEDC3E17}" type="presOf" srcId="{A1E5E53C-219A-4F7E-A768-3F801196D2B1}" destId="{09AA98F5-90A1-49AB-9FCF-E85E574C215A}" srcOrd="0" destOrd="0" presId="urn:microsoft.com/office/officeart/2016/7/layout/RepeatingBendingProcessNew"/>
    <dgm:cxn modelId="{76CCBE19-0D39-4C0D-AC4C-94A5AFCA8186}" type="presOf" srcId="{EABC9BA2-BB27-4FDB-AD00-79629FDEF6E7}" destId="{67EA27C4-7435-44DF-9226-5B14D4DA807A}" srcOrd="1" destOrd="0" presId="urn:microsoft.com/office/officeart/2016/7/layout/RepeatingBendingProcessNew"/>
    <dgm:cxn modelId="{19D72E1D-AA27-4115-9BE8-9BDA4EE6CF6A}" type="presOf" srcId="{BB5A875C-D135-477F-9723-29B89079291E}" destId="{296B3867-4822-4978-A077-202D38065AE9}" srcOrd="1" destOrd="0" presId="urn:microsoft.com/office/officeart/2016/7/layout/RepeatingBendingProcessNew"/>
    <dgm:cxn modelId="{24A9C026-FB9D-48DC-9F54-EB913875E5A3}" type="presOf" srcId="{48E29826-DC08-4F00-AAA1-D7E661DA5736}" destId="{9B9E935F-139A-45FB-83F6-EBE0F4D097A1}" srcOrd="0" destOrd="0" presId="urn:microsoft.com/office/officeart/2016/7/layout/RepeatingBendingProcessNew"/>
    <dgm:cxn modelId="{F82BF56B-0574-4630-8FF8-70D4CC1101D2}" type="presOf" srcId="{EABC9BA2-BB27-4FDB-AD00-79629FDEF6E7}" destId="{0D358B55-86AC-47F0-9520-D2A0FDC53CAB}" srcOrd="0" destOrd="0" presId="urn:microsoft.com/office/officeart/2016/7/layout/RepeatingBendingProcessNew"/>
    <dgm:cxn modelId="{7FF2DF75-DA96-42B6-9D2D-B70EDD7A457E}" type="presOf" srcId="{3C18D074-A8DC-4240-BCF0-44C0F4DA0CB9}" destId="{A46D4DA9-A743-4006-8682-88C061112EAF}" srcOrd="0" destOrd="0" presId="urn:microsoft.com/office/officeart/2016/7/layout/RepeatingBendingProcessNew"/>
    <dgm:cxn modelId="{70FA5C82-91E7-4396-A3FD-B1206DFC5E81}" srcId="{3C18D074-A8DC-4240-BCF0-44C0F4DA0CB9}" destId="{48E29826-DC08-4F00-AAA1-D7E661DA5736}" srcOrd="1" destOrd="0" parTransId="{30F51C91-A5B2-4B8F-A346-7347C4C5C0E5}" sibTransId="{BB5A875C-D135-477F-9723-29B89079291E}"/>
    <dgm:cxn modelId="{187557A5-DD55-4C53-91CD-BCEAC49C32BB}" type="presOf" srcId="{C01FF5E2-9920-42E2-A427-C0583CD072A1}" destId="{2C614D57-EB1A-49A7-A97B-2A48F5C1B46A}" srcOrd="0" destOrd="0" presId="urn:microsoft.com/office/officeart/2016/7/layout/RepeatingBendingProcessNew"/>
    <dgm:cxn modelId="{3A9316A7-298A-4C9C-9795-F64DBB62D64B}" srcId="{3C18D074-A8DC-4240-BCF0-44C0F4DA0CB9}" destId="{C01FF5E2-9920-42E2-A427-C0583CD072A1}" srcOrd="0" destOrd="0" parTransId="{9C45687B-66B0-4839-ABFD-816560B56047}" sibTransId="{A1E5E53C-219A-4F7E-A768-3F801196D2B1}"/>
    <dgm:cxn modelId="{D4F0FFA9-88C5-4FC0-97F2-16F54C46B9A1}" type="presOf" srcId="{A1E5E53C-219A-4F7E-A768-3F801196D2B1}" destId="{78C61F71-C438-4FD5-BC18-DE632856B533}" srcOrd="1" destOrd="0" presId="urn:microsoft.com/office/officeart/2016/7/layout/RepeatingBendingProcessNew"/>
    <dgm:cxn modelId="{808EA6B8-56EC-4470-94B6-088F2B1417E1}" type="presOf" srcId="{BB5A875C-D135-477F-9723-29B89079291E}" destId="{EB4ED463-2183-41AF-A44C-AA02151D6454}" srcOrd="0" destOrd="0" presId="urn:microsoft.com/office/officeart/2016/7/layout/RepeatingBendingProcessNew"/>
    <dgm:cxn modelId="{732B96BE-F886-4F90-A9D5-01B0991CC101}" type="presOf" srcId="{2157DAE4-21B3-444D-AF38-A09B5B4DE338}" destId="{3A5E1164-A589-4807-9E25-CB252D2AA55F}" srcOrd="0" destOrd="0" presId="urn:microsoft.com/office/officeart/2016/7/layout/RepeatingBendingProcessNew"/>
    <dgm:cxn modelId="{3B3F67EE-FE40-4DEF-98A5-DF034FFAC662}" srcId="{3C18D074-A8DC-4240-BCF0-44C0F4DA0CB9}" destId="{2157DAE4-21B3-444D-AF38-A09B5B4DE338}" srcOrd="2" destOrd="0" parTransId="{47BDFA23-D9F6-4030-A3DD-A878F3E9416E}" sibTransId="{EABC9BA2-BB27-4FDB-AD00-79629FDEF6E7}"/>
    <dgm:cxn modelId="{03460509-C84E-46A0-959C-DF48E1023A34}" type="presParOf" srcId="{A46D4DA9-A743-4006-8682-88C061112EAF}" destId="{2C614D57-EB1A-49A7-A97B-2A48F5C1B46A}" srcOrd="0" destOrd="0" presId="urn:microsoft.com/office/officeart/2016/7/layout/RepeatingBendingProcessNew"/>
    <dgm:cxn modelId="{25B25D82-A6C3-4758-B908-282863C269B0}" type="presParOf" srcId="{A46D4DA9-A743-4006-8682-88C061112EAF}" destId="{09AA98F5-90A1-49AB-9FCF-E85E574C215A}" srcOrd="1" destOrd="0" presId="urn:microsoft.com/office/officeart/2016/7/layout/RepeatingBendingProcessNew"/>
    <dgm:cxn modelId="{F7857CA9-4E68-45FF-98C4-FA327A2DC9DC}" type="presParOf" srcId="{09AA98F5-90A1-49AB-9FCF-E85E574C215A}" destId="{78C61F71-C438-4FD5-BC18-DE632856B533}" srcOrd="0" destOrd="0" presId="urn:microsoft.com/office/officeart/2016/7/layout/RepeatingBendingProcessNew"/>
    <dgm:cxn modelId="{F2CB826E-BBA7-4CC5-8A58-291AE9AB9DC2}" type="presParOf" srcId="{A46D4DA9-A743-4006-8682-88C061112EAF}" destId="{9B9E935F-139A-45FB-83F6-EBE0F4D097A1}" srcOrd="2" destOrd="0" presId="urn:microsoft.com/office/officeart/2016/7/layout/RepeatingBendingProcessNew"/>
    <dgm:cxn modelId="{07CD1630-FE47-46AD-99DD-8C8CB5C472D4}" type="presParOf" srcId="{A46D4DA9-A743-4006-8682-88C061112EAF}" destId="{EB4ED463-2183-41AF-A44C-AA02151D6454}" srcOrd="3" destOrd="0" presId="urn:microsoft.com/office/officeart/2016/7/layout/RepeatingBendingProcessNew"/>
    <dgm:cxn modelId="{1A9DF51C-964A-4C71-958D-919AD97C3E7E}" type="presParOf" srcId="{EB4ED463-2183-41AF-A44C-AA02151D6454}" destId="{296B3867-4822-4978-A077-202D38065AE9}" srcOrd="0" destOrd="0" presId="urn:microsoft.com/office/officeart/2016/7/layout/RepeatingBendingProcessNew"/>
    <dgm:cxn modelId="{DD5E3814-034C-4CC3-B620-8F247F8F33DF}" type="presParOf" srcId="{A46D4DA9-A743-4006-8682-88C061112EAF}" destId="{3A5E1164-A589-4807-9E25-CB252D2AA55F}" srcOrd="4" destOrd="0" presId="urn:microsoft.com/office/officeart/2016/7/layout/RepeatingBendingProcessNew"/>
    <dgm:cxn modelId="{E8B7F5D7-BEA2-4CF5-B3B5-A0A18502412D}" type="presParOf" srcId="{A46D4DA9-A743-4006-8682-88C061112EAF}" destId="{0D358B55-86AC-47F0-9520-D2A0FDC53CAB}" srcOrd="5" destOrd="0" presId="urn:microsoft.com/office/officeart/2016/7/layout/RepeatingBendingProcessNew"/>
    <dgm:cxn modelId="{0A6FFC27-D35C-40DB-B731-BE55BF675BD5}" type="presParOf" srcId="{0D358B55-86AC-47F0-9520-D2A0FDC53CAB}" destId="{67EA27C4-7435-44DF-9226-5B14D4DA807A}" srcOrd="0" destOrd="0" presId="urn:microsoft.com/office/officeart/2016/7/layout/RepeatingBendingProcessNew"/>
    <dgm:cxn modelId="{8AD845F4-DE81-4D70-AC10-1358B781D17D}" type="presParOf" srcId="{A46D4DA9-A743-4006-8682-88C061112EAF}" destId="{8ACA4F63-D135-4A03-8262-68496BB71F0C}"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69A4B-EFDF-490B-827E-BA9695E7D564}">
      <dsp:nvSpPr>
        <dsp:cNvPr id="0" name=""/>
        <dsp:cNvSpPr/>
      </dsp:nvSpPr>
      <dsp:spPr>
        <a:xfrm>
          <a:off x="0" y="0"/>
          <a:ext cx="608965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1FF87-E5B4-4E94-8F99-E71219301AF6}">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Football is a beautiful game.</a:t>
          </a:r>
        </a:p>
      </dsp:txBody>
      <dsp:txXfrm>
        <a:off x="0" y="0"/>
        <a:ext cx="6089650" cy="1393031"/>
      </dsp:txXfrm>
    </dsp:sp>
    <dsp:sp modelId="{953F0355-0DFE-4496-A208-C8360361DAD9}">
      <dsp:nvSpPr>
        <dsp:cNvPr id="0" name=""/>
        <dsp:cNvSpPr/>
      </dsp:nvSpPr>
      <dsp:spPr>
        <a:xfrm>
          <a:off x="0" y="1393031"/>
          <a:ext cx="608965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FE6BD-AE40-4F66-AFB2-B0C9638D5C4C}">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Football is one of the world’s most popular sport .The transfer value of a player range from 1 million USD to 300 million USD. </a:t>
          </a:r>
        </a:p>
      </dsp:txBody>
      <dsp:txXfrm>
        <a:off x="0" y="1393031"/>
        <a:ext cx="6089650" cy="1393031"/>
      </dsp:txXfrm>
    </dsp:sp>
    <dsp:sp modelId="{A6335566-14EA-4101-9B6E-572C014756C9}">
      <dsp:nvSpPr>
        <dsp:cNvPr id="0" name=""/>
        <dsp:cNvSpPr/>
      </dsp:nvSpPr>
      <dsp:spPr>
        <a:xfrm>
          <a:off x="0" y="2786062"/>
          <a:ext cx="608965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869A6F-2B9A-4653-BD50-E267EC565C11}">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Each player has a market value. How is this market value of each player  calculated? What are the driving factors which determine the market value of a player?</a:t>
          </a:r>
        </a:p>
      </dsp:txBody>
      <dsp:txXfrm>
        <a:off x="0" y="2786062"/>
        <a:ext cx="6089650" cy="1393031"/>
      </dsp:txXfrm>
    </dsp:sp>
    <dsp:sp modelId="{626541D3-5D53-4C09-9483-AEF2F07A6443}">
      <dsp:nvSpPr>
        <dsp:cNvPr id="0" name=""/>
        <dsp:cNvSpPr/>
      </dsp:nvSpPr>
      <dsp:spPr>
        <a:xfrm>
          <a:off x="0" y="4179093"/>
          <a:ext cx="608965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AE7F7D-6ADB-467C-BBED-92B1AA8E0D3A}">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purpose of this project is to look into the various factors which can help determine the market value of football player.</a:t>
          </a:r>
        </a:p>
      </dsp:txBody>
      <dsp:txXfrm>
        <a:off x="0" y="4179093"/>
        <a:ext cx="6089650" cy="1393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78A11-9E97-4F83-928E-556A6F7DDD23}">
      <dsp:nvSpPr>
        <dsp:cNvPr id="0" name=""/>
        <dsp:cNvSpPr/>
      </dsp:nvSpPr>
      <dsp:spPr>
        <a:xfrm>
          <a:off x="0" y="680"/>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4662813-CC3C-4880-BF63-CD567E42EA25}">
      <dsp:nvSpPr>
        <dsp:cNvPr id="0" name=""/>
        <dsp:cNvSpPr/>
      </dsp:nvSpPr>
      <dsp:spPr>
        <a:xfrm>
          <a:off x="0" y="680"/>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dataset contains data on 461 football (soccer) players and also has 17 variables.</a:t>
          </a:r>
        </a:p>
      </dsp:txBody>
      <dsp:txXfrm>
        <a:off x="0" y="680"/>
        <a:ext cx="6089650" cy="1114152"/>
      </dsp:txXfrm>
    </dsp:sp>
    <dsp:sp modelId="{E63BEE0B-A53D-4989-95FE-29913F297F9E}">
      <dsp:nvSpPr>
        <dsp:cNvPr id="0" name=""/>
        <dsp:cNvSpPr/>
      </dsp:nvSpPr>
      <dsp:spPr>
        <a:xfrm>
          <a:off x="0" y="1114833"/>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641BF75-BC80-475E-A63E-0E5347781860}">
      <dsp:nvSpPr>
        <dsp:cNvPr id="0" name=""/>
        <dsp:cNvSpPr/>
      </dsp:nvSpPr>
      <dsp:spPr>
        <a:xfrm>
          <a:off x="0" y="1114833"/>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Dataset consists a list of players until 2016/17 season from English Premier League.</a:t>
          </a:r>
        </a:p>
      </dsp:txBody>
      <dsp:txXfrm>
        <a:off x="0" y="1114833"/>
        <a:ext cx="6089650" cy="1114152"/>
      </dsp:txXfrm>
    </dsp:sp>
    <dsp:sp modelId="{0B9518E3-F8F1-45F2-B7D9-FE7F61B22FB2}">
      <dsp:nvSpPr>
        <dsp:cNvPr id="0" name=""/>
        <dsp:cNvSpPr/>
      </dsp:nvSpPr>
      <dsp:spPr>
        <a:xfrm>
          <a:off x="0" y="2228986"/>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C1DC7D3-A783-4952-82E5-BADD7B2D7698}">
      <dsp:nvSpPr>
        <dsp:cNvPr id="0" name=""/>
        <dsp:cNvSpPr/>
      </dsp:nvSpPr>
      <dsp:spPr>
        <a:xfrm>
          <a:off x="0" y="2228986"/>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Player details like Name, Club, Age, Country, Market value are taken from transfermrkt.com</a:t>
          </a:r>
        </a:p>
      </dsp:txBody>
      <dsp:txXfrm>
        <a:off x="0" y="2228986"/>
        <a:ext cx="6089650" cy="1114152"/>
      </dsp:txXfrm>
    </dsp:sp>
    <dsp:sp modelId="{B4C0B837-EFB7-4680-89F2-78AE9282B312}">
      <dsp:nvSpPr>
        <dsp:cNvPr id="0" name=""/>
        <dsp:cNvSpPr/>
      </dsp:nvSpPr>
      <dsp:spPr>
        <a:xfrm>
          <a:off x="0" y="3343138"/>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01CECBF-176A-40C1-B4A3-CB6A27A8D605}">
      <dsp:nvSpPr>
        <dsp:cNvPr id="0" name=""/>
        <dsp:cNvSpPr/>
      </dsp:nvSpPr>
      <dsp:spPr>
        <a:xfrm>
          <a:off x="0" y="3343138"/>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Data like FPL points, value and selection are obtained from Fantasy Premier League.</a:t>
          </a:r>
        </a:p>
      </dsp:txBody>
      <dsp:txXfrm>
        <a:off x="0" y="3343138"/>
        <a:ext cx="6089650" cy="1114152"/>
      </dsp:txXfrm>
    </dsp:sp>
    <dsp:sp modelId="{4A457E16-EE9A-463E-8785-3EC87449F693}">
      <dsp:nvSpPr>
        <dsp:cNvPr id="0" name=""/>
        <dsp:cNvSpPr/>
      </dsp:nvSpPr>
      <dsp:spPr>
        <a:xfrm>
          <a:off x="0" y="4457291"/>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A95CED7-F4D7-4431-B645-FAE50E38E5F0}">
      <dsp:nvSpPr>
        <dsp:cNvPr id="0" name=""/>
        <dsp:cNvSpPr/>
      </dsp:nvSpPr>
      <dsp:spPr>
        <a:xfrm>
          <a:off x="0" y="4457291"/>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Popularity of player is determined from the page views of the Wikipedia page of the player.</a:t>
          </a:r>
        </a:p>
      </dsp:txBody>
      <dsp:txXfrm>
        <a:off x="0" y="4457291"/>
        <a:ext cx="6089650" cy="1114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A98F5-90A1-49AB-9FCF-E85E574C215A}">
      <dsp:nvSpPr>
        <dsp:cNvPr id="0" name=""/>
        <dsp:cNvSpPr/>
      </dsp:nvSpPr>
      <dsp:spPr>
        <a:xfrm>
          <a:off x="2729116" y="1607542"/>
          <a:ext cx="597216" cy="91440"/>
        </a:xfrm>
        <a:custGeom>
          <a:avLst/>
          <a:gdLst/>
          <a:ahLst/>
          <a:cxnLst/>
          <a:rect l="0" t="0" r="0" b="0"/>
          <a:pathLst>
            <a:path>
              <a:moveTo>
                <a:pt x="0" y="45720"/>
              </a:moveTo>
              <a:lnTo>
                <a:pt x="59721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2029" y="1650123"/>
        <a:ext cx="31390" cy="6278"/>
      </dsp:txXfrm>
    </dsp:sp>
    <dsp:sp modelId="{2C614D57-EB1A-49A7-A97B-2A48F5C1B46A}">
      <dsp:nvSpPr>
        <dsp:cNvPr id="0" name=""/>
        <dsp:cNvSpPr/>
      </dsp:nvSpPr>
      <dsp:spPr>
        <a:xfrm>
          <a:off x="1278" y="834371"/>
          <a:ext cx="2729638" cy="163778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755" tIns="140399" rIns="133755" bIns="140399" numCol="1" spcCol="1270" anchor="ctr" anchorCtr="0">
          <a:noAutofit/>
        </a:bodyPr>
        <a:lstStyle/>
        <a:p>
          <a:pPr marL="0" lvl="0" indent="0" algn="ctr" defTabSz="666750">
            <a:lnSpc>
              <a:spcPct val="90000"/>
            </a:lnSpc>
            <a:spcBef>
              <a:spcPct val="0"/>
            </a:spcBef>
            <a:spcAft>
              <a:spcPct val="35000"/>
            </a:spcAft>
            <a:buNone/>
          </a:pPr>
          <a:r>
            <a:rPr lang="en-US" sz="1500" kern="1200" dirty="0"/>
            <a:t>Market value of the players is not a normal distribution since all teams have a combination of few ELITE, Low and Mid value players in squads.</a:t>
          </a:r>
        </a:p>
      </dsp:txBody>
      <dsp:txXfrm>
        <a:off x="1278" y="834371"/>
        <a:ext cx="2729638" cy="1637782"/>
      </dsp:txXfrm>
    </dsp:sp>
    <dsp:sp modelId="{EB4ED463-2183-41AF-A44C-AA02151D6454}">
      <dsp:nvSpPr>
        <dsp:cNvPr id="0" name=""/>
        <dsp:cNvSpPr/>
      </dsp:nvSpPr>
      <dsp:spPr>
        <a:xfrm>
          <a:off x="1366097" y="2470354"/>
          <a:ext cx="3357454" cy="597216"/>
        </a:xfrm>
        <a:custGeom>
          <a:avLst/>
          <a:gdLst/>
          <a:ahLst/>
          <a:cxnLst/>
          <a:rect l="0" t="0" r="0" b="0"/>
          <a:pathLst>
            <a:path>
              <a:moveTo>
                <a:pt x="3357454" y="0"/>
              </a:moveTo>
              <a:lnTo>
                <a:pt x="3357454" y="315708"/>
              </a:lnTo>
              <a:lnTo>
                <a:pt x="0" y="315708"/>
              </a:lnTo>
              <a:lnTo>
                <a:pt x="0" y="597216"/>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9433" y="2765823"/>
        <a:ext cx="170782" cy="6278"/>
      </dsp:txXfrm>
    </dsp:sp>
    <dsp:sp modelId="{9B9E935F-139A-45FB-83F6-EBE0F4D097A1}">
      <dsp:nvSpPr>
        <dsp:cNvPr id="0" name=""/>
        <dsp:cNvSpPr/>
      </dsp:nvSpPr>
      <dsp:spPr>
        <a:xfrm>
          <a:off x="3358733" y="834371"/>
          <a:ext cx="2729638" cy="163778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755" tIns="140399" rIns="133755" bIns="140399" numCol="1" spcCol="1270" anchor="ctr" anchorCtr="0">
          <a:noAutofit/>
        </a:bodyPr>
        <a:lstStyle/>
        <a:p>
          <a:pPr marL="0" lvl="0" indent="0" algn="ctr" defTabSz="666750">
            <a:lnSpc>
              <a:spcPct val="90000"/>
            </a:lnSpc>
            <a:spcBef>
              <a:spcPct val="0"/>
            </a:spcBef>
            <a:spcAft>
              <a:spcPct val="35000"/>
            </a:spcAft>
            <a:buNone/>
          </a:pPr>
          <a:r>
            <a:rPr lang="en-US" sz="1500" kern="1200"/>
            <a:t>The top 6 teams in EPL have a spread of players whereas the rest of teams have a large majority of players with less market value.</a:t>
          </a:r>
        </a:p>
      </dsp:txBody>
      <dsp:txXfrm>
        <a:off x="3358733" y="834371"/>
        <a:ext cx="2729638" cy="1637782"/>
      </dsp:txXfrm>
    </dsp:sp>
    <dsp:sp modelId="{0D358B55-86AC-47F0-9520-D2A0FDC53CAB}">
      <dsp:nvSpPr>
        <dsp:cNvPr id="0" name=""/>
        <dsp:cNvSpPr/>
      </dsp:nvSpPr>
      <dsp:spPr>
        <a:xfrm>
          <a:off x="2729116" y="3873142"/>
          <a:ext cx="597216" cy="91440"/>
        </a:xfrm>
        <a:custGeom>
          <a:avLst/>
          <a:gdLst/>
          <a:ahLst/>
          <a:cxnLst/>
          <a:rect l="0" t="0" r="0" b="0"/>
          <a:pathLst>
            <a:path>
              <a:moveTo>
                <a:pt x="0" y="45720"/>
              </a:moveTo>
              <a:lnTo>
                <a:pt x="59721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2029" y="3915723"/>
        <a:ext cx="31390" cy="6278"/>
      </dsp:txXfrm>
    </dsp:sp>
    <dsp:sp modelId="{3A5E1164-A589-4807-9E25-CB252D2AA55F}">
      <dsp:nvSpPr>
        <dsp:cNvPr id="0" name=""/>
        <dsp:cNvSpPr/>
      </dsp:nvSpPr>
      <dsp:spPr>
        <a:xfrm>
          <a:off x="1278" y="3099970"/>
          <a:ext cx="2729638" cy="163778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755" tIns="140399" rIns="133755" bIns="140399" numCol="1" spcCol="1270" anchor="ctr" anchorCtr="0">
          <a:noAutofit/>
        </a:bodyPr>
        <a:lstStyle/>
        <a:p>
          <a:pPr marL="0" lvl="0" indent="0" algn="ctr" defTabSz="666750">
            <a:lnSpc>
              <a:spcPct val="90000"/>
            </a:lnSpc>
            <a:spcBef>
              <a:spcPct val="0"/>
            </a:spcBef>
            <a:spcAft>
              <a:spcPct val="35000"/>
            </a:spcAft>
            <a:buNone/>
          </a:pPr>
          <a:r>
            <a:rPr lang="en-US" sz="1500" kern="1200" dirty="0"/>
            <a:t>The older players will on average have lower market values. The high value players are clustered around age 24-32, peaking at around 27.</a:t>
          </a:r>
        </a:p>
      </dsp:txBody>
      <dsp:txXfrm>
        <a:off x="1278" y="3099970"/>
        <a:ext cx="2729638" cy="1637782"/>
      </dsp:txXfrm>
    </dsp:sp>
    <dsp:sp modelId="{8ACA4F63-D135-4A03-8262-68496BB71F0C}">
      <dsp:nvSpPr>
        <dsp:cNvPr id="0" name=""/>
        <dsp:cNvSpPr/>
      </dsp:nvSpPr>
      <dsp:spPr>
        <a:xfrm>
          <a:off x="3358733" y="3099970"/>
          <a:ext cx="2729638" cy="163778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755" tIns="140399" rIns="133755" bIns="140399" numCol="1" spcCol="1270" anchor="ctr" anchorCtr="0">
          <a:noAutofit/>
        </a:bodyPr>
        <a:lstStyle/>
        <a:p>
          <a:pPr marL="0" lvl="0" indent="0" algn="ctr" defTabSz="666750">
            <a:lnSpc>
              <a:spcPct val="90000"/>
            </a:lnSpc>
            <a:spcBef>
              <a:spcPct val="0"/>
            </a:spcBef>
            <a:spcAft>
              <a:spcPct val="35000"/>
            </a:spcAft>
            <a:buNone/>
          </a:pPr>
          <a:r>
            <a:rPr lang="en-US" sz="1500" kern="1200" dirty="0"/>
            <a:t>There seems to be a linear relationship between FPL valuation and popularity. And also there seems to be relationship between FPL value and transfer market value.</a:t>
          </a:r>
        </a:p>
      </dsp:txBody>
      <dsp:txXfrm>
        <a:off x="3358733" y="3099970"/>
        <a:ext cx="2729638" cy="16377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3BE9-344F-4942-BE0A-24929A342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E6A172-EC82-4E9C-B6C6-AA8F9B087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BD5DA8-08BD-445A-9109-14AA4E13D4EA}"/>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5" name="Footer Placeholder 4">
            <a:extLst>
              <a:ext uri="{FF2B5EF4-FFF2-40B4-BE49-F238E27FC236}">
                <a16:creationId xmlns:a16="http://schemas.microsoft.com/office/drawing/2014/main" id="{4935F254-21D7-41F8-9938-1868622DC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2713F-128B-49AB-B323-2FA19CAB096C}"/>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2223930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CCFF-9A8B-4798-9371-F75F626B48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790C8D-7EFA-4BF6-B434-E6BE91DA30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43170-F17C-4D2B-A14C-8B6ECF277ACA}"/>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5" name="Footer Placeholder 4">
            <a:extLst>
              <a:ext uri="{FF2B5EF4-FFF2-40B4-BE49-F238E27FC236}">
                <a16:creationId xmlns:a16="http://schemas.microsoft.com/office/drawing/2014/main" id="{D712480B-7DC6-47A9-BF13-1E2EAA204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BBCBD-173F-4AA6-B319-8E3590092426}"/>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345740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1B15-8DE9-47F5-9C39-DED0BF48F0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13959C-49E6-42DD-90A0-2CE947CEA4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53359-2F75-4C0A-A6BD-F8E4B91A74C3}"/>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5" name="Footer Placeholder 4">
            <a:extLst>
              <a:ext uri="{FF2B5EF4-FFF2-40B4-BE49-F238E27FC236}">
                <a16:creationId xmlns:a16="http://schemas.microsoft.com/office/drawing/2014/main" id="{3433FB8D-C86A-45A3-B2F6-4AB1D87B1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844AE-203B-4C85-B897-D7443618A223}"/>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377058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5946-8861-44FD-A335-2C00FA1F4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05C9C3-F79E-4F19-BF81-50BEFF3EF3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ABCD7-1BFD-4883-960D-D1BD3E6DB58B}"/>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5" name="Footer Placeholder 4">
            <a:extLst>
              <a:ext uri="{FF2B5EF4-FFF2-40B4-BE49-F238E27FC236}">
                <a16:creationId xmlns:a16="http://schemas.microsoft.com/office/drawing/2014/main" id="{F24FE929-A6B4-4C3F-BB1D-80DC771A8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3ABB4-D30F-45B0-ABD6-2A882B862B70}"/>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349069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DE0B-D54F-45B9-830C-D6C556CEF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989B04-2CC0-40B6-9CF6-155B3BD14E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E19A3C-2F71-4376-A68F-0435DCA2DE1B}"/>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5" name="Footer Placeholder 4">
            <a:extLst>
              <a:ext uri="{FF2B5EF4-FFF2-40B4-BE49-F238E27FC236}">
                <a16:creationId xmlns:a16="http://schemas.microsoft.com/office/drawing/2014/main" id="{576EE0D6-8776-431D-B99E-65468B06A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D0EC9-0A1C-423A-85A4-3F76673A7908}"/>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367906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D535-884C-4983-92BD-DEB150441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CEA61-910F-4F4A-80E7-C19718CCC0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76CA28-21DC-4090-A21F-AB586D2E64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453D2B-759E-4E47-B0FB-08CDE8ABD14A}"/>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6" name="Footer Placeholder 5">
            <a:extLst>
              <a:ext uri="{FF2B5EF4-FFF2-40B4-BE49-F238E27FC236}">
                <a16:creationId xmlns:a16="http://schemas.microsoft.com/office/drawing/2014/main" id="{60D7C1E0-6CC1-4AB7-A00E-705F0E7A0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9C963-F020-4D49-B9DD-F4E0FD4076D7}"/>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188105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B421-7EED-4CD4-93F1-ED80ED667B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A3CFE-6F96-4160-918E-5A6F69E3EA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19B3B2-4335-403B-B3F1-F5B7082979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6C0F26-F8BB-445C-B646-3F243D949A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C034F3-16A1-43EA-88D6-3D8C863C70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470D0-1688-404F-B494-99DE0A691028}"/>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8" name="Footer Placeholder 7">
            <a:extLst>
              <a:ext uri="{FF2B5EF4-FFF2-40B4-BE49-F238E27FC236}">
                <a16:creationId xmlns:a16="http://schemas.microsoft.com/office/drawing/2014/main" id="{AA7F89B2-B793-4656-B704-6BBA02D0F5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40340F-F1E4-412A-84C2-18468B5C052E}"/>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208665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6DC6-3E8F-4574-A627-2FE76BA42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36ED5B-2BFF-40C1-9BBF-34A4CC3DEB43}"/>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4" name="Footer Placeholder 3">
            <a:extLst>
              <a:ext uri="{FF2B5EF4-FFF2-40B4-BE49-F238E27FC236}">
                <a16:creationId xmlns:a16="http://schemas.microsoft.com/office/drawing/2014/main" id="{B9640695-9AC4-404A-BB15-A8323FE28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448807-8C0D-45C1-864C-9EF18E632475}"/>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180815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4EB450-6340-4D37-9B77-AD6A79BA6A71}"/>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3" name="Footer Placeholder 2">
            <a:extLst>
              <a:ext uri="{FF2B5EF4-FFF2-40B4-BE49-F238E27FC236}">
                <a16:creationId xmlns:a16="http://schemas.microsoft.com/office/drawing/2014/main" id="{EF0248BA-A886-4227-9EC4-67A5B543A4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53A726-B71C-4F27-A71D-BD9FB9E996D8}"/>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64502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FBB2-96F1-4762-9EF1-89792357B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F568F1-D7E9-465B-BAA0-605DF60031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4A95E-665A-48CB-83E3-0CC361786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039A5B-D87A-4C71-8596-AD85CE4B9C3D}"/>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6" name="Footer Placeholder 5">
            <a:extLst>
              <a:ext uri="{FF2B5EF4-FFF2-40B4-BE49-F238E27FC236}">
                <a16:creationId xmlns:a16="http://schemas.microsoft.com/office/drawing/2014/main" id="{9ACFD28D-8CFD-4CD6-8C14-2DF6B0851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A2B7B-E00F-449A-A731-74F6A9D07643}"/>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8767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D094-0863-4989-A491-EBB8CF0B4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EBBEF-8DF2-4EB9-9939-A9BBB0A14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1E85B7-D28D-43BC-9ADC-16A49F8EE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F92BF4-547E-4267-AC70-C8620BB4C06E}"/>
              </a:ext>
            </a:extLst>
          </p:cNvPr>
          <p:cNvSpPr>
            <a:spLocks noGrp="1"/>
          </p:cNvSpPr>
          <p:nvPr>
            <p:ph type="dt" sz="half" idx="10"/>
          </p:nvPr>
        </p:nvSpPr>
        <p:spPr/>
        <p:txBody>
          <a:bodyPr/>
          <a:lstStyle/>
          <a:p>
            <a:fld id="{D8415B32-3109-4154-8C3A-2BA7762327F2}" type="datetimeFigureOut">
              <a:rPr lang="en-US" smtClean="0"/>
              <a:t>6/27/2018</a:t>
            </a:fld>
            <a:endParaRPr lang="en-US"/>
          </a:p>
        </p:txBody>
      </p:sp>
      <p:sp>
        <p:nvSpPr>
          <p:cNvPr id="6" name="Footer Placeholder 5">
            <a:extLst>
              <a:ext uri="{FF2B5EF4-FFF2-40B4-BE49-F238E27FC236}">
                <a16:creationId xmlns:a16="http://schemas.microsoft.com/office/drawing/2014/main" id="{A4BF1BEA-A9F5-4BCF-8227-31D777CAC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E27F3-72DC-461E-AF1C-90119F4EB14C}"/>
              </a:ext>
            </a:extLst>
          </p:cNvPr>
          <p:cNvSpPr>
            <a:spLocks noGrp="1"/>
          </p:cNvSpPr>
          <p:nvPr>
            <p:ph type="sldNum" sz="quarter" idx="12"/>
          </p:nvPr>
        </p:nvSpPr>
        <p:spPr/>
        <p:txBody>
          <a:bodyPr/>
          <a:lstStyle/>
          <a:p>
            <a:fld id="{1143D8FA-39BC-40E8-B704-DF3503831917}" type="slidenum">
              <a:rPr lang="en-US" smtClean="0"/>
              <a:t>‹#›</a:t>
            </a:fld>
            <a:endParaRPr lang="en-US"/>
          </a:p>
        </p:txBody>
      </p:sp>
    </p:spTree>
    <p:extLst>
      <p:ext uri="{BB962C8B-B14F-4D97-AF65-F5344CB8AC3E}">
        <p14:creationId xmlns:p14="http://schemas.microsoft.com/office/powerpoint/2010/main" val="32344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9FFBF-9244-4235-B8DD-ED3F6B6F6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BA620-2FE3-4C95-9959-597577FD7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A7733-93E7-4D96-B431-CAC86F5F4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15B32-3109-4154-8C3A-2BA7762327F2}" type="datetimeFigureOut">
              <a:rPr lang="en-US" smtClean="0"/>
              <a:t>6/27/2018</a:t>
            </a:fld>
            <a:endParaRPr lang="en-US"/>
          </a:p>
        </p:txBody>
      </p:sp>
      <p:sp>
        <p:nvSpPr>
          <p:cNvPr id="5" name="Footer Placeholder 4">
            <a:extLst>
              <a:ext uri="{FF2B5EF4-FFF2-40B4-BE49-F238E27FC236}">
                <a16:creationId xmlns:a16="http://schemas.microsoft.com/office/drawing/2014/main" id="{147A51AC-D3C8-4666-B75C-A7D270F21F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453FDE-FAF6-4E6A-80C3-04E0040E9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3D8FA-39BC-40E8-B704-DF3503831917}" type="slidenum">
              <a:rPr lang="en-US" smtClean="0"/>
              <a:t>‹#›</a:t>
            </a:fld>
            <a:endParaRPr lang="en-US"/>
          </a:p>
        </p:txBody>
      </p:sp>
    </p:spTree>
    <p:extLst>
      <p:ext uri="{BB962C8B-B14F-4D97-AF65-F5344CB8AC3E}">
        <p14:creationId xmlns:p14="http://schemas.microsoft.com/office/powerpoint/2010/main" val="20574980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69939D-21FC-4358-85CF-AD90C1A29F3F}"/>
              </a:ext>
            </a:extLst>
          </p:cNvPr>
          <p:cNvSpPr>
            <a:spLocks noGrp="1"/>
          </p:cNvSpPr>
          <p:nvPr>
            <p:ph type="ctrTitle"/>
          </p:nvPr>
        </p:nvSpPr>
        <p:spPr>
          <a:xfrm>
            <a:off x="838199" y="4525347"/>
            <a:ext cx="6801321" cy="1737360"/>
          </a:xfrm>
        </p:spPr>
        <p:txBody>
          <a:bodyPr anchor="ctr">
            <a:normAutofit/>
          </a:bodyPr>
          <a:lstStyle/>
          <a:p>
            <a:pPr algn="r"/>
            <a:r>
              <a:rPr lang="en-US"/>
              <a:t>Transfer value prediction</a:t>
            </a:r>
          </a:p>
        </p:txBody>
      </p:sp>
      <p:sp>
        <p:nvSpPr>
          <p:cNvPr id="3" name="Subtitle 2">
            <a:extLst>
              <a:ext uri="{FF2B5EF4-FFF2-40B4-BE49-F238E27FC236}">
                <a16:creationId xmlns:a16="http://schemas.microsoft.com/office/drawing/2014/main" id="{121E99D3-B0DE-44C0-BD58-64127A68E29E}"/>
              </a:ext>
            </a:extLst>
          </p:cNvPr>
          <p:cNvSpPr>
            <a:spLocks noGrp="1"/>
          </p:cNvSpPr>
          <p:nvPr>
            <p:ph type="subTitle" idx="1"/>
          </p:nvPr>
        </p:nvSpPr>
        <p:spPr>
          <a:xfrm>
            <a:off x="7961258" y="4525347"/>
            <a:ext cx="3258675" cy="1737360"/>
          </a:xfrm>
        </p:spPr>
        <p:txBody>
          <a:bodyPr anchor="ctr">
            <a:normAutofit/>
          </a:bodyPr>
          <a:lstStyle/>
          <a:p>
            <a:pPr algn="l"/>
            <a:endParaRPr lang="en-US" sz="2200" dirty="0"/>
          </a:p>
        </p:txBody>
      </p:sp>
    </p:spTree>
    <p:extLst>
      <p:ext uri="{BB962C8B-B14F-4D97-AF65-F5344CB8AC3E}">
        <p14:creationId xmlns:p14="http://schemas.microsoft.com/office/powerpoint/2010/main" val="2613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9C32D0-7CB8-4D6E-8BA4-F8A9598C23A8}"/>
              </a:ext>
            </a:extLst>
          </p:cNvPr>
          <p:cNvSpPr>
            <a:spLocks noGrp="1"/>
          </p:cNvSpPr>
          <p:nvPr>
            <p:ph type="title"/>
          </p:nvPr>
        </p:nvSpPr>
        <p:spPr>
          <a:xfrm>
            <a:off x="838200" y="811161"/>
            <a:ext cx="3335594" cy="5403370"/>
          </a:xfrm>
        </p:spPr>
        <p:txBody>
          <a:bodyPr>
            <a:normAutofit/>
          </a:bodyPr>
          <a:lstStyle/>
          <a:p>
            <a:r>
              <a:rPr lang="en-US">
                <a:solidFill>
                  <a:schemeClr val="bg1"/>
                </a:solidFill>
              </a:rPr>
              <a:t>Purpose </a:t>
            </a:r>
          </a:p>
        </p:txBody>
      </p:sp>
      <p:graphicFrame>
        <p:nvGraphicFramePr>
          <p:cNvPr id="5" name="Content Placeholder 2">
            <a:extLst>
              <a:ext uri="{FF2B5EF4-FFF2-40B4-BE49-F238E27FC236}">
                <a16:creationId xmlns:a16="http://schemas.microsoft.com/office/drawing/2014/main" id="{64A34E8F-EE97-4B3D-A263-DD1BB60EA352}"/>
              </a:ext>
            </a:extLst>
          </p:cNvPr>
          <p:cNvGraphicFramePr>
            <a:graphicFrameLocks noGrp="1"/>
          </p:cNvGraphicFramePr>
          <p:nvPr>
            <p:ph idx="1"/>
            <p:extLst>
              <p:ext uri="{D42A27DB-BD31-4B8C-83A1-F6EECF244321}">
                <p14:modId xmlns:p14="http://schemas.microsoft.com/office/powerpoint/2010/main" val="400155508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64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5EEFD7-7191-4D7A-95DE-FA396E9B3447}"/>
              </a:ext>
            </a:extLst>
          </p:cNvPr>
          <p:cNvSpPr>
            <a:spLocks noGrp="1"/>
          </p:cNvSpPr>
          <p:nvPr>
            <p:ph type="title"/>
          </p:nvPr>
        </p:nvSpPr>
        <p:spPr>
          <a:xfrm>
            <a:off x="838200" y="811161"/>
            <a:ext cx="3335594" cy="5403370"/>
          </a:xfrm>
        </p:spPr>
        <p:txBody>
          <a:bodyPr>
            <a:normAutofit/>
          </a:bodyPr>
          <a:lstStyle/>
          <a:p>
            <a:r>
              <a:rPr lang="en-US">
                <a:solidFill>
                  <a:schemeClr val="bg1"/>
                </a:solidFill>
              </a:rPr>
              <a:t>Dataset and Variables</a:t>
            </a:r>
          </a:p>
        </p:txBody>
      </p:sp>
      <p:graphicFrame>
        <p:nvGraphicFramePr>
          <p:cNvPr id="5" name="Content Placeholder 2">
            <a:extLst>
              <a:ext uri="{FF2B5EF4-FFF2-40B4-BE49-F238E27FC236}">
                <a16:creationId xmlns:a16="http://schemas.microsoft.com/office/drawing/2014/main" id="{E3574632-B915-4832-8958-08E442018E2A}"/>
              </a:ext>
            </a:extLst>
          </p:cNvPr>
          <p:cNvGraphicFramePr>
            <a:graphicFrameLocks noGrp="1"/>
          </p:cNvGraphicFramePr>
          <p:nvPr>
            <p:ph idx="1"/>
            <p:extLst>
              <p:ext uri="{D42A27DB-BD31-4B8C-83A1-F6EECF244321}">
                <p14:modId xmlns:p14="http://schemas.microsoft.com/office/powerpoint/2010/main" val="325502332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6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68A4132F-DEC6-4332-A00C-A11AD4519B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7954E8D1-7BD4-4C3F-8E18-1A683DFFAF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5301" y="1820333"/>
            <a:ext cx="4036181" cy="4036181"/>
          </a:xfrm>
          <a:prstGeom prst="rect">
            <a:avLst/>
          </a:prstGeom>
        </p:spPr>
      </p:pic>
      <p:sp>
        <p:nvSpPr>
          <p:cNvPr id="10" name="Freeform: Shape 13">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5">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262DA7-E7A9-4966-8879-1234FECC0826}"/>
              </a:ext>
            </a:extLst>
          </p:cNvPr>
          <p:cNvSpPr>
            <a:spLocks noGrp="1"/>
          </p:cNvSpPr>
          <p:nvPr>
            <p:ph type="title"/>
          </p:nvPr>
        </p:nvSpPr>
        <p:spPr>
          <a:xfrm>
            <a:off x="838199" y="365125"/>
            <a:ext cx="5529943" cy="1325563"/>
          </a:xfrm>
        </p:spPr>
        <p:txBody>
          <a:bodyPr>
            <a:normAutofit/>
          </a:bodyPr>
          <a:lstStyle/>
          <a:p>
            <a:r>
              <a:rPr lang="en-US" dirty="0"/>
              <a:t>Model Selection</a:t>
            </a:r>
          </a:p>
        </p:txBody>
      </p:sp>
      <p:sp>
        <p:nvSpPr>
          <p:cNvPr id="3" name="Content Placeholder 2">
            <a:extLst>
              <a:ext uri="{FF2B5EF4-FFF2-40B4-BE49-F238E27FC236}">
                <a16:creationId xmlns:a16="http://schemas.microsoft.com/office/drawing/2014/main" id="{2CB245A4-8DBD-4D8E-BFD2-8C9D756AEA90}"/>
              </a:ext>
            </a:extLst>
          </p:cNvPr>
          <p:cNvSpPr>
            <a:spLocks noGrp="1"/>
          </p:cNvSpPr>
          <p:nvPr>
            <p:ph idx="1"/>
          </p:nvPr>
        </p:nvSpPr>
        <p:spPr>
          <a:xfrm>
            <a:off x="838199" y="1825625"/>
            <a:ext cx="4128169" cy="3399518"/>
          </a:xfrm>
        </p:spPr>
        <p:txBody>
          <a:bodyPr>
            <a:normAutofit/>
          </a:bodyPr>
          <a:lstStyle/>
          <a:p>
            <a:r>
              <a:rPr lang="en-US" sz="1100"/>
              <a:t>For this dataset we are using a simple yet powerful model such as linear regression model since the relationship between variables is linear and the dependent variable is non categorical.</a:t>
            </a:r>
          </a:p>
          <a:p>
            <a:r>
              <a:rPr lang="en-US" sz="1100"/>
              <a:t>The primary goal of this model is to build a linear regression model to predict the market value of a player.  Although the goal is to build a linear regression model we will also try other models like random forest as well.</a:t>
            </a:r>
          </a:p>
          <a:p>
            <a:r>
              <a:rPr lang="en-US" sz="1100"/>
              <a:t>Based on the regression model we can explain a player’s transfer value, estimate the impact of English Premier League’s popularity of the players who have been signed from various other leagues. Do a comparative analysis of the top 6 teams versus the remaining teams</a:t>
            </a:r>
          </a:p>
          <a:p>
            <a:r>
              <a:rPr lang="en-US" sz="1100"/>
              <a:t>At the end we find out if there is what are the different variables that tend to influence the market value of player, if they are correlated and if they play significant role in determining the market value. Building a decent model by diving deep into the data is the main focus of this project.</a:t>
            </a:r>
          </a:p>
          <a:p>
            <a:endParaRPr lang="en-US" sz="1100"/>
          </a:p>
        </p:txBody>
      </p:sp>
    </p:spTree>
    <p:extLst>
      <p:ext uri="{BB962C8B-B14F-4D97-AF65-F5344CB8AC3E}">
        <p14:creationId xmlns:p14="http://schemas.microsoft.com/office/powerpoint/2010/main" val="19498563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2189BF-3B0E-42B8-A282-702D6E8583F3}"/>
              </a:ext>
            </a:extLst>
          </p:cNvPr>
          <p:cNvSpPr>
            <a:spLocks noGrp="1"/>
          </p:cNvSpPr>
          <p:nvPr>
            <p:ph type="title"/>
          </p:nvPr>
        </p:nvSpPr>
        <p:spPr>
          <a:xfrm>
            <a:off x="838200" y="811161"/>
            <a:ext cx="3335594" cy="5403370"/>
          </a:xfrm>
        </p:spPr>
        <p:txBody>
          <a:bodyPr>
            <a:normAutofit/>
          </a:bodyPr>
          <a:lstStyle/>
          <a:p>
            <a:r>
              <a:rPr lang="en-US">
                <a:solidFill>
                  <a:schemeClr val="bg1"/>
                </a:solidFill>
              </a:rPr>
              <a:t>Preliminary Analysis</a:t>
            </a:r>
          </a:p>
        </p:txBody>
      </p:sp>
      <p:graphicFrame>
        <p:nvGraphicFramePr>
          <p:cNvPr id="5" name="Content Placeholder 2">
            <a:extLst>
              <a:ext uri="{FF2B5EF4-FFF2-40B4-BE49-F238E27FC236}">
                <a16:creationId xmlns:a16="http://schemas.microsoft.com/office/drawing/2014/main" id="{840E953A-0B02-42F9-A83A-F2EA78194D85}"/>
              </a:ext>
            </a:extLst>
          </p:cNvPr>
          <p:cNvGraphicFramePr>
            <a:graphicFrameLocks noGrp="1"/>
          </p:cNvGraphicFramePr>
          <p:nvPr>
            <p:ph idx="1"/>
            <p:extLst>
              <p:ext uri="{D42A27DB-BD31-4B8C-83A1-F6EECF244321}">
                <p14:modId xmlns:p14="http://schemas.microsoft.com/office/powerpoint/2010/main" val="32067169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417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C20283-73E0-40EC-8AD8-057F581F64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A5FC2659-59AB-4EC4-8496-A4F1AE3912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2" name="Title 1">
            <a:extLst>
              <a:ext uri="{FF2B5EF4-FFF2-40B4-BE49-F238E27FC236}">
                <a16:creationId xmlns:a16="http://schemas.microsoft.com/office/drawing/2014/main" id="{AEA88C2A-5608-4408-8F5B-4D2783D1EBF0}"/>
              </a:ext>
            </a:extLst>
          </p:cNvPr>
          <p:cNvSpPr>
            <a:spLocks noGrp="1"/>
          </p:cNvSpPr>
          <p:nvPr>
            <p:ph type="title"/>
          </p:nvPr>
        </p:nvSpPr>
        <p:spPr>
          <a:xfrm>
            <a:off x="4384039" y="365125"/>
            <a:ext cx="7164493" cy="1325563"/>
          </a:xfrm>
        </p:spPr>
        <p:txBody>
          <a:bodyPr>
            <a:normAutofit/>
          </a:bodyPr>
          <a:lstStyle/>
          <a:p>
            <a:r>
              <a:rPr lang="en-US"/>
              <a:t>Future Scope</a:t>
            </a:r>
            <a:endParaRPr lang="en-US" dirty="0"/>
          </a:p>
        </p:txBody>
      </p:sp>
      <p:sp>
        <p:nvSpPr>
          <p:cNvPr id="3" name="Content Placeholder 2">
            <a:extLst>
              <a:ext uri="{FF2B5EF4-FFF2-40B4-BE49-F238E27FC236}">
                <a16:creationId xmlns:a16="http://schemas.microsoft.com/office/drawing/2014/main" id="{3095D469-C13E-4D60-9A3A-ECE8AD7DEA17}"/>
              </a:ext>
            </a:extLst>
          </p:cNvPr>
          <p:cNvSpPr>
            <a:spLocks noGrp="1"/>
          </p:cNvSpPr>
          <p:nvPr>
            <p:ph idx="1"/>
          </p:nvPr>
        </p:nvSpPr>
        <p:spPr>
          <a:xfrm>
            <a:off x="4387515" y="2022601"/>
            <a:ext cx="7161017" cy="4154361"/>
          </a:xfrm>
        </p:spPr>
        <p:txBody>
          <a:bodyPr>
            <a:normAutofit/>
          </a:bodyPr>
          <a:lstStyle/>
          <a:p>
            <a:pPr lvl="1"/>
            <a:endParaRPr lang="en-US" sz="2000"/>
          </a:p>
          <a:p>
            <a:pPr lvl="1"/>
            <a:endParaRPr lang="en-US" sz="2000"/>
          </a:p>
          <a:p>
            <a:pPr lvl="1"/>
            <a:r>
              <a:rPr lang="en-US" sz="2000"/>
              <a:t>Predictions of performance related bonus of the players, weekly wages, transfer commissions of the football agents.</a:t>
            </a:r>
          </a:p>
          <a:p>
            <a:pPr lvl="1"/>
            <a:r>
              <a:rPr lang="en-US" sz="2000"/>
              <a:t>Currently the dataset involves data of only English Premier League players.  Next step would be to get a dataset involving players from different leagues of the world.</a:t>
            </a:r>
          </a:p>
          <a:p>
            <a:pPr lvl="1"/>
            <a:r>
              <a:rPr lang="en-US" sz="2000"/>
              <a:t>Player vs player comparisons, Comparisons between different leagues of football</a:t>
            </a:r>
          </a:p>
          <a:p>
            <a:pPr lvl="1"/>
            <a:r>
              <a:rPr lang="en-US" sz="2000"/>
              <a:t>Can be extended to a multitude of sports for instance Basketball, Rugby, Cricket and so on.</a:t>
            </a:r>
          </a:p>
          <a:p>
            <a:pPr lvl="1"/>
            <a:endParaRPr lang="en-US" sz="2000"/>
          </a:p>
        </p:txBody>
      </p:sp>
    </p:spTree>
    <p:extLst>
      <p:ext uri="{BB962C8B-B14F-4D97-AF65-F5344CB8AC3E}">
        <p14:creationId xmlns:p14="http://schemas.microsoft.com/office/powerpoint/2010/main" val="26080764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547</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Transfer value prediction</vt:lpstr>
      <vt:lpstr>Purpose </vt:lpstr>
      <vt:lpstr>Dataset and Variables</vt:lpstr>
      <vt:lpstr>Model Selection</vt:lpstr>
      <vt:lpstr>Preliminary Analysis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value prediction</dc:title>
  <dc:creator>srujan kadnur</dc:creator>
  <cp:lastModifiedBy>srujan kadnur</cp:lastModifiedBy>
  <cp:revision>18</cp:revision>
  <dcterms:created xsi:type="dcterms:W3CDTF">2018-04-26T04:30:54Z</dcterms:created>
  <dcterms:modified xsi:type="dcterms:W3CDTF">2018-06-28T01:51:26Z</dcterms:modified>
</cp:coreProperties>
</file>