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60" r:id="rId4"/>
    <p:sldId id="287" r:id="rId5"/>
    <p:sldId id="284" r:id="rId6"/>
    <p:sldId id="276" r:id="rId7"/>
    <p:sldId id="265" r:id="rId8"/>
    <p:sldId id="273" r:id="rId9"/>
    <p:sldId id="270" r:id="rId10"/>
    <p:sldId id="277" r:id="rId11"/>
    <p:sldId id="274" r:id="rId12"/>
    <p:sldId id="280" r:id="rId13"/>
    <p:sldId id="285" r:id="rId14"/>
    <p:sldId id="286"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pos="384" userDrawn="1">
          <p15:clr>
            <a:srgbClr val="A4A3A4"/>
          </p15:clr>
        </p15:guide>
        <p15:guide id="3" orient="horz" pos="912" userDrawn="1">
          <p15:clr>
            <a:srgbClr val="A4A3A4"/>
          </p15:clr>
        </p15:guide>
        <p15:guide id="4" pos="53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ujan kadnur" initials="sk" lastIdx="1" clrIdx="0">
    <p:extLst>
      <p:ext uri="{19B8F6BF-5375-455C-9EA6-DF929625EA0E}">
        <p15:presenceInfo xmlns:p15="http://schemas.microsoft.com/office/powerpoint/2012/main" userId="4586c48c899f22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9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4660"/>
  </p:normalViewPr>
  <p:slideViewPr>
    <p:cSldViewPr snapToGrid="0">
      <p:cViewPr varScale="1">
        <p:scale>
          <a:sx n="91" d="100"/>
          <a:sy n="91" d="100"/>
        </p:scale>
        <p:origin x="1351" y="36"/>
      </p:cViewPr>
      <p:guideLst>
        <p:guide orient="horz" pos="4104"/>
        <p:guide pos="384"/>
        <p:guide orient="horz" pos="912"/>
        <p:guide pos="53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22BED-A011-44E2-ADC9-126351F28EC3}" type="doc">
      <dgm:prSet loTypeId="urn:microsoft.com/office/officeart/2016/7/layout/BasicLinearProcessNumbered" loCatId="process" qsTypeId="urn:microsoft.com/office/officeart/2005/8/quickstyle/simple5" qsCatId="simple" csTypeId="urn:microsoft.com/office/officeart/2005/8/colors/accent1_3" csCatId="accent1" phldr="1"/>
      <dgm:spPr/>
      <dgm:t>
        <a:bodyPr/>
        <a:lstStyle/>
        <a:p>
          <a:endParaRPr lang="en-US"/>
        </a:p>
      </dgm:t>
    </dgm:pt>
    <dgm:pt modelId="{8F17F818-A763-421A-9B45-8AB0A7F71B15}">
      <dgm:prSet custT="1"/>
      <dgm:spPr/>
      <dgm:t>
        <a:bodyPr/>
        <a:lstStyle/>
        <a:p>
          <a:r>
            <a:rPr lang="en-US" sz="1200" dirty="0"/>
            <a:t>Understand the network structure</a:t>
          </a:r>
        </a:p>
      </dgm:t>
    </dgm:pt>
    <dgm:pt modelId="{12C389FD-5849-43E4-B5C5-594206DDDD22}" type="parTrans" cxnId="{B354741B-E952-4635-84CC-3C758ABFB5C6}">
      <dgm:prSet/>
      <dgm:spPr/>
      <dgm:t>
        <a:bodyPr/>
        <a:lstStyle/>
        <a:p>
          <a:endParaRPr lang="en-US"/>
        </a:p>
      </dgm:t>
    </dgm:pt>
    <dgm:pt modelId="{DF75BC1A-A6CC-4207-AB2F-ABE9E81CEC9F}" type="sibTrans" cxnId="{B354741B-E952-4635-84CC-3C758ABFB5C6}">
      <dgm:prSet phldrT="1"/>
      <dgm:spPr/>
      <dgm:t>
        <a:bodyPr/>
        <a:lstStyle/>
        <a:p>
          <a:r>
            <a:rPr lang="en-US"/>
            <a:t>1</a:t>
          </a:r>
        </a:p>
      </dgm:t>
    </dgm:pt>
    <dgm:pt modelId="{ED0F46A9-FFD2-4EAD-AA04-FFBAE6F50D1F}">
      <dgm:prSet custT="1"/>
      <dgm:spPr/>
      <dgm:t>
        <a:bodyPr/>
        <a:lstStyle/>
        <a:p>
          <a:r>
            <a:rPr lang="en-US" sz="1100" dirty="0"/>
            <a:t>Identify the influential physicians in the network</a:t>
          </a:r>
        </a:p>
      </dgm:t>
    </dgm:pt>
    <dgm:pt modelId="{1A6D6D6F-7A41-4BA1-B488-9BE5F6873BCB}" type="parTrans" cxnId="{0F1E3067-EEA5-4075-869B-9ABCAE566C41}">
      <dgm:prSet/>
      <dgm:spPr/>
      <dgm:t>
        <a:bodyPr/>
        <a:lstStyle/>
        <a:p>
          <a:endParaRPr lang="en-US"/>
        </a:p>
      </dgm:t>
    </dgm:pt>
    <dgm:pt modelId="{41109879-8540-4E3A-A18C-A05A6D81C804}" type="sibTrans" cxnId="{0F1E3067-EEA5-4075-869B-9ABCAE566C41}">
      <dgm:prSet phldrT="2"/>
      <dgm:spPr/>
      <dgm:t>
        <a:bodyPr/>
        <a:lstStyle/>
        <a:p>
          <a:r>
            <a:rPr lang="en-US"/>
            <a:t>2</a:t>
          </a:r>
        </a:p>
      </dgm:t>
    </dgm:pt>
    <dgm:pt modelId="{3CD84FE3-CA6F-4F99-9A52-F760C6DC378C}">
      <dgm:prSet custT="1"/>
      <dgm:spPr/>
      <dgm:t>
        <a:bodyPr/>
        <a:lstStyle/>
        <a:p>
          <a:r>
            <a:rPr lang="en-US" sz="1100" dirty="0"/>
            <a:t>Customize a marketing strategy based on physician prescription behavior</a:t>
          </a:r>
        </a:p>
      </dgm:t>
    </dgm:pt>
    <dgm:pt modelId="{0BB0F51F-B2F8-4004-AC01-8C3B4D079E79}" type="parTrans" cxnId="{B62456A7-1A85-477F-B469-B7CD031DE327}">
      <dgm:prSet/>
      <dgm:spPr/>
      <dgm:t>
        <a:bodyPr/>
        <a:lstStyle/>
        <a:p>
          <a:endParaRPr lang="en-US"/>
        </a:p>
      </dgm:t>
    </dgm:pt>
    <dgm:pt modelId="{D12A57C7-1D1C-444C-B11A-814CA1BDC433}" type="sibTrans" cxnId="{B62456A7-1A85-477F-B469-B7CD031DE327}">
      <dgm:prSet phldrT="3"/>
      <dgm:spPr/>
      <dgm:t>
        <a:bodyPr/>
        <a:lstStyle/>
        <a:p>
          <a:r>
            <a:rPr lang="en-US"/>
            <a:t>3</a:t>
          </a:r>
        </a:p>
      </dgm:t>
    </dgm:pt>
    <dgm:pt modelId="{CAFDF0B7-0F1A-409C-A074-1BEF81BDE102}" type="pres">
      <dgm:prSet presAssocID="{38A22BED-A011-44E2-ADC9-126351F28EC3}" presName="Name0" presStyleCnt="0">
        <dgm:presLayoutVars>
          <dgm:animLvl val="lvl"/>
          <dgm:resizeHandles val="exact"/>
        </dgm:presLayoutVars>
      </dgm:prSet>
      <dgm:spPr/>
    </dgm:pt>
    <dgm:pt modelId="{0A9F5244-F9F2-4146-AD3F-A9ACC75EED24}" type="pres">
      <dgm:prSet presAssocID="{8F17F818-A763-421A-9B45-8AB0A7F71B15}" presName="compositeNode" presStyleCnt="0">
        <dgm:presLayoutVars>
          <dgm:bulletEnabled val="1"/>
        </dgm:presLayoutVars>
      </dgm:prSet>
      <dgm:spPr/>
    </dgm:pt>
    <dgm:pt modelId="{5321809C-A173-4ABE-B21C-93D03C0204FD}" type="pres">
      <dgm:prSet presAssocID="{8F17F818-A763-421A-9B45-8AB0A7F71B15}" presName="bgRect" presStyleLbl="bgAccFollowNode1" presStyleIdx="0" presStyleCnt="3"/>
      <dgm:spPr/>
    </dgm:pt>
    <dgm:pt modelId="{21F9B8BF-1021-4061-BB3D-397C9090A962}" type="pres">
      <dgm:prSet presAssocID="{DF75BC1A-A6CC-4207-AB2F-ABE9E81CEC9F}" presName="sibTransNodeCircle" presStyleLbl="alignNode1" presStyleIdx="0" presStyleCnt="6">
        <dgm:presLayoutVars>
          <dgm:chMax val="0"/>
          <dgm:bulletEnabled/>
        </dgm:presLayoutVars>
      </dgm:prSet>
      <dgm:spPr/>
    </dgm:pt>
    <dgm:pt modelId="{6D22F975-E413-4C22-87D0-FF1D0B78F61D}" type="pres">
      <dgm:prSet presAssocID="{8F17F818-A763-421A-9B45-8AB0A7F71B15}" presName="bottomLine" presStyleLbl="alignNode1" presStyleIdx="1" presStyleCnt="6">
        <dgm:presLayoutVars/>
      </dgm:prSet>
      <dgm:spPr/>
    </dgm:pt>
    <dgm:pt modelId="{3BEDC4F2-0A21-49A4-8BC2-ED8706C5610A}" type="pres">
      <dgm:prSet presAssocID="{8F17F818-A763-421A-9B45-8AB0A7F71B15}" presName="nodeText" presStyleLbl="bgAccFollowNode1" presStyleIdx="0" presStyleCnt="3">
        <dgm:presLayoutVars>
          <dgm:bulletEnabled val="1"/>
        </dgm:presLayoutVars>
      </dgm:prSet>
      <dgm:spPr/>
    </dgm:pt>
    <dgm:pt modelId="{E66E75D6-F677-45D8-8EC0-DA614C094B28}" type="pres">
      <dgm:prSet presAssocID="{DF75BC1A-A6CC-4207-AB2F-ABE9E81CEC9F}" presName="sibTrans" presStyleCnt="0"/>
      <dgm:spPr/>
    </dgm:pt>
    <dgm:pt modelId="{AC141E78-B0B8-4D98-AB39-30A09CA24542}" type="pres">
      <dgm:prSet presAssocID="{ED0F46A9-FFD2-4EAD-AA04-FFBAE6F50D1F}" presName="compositeNode" presStyleCnt="0">
        <dgm:presLayoutVars>
          <dgm:bulletEnabled val="1"/>
        </dgm:presLayoutVars>
      </dgm:prSet>
      <dgm:spPr/>
    </dgm:pt>
    <dgm:pt modelId="{C8C7BE8D-5968-48E8-B8DD-3D9203C7D5FC}" type="pres">
      <dgm:prSet presAssocID="{ED0F46A9-FFD2-4EAD-AA04-FFBAE6F50D1F}" presName="bgRect" presStyleLbl="bgAccFollowNode1" presStyleIdx="1" presStyleCnt="3"/>
      <dgm:spPr/>
    </dgm:pt>
    <dgm:pt modelId="{3A9E8D31-39F9-4096-A94C-FAD74E8572CF}" type="pres">
      <dgm:prSet presAssocID="{41109879-8540-4E3A-A18C-A05A6D81C804}" presName="sibTransNodeCircle" presStyleLbl="alignNode1" presStyleIdx="2" presStyleCnt="6">
        <dgm:presLayoutVars>
          <dgm:chMax val="0"/>
          <dgm:bulletEnabled/>
        </dgm:presLayoutVars>
      </dgm:prSet>
      <dgm:spPr/>
    </dgm:pt>
    <dgm:pt modelId="{5125E7B7-0FF4-4842-8793-781589B6BB60}" type="pres">
      <dgm:prSet presAssocID="{ED0F46A9-FFD2-4EAD-AA04-FFBAE6F50D1F}" presName="bottomLine" presStyleLbl="alignNode1" presStyleIdx="3" presStyleCnt="6">
        <dgm:presLayoutVars/>
      </dgm:prSet>
      <dgm:spPr/>
    </dgm:pt>
    <dgm:pt modelId="{037627F6-03AC-4E9D-9079-F67C37159BF2}" type="pres">
      <dgm:prSet presAssocID="{ED0F46A9-FFD2-4EAD-AA04-FFBAE6F50D1F}" presName="nodeText" presStyleLbl="bgAccFollowNode1" presStyleIdx="1" presStyleCnt="3">
        <dgm:presLayoutVars>
          <dgm:bulletEnabled val="1"/>
        </dgm:presLayoutVars>
      </dgm:prSet>
      <dgm:spPr/>
    </dgm:pt>
    <dgm:pt modelId="{963F3F68-6358-46B6-99DA-338CCA536085}" type="pres">
      <dgm:prSet presAssocID="{41109879-8540-4E3A-A18C-A05A6D81C804}" presName="sibTrans" presStyleCnt="0"/>
      <dgm:spPr/>
    </dgm:pt>
    <dgm:pt modelId="{7E52A839-2181-4624-90BD-A4749323CD22}" type="pres">
      <dgm:prSet presAssocID="{3CD84FE3-CA6F-4F99-9A52-F760C6DC378C}" presName="compositeNode" presStyleCnt="0">
        <dgm:presLayoutVars>
          <dgm:bulletEnabled val="1"/>
        </dgm:presLayoutVars>
      </dgm:prSet>
      <dgm:spPr/>
    </dgm:pt>
    <dgm:pt modelId="{4F76020E-F37E-4BC8-B029-65DD6F269441}" type="pres">
      <dgm:prSet presAssocID="{3CD84FE3-CA6F-4F99-9A52-F760C6DC378C}" presName="bgRect" presStyleLbl="bgAccFollowNode1" presStyleIdx="2" presStyleCnt="3" custLinFactNeighborX="1786" custLinFactNeighborY="17231"/>
      <dgm:spPr/>
    </dgm:pt>
    <dgm:pt modelId="{DA953A4B-D2DB-47A5-8E8B-CC4051987C37}" type="pres">
      <dgm:prSet presAssocID="{D12A57C7-1D1C-444C-B11A-814CA1BDC433}" presName="sibTransNodeCircle" presStyleLbl="alignNode1" presStyleIdx="4" presStyleCnt="6">
        <dgm:presLayoutVars>
          <dgm:chMax val="0"/>
          <dgm:bulletEnabled/>
        </dgm:presLayoutVars>
      </dgm:prSet>
      <dgm:spPr/>
    </dgm:pt>
    <dgm:pt modelId="{636B5848-F5CC-43B9-9256-47C80314555D}" type="pres">
      <dgm:prSet presAssocID="{3CD84FE3-CA6F-4F99-9A52-F760C6DC378C}" presName="bottomLine" presStyleLbl="alignNode1" presStyleIdx="5" presStyleCnt="6">
        <dgm:presLayoutVars/>
      </dgm:prSet>
      <dgm:spPr/>
    </dgm:pt>
    <dgm:pt modelId="{C69A3829-67A8-48D2-909E-D5786041E841}" type="pres">
      <dgm:prSet presAssocID="{3CD84FE3-CA6F-4F99-9A52-F760C6DC378C}" presName="nodeText" presStyleLbl="bgAccFollowNode1" presStyleIdx="2" presStyleCnt="3">
        <dgm:presLayoutVars>
          <dgm:bulletEnabled val="1"/>
        </dgm:presLayoutVars>
      </dgm:prSet>
      <dgm:spPr/>
    </dgm:pt>
  </dgm:ptLst>
  <dgm:cxnLst>
    <dgm:cxn modelId="{B354741B-E952-4635-84CC-3C758ABFB5C6}" srcId="{38A22BED-A011-44E2-ADC9-126351F28EC3}" destId="{8F17F818-A763-421A-9B45-8AB0A7F71B15}" srcOrd="0" destOrd="0" parTransId="{12C389FD-5849-43E4-B5C5-594206DDDD22}" sibTransId="{DF75BC1A-A6CC-4207-AB2F-ABE9E81CEC9F}"/>
    <dgm:cxn modelId="{C4C6D566-6A11-4F60-9ADA-430FE88CCBD2}" type="presOf" srcId="{8F17F818-A763-421A-9B45-8AB0A7F71B15}" destId="{3BEDC4F2-0A21-49A4-8BC2-ED8706C5610A}" srcOrd="1" destOrd="0" presId="urn:microsoft.com/office/officeart/2016/7/layout/BasicLinearProcessNumbered"/>
    <dgm:cxn modelId="{0F1E3067-EEA5-4075-869B-9ABCAE566C41}" srcId="{38A22BED-A011-44E2-ADC9-126351F28EC3}" destId="{ED0F46A9-FFD2-4EAD-AA04-FFBAE6F50D1F}" srcOrd="1" destOrd="0" parTransId="{1A6D6D6F-7A41-4BA1-B488-9BE5F6873BCB}" sibTransId="{41109879-8540-4E3A-A18C-A05A6D81C804}"/>
    <dgm:cxn modelId="{B4DB9553-6EC6-4002-8B9E-E0216D8CCEE2}" type="presOf" srcId="{ED0F46A9-FFD2-4EAD-AA04-FFBAE6F50D1F}" destId="{037627F6-03AC-4E9D-9079-F67C37159BF2}" srcOrd="1" destOrd="0" presId="urn:microsoft.com/office/officeart/2016/7/layout/BasicLinearProcessNumbered"/>
    <dgm:cxn modelId="{CEB1E174-47A2-486B-AFBB-4A5370F214A9}" type="presOf" srcId="{3CD84FE3-CA6F-4F99-9A52-F760C6DC378C}" destId="{4F76020E-F37E-4BC8-B029-65DD6F269441}" srcOrd="0" destOrd="0" presId="urn:microsoft.com/office/officeart/2016/7/layout/BasicLinearProcessNumbered"/>
    <dgm:cxn modelId="{C32D5D81-DEBE-4242-A208-18A03600F145}" type="presOf" srcId="{3CD84FE3-CA6F-4F99-9A52-F760C6DC378C}" destId="{C69A3829-67A8-48D2-909E-D5786041E841}" srcOrd="1" destOrd="0" presId="urn:microsoft.com/office/officeart/2016/7/layout/BasicLinearProcessNumbered"/>
    <dgm:cxn modelId="{B62456A7-1A85-477F-B469-B7CD031DE327}" srcId="{38A22BED-A011-44E2-ADC9-126351F28EC3}" destId="{3CD84FE3-CA6F-4F99-9A52-F760C6DC378C}" srcOrd="2" destOrd="0" parTransId="{0BB0F51F-B2F8-4004-AC01-8C3B4D079E79}" sibTransId="{D12A57C7-1D1C-444C-B11A-814CA1BDC433}"/>
    <dgm:cxn modelId="{65B022AD-DB3B-404A-9729-E03E4C07FB9D}" type="presOf" srcId="{D12A57C7-1D1C-444C-B11A-814CA1BDC433}" destId="{DA953A4B-D2DB-47A5-8E8B-CC4051987C37}" srcOrd="0" destOrd="0" presId="urn:microsoft.com/office/officeart/2016/7/layout/BasicLinearProcessNumbered"/>
    <dgm:cxn modelId="{02D696BA-F872-41C0-92DF-85C863392F15}" type="presOf" srcId="{ED0F46A9-FFD2-4EAD-AA04-FFBAE6F50D1F}" destId="{C8C7BE8D-5968-48E8-B8DD-3D9203C7D5FC}" srcOrd="0" destOrd="0" presId="urn:microsoft.com/office/officeart/2016/7/layout/BasicLinearProcessNumbered"/>
    <dgm:cxn modelId="{200715C9-25CF-4B56-AB14-86D51CEFD363}" type="presOf" srcId="{8F17F818-A763-421A-9B45-8AB0A7F71B15}" destId="{5321809C-A173-4ABE-B21C-93D03C0204FD}" srcOrd="0" destOrd="0" presId="urn:microsoft.com/office/officeart/2016/7/layout/BasicLinearProcessNumbered"/>
    <dgm:cxn modelId="{5D5706D2-BAE4-48B8-8DBB-BFD809E22285}" type="presOf" srcId="{DF75BC1A-A6CC-4207-AB2F-ABE9E81CEC9F}" destId="{21F9B8BF-1021-4061-BB3D-397C9090A962}" srcOrd="0" destOrd="0" presId="urn:microsoft.com/office/officeart/2016/7/layout/BasicLinearProcessNumbered"/>
    <dgm:cxn modelId="{1C1139D4-9AF1-4156-AFC4-2578A252260F}" type="presOf" srcId="{41109879-8540-4E3A-A18C-A05A6D81C804}" destId="{3A9E8D31-39F9-4096-A94C-FAD74E8572CF}" srcOrd="0" destOrd="0" presId="urn:microsoft.com/office/officeart/2016/7/layout/BasicLinearProcessNumbered"/>
    <dgm:cxn modelId="{8E0A6FF7-B7EB-4C15-B9CA-F0C8E43DAB7B}" type="presOf" srcId="{38A22BED-A011-44E2-ADC9-126351F28EC3}" destId="{CAFDF0B7-0F1A-409C-A074-1BEF81BDE102}" srcOrd="0" destOrd="0" presId="urn:microsoft.com/office/officeart/2016/7/layout/BasicLinearProcessNumbered"/>
    <dgm:cxn modelId="{8A7F56F2-6B86-4286-8493-11401063DEF4}" type="presParOf" srcId="{CAFDF0B7-0F1A-409C-A074-1BEF81BDE102}" destId="{0A9F5244-F9F2-4146-AD3F-A9ACC75EED24}" srcOrd="0" destOrd="0" presId="urn:microsoft.com/office/officeart/2016/7/layout/BasicLinearProcessNumbered"/>
    <dgm:cxn modelId="{25107557-E0C8-4062-8F03-1C8D73677988}" type="presParOf" srcId="{0A9F5244-F9F2-4146-AD3F-A9ACC75EED24}" destId="{5321809C-A173-4ABE-B21C-93D03C0204FD}" srcOrd="0" destOrd="0" presId="urn:microsoft.com/office/officeart/2016/7/layout/BasicLinearProcessNumbered"/>
    <dgm:cxn modelId="{96A025BA-F75C-4D36-A2C3-A7AF779B361F}" type="presParOf" srcId="{0A9F5244-F9F2-4146-AD3F-A9ACC75EED24}" destId="{21F9B8BF-1021-4061-BB3D-397C9090A962}" srcOrd="1" destOrd="0" presId="urn:microsoft.com/office/officeart/2016/7/layout/BasicLinearProcessNumbered"/>
    <dgm:cxn modelId="{CF5E0C29-3D87-4C6E-AABF-9ECB06ABCB80}" type="presParOf" srcId="{0A9F5244-F9F2-4146-AD3F-A9ACC75EED24}" destId="{6D22F975-E413-4C22-87D0-FF1D0B78F61D}" srcOrd="2" destOrd="0" presId="urn:microsoft.com/office/officeart/2016/7/layout/BasicLinearProcessNumbered"/>
    <dgm:cxn modelId="{4E456E08-FB3F-4F13-9550-B1573AC9288B}" type="presParOf" srcId="{0A9F5244-F9F2-4146-AD3F-A9ACC75EED24}" destId="{3BEDC4F2-0A21-49A4-8BC2-ED8706C5610A}" srcOrd="3" destOrd="0" presId="urn:microsoft.com/office/officeart/2016/7/layout/BasicLinearProcessNumbered"/>
    <dgm:cxn modelId="{464D8EFF-73D2-4CC1-A4DC-1FD3D20ECA49}" type="presParOf" srcId="{CAFDF0B7-0F1A-409C-A074-1BEF81BDE102}" destId="{E66E75D6-F677-45D8-8EC0-DA614C094B28}" srcOrd="1" destOrd="0" presId="urn:microsoft.com/office/officeart/2016/7/layout/BasicLinearProcessNumbered"/>
    <dgm:cxn modelId="{4D211227-1B2A-485F-80AE-0ABFE67E7669}" type="presParOf" srcId="{CAFDF0B7-0F1A-409C-A074-1BEF81BDE102}" destId="{AC141E78-B0B8-4D98-AB39-30A09CA24542}" srcOrd="2" destOrd="0" presId="urn:microsoft.com/office/officeart/2016/7/layout/BasicLinearProcessNumbered"/>
    <dgm:cxn modelId="{B5308432-C842-449E-9B0A-30BE092CCEC6}" type="presParOf" srcId="{AC141E78-B0B8-4D98-AB39-30A09CA24542}" destId="{C8C7BE8D-5968-48E8-B8DD-3D9203C7D5FC}" srcOrd="0" destOrd="0" presId="urn:microsoft.com/office/officeart/2016/7/layout/BasicLinearProcessNumbered"/>
    <dgm:cxn modelId="{AC2A2D20-0D73-431E-AE37-BED1D1BC9D42}" type="presParOf" srcId="{AC141E78-B0B8-4D98-AB39-30A09CA24542}" destId="{3A9E8D31-39F9-4096-A94C-FAD74E8572CF}" srcOrd="1" destOrd="0" presId="urn:microsoft.com/office/officeart/2016/7/layout/BasicLinearProcessNumbered"/>
    <dgm:cxn modelId="{FC9A6FF2-3C7C-4C7E-A895-0AB1B7A95544}" type="presParOf" srcId="{AC141E78-B0B8-4D98-AB39-30A09CA24542}" destId="{5125E7B7-0FF4-4842-8793-781589B6BB60}" srcOrd="2" destOrd="0" presId="urn:microsoft.com/office/officeart/2016/7/layout/BasicLinearProcessNumbered"/>
    <dgm:cxn modelId="{0A84D776-2167-4657-8CA9-0CFDB29F9636}" type="presParOf" srcId="{AC141E78-B0B8-4D98-AB39-30A09CA24542}" destId="{037627F6-03AC-4E9D-9079-F67C37159BF2}" srcOrd="3" destOrd="0" presId="urn:microsoft.com/office/officeart/2016/7/layout/BasicLinearProcessNumbered"/>
    <dgm:cxn modelId="{38CFD6AB-E095-4233-B7CE-ACD19C0C23D9}" type="presParOf" srcId="{CAFDF0B7-0F1A-409C-A074-1BEF81BDE102}" destId="{963F3F68-6358-46B6-99DA-338CCA536085}" srcOrd="3" destOrd="0" presId="urn:microsoft.com/office/officeart/2016/7/layout/BasicLinearProcessNumbered"/>
    <dgm:cxn modelId="{F20F0DDA-008E-47E4-A2D8-5E7AFABB056B}" type="presParOf" srcId="{CAFDF0B7-0F1A-409C-A074-1BEF81BDE102}" destId="{7E52A839-2181-4624-90BD-A4749323CD22}" srcOrd="4" destOrd="0" presId="urn:microsoft.com/office/officeart/2016/7/layout/BasicLinearProcessNumbered"/>
    <dgm:cxn modelId="{2A3ADE60-CB38-465E-B4E0-40FCE8352497}" type="presParOf" srcId="{7E52A839-2181-4624-90BD-A4749323CD22}" destId="{4F76020E-F37E-4BC8-B029-65DD6F269441}" srcOrd="0" destOrd="0" presId="urn:microsoft.com/office/officeart/2016/7/layout/BasicLinearProcessNumbered"/>
    <dgm:cxn modelId="{9C568DBE-E105-4AA7-91BE-60A753278321}" type="presParOf" srcId="{7E52A839-2181-4624-90BD-A4749323CD22}" destId="{DA953A4B-D2DB-47A5-8E8B-CC4051987C37}" srcOrd="1" destOrd="0" presId="urn:microsoft.com/office/officeart/2016/7/layout/BasicLinearProcessNumbered"/>
    <dgm:cxn modelId="{C956527D-0475-4E12-A3F7-98F8B0227659}" type="presParOf" srcId="{7E52A839-2181-4624-90BD-A4749323CD22}" destId="{636B5848-F5CC-43B9-9256-47C80314555D}" srcOrd="2" destOrd="0" presId="urn:microsoft.com/office/officeart/2016/7/layout/BasicLinearProcessNumbered"/>
    <dgm:cxn modelId="{AB5EE1EE-FEA8-4E5F-9F61-80853404C96D}" type="presParOf" srcId="{7E52A839-2181-4624-90BD-A4749323CD22}" destId="{C69A3829-67A8-48D2-909E-D5786041E84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1809C-A173-4ABE-B21C-93D03C0204FD}">
      <dsp:nvSpPr>
        <dsp:cNvPr id="0" name=""/>
        <dsp:cNvSpPr/>
      </dsp:nvSpPr>
      <dsp:spPr>
        <a:xfrm>
          <a:off x="0" y="0"/>
          <a:ext cx="2476500" cy="3263504"/>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3078" tIns="330200" rIns="193078" bIns="330200" numCol="1" spcCol="1270" anchor="t" anchorCtr="0">
          <a:noAutofit/>
        </a:bodyPr>
        <a:lstStyle/>
        <a:p>
          <a:pPr marL="0" lvl="0" indent="0" algn="l" defTabSz="533400">
            <a:lnSpc>
              <a:spcPct val="90000"/>
            </a:lnSpc>
            <a:spcBef>
              <a:spcPct val="0"/>
            </a:spcBef>
            <a:spcAft>
              <a:spcPct val="35000"/>
            </a:spcAft>
            <a:buNone/>
          </a:pPr>
          <a:r>
            <a:rPr lang="en-US" sz="1200" kern="1200" dirty="0"/>
            <a:t>Understand the network structure</a:t>
          </a:r>
        </a:p>
      </dsp:txBody>
      <dsp:txXfrm>
        <a:off x="0" y="1240131"/>
        <a:ext cx="2476500" cy="1958102"/>
      </dsp:txXfrm>
    </dsp:sp>
    <dsp:sp modelId="{21F9B8BF-1021-4061-BB3D-397C9090A962}">
      <dsp:nvSpPr>
        <dsp:cNvPr id="0" name=""/>
        <dsp:cNvSpPr/>
      </dsp:nvSpPr>
      <dsp:spPr>
        <a:xfrm>
          <a:off x="748724" y="326350"/>
          <a:ext cx="979051" cy="979051"/>
        </a:xfrm>
        <a:prstGeom prst="ellips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w="6350" cap="flat" cmpd="sng" algn="ctr">
          <a:solidFill>
            <a:schemeClr val="accent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92103" y="469729"/>
        <a:ext cx="692293" cy="692293"/>
      </dsp:txXfrm>
    </dsp:sp>
    <dsp:sp modelId="{6D22F975-E413-4C22-87D0-FF1D0B78F61D}">
      <dsp:nvSpPr>
        <dsp:cNvPr id="0" name=""/>
        <dsp:cNvSpPr/>
      </dsp:nvSpPr>
      <dsp:spPr>
        <a:xfrm>
          <a:off x="0" y="3263432"/>
          <a:ext cx="2476500" cy="72"/>
        </a:xfrm>
        <a:prstGeom prst="rect">
          <a:avLst/>
        </a:prstGeom>
        <a:gradFill rotWithShape="0">
          <a:gsLst>
            <a:gs pos="0">
              <a:schemeClr val="accent1">
                <a:shade val="80000"/>
                <a:hueOff val="69857"/>
                <a:satOff val="-1251"/>
                <a:lumOff val="5317"/>
                <a:alphaOff val="0"/>
                <a:satMod val="103000"/>
                <a:lumMod val="102000"/>
                <a:tint val="94000"/>
              </a:schemeClr>
            </a:gs>
            <a:gs pos="50000">
              <a:schemeClr val="accent1">
                <a:shade val="80000"/>
                <a:hueOff val="69857"/>
                <a:satOff val="-1251"/>
                <a:lumOff val="5317"/>
                <a:alphaOff val="0"/>
                <a:satMod val="110000"/>
                <a:lumMod val="100000"/>
                <a:shade val="100000"/>
              </a:schemeClr>
            </a:gs>
            <a:gs pos="100000">
              <a:schemeClr val="accent1">
                <a:shade val="80000"/>
                <a:hueOff val="69857"/>
                <a:satOff val="-1251"/>
                <a:lumOff val="5317"/>
                <a:alphaOff val="0"/>
                <a:lumMod val="99000"/>
                <a:satMod val="120000"/>
                <a:shade val="78000"/>
              </a:schemeClr>
            </a:gs>
          </a:gsLst>
          <a:lin ang="5400000" scaled="0"/>
        </a:gradFill>
        <a:ln w="6350" cap="flat" cmpd="sng" algn="ctr">
          <a:solidFill>
            <a:schemeClr val="accent1">
              <a:shade val="80000"/>
              <a:hueOff val="69857"/>
              <a:satOff val="-1251"/>
              <a:lumOff val="531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8C7BE8D-5968-48E8-B8DD-3D9203C7D5FC}">
      <dsp:nvSpPr>
        <dsp:cNvPr id="0" name=""/>
        <dsp:cNvSpPr/>
      </dsp:nvSpPr>
      <dsp:spPr>
        <a:xfrm>
          <a:off x="2724150" y="0"/>
          <a:ext cx="2476500" cy="3263504"/>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3078" tIns="330200" rIns="193078" bIns="330200" numCol="1" spcCol="1270" anchor="t" anchorCtr="0">
          <a:noAutofit/>
        </a:bodyPr>
        <a:lstStyle/>
        <a:p>
          <a:pPr marL="0" lvl="0" indent="0" algn="l" defTabSz="488950">
            <a:lnSpc>
              <a:spcPct val="90000"/>
            </a:lnSpc>
            <a:spcBef>
              <a:spcPct val="0"/>
            </a:spcBef>
            <a:spcAft>
              <a:spcPct val="35000"/>
            </a:spcAft>
            <a:buNone/>
          </a:pPr>
          <a:r>
            <a:rPr lang="en-US" sz="1100" kern="1200" dirty="0"/>
            <a:t>Identify the influential physicians in the network</a:t>
          </a:r>
        </a:p>
      </dsp:txBody>
      <dsp:txXfrm>
        <a:off x="2724150" y="1240131"/>
        <a:ext cx="2476500" cy="1958102"/>
      </dsp:txXfrm>
    </dsp:sp>
    <dsp:sp modelId="{3A9E8D31-39F9-4096-A94C-FAD74E8572CF}">
      <dsp:nvSpPr>
        <dsp:cNvPr id="0" name=""/>
        <dsp:cNvSpPr/>
      </dsp:nvSpPr>
      <dsp:spPr>
        <a:xfrm>
          <a:off x="3472874" y="326350"/>
          <a:ext cx="979051" cy="979051"/>
        </a:xfrm>
        <a:prstGeom prst="ellipse">
          <a:avLst/>
        </a:prstGeom>
        <a:gradFill rotWithShape="0">
          <a:gsLst>
            <a:gs pos="0">
              <a:schemeClr val="accent1">
                <a:shade val="80000"/>
                <a:hueOff val="139713"/>
                <a:satOff val="-2502"/>
                <a:lumOff val="10634"/>
                <a:alphaOff val="0"/>
                <a:satMod val="103000"/>
                <a:lumMod val="102000"/>
                <a:tint val="94000"/>
              </a:schemeClr>
            </a:gs>
            <a:gs pos="50000">
              <a:schemeClr val="accent1">
                <a:shade val="80000"/>
                <a:hueOff val="139713"/>
                <a:satOff val="-2502"/>
                <a:lumOff val="10634"/>
                <a:alphaOff val="0"/>
                <a:satMod val="110000"/>
                <a:lumMod val="100000"/>
                <a:shade val="100000"/>
              </a:schemeClr>
            </a:gs>
            <a:gs pos="100000">
              <a:schemeClr val="accent1">
                <a:shade val="80000"/>
                <a:hueOff val="139713"/>
                <a:satOff val="-2502"/>
                <a:lumOff val="10634"/>
                <a:alphaOff val="0"/>
                <a:lumMod val="99000"/>
                <a:satMod val="120000"/>
                <a:shade val="78000"/>
              </a:schemeClr>
            </a:gs>
          </a:gsLst>
          <a:lin ang="5400000" scaled="0"/>
        </a:gradFill>
        <a:ln w="6350" cap="flat" cmpd="sng" algn="ctr">
          <a:solidFill>
            <a:schemeClr val="accent1">
              <a:shade val="80000"/>
              <a:hueOff val="139713"/>
              <a:satOff val="-2502"/>
              <a:lumOff val="1063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616253" y="469729"/>
        <a:ext cx="692293" cy="692293"/>
      </dsp:txXfrm>
    </dsp:sp>
    <dsp:sp modelId="{5125E7B7-0FF4-4842-8793-781589B6BB60}">
      <dsp:nvSpPr>
        <dsp:cNvPr id="0" name=""/>
        <dsp:cNvSpPr/>
      </dsp:nvSpPr>
      <dsp:spPr>
        <a:xfrm>
          <a:off x="2724150" y="3263432"/>
          <a:ext cx="2476500" cy="72"/>
        </a:xfrm>
        <a:prstGeom prst="rect">
          <a:avLst/>
        </a:prstGeom>
        <a:gradFill rotWithShape="0">
          <a:gsLst>
            <a:gs pos="0">
              <a:schemeClr val="accent1">
                <a:shade val="80000"/>
                <a:hueOff val="209570"/>
                <a:satOff val="-3754"/>
                <a:lumOff val="15951"/>
                <a:alphaOff val="0"/>
                <a:satMod val="103000"/>
                <a:lumMod val="102000"/>
                <a:tint val="94000"/>
              </a:schemeClr>
            </a:gs>
            <a:gs pos="50000">
              <a:schemeClr val="accent1">
                <a:shade val="80000"/>
                <a:hueOff val="209570"/>
                <a:satOff val="-3754"/>
                <a:lumOff val="15951"/>
                <a:alphaOff val="0"/>
                <a:satMod val="110000"/>
                <a:lumMod val="100000"/>
                <a:shade val="100000"/>
              </a:schemeClr>
            </a:gs>
            <a:gs pos="100000">
              <a:schemeClr val="accent1">
                <a:shade val="80000"/>
                <a:hueOff val="209570"/>
                <a:satOff val="-3754"/>
                <a:lumOff val="15951"/>
                <a:alphaOff val="0"/>
                <a:lumMod val="99000"/>
                <a:satMod val="120000"/>
                <a:shade val="78000"/>
              </a:schemeClr>
            </a:gs>
          </a:gsLst>
          <a:lin ang="5400000" scaled="0"/>
        </a:gradFill>
        <a:ln w="6350" cap="flat" cmpd="sng" algn="ctr">
          <a:solidFill>
            <a:schemeClr val="accent1">
              <a:shade val="80000"/>
              <a:hueOff val="209570"/>
              <a:satOff val="-3754"/>
              <a:lumOff val="1595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F76020E-F37E-4BC8-B029-65DD6F269441}">
      <dsp:nvSpPr>
        <dsp:cNvPr id="0" name=""/>
        <dsp:cNvSpPr/>
      </dsp:nvSpPr>
      <dsp:spPr>
        <a:xfrm>
          <a:off x="5448300" y="0"/>
          <a:ext cx="2476500" cy="3263504"/>
        </a:xfrm>
        <a:prstGeom prst="rect">
          <a:avLst/>
        </a:prstGeom>
        <a:solidFill>
          <a:schemeClr val="accent1">
            <a:alpha val="90000"/>
            <a:tint val="4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3078" tIns="330200" rIns="193078" bIns="330200" numCol="1" spcCol="1270" anchor="t" anchorCtr="0">
          <a:noAutofit/>
        </a:bodyPr>
        <a:lstStyle/>
        <a:p>
          <a:pPr marL="0" lvl="0" indent="0" algn="l" defTabSz="488950">
            <a:lnSpc>
              <a:spcPct val="90000"/>
            </a:lnSpc>
            <a:spcBef>
              <a:spcPct val="0"/>
            </a:spcBef>
            <a:spcAft>
              <a:spcPct val="35000"/>
            </a:spcAft>
            <a:buNone/>
          </a:pPr>
          <a:r>
            <a:rPr lang="en-US" sz="1100" kern="1200" dirty="0"/>
            <a:t>Customize a marketing strategy based on physician prescription behavior</a:t>
          </a:r>
        </a:p>
      </dsp:txBody>
      <dsp:txXfrm>
        <a:off x="5448300" y="1240131"/>
        <a:ext cx="2476500" cy="1958102"/>
      </dsp:txXfrm>
    </dsp:sp>
    <dsp:sp modelId="{DA953A4B-D2DB-47A5-8E8B-CC4051987C37}">
      <dsp:nvSpPr>
        <dsp:cNvPr id="0" name=""/>
        <dsp:cNvSpPr/>
      </dsp:nvSpPr>
      <dsp:spPr>
        <a:xfrm>
          <a:off x="6197024" y="326350"/>
          <a:ext cx="979051" cy="979051"/>
        </a:xfrm>
        <a:prstGeom prst="ellipse">
          <a:avLst/>
        </a:prstGeom>
        <a:gradFill rotWithShape="0">
          <a:gsLst>
            <a:gs pos="0">
              <a:schemeClr val="accent1">
                <a:shade val="80000"/>
                <a:hueOff val="279426"/>
                <a:satOff val="-5005"/>
                <a:lumOff val="21268"/>
                <a:alphaOff val="0"/>
                <a:satMod val="103000"/>
                <a:lumMod val="102000"/>
                <a:tint val="94000"/>
              </a:schemeClr>
            </a:gs>
            <a:gs pos="50000">
              <a:schemeClr val="accent1">
                <a:shade val="80000"/>
                <a:hueOff val="279426"/>
                <a:satOff val="-5005"/>
                <a:lumOff val="21268"/>
                <a:alphaOff val="0"/>
                <a:satMod val="110000"/>
                <a:lumMod val="100000"/>
                <a:shade val="100000"/>
              </a:schemeClr>
            </a:gs>
            <a:gs pos="100000">
              <a:schemeClr val="accent1">
                <a:shade val="80000"/>
                <a:hueOff val="279426"/>
                <a:satOff val="-5005"/>
                <a:lumOff val="21268"/>
                <a:alphaOff val="0"/>
                <a:lumMod val="99000"/>
                <a:satMod val="120000"/>
                <a:shade val="78000"/>
              </a:schemeClr>
            </a:gs>
          </a:gsLst>
          <a:lin ang="5400000" scaled="0"/>
        </a:gradFill>
        <a:ln w="6350" cap="flat" cmpd="sng" algn="ctr">
          <a:solidFill>
            <a:schemeClr val="accent1">
              <a:shade val="80000"/>
              <a:hueOff val="279426"/>
              <a:satOff val="-5005"/>
              <a:lumOff val="2126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40403" y="469729"/>
        <a:ext cx="692293" cy="692293"/>
      </dsp:txXfrm>
    </dsp:sp>
    <dsp:sp modelId="{636B5848-F5CC-43B9-9256-47C80314555D}">
      <dsp:nvSpPr>
        <dsp:cNvPr id="0" name=""/>
        <dsp:cNvSpPr/>
      </dsp:nvSpPr>
      <dsp:spPr>
        <a:xfrm>
          <a:off x="5448300" y="3263432"/>
          <a:ext cx="2476500" cy="72"/>
        </a:xfrm>
        <a:prstGeom prst="rect">
          <a:avLst/>
        </a:prstGeom>
        <a:gradFill rotWithShape="0">
          <a:gsLst>
            <a:gs pos="0">
              <a:schemeClr val="accent1">
                <a:shade val="80000"/>
                <a:hueOff val="349283"/>
                <a:satOff val="-6256"/>
                <a:lumOff val="26585"/>
                <a:alphaOff val="0"/>
                <a:satMod val="103000"/>
                <a:lumMod val="102000"/>
                <a:tint val="94000"/>
              </a:schemeClr>
            </a:gs>
            <a:gs pos="50000">
              <a:schemeClr val="accent1">
                <a:shade val="80000"/>
                <a:hueOff val="349283"/>
                <a:satOff val="-6256"/>
                <a:lumOff val="26585"/>
                <a:alphaOff val="0"/>
                <a:satMod val="110000"/>
                <a:lumMod val="100000"/>
                <a:shade val="100000"/>
              </a:schemeClr>
            </a:gs>
            <a:gs pos="100000">
              <a:schemeClr val="accent1">
                <a:shade val="80000"/>
                <a:hueOff val="349283"/>
                <a:satOff val="-6256"/>
                <a:lumOff val="26585"/>
                <a:alphaOff val="0"/>
                <a:lumMod val="99000"/>
                <a:satMod val="120000"/>
                <a:shade val="78000"/>
              </a:schemeClr>
            </a:gs>
          </a:gsLst>
          <a:lin ang="5400000" scaled="0"/>
        </a:gradFill>
        <a:ln w="6350" cap="flat" cmpd="sng" algn="ctr">
          <a:solidFill>
            <a:schemeClr val="accent1">
              <a:shade val="80000"/>
              <a:hueOff val="349283"/>
              <a:satOff val="-6256"/>
              <a:lumOff val="2658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B542A-DB42-440C-B5A5-E9AB7980860D}" type="datetimeFigureOut">
              <a:rPr lang="en-US" smtClean="0"/>
              <a:t>11/30/2017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D3EA6-D233-4CC1-AAF3-375734F58AED}" type="slidenum">
              <a:rPr lang="en-US" smtClean="0"/>
              <a:t>‹#›</a:t>
            </a:fld>
            <a:endParaRPr lang="en-US"/>
          </a:p>
        </p:txBody>
      </p:sp>
    </p:spTree>
    <p:extLst>
      <p:ext uri="{BB962C8B-B14F-4D97-AF65-F5344CB8AC3E}">
        <p14:creationId xmlns:p14="http://schemas.microsoft.com/office/powerpoint/2010/main" val="227735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Add acknowledgement for image taken from ppt </a:t>
            </a:r>
          </a:p>
          <a:p>
            <a:r>
              <a:rPr lang="en-US" dirty="0"/>
              <a:t>https://ssri.duke.edu/sites/ssri.duke.edu/files/pictures/BigDataPresentation.pdf</a:t>
            </a:r>
          </a:p>
          <a:p>
            <a:endParaRPr lang="en-US" dirty="0"/>
          </a:p>
        </p:txBody>
      </p:sp>
      <p:sp>
        <p:nvSpPr>
          <p:cNvPr id="4" name="Slide Number Placeholder 3"/>
          <p:cNvSpPr>
            <a:spLocks noGrp="1"/>
          </p:cNvSpPr>
          <p:nvPr>
            <p:ph type="sldNum" sz="quarter" idx="10"/>
          </p:nvPr>
        </p:nvSpPr>
        <p:spPr/>
        <p:txBody>
          <a:bodyPr/>
          <a:lstStyle/>
          <a:p>
            <a:fld id="{D5FD3EA6-D233-4CC1-AAF3-375734F58AED}" type="slidenum">
              <a:rPr lang="en-US" smtClean="0"/>
              <a:t>2</a:t>
            </a:fld>
            <a:endParaRPr lang="en-US"/>
          </a:p>
        </p:txBody>
      </p:sp>
    </p:spTree>
    <p:extLst>
      <p:ext uri="{BB962C8B-B14F-4D97-AF65-F5344CB8AC3E}">
        <p14:creationId xmlns:p14="http://schemas.microsoft.com/office/powerpoint/2010/main" val="196068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FD3EA6-D233-4CC1-AAF3-375734F58AED}" type="slidenum">
              <a:rPr lang="en-US" smtClean="0"/>
              <a:t>14</a:t>
            </a:fld>
            <a:endParaRPr lang="en-US"/>
          </a:p>
        </p:txBody>
      </p:sp>
    </p:spTree>
    <p:extLst>
      <p:ext uri="{BB962C8B-B14F-4D97-AF65-F5344CB8AC3E}">
        <p14:creationId xmlns:p14="http://schemas.microsoft.com/office/powerpoint/2010/main" val="286131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2587C7-62DA-49DC-9792-F7AEF85B6D10}"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88755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2587C7-62DA-49DC-9792-F7AEF85B6D10}"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1784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2587C7-62DA-49DC-9792-F7AEF85B6D10}"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394044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2587C7-62DA-49DC-9792-F7AEF85B6D10}"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632446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2587C7-62DA-49DC-9792-F7AEF85B6D10}" type="datetimeFigureOut">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17674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2587C7-62DA-49DC-9792-F7AEF85B6D10}"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397114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587C7-62DA-49DC-9792-F7AEF85B6D10}" type="datetimeFigureOut">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23425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2587C7-62DA-49DC-9792-F7AEF85B6D10}" type="datetimeFigureOut">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322156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587C7-62DA-49DC-9792-F7AEF85B6D10}" type="datetimeFigureOut">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205458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587C7-62DA-49DC-9792-F7AEF85B6D10}"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86549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587C7-62DA-49DC-9792-F7AEF85B6D10}" type="datetimeFigureOut">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4C905-3A81-4722-A631-E900690A07C5}" type="slidenum">
              <a:rPr lang="en-US" smtClean="0"/>
              <a:t>‹#›</a:t>
            </a:fld>
            <a:endParaRPr lang="en-US"/>
          </a:p>
        </p:txBody>
      </p:sp>
    </p:spTree>
    <p:extLst>
      <p:ext uri="{BB962C8B-B14F-4D97-AF65-F5344CB8AC3E}">
        <p14:creationId xmlns:p14="http://schemas.microsoft.com/office/powerpoint/2010/main" val="119926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587C7-62DA-49DC-9792-F7AEF85B6D10}" type="datetimeFigureOut">
              <a:rPr lang="en-US" smtClean="0"/>
              <a:t>11/30/2017</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4C905-3A81-4722-A631-E900690A07C5}" type="slidenum">
              <a:rPr lang="en-US" smtClean="0"/>
              <a:t>‹#›</a:t>
            </a:fld>
            <a:endParaRPr lang="en-US"/>
          </a:p>
        </p:txBody>
      </p:sp>
    </p:spTree>
    <p:extLst>
      <p:ext uri="{BB962C8B-B14F-4D97-AF65-F5344CB8AC3E}">
        <p14:creationId xmlns:p14="http://schemas.microsoft.com/office/powerpoint/2010/main" val="5326813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catalog.data.gov/dataset/physician-shared-patient-patterns" TargetMode="External"/><Relationship Id="rId2" Type="http://schemas.openxmlformats.org/officeDocument/2006/relationships/hyperlink" Target="https://ssri.duke.edu/sites/ssri.duke.edu/files/pictures/BigDataPresentation.pdf" TargetMode="External"/><Relationship Id="rId1" Type="http://schemas.openxmlformats.org/officeDocument/2006/relationships/slideLayout" Target="../slideLayouts/slideLayout2.xml"/><Relationship Id="rId4" Type="http://schemas.openxmlformats.org/officeDocument/2006/relationships/hyperlink" Target="https://strategichcmarketing.com/physician-referrals-social-network-really-matters-health-care-market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catalog.data.gov/dataset/physician-shared-patient-patterns" TargetMode="External"/><Relationship Id="rId2" Type="http://schemas.openxmlformats.org/officeDocument/2006/relationships/hyperlink" Target="https://catalog.data.gov/dataset/physician-compare-national-downloadable-fi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2771013-65DC-4D2E-8599-19E776C2A17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2" y="1382067"/>
            <a:ext cx="4094603" cy="4094603"/>
          </a:xfrm>
          <a:prstGeom prst="rect">
            <a:avLst/>
          </a:prstGeom>
        </p:spPr>
      </p:pic>
      <p:sp>
        <p:nvSpPr>
          <p:cNvPr id="3" name="Subtitle 2">
            <a:extLst>
              <a:ext uri="{FF2B5EF4-FFF2-40B4-BE49-F238E27FC236}">
                <a16:creationId xmlns:a16="http://schemas.microsoft.com/office/drawing/2014/main" id="{10EFB18D-E054-4966-BF10-F2D68A4C8197}"/>
              </a:ext>
            </a:extLst>
          </p:cNvPr>
          <p:cNvSpPr>
            <a:spLocks noGrp="1"/>
          </p:cNvSpPr>
          <p:nvPr>
            <p:ph type="subTitle" idx="1"/>
          </p:nvPr>
        </p:nvSpPr>
        <p:spPr>
          <a:xfrm>
            <a:off x="479193" y="3867126"/>
            <a:ext cx="3153009" cy="1654299"/>
          </a:xfrm>
        </p:spPr>
        <p:txBody>
          <a:bodyPr anchor="t">
            <a:normAutofit/>
          </a:bodyPr>
          <a:lstStyle/>
          <a:p>
            <a:pPr algn="r"/>
            <a:r>
              <a:rPr lang="en-US" sz="1350" dirty="0">
                <a:solidFill>
                  <a:srgbClr val="FFFFFF"/>
                </a:solidFill>
              </a:rPr>
              <a:t>Physician Network </a:t>
            </a:r>
          </a:p>
          <a:p>
            <a:pPr algn="r"/>
            <a:r>
              <a:rPr lang="en-US" sz="1350" dirty="0">
                <a:solidFill>
                  <a:srgbClr val="FFFFFF"/>
                </a:solidFill>
              </a:rPr>
              <a:t>A Social Network of Physicians</a:t>
            </a:r>
          </a:p>
        </p:txBody>
      </p:sp>
      <p:sp>
        <p:nvSpPr>
          <p:cNvPr id="9" name="TextBox 8">
            <a:extLst>
              <a:ext uri="{FF2B5EF4-FFF2-40B4-BE49-F238E27FC236}">
                <a16:creationId xmlns:a16="http://schemas.microsoft.com/office/drawing/2014/main" id="{FED2F52D-08F7-4EEE-91D2-C86F5BDF85D2}"/>
              </a:ext>
            </a:extLst>
          </p:cNvPr>
          <p:cNvSpPr txBox="1"/>
          <p:nvPr/>
        </p:nvSpPr>
        <p:spPr>
          <a:xfrm>
            <a:off x="609600" y="3080599"/>
            <a:ext cx="4069975" cy="3570208"/>
          </a:xfrm>
          <a:prstGeom prst="rect">
            <a:avLst/>
          </a:prstGeom>
          <a:noFill/>
        </p:spPr>
        <p:txBody>
          <a:bodyPr wrap="square" rtlCol="0">
            <a:spAutoFit/>
          </a:bodyPr>
          <a:lstStyle/>
          <a:p>
            <a:r>
              <a:rPr lang="en-US" sz="2400" b="1" dirty="0"/>
              <a:t>Physician Networks</a:t>
            </a:r>
          </a:p>
          <a:p>
            <a:endParaRPr lang="en-US" dirty="0"/>
          </a:p>
          <a:p>
            <a:endParaRPr lang="en-US" dirty="0"/>
          </a:p>
          <a:p>
            <a:endParaRPr lang="en-US" dirty="0"/>
          </a:p>
          <a:p>
            <a:endParaRPr lang="en-US" dirty="0"/>
          </a:p>
          <a:p>
            <a:r>
              <a:rPr lang="en-US" dirty="0"/>
              <a:t>Abhilash Reddy </a:t>
            </a:r>
            <a:r>
              <a:rPr lang="en-US" dirty="0" err="1"/>
              <a:t>Chennreddy</a:t>
            </a:r>
            <a:endParaRPr lang="en-US" dirty="0"/>
          </a:p>
          <a:p>
            <a:r>
              <a:rPr lang="en-US" dirty="0" err="1"/>
              <a:t>Nachiket</a:t>
            </a:r>
            <a:r>
              <a:rPr lang="en-US" dirty="0"/>
              <a:t> Kore</a:t>
            </a:r>
          </a:p>
          <a:p>
            <a:r>
              <a:rPr lang="en-US" dirty="0"/>
              <a:t>Srujan </a:t>
            </a:r>
            <a:r>
              <a:rPr lang="en-US" dirty="0" err="1"/>
              <a:t>Kadanur</a:t>
            </a:r>
            <a:r>
              <a:rPr lang="en-US" dirty="0"/>
              <a:t> Viswanath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5401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Analyzing individual communities -2</a:t>
            </a:r>
            <a:endParaRPr lang="en-IN" sz="4000" dirty="0"/>
          </a:p>
        </p:txBody>
      </p:sp>
      <p:pic>
        <p:nvPicPr>
          <p:cNvPr id="8" name="Picture 7"/>
          <p:cNvPicPr>
            <a:picLocks noChangeAspect="1"/>
          </p:cNvPicPr>
          <p:nvPr/>
        </p:nvPicPr>
        <p:blipFill>
          <a:blip r:embed="rId2"/>
          <a:stretch>
            <a:fillRect/>
          </a:stretch>
        </p:blipFill>
        <p:spPr>
          <a:xfrm>
            <a:off x="609600" y="1447800"/>
            <a:ext cx="7924800" cy="3667125"/>
          </a:xfrm>
          <a:prstGeom prst="rect">
            <a:avLst/>
          </a:prstGeom>
        </p:spPr>
      </p:pic>
      <p:sp>
        <p:nvSpPr>
          <p:cNvPr id="10" name="Content Placeholder 2">
            <a:extLst>
              <a:ext uri="{FF2B5EF4-FFF2-40B4-BE49-F238E27FC236}">
                <a16:creationId xmlns:a16="http://schemas.microsoft.com/office/drawing/2014/main" id="{16AC8D41-F846-421F-B635-E3ED621841C4}"/>
              </a:ext>
            </a:extLst>
          </p:cNvPr>
          <p:cNvSpPr txBox="1">
            <a:spLocks/>
          </p:cNvSpPr>
          <p:nvPr/>
        </p:nvSpPr>
        <p:spPr>
          <a:xfrm>
            <a:off x="609600" y="5162843"/>
            <a:ext cx="7924800" cy="135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00000"/>
              </a:lnSpc>
              <a:spcBef>
                <a:spcPts val="0"/>
              </a:spcBef>
            </a:pPr>
            <a:r>
              <a:rPr lang="en-US" sz="1100" dirty="0">
                <a:solidFill>
                  <a:prstClr val="black"/>
                </a:solidFill>
              </a:rPr>
              <a:t>Most of the communities have negative assortativity indicating a hub and spoke structure. Thus the communities are mimicking the structure of the overall network</a:t>
            </a:r>
            <a:endParaRPr lang="en-IN" sz="1100" dirty="0"/>
          </a:p>
          <a:p>
            <a:r>
              <a:rPr lang="en-IN" sz="1100" dirty="0"/>
              <a:t>A trend of high overall clustering coefficient and low average local clustering indicates that localised components in the network that are sparsely connected whereas the overall structure of the communities seems to be clustered together </a:t>
            </a:r>
          </a:p>
          <a:p>
            <a:pPr algn="just"/>
            <a:r>
              <a:rPr lang="en-US" sz="1100" dirty="0"/>
              <a:t>The missing data points in the charts correspond to communities that contain only 2 nodes</a:t>
            </a:r>
          </a:p>
        </p:txBody>
      </p:sp>
    </p:spTree>
    <p:extLst>
      <p:ext uri="{BB962C8B-B14F-4D97-AF65-F5344CB8AC3E}">
        <p14:creationId xmlns:p14="http://schemas.microsoft.com/office/powerpoint/2010/main" val="196358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03694" y="1452282"/>
            <a:ext cx="3316942" cy="5062818"/>
            <a:chOff x="4921246" y="1236176"/>
            <a:chExt cx="3102166" cy="5234352"/>
          </a:xfrm>
        </p:grpSpPr>
        <p:grpSp>
          <p:nvGrpSpPr>
            <p:cNvPr id="2" name="Group 1"/>
            <p:cNvGrpSpPr/>
            <p:nvPr/>
          </p:nvGrpSpPr>
          <p:grpSpPr>
            <a:xfrm>
              <a:off x="4921246" y="1236176"/>
              <a:ext cx="3102166" cy="5234352"/>
              <a:chOff x="4921246" y="1236176"/>
              <a:chExt cx="3102166" cy="5234352"/>
            </a:xfrm>
          </p:grpSpPr>
          <p:pic>
            <p:nvPicPr>
              <p:cNvPr id="13" name="Content Placeholder 6">
                <a:extLst>
                  <a:ext uri="{FF2B5EF4-FFF2-40B4-BE49-F238E27FC236}">
                    <a16:creationId xmlns:a16="http://schemas.microsoft.com/office/drawing/2014/main" id="{F6C0B603-5B15-4168-A0C9-D0543EF14C30}"/>
                  </a:ext>
                </a:extLst>
              </p:cNvPr>
              <p:cNvPicPr>
                <a:picLocks noChangeAspect="1"/>
              </p:cNvPicPr>
              <p:nvPr/>
            </p:nvPicPr>
            <p:blipFill>
              <a:blip r:embed="rId2"/>
              <a:srcRect t="415" b="415"/>
              <a:stretch>
                <a:fillRect/>
              </a:stretch>
            </p:blipFill>
            <p:spPr>
              <a:xfrm>
                <a:off x="5150517" y="1236176"/>
                <a:ext cx="2643620" cy="2406209"/>
              </a:xfrm>
              <a:prstGeom prst="rect">
                <a:avLst/>
              </a:prstGeom>
            </p:spPr>
          </p:pic>
          <p:pic>
            <p:nvPicPr>
              <p:cNvPr id="14" name="Picture 13">
                <a:extLst>
                  <a:ext uri="{FF2B5EF4-FFF2-40B4-BE49-F238E27FC236}">
                    <a16:creationId xmlns:a16="http://schemas.microsoft.com/office/drawing/2014/main" id="{7AEAAB61-1C47-436D-BD5F-7ED8B419DF72}"/>
                  </a:ext>
                </a:extLst>
              </p:cNvPr>
              <p:cNvPicPr>
                <a:picLocks noChangeAspect="1"/>
              </p:cNvPicPr>
              <p:nvPr/>
            </p:nvPicPr>
            <p:blipFill rotWithShape="1">
              <a:blip r:embed="rId3"/>
              <a:srcRect l="2525" t="17315"/>
              <a:stretch/>
            </p:blipFill>
            <p:spPr>
              <a:xfrm>
                <a:off x="4921246" y="3601899"/>
                <a:ext cx="3102166" cy="2868629"/>
              </a:xfrm>
              <a:prstGeom prst="rect">
                <a:avLst/>
              </a:prstGeom>
              <a:solidFill>
                <a:srgbClr val="DE9F00"/>
              </a:solidFill>
            </p:spPr>
          </p:pic>
        </p:grpSp>
        <p:sp>
          <p:nvSpPr>
            <p:cNvPr id="16" name="TextBox 15">
              <a:extLst>
                <a:ext uri="{FF2B5EF4-FFF2-40B4-BE49-F238E27FC236}">
                  <a16:creationId xmlns:a16="http://schemas.microsoft.com/office/drawing/2014/main" id="{A4E7A0D2-750C-4D78-B958-DB2FF29C78AF}"/>
                </a:ext>
              </a:extLst>
            </p:cNvPr>
            <p:cNvSpPr txBox="1"/>
            <p:nvPr/>
          </p:nvSpPr>
          <p:spPr>
            <a:xfrm>
              <a:off x="5058880" y="3601899"/>
              <a:ext cx="2826895" cy="261610"/>
            </a:xfrm>
            <a:prstGeom prst="rect">
              <a:avLst/>
            </a:prstGeom>
            <a:noFill/>
          </p:spPr>
          <p:txBody>
            <a:bodyPr wrap="square" rtlCol="0">
              <a:spAutoFit/>
            </a:bodyPr>
            <a:lstStyle/>
            <a:p>
              <a:pPr algn="ctr"/>
              <a:r>
                <a:rPr lang="en-US" sz="1100" b="1" dirty="0"/>
                <a:t>Node 1 – Key Opinion Leader</a:t>
              </a:r>
            </a:p>
          </p:txBody>
        </p:sp>
        <p:sp>
          <p:nvSpPr>
            <p:cNvPr id="17" name="Rectangle 16">
              <a:extLst>
                <a:ext uri="{FF2B5EF4-FFF2-40B4-BE49-F238E27FC236}">
                  <a16:creationId xmlns:a16="http://schemas.microsoft.com/office/drawing/2014/main" id="{BD86C4A7-37C3-4B2A-846F-D0EDF9EC6764}"/>
                </a:ext>
              </a:extLst>
            </p:cNvPr>
            <p:cNvSpPr/>
            <p:nvPr/>
          </p:nvSpPr>
          <p:spPr>
            <a:xfrm>
              <a:off x="5485520" y="6188747"/>
              <a:ext cx="1973617" cy="261610"/>
            </a:xfrm>
            <a:prstGeom prst="rect">
              <a:avLst/>
            </a:prstGeom>
          </p:spPr>
          <p:txBody>
            <a:bodyPr wrap="none">
              <a:spAutoFit/>
            </a:bodyPr>
            <a:lstStyle/>
            <a:p>
              <a:pPr algn="ctr"/>
              <a:r>
                <a:rPr lang="en-US" sz="1100" b="1" dirty="0"/>
                <a:t>Bridge between Nodes 2 and 8</a:t>
              </a:r>
            </a:p>
          </p:txBody>
        </p:sp>
      </p:grpSp>
      <p:sp>
        <p:nvSpPr>
          <p:cNvPr id="20" name="Title 1">
            <a:extLst>
              <a:ext uri="{FF2B5EF4-FFF2-40B4-BE49-F238E27FC236}">
                <a16:creationId xmlns:a16="http://schemas.microsoft.com/office/drawing/2014/main" id="{BF634826-020F-46D0-8FE7-C9AE393F1864}"/>
              </a:ext>
            </a:extLst>
          </p:cNvPr>
          <p:cNvSpPr txBox="1">
            <a:spLocks/>
          </p:cNvSpPr>
          <p:nvPr/>
        </p:nvSpPr>
        <p:spPr>
          <a:xfrm>
            <a:off x="609600" y="342900"/>
            <a:ext cx="7924800" cy="1219199"/>
          </a:xfrm>
          <a:prstGeom prst="rect">
            <a:avLst/>
          </a:prstGeom>
        </p:spPr>
        <p:txBody>
          <a:bodyPr vert="horz" lIns="91440" tIns="45720" rIns="91440" bIns="45720" rtlCol="0" anchor="t">
            <a:normAutofit/>
          </a:bodyPr>
          <a:lstStyle>
            <a:defPPr>
              <a:defRPr lang="en-US"/>
            </a:defPPr>
            <a:lvl1pPr defTabSz="914400">
              <a:lnSpc>
                <a:spcPct val="90000"/>
              </a:lnSpc>
              <a:spcBef>
                <a:spcPct val="0"/>
              </a:spcBef>
              <a:buNone/>
              <a:defRPr sz="4000">
                <a:latin typeface="+mj-lt"/>
                <a:ea typeface="+mj-ea"/>
                <a:cs typeface="+mj-cs"/>
              </a:defRPr>
            </a:lvl1pPr>
          </a:lstStyle>
          <a:p>
            <a:r>
              <a:rPr lang="en-US" dirty="0"/>
              <a:t>Influential physicians/communities and marketing campaign design </a:t>
            </a:r>
          </a:p>
        </p:txBody>
      </p:sp>
      <p:sp>
        <p:nvSpPr>
          <p:cNvPr id="22" name="Content Placeholder 2">
            <a:extLst>
              <a:ext uri="{FF2B5EF4-FFF2-40B4-BE49-F238E27FC236}">
                <a16:creationId xmlns:a16="http://schemas.microsoft.com/office/drawing/2014/main" id="{16AC8D41-F846-421F-B635-E3ED621841C4}"/>
              </a:ext>
            </a:extLst>
          </p:cNvPr>
          <p:cNvSpPr txBox="1">
            <a:spLocks/>
          </p:cNvSpPr>
          <p:nvPr/>
        </p:nvSpPr>
        <p:spPr>
          <a:xfrm>
            <a:off x="609601" y="1452282"/>
            <a:ext cx="3962399" cy="5062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33363" indent="-233363" algn="just">
              <a:buFont typeface="Wingdings" panose="05000000000000000000" pitchFamily="2" charset="2"/>
              <a:buChar char="Ø"/>
            </a:pPr>
            <a:endParaRPr lang="en-US" sz="1100" dirty="0"/>
          </a:p>
          <a:p>
            <a:pPr marL="233363" indent="-233363" algn="just">
              <a:buFont typeface="+mj-lt"/>
              <a:buAutoNum type="arabicParenR"/>
            </a:pPr>
            <a:r>
              <a:rPr lang="en-US" sz="1100" dirty="0"/>
              <a:t>Traditional marketing strategies are based on modeling sales values against physician attributes. These strategies answer the question: </a:t>
            </a:r>
            <a:r>
              <a:rPr lang="en-US" sz="1100" b="1" dirty="0"/>
              <a:t>‘What do our customers like/dislike?’ </a:t>
            </a:r>
            <a:r>
              <a:rPr lang="en-US" sz="1100" dirty="0"/>
              <a:t>but do not look into inter physician relations</a:t>
            </a:r>
          </a:p>
          <a:p>
            <a:pPr marL="233363" indent="-233363" algn="just">
              <a:buFont typeface="+mj-lt"/>
              <a:buAutoNum type="arabicParenR"/>
            </a:pPr>
            <a:r>
              <a:rPr lang="en-US" sz="1100" dirty="0"/>
              <a:t>By analyzing physician networks we can identify influential physicians and target them accordingly:-</a:t>
            </a:r>
          </a:p>
          <a:p>
            <a:pPr marL="690563" lvl="1" indent="-233363" algn="just">
              <a:buFont typeface="Arial" panose="020B0604020202020204" pitchFamily="34" charset="0"/>
              <a:buChar char="•"/>
            </a:pPr>
            <a:r>
              <a:rPr lang="en-US" sz="1100" dirty="0"/>
              <a:t>KOLs - high in-degree centralities, low local clustering coefficients</a:t>
            </a:r>
          </a:p>
          <a:p>
            <a:pPr marL="690563" lvl="1" indent="-233363" algn="just">
              <a:buFont typeface="Arial" panose="020B0604020202020204" pitchFamily="34" charset="0"/>
              <a:buChar char="•"/>
            </a:pPr>
            <a:r>
              <a:rPr lang="en-US" sz="1100" dirty="0"/>
              <a:t>Physicians acting as bridges – high betweenness </a:t>
            </a:r>
          </a:p>
          <a:p>
            <a:pPr marL="233363" indent="-233363" algn="just">
              <a:buFont typeface="+mj-lt"/>
              <a:buAutoNum type="arabicParenR"/>
            </a:pPr>
            <a:r>
              <a:rPr lang="en-US" sz="1100" dirty="0"/>
              <a:t>Primary care physicians with high degree centralities can be targeted to establish a hold in the market</a:t>
            </a:r>
          </a:p>
          <a:p>
            <a:pPr marL="233363" indent="-233363" algn="just">
              <a:buFont typeface="+mj-lt"/>
              <a:buAutoNum type="arabicParenR"/>
            </a:pPr>
            <a:r>
              <a:rPr lang="en-US" sz="1100" dirty="0"/>
              <a:t>Small communities with outgoing links can be influenced to direct referrals towards those communities where we have an established hold</a:t>
            </a:r>
          </a:p>
          <a:p>
            <a:pPr marL="233363" indent="-233363" algn="just">
              <a:buFont typeface="+mj-lt"/>
              <a:buAutoNum type="arabicParenR"/>
            </a:pPr>
            <a:r>
              <a:rPr lang="en-US" sz="1100" dirty="0"/>
              <a:t>Small communities which have high probability of forming links with larger communities can be targeted. Such communities will either grow or be absorbed within other communities</a:t>
            </a:r>
          </a:p>
          <a:p>
            <a:pPr marL="233363" indent="-233363" algn="just">
              <a:buFont typeface="+mj-lt"/>
              <a:buAutoNum type="arabicParenR"/>
            </a:pPr>
            <a:r>
              <a:rPr lang="en-US" sz="1100" dirty="0"/>
              <a:t>Medium sized communities with incoming links that exhibit a small world phenomenon can be targeted accordingly</a:t>
            </a:r>
          </a:p>
          <a:p>
            <a:pPr marL="233363" indent="-233363" algn="just">
              <a:buFont typeface="+mj-lt"/>
              <a:buAutoNum type="arabicParenR"/>
            </a:pPr>
            <a:r>
              <a:rPr lang="en-US" sz="1100" dirty="0"/>
              <a:t>A conjoint analysis of physician attributes and centrality measures can be used to gain insight into prescription patterns (Rx) to personalize messaging strategies</a:t>
            </a:r>
          </a:p>
          <a:p>
            <a:pPr marL="233363" indent="-233363" algn="just">
              <a:buFont typeface="Wingdings" panose="05000000000000000000" pitchFamily="2" charset="2"/>
              <a:buChar char="Ø"/>
            </a:pPr>
            <a:endParaRPr lang="en-US" sz="1100" dirty="0"/>
          </a:p>
          <a:p>
            <a:pPr marL="233363" indent="-233363" algn="just">
              <a:buFont typeface="Wingdings" panose="05000000000000000000" pitchFamily="2" charset="2"/>
              <a:buChar char="Ø"/>
            </a:pPr>
            <a:endParaRPr lang="en-US" sz="1100" dirty="0"/>
          </a:p>
        </p:txBody>
      </p:sp>
    </p:spTree>
    <p:extLst>
      <p:ext uri="{BB962C8B-B14F-4D97-AF65-F5344CB8AC3E}">
        <p14:creationId xmlns:p14="http://schemas.microsoft.com/office/powerpoint/2010/main" val="37492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7198"/>
            <a:ext cx="7886700" cy="1325563"/>
          </a:xfrm>
        </p:spPr>
        <p:txBody>
          <a:bodyPr/>
          <a:lstStyle/>
          <a:p>
            <a:pPr algn="ctr"/>
            <a:r>
              <a:rPr lang="en-US" dirty="0"/>
              <a:t>Appendix</a:t>
            </a:r>
            <a:endParaRPr lang="en-IN" dirty="0"/>
          </a:p>
        </p:txBody>
      </p:sp>
    </p:spTree>
    <p:extLst>
      <p:ext uri="{BB962C8B-B14F-4D97-AF65-F5344CB8AC3E}">
        <p14:creationId xmlns:p14="http://schemas.microsoft.com/office/powerpoint/2010/main" val="64944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2A03974-C5EF-4DDB-81CF-8725BF573036}"/>
              </a:ext>
            </a:extLst>
          </p:cNvPr>
          <p:cNvSpPr>
            <a:spLocks noGrp="1"/>
          </p:cNvSpPr>
          <p:nvPr>
            <p:ph idx="1"/>
          </p:nvPr>
        </p:nvSpPr>
        <p:spPr>
          <a:xfrm>
            <a:off x="609600" y="1447800"/>
            <a:ext cx="4000500" cy="5067300"/>
          </a:xfrm>
        </p:spPr>
        <p:txBody>
          <a:bodyPr>
            <a:normAutofit/>
          </a:bodyPr>
          <a:lstStyle/>
          <a:p>
            <a:endParaRPr lang="en-US" sz="1100" dirty="0"/>
          </a:p>
          <a:p>
            <a:endParaRPr lang="en-US" sz="1100" dirty="0"/>
          </a:p>
          <a:p>
            <a:endParaRPr lang="en-IN" sz="1100" dirty="0"/>
          </a:p>
          <a:p>
            <a:r>
              <a:rPr lang="en-IN" sz="1100" dirty="0"/>
              <a:t>Cardiovascular diseases, Nephrology, pulmonary diseases and oncology related cases are highly referred</a:t>
            </a:r>
          </a:p>
          <a:p>
            <a:endParaRPr lang="en-IN" sz="1100" dirty="0"/>
          </a:p>
          <a:p>
            <a:r>
              <a:rPr lang="en-IN" sz="1100" dirty="0"/>
              <a:t>65.61% of the referrals are within the hospital across different specialities. These contribute the to traditional patient journey discussed earlier</a:t>
            </a:r>
          </a:p>
          <a:p>
            <a:endParaRPr lang="en-IN" sz="1100" dirty="0"/>
          </a:p>
          <a:p>
            <a:r>
              <a:rPr lang="en-US" sz="1100" dirty="0"/>
              <a:t>This analysis consists of physicians from radiology, pathology and physical medication/rehabilitation specialties that ideally should not be considered in such an analysis</a:t>
            </a:r>
          </a:p>
          <a:p>
            <a:endParaRPr lang="en-IN" sz="1100" dirty="0"/>
          </a:p>
          <a:p>
            <a:r>
              <a:rPr lang="en-IN" sz="1100" dirty="0"/>
              <a:t>Northwest memorial, Rush hospital, University of Chicago and the Presence </a:t>
            </a:r>
            <a:r>
              <a:rPr lang="en-IN" sz="1100" dirty="0" err="1"/>
              <a:t>ressurction</a:t>
            </a:r>
            <a:r>
              <a:rPr lang="en-IN" sz="1100" dirty="0"/>
              <a:t> medical centre have the highest number of physician referrals to and from them</a:t>
            </a:r>
          </a:p>
          <a:p>
            <a:endParaRPr lang="en-IN" sz="1100" dirty="0"/>
          </a:p>
        </p:txBody>
      </p:sp>
      <p:pic>
        <p:nvPicPr>
          <p:cNvPr id="10" name="Picture 9">
            <a:extLst>
              <a:ext uri="{FF2B5EF4-FFF2-40B4-BE49-F238E27FC236}">
                <a16:creationId xmlns:a16="http://schemas.microsoft.com/office/drawing/2014/main" id="{39F37929-D2AD-44CC-95BC-AE14E084F052}"/>
              </a:ext>
            </a:extLst>
          </p:cNvPr>
          <p:cNvPicPr>
            <a:picLocks noChangeAspect="1"/>
          </p:cNvPicPr>
          <p:nvPr/>
        </p:nvPicPr>
        <p:blipFill>
          <a:blip r:embed="rId2"/>
          <a:stretch>
            <a:fillRect/>
          </a:stretch>
        </p:blipFill>
        <p:spPr>
          <a:xfrm>
            <a:off x="4610100" y="1447800"/>
            <a:ext cx="3924300" cy="5067300"/>
          </a:xfrm>
          <a:prstGeom prst="rect">
            <a:avLst/>
          </a:prstGeom>
        </p:spPr>
      </p:pic>
      <p:sp>
        <p:nvSpPr>
          <p:cNvPr id="6" name="Title 1"/>
          <p:cNvSpPr>
            <a:spLocks noGrp="1"/>
          </p:cNvSpPr>
          <p:nvPr>
            <p:ph type="title"/>
          </p:nvPr>
        </p:nvSpPr>
        <p:spPr>
          <a:xfrm>
            <a:off x="628650" y="365128"/>
            <a:ext cx="7886700" cy="1325563"/>
          </a:xfrm>
        </p:spPr>
        <p:txBody>
          <a:bodyPr>
            <a:normAutofit/>
          </a:bodyPr>
          <a:lstStyle/>
          <a:p>
            <a:r>
              <a:rPr lang="en-US" sz="4000" dirty="0"/>
              <a:t>Preliminary findings</a:t>
            </a:r>
            <a:endParaRPr lang="en-IN" sz="4000" dirty="0"/>
          </a:p>
        </p:txBody>
      </p:sp>
    </p:spTree>
    <p:extLst>
      <p:ext uri="{BB962C8B-B14F-4D97-AF65-F5344CB8AC3E}">
        <p14:creationId xmlns:p14="http://schemas.microsoft.com/office/powerpoint/2010/main" val="134358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ell phone&#10;&#10;Description generated with very high confidence">
            <a:extLst>
              <a:ext uri="{FF2B5EF4-FFF2-40B4-BE49-F238E27FC236}">
                <a16:creationId xmlns:a16="http://schemas.microsoft.com/office/drawing/2014/main" id="{E0F8FF55-279B-4FDA-BF4B-73FB96A7E2B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3263" y="1825625"/>
            <a:ext cx="1891126" cy="3266880"/>
          </a:xfrm>
        </p:spPr>
      </p:pic>
      <p:pic>
        <p:nvPicPr>
          <p:cNvPr id="18" name="Picture 17" descr="A group of people on a map&#10;&#10;Description generated with high confidence">
            <a:extLst>
              <a:ext uri="{FF2B5EF4-FFF2-40B4-BE49-F238E27FC236}">
                <a16:creationId xmlns:a16="http://schemas.microsoft.com/office/drawing/2014/main" id="{BCC30382-9FC0-4FF5-8D88-5E94972961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09187"/>
            <a:ext cx="4572000" cy="3266880"/>
          </a:xfrm>
          <a:prstGeom prst="rect">
            <a:avLst/>
          </a:prstGeom>
        </p:spPr>
      </p:pic>
      <p:pic>
        <p:nvPicPr>
          <p:cNvPr id="19" name="Picture 18">
            <a:extLst>
              <a:ext uri="{FF2B5EF4-FFF2-40B4-BE49-F238E27FC236}">
                <a16:creationId xmlns:a16="http://schemas.microsoft.com/office/drawing/2014/main" id="{39708CE0-81E7-4941-8FF7-19F696E21C1A}"/>
              </a:ext>
            </a:extLst>
          </p:cNvPr>
          <p:cNvPicPr>
            <a:picLocks noChangeAspect="1"/>
          </p:cNvPicPr>
          <p:nvPr/>
        </p:nvPicPr>
        <p:blipFill>
          <a:blip r:embed="rId5"/>
          <a:stretch>
            <a:fillRect/>
          </a:stretch>
        </p:blipFill>
        <p:spPr>
          <a:xfrm>
            <a:off x="2574389" y="1825625"/>
            <a:ext cx="1891127" cy="3266880"/>
          </a:xfrm>
          <a:prstGeom prst="rect">
            <a:avLst/>
          </a:prstGeom>
        </p:spPr>
      </p:pic>
      <p:sp>
        <p:nvSpPr>
          <p:cNvPr id="21" name="TextBox 20">
            <a:extLst>
              <a:ext uri="{FF2B5EF4-FFF2-40B4-BE49-F238E27FC236}">
                <a16:creationId xmlns:a16="http://schemas.microsoft.com/office/drawing/2014/main" id="{770B3937-CFD8-49A4-B291-F3C44B1D7502}"/>
              </a:ext>
            </a:extLst>
          </p:cNvPr>
          <p:cNvSpPr txBox="1"/>
          <p:nvPr/>
        </p:nvSpPr>
        <p:spPr>
          <a:xfrm>
            <a:off x="609600" y="5745659"/>
            <a:ext cx="8135522"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a:t>Only 2.59% of the total referrals referred specialists graduated in the same year</a:t>
            </a:r>
          </a:p>
          <a:p>
            <a:pPr marL="171450" indent="-171450">
              <a:buFont typeface="Arial" panose="020B0604020202020204" pitchFamily="34" charset="0"/>
              <a:buChar char="•"/>
            </a:pPr>
            <a:r>
              <a:rPr lang="en-US" sz="1100" dirty="0"/>
              <a:t>24.68% of the total physicians referred to other physicians from the same medical college</a:t>
            </a:r>
          </a:p>
          <a:p>
            <a:pPr marL="171450" indent="-171450">
              <a:buFont typeface="Arial" panose="020B0604020202020204" pitchFamily="34" charset="0"/>
              <a:buChar char="•"/>
            </a:pPr>
            <a:r>
              <a:rPr lang="en-US" sz="1100" dirty="0"/>
              <a:t>A gradual increase and decrease with a peak between 2000-05 is observed in the # of patients vs graduation year graph.</a:t>
            </a:r>
          </a:p>
          <a:p>
            <a:pPr marL="171450" indent="-171450">
              <a:buFont typeface="Arial" panose="020B0604020202020204" pitchFamily="34" charset="0"/>
              <a:buChar char="•"/>
            </a:pPr>
            <a:endParaRPr lang="en-IN" sz="1100" dirty="0"/>
          </a:p>
        </p:txBody>
      </p:sp>
      <p:sp>
        <p:nvSpPr>
          <p:cNvPr id="9" name="Title 1"/>
          <p:cNvSpPr>
            <a:spLocks noGrp="1"/>
          </p:cNvSpPr>
          <p:nvPr>
            <p:ph type="title"/>
          </p:nvPr>
        </p:nvSpPr>
        <p:spPr>
          <a:xfrm>
            <a:off x="628650" y="365128"/>
            <a:ext cx="7886700" cy="1325563"/>
          </a:xfrm>
        </p:spPr>
        <p:txBody>
          <a:bodyPr>
            <a:normAutofit/>
          </a:bodyPr>
          <a:lstStyle/>
          <a:p>
            <a:r>
              <a:rPr lang="en-US" sz="4000" dirty="0"/>
              <a:t>Preliminary findings continued</a:t>
            </a:r>
            <a:endParaRPr lang="en-IN" sz="4000" dirty="0"/>
          </a:p>
        </p:txBody>
      </p:sp>
    </p:spTree>
    <p:extLst>
      <p:ext uri="{BB962C8B-B14F-4D97-AF65-F5344CB8AC3E}">
        <p14:creationId xmlns:p14="http://schemas.microsoft.com/office/powerpoint/2010/main" val="33995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7198"/>
            <a:ext cx="7886700" cy="1325563"/>
          </a:xfrm>
        </p:spPr>
        <p:txBody>
          <a:bodyPr/>
          <a:lstStyle/>
          <a:p>
            <a:pPr algn="ctr"/>
            <a:r>
              <a:rPr lang="en-US" dirty="0"/>
              <a:t>Citation</a:t>
            </a:r>
            <a:endParaRPr lang="en-IN" dirty="0"/>
          </a:p>
        </p:txBody>
      </p:sp>
      <p:sp>
        <p:nvSpPr>
          <p:cNvPr id="3" name="Content Placeholder 4">
            <a:extLst>
              <a:ext uri="{FF2B5EF4-FFF2-40B4-BE49-F238E27FC236}">
                <a16:creationId xmlns:a16="http://schemas.microsoft.com/office/drawing/2014/main" id="{22A03974-C5EF-4DDB-81CF-8725BF573036}"/>
              </a:ext>
            </a:extLst>
          </p:cNvPr>
          <p:cNvSpPr>
            <a:spLocks noGrp="1"/>
          </p:cNvSpPr>
          <p:nvPr>
            <p:ph idx="1"/>
          </p:nvPr>
        </p:nvSpPr>
        <p:spPr>
          <a:xfrm>
            <a:off x="609600" y="1447800"/>
            <a:ext cx="7924800" cy="5067300"/>
          </a:xfrm>
        </p:spPr>
        <p:txBody>
          <a:bodyPr>
            <a:normAutofit/>
          </a:bodyPr>
          <a:lstStyle/>
          <a:p>
            <a:endParaRPr lang="en-US" sz="1100" dirty="0"/>
          </a:p>
          <a:p>
            <a:r>
              <a:rPr lang="en-US" sz="1100" dirty="0">
                <a:hlinkClick r:id="rId2"/>
              </a:rPr>
              <a:t>https://ssri.duke.edu/sites/ssri.duke.edu/files/pictures/BigDataPresentation.pdf</a:t>
            </a:r>
            <a:endParaRPr lang="en-US" sz="1100" dirty="0"/>
          </a:p>
          <a:p>
            <a:r>
              <a:rPr lang="en-IN" sz="1100" dirty="0">
                <a:hlinkClick r:id="rId3"/>
              </a:rPr>
              <a:t>https://catalog.data.gov/dataset/physician-shared-patient-patterns</a:t>
            </a:r>
            <a:endParaRPr lang="en-IN" sz="1100" dirty="0"/>
          </a:p>
          <a:p>
            <a:r>
              <a:rPr lang="en-IN" sz="1100" dirty="0">
                <a:hlinkClick r:id="rId3"/>
              </a:rPr>
              <a:t>https://catalog.data.gov/dataset/physician-compare-national-downloadable-file</a:t>
            </a:r>
          </a:p>
          <a:p>
            <a:r>
              <a:rPr lang="en-IN" sz="1100" dirty="0">
                <a:hlinkClick r:id="rId3"/>
              </a:rPr>
              <a:t>https://arxiv.org/pdf/1711.03245.pdf</a:t>
            </a:r>
          </a:p>
          <a:p>
            <a:r>
              <a:rPr lang="en-IN" sz="1100" dirty="0">
                <a:hlinkClick r:id="rId3"/>
              </a:rPr>
              <a:t>https://ssri.duke.edu/sites/ssri.duke.edu/files/pictures/BigDataPresentation.pdf</a:t>
            </a:r>
          </a:p>
          <a:p>
            <a:r>
              <a:rPr lang="en-IN" sz="1100" dirty="0">
                <a:hlinkClick r:id="rId4"/>
              </a:rPr>
              <a:t>https://strategichcmarketing.com/physician-referrals-social-network-really-matters-health-care-marketers/</a:t>
            </a:r>
            <a:endParaRPr lang="en-IN" sz="1100" dirty="0"/>
          </a:p>
          <a:p>
            <a:endParaRPr lang="en-IN" sz="1100" dirty="0"/>
          </a:p>
        </p:txBody>
      </p:sp>
    </p:spTree>
    <p:extLst>
      <p:ext uri="{BB962C8B-B14F-4D97-AF65-F5344CB8AC3E}">
        <p14:creationId xmlns:p14="http://schemas.microsoft.com/office/powerpoint/2010/main" val="114921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FDCB-790F-41B5-8E8D-2A63DC702BF6}"/>
              </a:ext>
            </a:extLst>
          </p:cNvPr>
          <p:cNvSpPr>
            <a:spLocks noGrp="1"/>
          </p:cNvSpPr>
          <p:nvPr>
            <p:ph type="title"/>
          </p:nvPr>
        </p:nvSpPr>
        <p:spPr>
          <a:xfrm>
            <a:off x="609601" y="342902"/>
            <a:ext cx="7933765" cy="1216741"/>
          </a:xfrm>
        </p:spPr>
        <p:txBody>
          <a:bodyPr vert="horz" lIns="91440" tIns="45720" rIns="91440" bIns="45720" rtlCol="0" anchor="t">
            <a:normAutofit/>
          </a:bodyPr>
          <a:lstStyle/>
          <a:p>
            <a:r>
              <a:rPr lang="en-US" sz="4000" dirty="0"/>
              <a:t>Background and motivation</a:t>
            </a:r>
          </a:p>
        </p:txBody>
      </p:sp>
      <p:sp>
        <p:nvSpPr>
          <p:cNvPr id="3" name="Content Placeholder 2">
            <a:extLst>
              <a:ext uri="{FF2B5EF4-FFF2-40B4-BE49-F238E27FC236}">
                <a16:creationId xmlns:a16="http://schemas.microsoft.com/office/drawing/2014/main" id="{16AC8D41-F846-421F-B635-E3ED621841C4}"/>
              </a:ext>
            </a:extLst>
          </p:cNvPr>
          <p:cNvSpPr>
            <a:spLocks noGrp="1"/>
          </p:cNvSpPr>
          <p:nvPr>
            <p:ph idx="1"/>
          </p:nvPr>
        </p:nvSpPr>
        <p:spPr>
          <a:xfrm>
            <a:off x="609601" y="1452282"/>
            <a:ext cx="3962399" cy="5062818"/>
          </a:xfrm>
        </p:spPr>
        <p:txBody>
          <a:bodyPr>
            <a:normAutofit/>
          </a:bodyPr>
          <a:lstStyle/>
          <a:p>
            <a:pPr algn="just">
              <a:buFont typeface="+mj-lt"/>
              <a:buAutoNum type="arabicParenR"/>
            </a:pPr>
            <a:r>
              <a:rPr lang="en-US" sz="1100" dirty="0"/>
              <a:t>In the healthcare industry the most common form of a patient’s treatment journey is of the form:-</a:t>
            </a:r>
          </a:p>
          <a:p>
            <a:pPr lvl="1" algn="just"/>
            <a:r>
              <a:rPr lang="en-US" sz="1100" dirty="0"/>
              <a:t>Visit to a Primary Care Physician</a:t>
            </a:r>
          </a:p>
          <a:p>
            <a:pPr lvl="1" algn="just"/>
            <a:r>
              <a:rPr lang="en-US" sz="1100" dirty="0"/>
              <a:t>Referral to a specialist</a:t>
            </a:r>
          </a:p>
          <a:p>
            <a:pPr lvl="1" algn="just"/>
            <a:r>
              <a:rPr lang="en-US" sz="1100" dirty="0"/>
              <a:t>Referral back to the Primary Care Physician for regular checkups and monitoring</a:t>
            </a:r>
          </a:p>
          <a:p>
            <a:pPr lvl="1" algn="just">
              <a:buFont typeface="+mj-lt"/>
              <a:buAutoNum type="arabicParenR"/>
            </a:pPr>
            <a:endParaRPr lang="en-US" sz="500" dirty="0"/>
          </a:p>
          <a:p>
            <a:pPr algn="just">
              <a:buFont typeface="+mj-lt"/>
              <a:buAutoNum type="arabicParenR"/>
            </a:pPr>
            <a:r>
              <a:rPr lang="en-US" sz="1100" dirty="0"/>
              <a:t>Multiple patients are referred to and from various physicians across geographies and physician types (specialties)</a:t>
            </a:r>
          </a:p>
          <a:p>
            <a:pPr algn="just">
              <a:buFont typeface="+mj-lt"/>
              <a:buAutoNum type="arabicParenR"/>
            </a:pPr>
            <a:endParaRPr lang="en-US" sz="500" dirty="0"/>
          </a:p>
          <a:p>
            <a:pPr algn="just">
              <a:buFont typeface="+mj-lt"/>
              <a:buAutoNum type="arabicParenR"/>
            </a:pPr>
            <a:r>
              <a:rPr lang="en-US" sz="1100" dirty="0"/>
              <a:t>This constitutes a network where the physicians are the nodes and the patients are the edges</a:t>
            </a:r>
          </a:p>
          <a:p>
            <a:pPr algn="just">
              <a:buFont typeface="+mj-lt"/>
              <a:buAutoNum type="arabicParenR"/>
            </a:pPr>
            <a:endParaRPr lang="en-US" sz="500" dirty="0"/>
          </a:p>
          <a:p>
            <a:pPr algn="just">
              <a:buFont typeface="+mj-lt"/>
              <a:buAutoNum type="arabicParenR"/>
            </a:pPr>
            <a:r>
              <a:rPr lang="en-US" sz="1100" dirty="0"/>
              <a:t>An example of such a network is shown alongside</a:t>
            </a:r>
          </a:p>
          <a:p>
            <a:pPr algn="just">
              <a:buFont typeface="+mj-lt"/>
              <a:buAutoNum type="arabicParenR"/>
            </a:pPr>
            <a:endParaRPr lang="en-US" sz="500" dirty="0"/>
          </a:p>
          <a:p>
            <a:pPr algn="just">
              <a:buFont typeface="+mj-lt"/>
              <a:buAutoNum type="arabicParenR"/>
            </a:pPr>
            <a:r>
              <a:rPr lang="en-US" sz="1100" dirty="0"/>
              <a:t>Analysis of such a network can help:-</a:t>
            </a:r>
          </a:p>
          <a:p>
            <a:pPr lvl="1" algn="just"/>
            <a:r>
              <a:rPr lang="en-US" sz="1100" dirty="0"/>
              <a:t>Health care organizations gain insight into physician collaborations within and outside a network</a:t>
            </a:r>
          </a:p>
          <a:p>
            <a:pPr lvl="1" algn="just"/>
            <a:r>
              <a:rPr lang="en-US" sz="1100" dirty="0"/>
              <a:t>Government and insurance agencies track physician compliance </a:t>
            </a:r>
          </a:p>
          <a:p>
            <a:pPr lvl="1" algn="just"/>
            <a:r>
              <a:rPr lang="en-US" sz="1100" dirty="0"/>
              <a:t>Pharmaceutical companies identify potential targets for marketing</a:t>
            </a:r>
          </a:p>
        </p:txBody>
      </p:sp>
      <p:grpSp>
        <p:nvGrpSpPr>
          <p:cNvPr id="6" name="Group 5"/>
          <p:cNvGrpSpPr/>
          <p:nvPr/>
        </p:nvGrpSpPr>
        <p:grpSpPr>
          <a:xfrm>
            <a:off x="4652684" y="1539695"/>
            <a:ext cx="3890682" cy="4085825"/>
            <a:chOff x="5295517" y="1878343"/>
            <a:chExt cx="3122993" cy="3193635"/>
          </a:xfrm>
        </p:grpSpPr>
        <p:pic>
          <p:nvPicPr>
            <p:cNvPr id="4" name="Picture 3">
              <a:extLst>
                <a:ext uri="{FF2B5EF4-FFF2-40B4-BE49-F238E27FC236}">
                  <a16:creationId xmlns:a16="http://schemas.microsoft.com/office/drawing/2014/main" id="{E99C6D2F-17A2-4E1F-8736-8FDC12A82F92}"/>
                </a:ext>
              </a:extLst>
            </p:cNvPr>
            <p:cNvPicPr>
              <a:picLocks noChangeAspect="1"/>
            </p:cNvPicPr>
            <p:nvPr/>
          </p:nvPicPr>
          <p:blipFill>
            <a:blip r:embed="rId3"/>
            <a:stretch>
              <a:fillRect/>
            </a:stretch>
          </p:blipFill>
          <p:spPr>
            <a:xfrm>
              <a:off x="5295517" y="1878343"/>
              <a:ext cx="3122993" cy="2989151"/>
            </a:xfrm>
            <a:prstGeom prst="rect">
              <a:avLst/>
            </a:prstGeom>
            <a:effectLst/>
          </p:spPr>
        </p:pic>
        <p:sp>
          <p:nvSpPr>
            <p:cNvPr id="5" name="TextBox 4"/>
            <p:cNvSpPr txBox="1"/>
            <p:nvPr/>
          </p:nvSpPr>
          <p:spPr>
            <a:xfrm>
              <a:off x="6350506" y="4867494"/>
              <a:ext cx="1228165" cy="204484"/>
            </a:xfrm>
            <a:prstGeom prst="rect">
              <a:avLst/>
            </a:prstGeom>
            <a:noFill/>
          </p:spPr>
          <p:txBody>
            <a:bodyPr wrap="square" rtlCol="0">
              <a:spAutoFit/>
            </a:bodyPr>
            <a:lstStyle/>
            <a:p>
              <a:pPr algn="ctr"/>
              <a:r>
                <a:rPr lang="en-US" sz="1100" b="1" dirty="0"/>
                <a:t>Figure 1</a:t>
              </a:r>
              <a:endParaRPr lang="en-IN" sz="1100" b="1" dirty="0"/>
            </a:p>
          </p:txBody>
        </p:sp>
      </p:grpSp>
    </p:spTree>
    <p:extLst>
      <p:ext uri="{BB962C8B-B14F-4D97-AF65-F5344CB8AC3E}">
        <p14:creationId xmlns:p14="http://schemas.microsoft.com/office/powerpoint/2010/main" val="274255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908C-A369-41F8-A7BE-FB1FE0784F02}"/>
              </a:ext>
            </a:extLst>
          </p:cNvPr>
          <p:cNvSpPr>
            <a:spLocks noGrp="1"/>
          </p:cNvSpPr>
          <p:nvPr>
            <p:ph type="title"/>
          </p:nvPr>
        </p:nvSpPr>
        <p:spPr>
          <a:xfrm>
            <a:off x="609600" y="342901"/>
            <a:ext cx="7924800" cy="1219200"/>
          </a:xfrm>
        </p:spPr>
        <p:txBody>
          <a:bodyPr vert="horz" lIns="91440" tIns="45720" rIns="91440" bIns="45720" rtlCol="0" anchor="t">
            <a:normAutofit/>
          </a:bodyPr>
          <a:lstStyle/>
          <a:p>
            <a:r>
              <a:rPr lang="en-US" sz="4000" dirty="0"/>
              <a:t>Objective</a:t>
            </a:r>
          </a:p>
        </p:txBody>
      </p:sp>
      <p:graphicFrame>
        <p:nvGraphicFramePr>
          <p:cNvPr id="12" name="Content Placeholder 2"/>
          <p:cNvGraphicFramePr>
            <a:graphicFrameLocks noGrp="1"/>
          </p:cNvGraphicFramePr>
          <p:nvPr>
            <p:ph idx="1"/>
            <p:extLst>
              <p:ext uri="{D42A27DB-BD31-4B8C-83A1-F6EECF244321}">
                <p14:modId xmlns:p14="http://schemas.microsoft.com/office/powerpoint/2010/main" val="2319469531"/>
              </p:ext>
            </p:extLst>
          </p:nvPr>
        </p:nvGraphicFramePr>
        <p:xfrm>
          <a:off x="609600" y="2217504"/>
          <a:ext cx="79248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558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endParaRPr lang="en-IN" dirty="0"/>
          </a:p>
        </p:txBody>
      </p:sp>
      <p:sp>
        <p:nvSpPr>
          <p:cNvPr id="3" name="Content Placeholder 2"/>
          <p:cNvSpPr>
            <a:spLocks noGrp="1"/>
          </p:cNvSpPr>
          <p:nvPr>
            <p:ph idx="1"/>
          </p:nvPr>
        </p:nvSpPr>
        <p:spPr/>
        <p:txBody>
          <a:bodyPr>
            <a:normAutofit lnSpcReduction="10000"/>
          </a:bodyPr>
          <a:lstStyle/>
          <a:p>
            <a:pPr algn="just">
              <a:buFont typeface="+mj-lt"/>
              <a:buAutoNum type="arabicParenR"/>
            </a:pPr>
            <a:r>
              <a:rPr lang="en-US" sz="1100" dirty="0"/>
              <a:t>The network is created using two datasets that constitute the physician referral patterns and the demographic data of physicians</a:t>
            </a:r>
          </a:p>
          <a:p>
            <a:pPr algn="just">
              <a:buFont typeface="+mj-lt"/>
              <a:buAutoNum type="arabicParenR"/>
            </a:pPr>
            <a:endParaRPr lang="en-US" sz="1100" dirty="0"/>
          </a:p>
          <a:p>
            <a:pPr algn="just">
              <a:buFont typeface="+mj-lt"/>
              <a:buAutoNum type="arabicParenR"/>
            </a:pPr>
            <a:r>
              <a:rPr lang="en-US" sz="1100" b="1" dirty="0"/>
              <a:t>Node Frame</a:t>
            </a:r>
          </a:p>
          <a:p>
            <a:pPr lvl="1" algn="just"/>
            <a:r>
              <a:rPr lang="en-US" sz="1100" dirty="0"/>
              <a:t>The Physician Compare National Downloadable File is organized at the individual eligible professional level; each line is unique at the professional/enrollment record/Group Practice/address level. Professionals with multiple Medicare enrollment records and/or single enrollments linking to multiple practice location addresses are listed on multiple lines.</a:t>
            </a:r>
          </a:p>
          <a:p>
            <a:pPr lvl="1" algn="just"/>
            <a:r>
              <a:rPr lang="en-IN" sz="1100" dirty="0" err="1"/>
              <a:t>Datasource</a:t>
            </a:r>
            <a:r>
              <a:rPr lang="en-IN" sz="1100" dirty="0"/>
              <a:t>: </a:t>
            </a:r>
            <a:r>
              <a:rPr lang="en-IN" sz="1100" dirty="0">
                <a:hlinkClick r:id="rId2"/>
              </a:rPr>
              <a:t>https://catalog.data.gov/dataset/physician-compare-national-downloadable-file</a:t>
            </a:r>
            <a:endParaRPr lang="en-IN" sz="1100" dirty="0"/>
          </a:p>
          <a:p>
            <a:pPr lvl="1" algn="just">
              <a:buFont typeface="+mj-lt"/>
              <a:buAutoNum type="arabicParenR"/>
            </a:pPr>
            <a:endParaRPr lang="en-US" sz="1100" dirty="0"/>
          </a:p>
          <a:p>
            <a:pPr algn="just">
              <a:buFont typeface="+mj-lt"/>
              <a:buAutoNum type="arabicParenR"/>
            </a:pPr>
            <a:r>
              <a:rPr lang="en-US" sz="1100" b="1" dirty="0"/>
              <a:t>Edge Frame</a:t>
            </a:r>
          </a:p>
          <a:p>
            <a:pPr lvl="1" algn="just"/>
            <a:r>
              <a:rPr lang="en-US" sz="1100" dirty="0"/>
              <a:t>The physician referral data linked below was provided as a response to a Freedom of Information Act (FOIA) request. These files represent the number of encounters a single beneficiary has had across physicians at intervals of 30 days.</a:t>
            </a:r>
            <a:endParaRPr lang="en-IN" sz="1100" dirty="0"/>
          </a:p>
          <a:p>
            <a:pPr lvl="1" algn="just"/>
            <a:r>
              <a:rPr lang="en-IN" sz="1100" dirty="0" err="1"/>
              <a:t>Datasource</a:t>
            </a:r>
            <a:r>
              <a:rPr lang="en-IN" sz="1100" dirty="0"/>
              <a:t>: </a:t>
            </a:r>
            <a:r>
              <a:rPr lang="en-IN" sz="1100" dirty="0">
                <a:hlinkClick r:id="rId3"/>
              </a:rPr>
              <a:t>https://catalog.data.gov/dataset/physician-shared-patient-patterns</a:t>
            </a:r>
            <a:endParaRPr lang="en-IN" sz="1100" dirty="0"/>
          </a:p>
          <a:p>
            <a:pPr lvl="1" algn="just">
              <a:buFont typeface="+mj-lt"/>
              <a:buAutoNum type="arabicParenR"/>
            </a:pPr>
            <a:endParaRPr lang="en-IN" sz="1100" dirty="0"/>
          </a:p>
          <a:p>
            <a:pPr algn="just">
              <a:buFont typeface="+mj-lt"/>
              <a:buAutoNum type="arabicParenR"/>
            </a:pPr>
            <a:r>
              <a:rPr lang="en-IN" sz="1100" dirty="0"/>
              <a:t>Key Aspects for forming a network</a:t>
            </a:r>
          </a:p>
          <a:p>
            <a:pPr lvl="1" algn="just"/>
            <a:r>
              <a:rPr lang="en-IN" sz="1100" dirty="0"/>
              <a:t>Medical School Name</a:t>
            </a:r>
          </a:p>
          <a:p>
            <a:pPr lvl="1" algn="just"/>
            <a:r>
              <a:rPr lang="en-IN" sz="1100" dirty="0"/>
              <a:t>Organization </a:t>
            </a:r>
          </a:p>
          <a:p>
            <a:pPr lvl="1" algn="just"/>
            <a:r>
              <a:rPr lang="en-IN" sz="1100" dirty="0"/>
              <a:t>Primary Specialization Field</a:t>
            </a:r>
          </a:p>
          <a:p>
            <a:pPr lvl="1" algn="just"/>
            <a:r>
              <a:rPr lang="en-IN" sz="1100" dirty="0"/>
              <a:t>Secondary Specialization Field</a:t>
            </a:r>
          </a:p>
          <a:p>
            <a:pPr lvl="1" algn="just"/>
            <a:r>
              <a:rPr lang="en-IN" sz="1100" dirty="0"/>
              <a:t>Hospital</a:t>
            </a:r>
          </a:p>
          <a:p>
            <a:pPr lvl="1" algn="just"/>
            <a:r>
              <a:rPr lang="en-IN" sz="1100" dirty="0"/>
              <a:t>Graduation Year</a:t>
            </a:r>
          </a:p>
          <a:p>
            <a:pPr>
              <a:buFont typeface="+mj-lt"/>
              <a:buAutoNum type="arabicParenR"/>
            </a:pPr>
            <a:endParaRPr lang="en-IN" sz="1100" dirty="0"/>
          </a:p>
        </p:txBody>
      </p:sp>
    </p:spTree>
    <p:extLst>
      <p:ext uri="{BB962C8B-B14F-4D97-AF65-F5344CB8AC3E}">
        <p14:creationId xmlns:p14="http://schemas.microsoft.com/office/powerpoint/2010/main" val="331835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29AD-76B7-4C70-876F-BF5F3EDFE364}"/>
              </a:ext>
            </a:extLst>
          </p:cNvPr>
          <p:cNvSpPr>
            <a:spLocks noGrp="1"/>
          </p:cNvSpPr>
          <p:nvPr>
            <p:ph type="title"/>
          </p:nvPr>
        </p:nvSpPr>
        <p:spPr>
          <a:xfrm>
            <a:off x="628650" y="341272"/>
            <a:ext cx="7886700" cy="1325563"/>
          </a:xfrm>
        </p:spPr>
        <p:txBody>
          <a:bodyPr/>
          <a:lstStyle/>
          <a:p>
            <a:r>
              <a:rPr lang="en-US" dirty="0"/>
              <a:t>Network Statistics</a:t>
            </a:r>
          </a:p>
        </p:txBody>
      </p:sp>
      <p:graphicFrame>
        <p:nvGraphicFramePr>
          <p:cNvPr id="4" name="Content Placeholder 3">
            <a:extLst>
              <a:ext uri="{FF2B5EF4-FFF2-40B4-BE49-F238E27FC236}">
                <a16:creationId xmlns:a16="http://schemas.microsoft.com/office/drawing/2014/main" id="{CBA5464C-86F5-4E30-AC9C-C33193E064C0}"/>
              </a:ext>
            </a:extLst>
          </p:cNvPr>
          <p:cNvGraphicFramePr>
            <a:graphicFrameLocks noGrp="1"/>
          </p:cNvGraphicFramePr>
          <p:nvPr>
            <p:ph idx="1"/>
            <p:extLst>
              <p:ext uri="{D42A27DB-BD31-4B8C-83A1-F6EECF244321}">
                <p14:modId xmlns:p14="http://schemas.microsoft.com/office/powerpoint/2010/main" val="1967872311"/>
              </p:ext>
            </p:extLst>
          </p:nvPr>
        </p:nvGraphicFramePr>
        <p:xfrm>
          <a:off x="628650" y="1447800"/>
          <a:ext cx="7905750" cy="5067300"/>
        </p:xfrm>
        <a:graphic>
          <a:graphicData uri="http://schemas.openxmlformats.org/drawingml/2006/table">
            <a:tbl>
              <a:tblPr>
                <a:noFill/>
              </a:tblPr>
              <a:tblGrid>
                <a:gridCol w="3995013">
                  <a:extLst>
                    <a:ext uri="{9D8B030D-6E8A-4147-A177-3AD203B41FA5}">
                      <a16:colId xmlns:a16="http://schemas.microsoft.com/office/drawing/2014/main" val="163062188"/>
                    </a:ext>
                  </a:extLst>
                </a:gridCol>
                <a:gridCol w="3910737">
                  <a:extLst>
                    <a:ext uri="{9D8B030D-6E8A-4147-A177-3AD203B41FA5}">
                      <a16:colId xmlns:a16="http://schemas.microsoft.com/office/drawing/2014/main" val="1501513114"/>
                    </a:ext>
                  </a:extLst>
                </a:gridCol>
              </a:tblGrid>
              <a:tr h="506730">
                <a:tc>
                  <a:txBody>
                    <a:bodyPr/>
                    <a:lstStyle/>
                    <a:p>
                      <a:pPr lvl="0" rtl="0">
                        <a:spcBef>
                          <a:spcPts val="0"/>
                        </a:spcBef>
                        <a:buNone/>
                      </a:pPr>
                      <a:r>
                        <a:rPr lang="en" sz="1100" b="1" dirty="0"/>
                        <a:t>Attribute</a:t>
                      </a:r>
                    </a:p>
                  </a:txBody>
                  <a:tcPr marL="68569" marR="68569" marT="68569" marB="68569"/>
                </a:tc>
                <a:tc>
                  <a:txBody>
                    <a:bodyPr/>
                    <a:lstStyle/>
                    <a:p>
                      <a:pPr lvl="0" rtl="0">
                        <a:spcBef>
                          <a:spcPts val="0"/>
                        </a:spcBef>
                        <a:buNone/>
                      </a:pPr>
                      <a:r>
                        <a:rPr lang="en" sz="1100" b="1"/>
                        <a:t>Value</a:t>
                      </a:r>
                    </a:p>
                  </a:txBody>
                  <a:tcPr marL="68569" marR="68569" marT="68569" marB="68569"/>
                </a:tc>
                <a:extLst>
                  <a:ext uri="{0D108BD9-81ED-4DB2-BD59-A6C34878D82A}">
                    <a16:rowId xmlns:a16="http://schemas.microsoft.com/office/drawing/2014/main" val="642829035"/>
                  </a:ext>
                </a:extLst>
              </a:tr>
              <a:tr h="506730">
                <a:tc>
                  <a:txBody>
                    <a:bodyPr/>
                    <a:lstStyle/>
                    <a:p>
                      <a:pPr lvl="0" rtl="0">
                        <a:spcBef>
                          <a:spcPts val="0"/>
                        </a:spcBef>
                        <a:buNone/>
                      </a:pPr>
                      <a:r>
                        <a:rPr lang="en" sz="1100" dirty="0"/>
                        <a:t>Nodes </a:t>
                      </a:r>
                      <a:r>
                        <a:rPr lang="en-US" sz="1100" dirty="0"/>
                        <a:t>in network</a:t>
                      </a:r>
                      <a:endParaRPr lang="en" sz="1100" dirty="0"/>
                    </a:p>
                  </a:txBody>
                  <a:tcPr marL="68569" marR="68569" marT="68569" marB="68569"/>
                </a:tc>
                <a:tc>
                  <a:txBody>
                    <a:bodyPr/>
                    <a:lstStyle/>
                    <a:p>
                      <a:pPr lvl="0" rtl="0">
                        <a:spcBef>
                          <a:spcPts val="0"/>
                        </a:spcBef>
                        <a:buNone/>
                      </a:pPr>
                      <a:r>
                        <a:rPr lang="en" sz="1100" dirty="0"/>
                        <a:t>4487</a:t>
                      </a:r>
                    </a:p>
                  </a:txBody>
                  <a:tcPr marL="68569" marR="68569" marT="68569" marB="68569"/>
                </a:tc>
                <a:extLst>
                  <a:ext uri="{0D108BD9-81ED-4DB2-BD59-A6C34878D82A}">
                    <a16:rowId xmlns:a16="http://schemas.microsoft.com/office/drawing/2014/main" val="844344477"/>
                  </a:ext>
                </a:extLst>
              </a:tr>
              <a:tr h="506730">
                <a:tc>
                  <a:txBody>
                    <a:bodyPr/>
                    <a:lstStyle/>
                    <a:p>
                      <a:pPr lvl="0" rtl="0">
                        <a:spcBef>
                          <a:spcPts val="0"/>
                        </a:spcBef>
                        <a:buNone/>
                      </a:pPr>
                      <a:r>
                        <a:rPr lang="en" sz="1100" dirty="0"/>
                        <a:t>Edges </a:t>
                      </a:r>
                      <a:r>
                        <a:rPr lang="en-US" sz="1100" dirty="0"/>
                        <a:t>in network</a:t>
                      </a:r>
                      <a:endParaRPr lang="en" sz="1100" dirty="0"/>
                    </a:p>
                  </a:txBody>
                  <a:tcPr marL="68569" marR="68569" marT="68569" marB="68569"/>
                </a:tc>
                <a:tc>
                  <a:txBody>
                    <a:bodyPr/>
                    <a:lstStyle/>
                    <a:p>
                      <a:pPr lvl="0" rtl="0">
                        <a:spcBef>
                          <a:spcPts val="0"/>
                        </a:spcBef>
                        <a:buNone/>
                      </a:pPr>
                      <a:r>
                        <a:rPr lang="en" sz="1100" dirty="0"/>
                        <a:t>99485</a:t>
                      </a:r>
                    </a:p>
                  </a:txBody>
                  <a:tcPr marL="68569" marR="68569" marT="68569" marB="68569"/>
                </a:tc>
                <a:extLst>
                  <a:ext uri="{0D108BD9-81ED-4DB2-BD59-A6C34878D82A}">
                    <a16:rowId xmlns:a16="http://schemas.microsoft.com/office/drawing/2014/main" val="1663296962"/>
                  </a:ext>
                </a:extLst>
              </a:tr>
              <a:tr h="506730">
                <a:tc>
                  <a:txBody>
                    <a:bodyPr/>
                    <a:lstStyle/>
                    <a:p>
                      <a:pPr lvl="0" rtl="0">
                        <a:spcBef>
                          <a:spcPts val="0"/>
                        </a:spcBef>
                        <a:buNone/>
                      </a:pPr>
                      <a:r>
                        <a:rPr lang="en-US" sz="1100" dirty="0"/>
                        <a:t>Average Local Clustering</a:t>
                      </a:r>
                      <a:endParaRPr lang="en" sz="1100" dirty="0"/>
                    </a:p>
                  </a:txBody>
                  <a:tcPr marL="68569" marR="68569" marT="68569" marB="68569"/>
                </a:tc>
                <a:tc>
                  <a:txBody>
                    <a:bodyPr/>
                    <a:lstStyle/>
                    <a:p>
                      <a:pPr lvl="0" rtl="0">
                        <a:spcBef>
                          <a:spcPts val="0"/>
                        </a:spcBef>
                        <a:buNone/>
                      </a:pPr>
                      <a:r>
                        <a:rPr lang="en" sz="1100" dirty="0"/>
                        <a:t>0.230303</a:t>
                      </a:r>
                    </a:p>
                  </a:txBody>
                  <a:tcPr marL="68569" marR="68569" marT="68569" marB="68569"/>
                </a:tc>
                <a:extLst>
                  <a:ext uri="{0D108BD9-81ED-4DB2-BD59-A6C34878D82A}">
                    <a16:rowId xmlns:a16="http://schemas.microsoft.com/office/drawing/2014/main" val="2886681060"/>
                  </a:ext>
                </a:extLst>
              </a:tr>
              <a:tr h="506730">
                <a:tc>
                  <a:txBody>
                    <a:bodyPr/>
                    <a:lstStyle/>
                    <a:p>
                      <a:pPr lvl="0" rtl="0">
                        <a:spcBef>
                          <a:spcPts val="0"/>
                        </a:spcBef>
                        <a:buNone/>
                      </a:pPr>
                      <a:r>
                        <a:rPr lang="en-US" sz="1100" dirty="0"/>
                        <a:t>Assortativity  of giant component</a:t>
                      </a:r>
                      <a:endParaRPr lang="en" sz="1100" dirty="0"/>
                    </a:p>
                  </a:txBody>
                  <a:tcPr marL="68569" marR="68569" marT="68569" marB="68569"/>
                </a:tc>
                <a:tc>
                  <a:txBody>
                    <a:bodyPr/>
                    <a:lstStyle/>
                    <a:p>
                      <a:pPr lvl="0" rtl="0">
                        <a:spcBef>
                          <a:spcPts val="0"/>
                        </a:spcBef>
                        <a:buNone/>
                      </a:pPr>
                      <a:r>
                        <a:rPr lang="en" sz="1100" dirty="0"/>
                        <a:t>-0.2073602</a:t>
                      </a:r>
                    </a:p>
                  </a:txBody>
                  <a:tcPr marL="68569" marR="68569" marT="68569" marB="68569"/>
                </a:tc>
                <a:extLst>
                  <a:ext uri="{0D108BD9-81ED-4DB2-BD59-A6C34878D82A}">
                    <a16:rowId xmlns:a16="http://schemas.microsoft.com/office/drawing/2014/main" val="1289406530"/>
                  </a:ext>
                </a:extLst>
              </a:tr>
              <a:tr h="506730">
                <a:tc>
                  <a:txBody>
                    <a:bodyPr/>
                    <a:lstStyle/>
                    <a:p>
                      <a:pPr lvl="0" rtl="0">
                        <a:spcBef>
                          <a:spcPts val="0"/>
                        </a:spcBef>
                        <a:buNone/>
                      </a:pPr>
                      <a:r>
                        <a:rPr lang="en-US" sz="1100" dirty="0"/>
                        <a:t>Overall Clustering Coefficient</a:t>
                      </a:r>
                      <a:endParaRPr lang="en" sz="1100" dirty="0"/>
                    </a:p>
                  </a:txBody>
                  <a:tcPr marL="68569" marR="68569" marT="68569" marB="68569"/>
                </a:tc>
                <a:tc>
                  <a:txBody>
                    <a:bodyPr/>
                    <a:lstStyle/>
                    <a:p>
                      <a:pPr lvl="0" rtl="0">
                        <a:spcBef>
                          <a:spcPts val="0"/>
                        </a:spcBef>
                        <a:buNone/>
                      </a:pPr>
                      <a:r>
                        <a:rPr lang="en" sz="1100" dirty="0"/>
                        <a:t>0.3490625</a:t>
                      </a:r>
                    </a:p>
                  </a:txBody>
                  <a:tcPr marL="68569" marR="68569" marT="68569" marB="68569"/>
                </a:tc>
                <a:extLst>
                  <a:ext uri="{0D108BD9-81ED-4DB2-BD59-A6C34878D82A}">
                    <a16:rowId xmlns:a16="http://schemas.microsoft.com/office/drawing/2014/main" val="470526884"/>
                  </a:ext>
                </a:extLst>
              </a:tr>
              <a:tr h="506730">
                <a:tc>
                  <a:txBody>
                    <a:bodyPr/>
                    <a:lstStyle/>
                    <a:p>
                      <a:pPr lvl="0" rtl="0">
                        <a:spcBef>
                          <a:spcPts val="0"/>
                        </a:spcBef>
                        <a:buNone/>
                      </a:pPr>
                      <a:r>
                        <a:rPr lang="en-US" sz="1100" dirty="0"/>
                        <a:t>Average Degree centrality of giant cluster</a:t>
                      </a:r>
                      <a:endParaRPr lang="en" sz="1100" dirty="0"/>
                    </a:p>
                  </a:txBody>
                  <a:tcPr marL="68569" marR="68569" marT="68569" marB="68569"/>
                </a:tc>
                <a:tc>
                  <a:txBody>
                    <a:bodyPr/>
                    <a:lstStyle/>
                    <a:p>
                      <a:pPr lvl="0" rtl="0">
                        <a:spcBef>
                          <a:spcPts val="0"/>
                        </a:spcBef>
                        <a:buNone/>
                      </a:pPr>
                      <a:r>
                        <a:rPr lang="en" sz="1100" dirty="0"/>
                        <a:t>46</a:t>
                      </a:r>
                    </a:p>
                  </a:txBody>
                  <a:tcPr marL="68569" marR="68569" marT="68569" marB="68569"/>
                </a:tc>
                <a:extLst>
                  <a:ext uri="{0D108BD9-81ED-4DB2-BD59-A6C34878D82A}">
                    <a16:rowId xmlns:a16="http://schemas.microsoft.com/office/drawing/2014/main" val="1535591532"/>
                  </a:ext>
                </a:extLst>
              </a:tr>
              <a:tr h="506730">
                <a:tc>
                  <a:txBody>
                    <a:bodyPr/>
                    <a:lstStyle/>
                    <a:p>
                      <a:pPr lvl="0" rtl="0">
                        <a:spcBef>
                          <a:spcPts val="0"/>
                        </a:spcBef>
                        <a:buNone/>
                      </a:pPr>
                      <a:r>
                        <a:rPr lang="en" sz="1100" dirty="0"/>
                        <a:t>Nodes in </a:t>
                      </a:r>
                      <a:r>
                        <a:rPr lang="en-US" sz="1100" dirty="0"/>
                        <a:t>giant cluster</a:t>
                      </a:r>
                      <a:endParaRPr lang="en" sz="1100" dirty="0"/>
                    </a:p>
                  </a:txBody>
                  <a:tcPr marL="68569" marR="68569" marT="68569" marB="68569"/>
                </a:tc>
                <a:tc>
                  <a:txBody>
                    <a:bodyPr/>
                    <a:lstStyle/>
                    <a:p>
                      <a:pPr lvl="0" rtl="0">
                        <a:spcBef>
                          <a:spcPts val="0"/>
                        </a:spcBef>
                        <a:buNone/>
                      </a:pPr>
                      <a:r>
                        <a:rPr lang="en" sz="1100" dirty="0">
                          <a:solidFill>
                            <a:schemeClr val="dk1"/>
                          </a:solidFill>
                        </a:rPr>
                        <a:t>4297</a:t>
                      </a:r>
                    </a:p>
                  </a:txBody>
                  <a:tcPr marL="68569" marR="68569" marT="68569" marB="68569"/>
                </a:tc>
                <a:extLst>
                  <a:ext uri="{0D108BD9-81ED-4DB2-BD59-A6C34878D82A}">
                    <a16:rowId xmlns:a16="http://schemas.microsoft.com/office/drawing/2014/main" val="1341253060"/>
                  </a:ext>
                </a:extLst>
              </a:tr>
              <a:tr h="506730">
                <a:tc>
                  <a:txBody>
                    <a:bodyPr/>
                    <a:lstStyle/>
                    <a:p>
                      <a:pPr lvl="0" rtl="0">
                        <a:spcBef>
                          <a:spcPts val="0"/>
                        </a:spcBef>
                        <a:buNone/>
                      </a:pPr>
                      <a:r>
                        <a:rPr lang="en" sz="1100" dirty="0"/>
                        <a:t>Edges in </a:t>
                      </a:r>
                      <a:r>
                        <a:rPr lang="en-US" sz="1100" dirty="0"/>
                        <a:t>giant cluster</a:t>
                      </a:r>
                      <a:endParaRPr lang="en" sz="1100" dirty="0"/>
                    </a:p>
                  </a:txBody>
                  <a:tcPr marL="68569" marR="68569" marT="68569" marB="68569"/>
                </a:tc>
                <a:tc>
                  <a:txBody>
                    <a:bodyPr/>
                    <a:lstStyle/>
                    <a:p>
                      <a:pPr lvl="0" rtl="0">
                        <a:spcBef>
                          <a:spcPts val="0"/>
                        </a:spcBef>
                        <a:buNone/>
                      </a:pPr>
                      <a:r>
                        <a:rPr lang="en" sz="1100" dirty="0"/>
                        <a:t>99231</a:t>
                      </a:r>
                    </a:p>
                  </a:txBody>
                  <a:tcPr marL="68569" marR="68569" marT="68569" marB="68569"/>
                </a:tc>
                <a:extLst>
                  <a:ext uri="{0D108BD9-81ED-4DB2-BD59-A6C34878D82A}">
                    <a16:rowId xmlns:a16="http://schemas.microsoft.com/office/drawing/2014/main" val="4181769882"/>
                  </a:ext>
                </a:extLst>
              </a:tr>
              <a:tr h="506730">
                <a:tc>
                  <a:txBody>
                    <a:bodyPr/>
                    <a:lstStyle/>
                    <a:p>
                      <a:pPr lvl="0" rtl="0">
                        <a:spcBef>
                          <a:spcPts val="0"/>
                        </a:spcBef>
                        <a:buNone/>
                      </a:pPr>
                      <a:r>
                        <a:rPr lang="en-US" sz="1100" dirty="0"/>
                        <a:t>Communities in Giant Cluster</a:t>
                      </a:r>
                      <a:endParaRPr lang="en" sz="1100" dirty="0"/>
                    </a:p>
                  </a:txBody>
                  <a:tcPr marL="68569" marR="68569" marT="68569" marB="68569"/>
                </a:tc>
                <a:tc>
                  <a:txBody>
                    <a:bodyPr/>
                    <a:lstStyle/>
                    <a:p>
                      <a:pPr lvl="0" rtl="0">
                        <a:spcBef>
                          <a:spcPts val="0"/>
                        </a:spcBef>
                        <a:buNone/>
                      </a:pPr>
                      <a:r>
                        <a:rPr lang="en" sz="1100" dirty="0"/>
                        <a:t>30</a:t>
                      </a:r>
                    </a:p>
                  </a:txBody>
                  <a:tcPr marL="68569" marR="68569" marT="68569" marB="68569"/>
                </a:tc>
                <a:extLst>
                  <a:ext uri="{0D108BD9-81ED-4DB2-BD59-A6C34878D82A}">
                    <a16:rowId xmlns:a16="http://schemas.microsoft.com/office/drawing/2014/main" val="744064179"/>
                  </a:ext>
                </a:extLst>
              </a:tr>
            </a:tbl>
          </a:graphicData>
        </a:graphic>
      </p:graphicFrame>
    </p:spTree>
    <p:extLst>
      <p:ext uri="{BB962C8B-B14F-4D97-AF65-F5344CB8AC3E}">
        <p14:creationId xmlns:p14="http://schemas.microsoft.com/office/powerpoint/2010/main" val="375063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22FF49E-FADF-44E1-B9DD-99E965A36DEC}"/>
              </a:ext>
            </a:extLst>
          </p:cNvPr>
          <p:cNvSpPr txBox="1">
            <a:spLocks/>
          </p:cNvSpPr>
          <p:nvPr/>
        </p:nvSpPr>
        <p:spPr>
          <a:xfrm>
            <a:off x="609600" y="342900"/>
            <a:ext cx="7924800" cy="1219199"/>
          </a:xfrm>
          <a:prstGeom prst="rect">
            <a:avLst/>
          </a:prstGeom>
        </p:spPr>
        <p:txBody>
          <a:bodyPr vert="horz" lIns="91440" tIns="45720" rIns="91440" bIns="45720" rtlCol="0" anchor="t">
            <a:normAutofit/>
          </a:bodyPr>
          <a:lstStyle>
            <a:lvl1pPr defTabSz="914400">
              <a:lnSpc>
                <a:spcPct val="90000"/>
              </a:lnSpc>
              <a:spcBef>
                <a:spcPct val="0"/>
              </a:spcBef>
              <a:buNone/>
              <a:defRPr sz="4000">
                <a:latin typeface="+mj-lt"/>
                <a:ea typeface="+mj-ea"/>
                <a:cs typeface="+mj-cs"/>
              </a:defRPr>
            </a:lvl1pPr>
          </a:lstStyle>
          <a:p>
            <a:r>
              <a:rPr lang="en-US" dirty="0"/>
              <a:t>Network structure</a:t>
            </a:r>
          </a:p>
        </p:txBody>
      </p:sp>
      <p:sp>
        <p:nvSpPr>
          <p:cNvPr id="5" name="Content Placeholder 2">
            <a:extLst>
              <a:ext uri="{FF2B5EF4-FFF2-40B4-BE49-F238E27FC236}">
                <a16:creationId xmlns:a16="http://schemas.microsoft.com/office/drawing/2014/main" id="{16AC8D41-F846-421F-B635-E3ED621841C4}"/>
              </a:ext>
            </a:extLst>
          </p:cNvPr>
          <p:cNvSpPr>
            <a:spLocks noGrp="1"/>
          </p:cNvSpPr>
          <p:nvPr>
            <p:ph idx="1"/>
          </p:nvPr>
        </p:nvSpPr>
        <p:spPr>
          <a:xfrm>
            <a:off x="609600" y="5596219"/>
            <a:ext cx="7924800" cy="918882"/>
          </a:xfrm>
        </p:spPr>
        <p:txBody>
          <a:bodyPr>
            <a:normAutofit lnSpcReduction="10000"/>
          </a:bodyPr>
          <a:lstStyle/>
          <a:p>
            <a:r>
              <a:rPr lang="en-US" sz="1100" dirty="0"/>
              <a:t>The log-log degree distribution shows that we have a scale free n/w with  </a:t>
            </a:r>
            <a:r>
              <a:rPr lang="en-IN" sz="1100" dirty="0"/>
              <a:t>that the popular physicians within the network associated with other popular individuals only. On the other hand, physicians with lower degree tend to link with physicians of both lower and higher degrees. </a:t>
            </a:r>
          </a:p>
          <a:p>
            <a:r>
              <a:rPr lang="en-IN" sz="1100" dirty="0"/>
              <a:t>Graphs 3 and 4 also indicate that there are some physicians which receive a lot of referrals that serve as a link between disconnected individuals/communities (KOLs). This is a case of structural holes in the graph</a:t>
            </a:r>
          </a:p>
          <a:p>
            <a:pPr algn="just"/>
            <a:endParaRPr lang="en-US" sz="1100" dirty="0"/>
          </a:p>
        </p:txBody>
      </p:sp>
      <p:pic>
        <p:nvPicPr>
          <p:cNvPr id="4" name="Picture 3"/>
          <p:cNvPicPr>
            <a:picLocks noChangeAspect="1"/>
          </p:cNvPicPr>
          <p:nvPr/>
        </p:nvPicPr>
        <p:blipFill rotWithShape="1">
          <a:blip r:embed="rId2"/>
          <a:srcRect t="440" r="559" b="440"/>
          <a:stretch/>
        </p:blipFill>
        <p:spPr>
          <a:xfrm>
            <a:off x="1578909" y="948305"/>
            <a:ext cx="5986182" cy="4616824"/>
          </a:xfrm>
          <a:prstGeom prst="rect">
            <a:avLst/>
          </a:prstGeom>
        </p:spPr>
      </p:pic>
    </p:spTree>
    <p:extLst>
      <p:ext uri="{BB962C8B-B14F-4D97-AF65-F5344CB8AC3E}">
        <p14:creationId xmlns:p14="http://schemas.microsoft.com/office/powerpoint/2010/main" val="174392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D2908C-A369-41F8-A7BE-FB1FE0784F02}"/>
              </a:ext>
            </a:extLst>
          </p:cNvPr>
          <p:cNvSpPr>
            <a:spLocks noGrp="1"/>
          </p:cNvSpPr>
          <p:nvPr>
            <p:ph type="title"/>
          </p:nvPr>
        </p:nvSpPr>
        <p:spPr>
          <a:xfrm>
            <a:off x="628650" y="342901"/>
            <a:ext cx="7905750" cy="1219200"/>
          </a:xfrm>
        </p:spPr>
        <p:txBody>
          <a:bodyPr vert="horz" lIns="91440" tIns="45720" rIns="91440" bIns="45720" rtlCol="0" anchor="t">
            <a:normAutofit/>
          </a:bodyPr>
          <a:lstStyle/>
          <a:p>
            <a:r>
              <a:rPr lang="en-US" sz="4000" dirty="0"/>
              <a:t>Network Graphs</a:t>
            </a:r>
          </a:p>
        </p:txBody>
      </p:sp>
      <p:sp>
        <p:nvSpPr>
          <p:cNvPr id="26" name="Content Placeholder 2">
            <a:extLst>
              <a:ext uri="{FF2B5EF4-FFF2-40B4-BE49-F238E27FC236}">
                <a16:creationId xmlns:a16="http://schemas.microsoft.com/office/drawing/2014/main" id="{47F4C461-1A4E-4BB4-A41E-9305CDAFAC62}"/>
              </a:ext>
            </a:extLst>
          </p:cNvPr>
          <p:cNvSpPr txBox="1">
            <a:spLocks/>
          </p:cNvSpPr>
          <p:nvPr/>
        </p:nvSpPr>
        <p:spPr>
          <a:xfrm>
            <a:off x="609600" y="5536104"/>
            <a:ext cx="7924800" cy="1343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100" dirty="0"/>
              <a:t>Figure 2 represents the physicians network with large graph layout and Figure 3 is plotted with FR layout.</a:t>
            </a:r>
          </a:p>
          <a:p>
            <a:pPr algn="just"/>
            <a:r>
              <a:rPr lang="en-IN" sz="1100" dirty="0"/>
              <a:t>This is a network of physicians connected by shared patients in a span of 30 days where edge weights are proportional to the number of patients shared.</a:t>
            </a:r>
            <a:endParaRPr lang="en-US" sz="1050" dirty="0"/>
          </a:p>
          <a:p>
            <a:pPr algn="just"/>
            <a:r>
              <a:rPr lang="en-US" sz="1100" dirty="0"/>
              <a:t>The above network has a total of 95 </a:t>
            </a:r>
            <a:r>
              <a:rPr lang="en-US" sz="1100" dirty="0" err="1"/>
              <a:t>communites</a:t>
            </a:r>
            <a:r>
              <a:rPr lang="en-US" sz="1100" dirty="0"/>
              <a:t> with </a:t>
            </a:r>
            <a:r>
              <a:rPr lang="en-US" sz="1100" dirty="0" err="1"/>
              <a:t>gaint</a:t>
            </a:r>
            <a:r>
              <a:rPr lang="en-US" sz="1100" dirty="0"/>
              <a:t> cluster made up of ~4500  nodes.</a:t>
            </a:r>
          </a:p>
          <a:p>
            <a:pPr algn="just"/>
            <a:r>
              <a:rPr lang="en-IN" sz="1100" dirty="0"/>
              <a:t>reflects collaboration, coordination, communication channels, diffusion of information</a:t>
            </a:r>
            <a:endParaRPr lang="en-US" sz="1100" dirty="0"/>
          </a:p>
          <a:p>
            <a:pPr marL="0" indent="0" algn="just">
              <a:buNone/>
            </a:pPr>
            <a:endParaRPr lang="en-US" sz="1050" dirty="0"/>
          </a:p>
        </p:txBody>
      </p:sp>
      <p:sp>
        <p:nvSpPr>
          <p:cNvPr id="13" name="TextBox 12"/>
          <p:cNvSpPr txBox="1"/>
          <p:nvPr/>
        </p:nvSpPr>
        <p:spPr>
          <a:xfrm>
            <a:off x="1825765" y="5221495"/>
            <a:ext cx="1530070" cy="261610"/>
          </a:xfrm>
          <a:prstGeom prst="rect">
            <a:avLst/>
          </a:prstGeom>
          <a:noFill/>
        </p:spPr>
        <p:txBody>
          <a:bodyPr wrap="square" rtlCol="0">
            <a:spAutoFit/>
          </a:bodyPr>
          <a:lstStyle/>
          <a:p>
            <a:pPr algn="ctr"/>
            <a:r>
              <a:rPr lang="en-US" sz="1100" b="1" dirty="0"/>
              <a:t>Large graph layout</a:t>
            </a:r>
            <a:endParaRPr lang="en-IN" sz="1100" b="1" dirty="0"/>
          </a:p>
        </p:txBody>
      </p:sp>
      <p:grpSp>
        <p:nvGrpSpPr>
          <p:cNvPr id="9" name="Group 8"/>
          <p:cNvGrpSpPr/>
          <p:nvPr/>
        </p:nvGrpSpPr>
        <p:grpSpPr>
          <a:xfrm>
            <a:off x="690280" y="1528483"/>
            <a:ext cx="7924799" cy="3805722"/>
            <a:chOff x="-528918" y="1358153"/>
            <a:chExt cx="7924799" cy="3805722"/>
          </a:xfrm>
        </p:grpSpPr>
        <p:pic>
          <p:nvPicPr>
            <p:cNvPr id="10" name="Content Placeholder 4" descr="A picture containing text&#10;&#10;Description generated with high confidence">
              <a:extLst>
                <a:ext uri="{FF2B5EF4-FFF2-40B4-BE49-F238E27FC236}">
                  <a16:creationId xmlns:a16="http://schemas.microsoft.com/office/drawing/2014/main" id="{D3D164D6-C70C-4E79-919F-FE460FCEE3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034" t="5190" r="13357" b="6004"/>
            <a:stretch/>
          </p:blipFill>
          <p:spPr>
            <a:xfrm>
              <a:off x="-528918" y="1358153"/>
              <a:ext cx="3962400" cy="3773695"/>
            </a:xfrm>
            <a:prstGeom prst="rect">
              <a:avLst/>
            </a:prstGeom>
          </p:spPr>
        </p:pic>
        <p:pic>
          <p:nvPicPr>
            <p:cNvPr id="11" name="Content Placeholder 4">
              <a:extLst>
                <a:ext uri="{FF2B5EF4-FFF2-40B4-BE49-F238E27FC236}">
                  <a16:creationId xmlns:a16="http://schemas.microsoft.com/office/drawing/2014/main" id="{392A5D6C-564F-4C6F-A27B-E64D184852C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139" t="6416" r="14026" b="7237"/>
            <a:stretch/>
          </p:blipFill>
          <p:spPr>
            <a:xfrm>
              <a:off x="3334870" y="1358153"/>
              <a:ext cx="4061011" cy="3805722"/>
            </a:xfrm>
            <a:prstGeom prst="rect">
              <a:avLst/>
            </a:prstGeom>
          </p:spPr>
        </p:pic>
      </p:grpSp>
      <p:sp>
        <p:nvSpPr>
          <p:cNvPr id="14" name="TextBox 13"/>
          <p:cNvSpPr txBox="1"/>
          <p:nvPr/>
        </p:nvSpPr>
        <p:spPr>
          <a:xfrm>
            <a:off x="5650725" y="5221495"/>
            <a:ext cx="1966309" cy="261610"/>
          </a:xfrm>
          <a:prstGeom prst="rect">
            <a:avLst/>
          </a:prstGeom>
          <a:noFill/>
        </p:spPr>
        <p:txBody>
          <a:bodyPr wrap="square" rtlCol="0">
            <a:spAutoFit/>
          </a:bodyPr>
          <a:lstStyle/>
          <a:p>
            <a:pPr algn="ctr"/>
            <a:r>
              <a:rPr lang="en-US" sz="1100" b="1" dirty="0" err="1"/>
              <a:t>Fruchterman</a:t>
            </a:r>
            <a:r>
              <a:rPr lang="en-US" sz="1100" b="1" dirty="0"/>
              <a:t> </a:t>
            </a:r>
            <a:r>
              <a:rPr lang="en-US" sz="1100" b="1" dirty="0" err="1"/>
              <a:t>Reingold</a:t>
            </a:r>
            <a:r>
              <a:rPr lang="en-US" sz="1100" b="1" dirty="0"/>
              <a:t> layout</a:t>
            </a:r>
            <a:endParaRPr lang="en-IN" sz="1100" b="1" dirty="0"/>
          </a:p>
        </p:txBody>
      </p:sp>
    </p:spTree>
    <p:extLst>
      <p:ext uri="{BB962C8B-B14F-4D97-AF65-F5344CB8AC3E}">
        <p14:creationId xmlns:p14="http://schemas.microsoft.com/office/powerpoint/2010/main" val="29749620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4" descr="A close up of a piece of paper&#10;&#10;Description generated with high confidence">
            <a:extLst>
              <a:ext uri="{FF2B5EF4-FFF2-40B4-BE49-F238E27FC236}">
                <a16:creationId xmlns:a16="http://schemas.microsoft.com/office/drawing/2014/main" id="{116A28D1-790F-47AC-8F00-C22C03942C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34" t="6487" r="11847" b="6641"/>
          <a:stretch/>
        </p:blipFill>
        <p:spPr>
          <a:xfrm>
            <a:off x="1981200" y="1085440"/>
            <a:ext cx="5181600" cy="4553360"/>
          </a:xfrm>
          <a:prstGeom prst="rect">
            <a:avLst/>
          </a:prstGeom>
          <a:effectLst/>
        </p:spPr>
      </p:pic>
      <p:sp>
        <p:nvSpPr>
          <p:cNvPr id="11" name="Title 1">
            <a:extLst>
              <a:ext uri="{FF2B5EF4-FFF2-40B4-BE49-F238E27FC236}">
                <a16:creationId xmlns:a16="http://schemas.microsoft.com/office/drawing/2014/main" id="{B22FF49E-FADF-44E1-B9DD-99E965A36DEC}"/>
              </a:ext>
            </a:extLst>
          </p:cNvPr>
          <p:cNvSpPr txBox="1">
            <a:spLocks/>
          </p:cNvSpPr>
          <p:nvPr/>
        </p:nvSpPr>
        <p:spPr>
          <a:xfrm>
            <a:off x="609600" y="342900"/>
            <a:ext cx="7924800" cy="1219199"/>
          </a:xfrm>
          <a:prstGeom prst="rect">
            <a:avLst/>
          </a:prstGeom>
        </p:spPr>
        <p:txBody>
          <a:bodyPr vert="horz" lIns="91440" tIns="45720" rIns="91440" bIns="45720" rtlCol="0" anchor="t">
            <a:normAutofit/>
          </a:bodyPr>
          <a:lstStyle>
            <a:lvl1pPr defTabSz="914400">
              <a:lnSpc>
                <a:spcPct val="90000"/>
              </a:lnSpc>
              <a:spcBef>
                <a:spcPct val="0"/>
              </a:spcBef>
              <a:buNone/>
              <a:defRPr sz="4000">
                <a:latin typeface="+mj-lt"/>
                <a:ea typeface="+mj-ea"/>
                <a:cs typeface="+mj-cs"/>
              </a:defRPr>
            </a:lvl1pPr>
          </a:lstStyle>
          <a:p>
            <a:r>
              <a:rPr lang="en-US" dirty="0"/>
              <a:t>Network Graphs Continued</a:t>
            </a:r>
          </a:p>
        </p:txBody>
      </p:sp>
      <p:sp>
        <p:nvSpPr>
          <p:cNvPr id="6" name="TextBox 5"/>
          <p:cNvSpPr txBox="1"/>
          <p:nvPr/>
        </p:nvSpPr>
        <p:spPr>
          <a:xfrm>
            <a:off x="3806965" y="5484766"/>
            <a:ext cx="1530070" cy="261610"/>
          </a:xfrm>
          <a:prstGeom prst="rect">
            <a:avLst/>
          </a:prstGeom>
          <a:noFill/>
        </p:spPr>
        <p:txBody>
          <a:bodyPr wrap="square" rtlCol="0">
            <a:spAutoFit/>
          </a:bodyPr>
          <a:lstStyle/>
          <a:p>
            <a:pPr algn="ctr"/>
            <a:r>
              <a:rPr lang="en-US" sz="1100" b="1" dirty="0"/>
              <a:t>Figure</a:t>
            </a:r>
            <a:endParaRPr lang="en-IN" sz="1100" b="1" dirty="0"/>
          </a:p>
        </p:txBody>
      </p:sp>
      <p:sp>
        <p:nvSpPr>
          <p:cNvPr id="7" name="Content Placeholder 2">
            <a:extLst>
              <a:ext uri="{FF2B5EF4-FFF2-40B4-BE49-F238E27FC236}">
                <a16:creationId xmlns:a16="http://schemas.microsoft.com/office/drawing/2014/main" id="{16AC8D41-F846-421F-B635-E3ED621841C4}"/>
              </a:ext>
            </a:extLst>
          </p:cNvPr>
          <p:cNvSpPr txBox="1">
            <a:spLocks/>
          </p:cNvSpPr>
          <p:nvPr/>
        </p:nvSpPr>
        <p:spPr>
          <a:xfrm>
            <a:off x="609600" y="5746376"/>
            <a:ext cx="7924800" cy="7687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100" dirty="0"/>
              <a:t>The image above represents the giant component in the form of separated communities where the red lines represent the edges across communities</a:t>
            </a:r>
          </a:p>
          <a:p>
            <a:pPr algn="just"/>
            <a:r>
              <a:rPr lang="en-US" sz="1100" dirty="0"/>
              <a:t>This comprises of 30 communities connected to each other. </a:t>
            </a:r>
            <a:r>
              <a:rPr lang="en-US" sz="1100" dirty="0" err="1"/>
              <a:t>Commumities</a:t>
            </a:r>
            <a:r>
              <a:rPr lang="en-US" sz="1100" dirty="0"/>
              <a:t> with fewer than 13 nodes from the previous graph are separated and analyzed </a:t>
            </a:r>
            <a:r>
              <a:rPr lang="en-US" sz="1100" dirty="0" err="1"/>
              <a:t>seperately</a:t>
            </a:r>
            <a:endParaRPr lang="en-US" sz="1100" dirty="0"/>
          </a:p>
          <a:p>
            <a:pPr algn="just"/>
            <a:endParaRPr lang="en-US" sz="1100" dirty="0"/>
          </a:p>
        </p:txBody>
      </p:sp>
    </p:spTree>
    <p:extLst>
      <p:ext uri="{BB962C8B-B14F-4D97-AF65-F5344CB8AC3E}">
        <p14:creationId xmlns:p14="http://schemas.microsoft.com/office/powerpoint/2010/main" val="23285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sky&#10;&#10;Description generated with very high confidence">
            <a:extLst>
              <a:ext uri="{FF2B5EF4-FFF2-40B4-BE49-F238E27FC236}">
                <a16:creationId xmlns:a16="http://schemas.microsoft.com/office/drawing/2014/main" id="{1CC24A72-2224-4125-9C20-625FC831F645}"/>
              </a:ext>
            </a:extLst>
          </p:cNvPr>
          <p:cNvPicPr>
            <a:picLocks noGrp="1" noChangeAspect="1"/>
          </p:cNvPicPr>
          <p:nvPr>
            <p:ph idx="1"/>
          </p:nvPr>
        </p:nvPicPr>
        <p:blipFill rotWithShape="1">
          <a:blip r:embed="rId2" cstate="print">
            <a:extLst>
              <a:ext uri="{BEBA8EAE-BF5A-486C-A8C5-ECC9F3942E4B}">
                <a14:imgProps xmlns:a14="http://schemas.microsoft.com/office/drawing/2010/main">
                  <a14:imgLayer r:embed="rId3">
                    <a14:imgEffect>
                      <a14:backgroundRemoval t="926" b="96667" l="8916" r="95435">
                        <a14:foregroundMark x1="16476" y1="20741" x2="16476" y2="20741"/>
                        <a14:foregroundMark x1="25036" y1="32222" x2="25036" y2="32222"/>
                        <a14:foregroundMark x1="46291" y1="41759" x2="46291" y2="41759"/>
                        <a14:foregroundMark x1="56134" y1="35278" x2="56134" y2="35278"/>
                        <a14:foregroundMark x1="63338" y1="32963" x2="63338" y2="32963"/>
                        <a14:foregroundMark x1="65264" y1="32407" x2="65264" y2="32407"/>
                        <a14:foregroundMark x1="76819" y1="41296" x2="76819" y2="41296"/>
                        <a14:foregroundMark x1="83381" y1="61111" x2="83381" y2="61111"/>
                        <a14:foregroundMark x1="82026" y1="65370" x2="82026" y2="65370"/>
                        <a14:foregroundMark x1="79815" y1="76481" x2="79815" y2="76481"/>
                        <a14:foregroundMark x1="73680" y1="88704" x2="73680" y2="88704"/>
                        <a14:foregroundMark x1="74679" y1="90463" x2="74679" y2="90463"/>
                        <a14:foregroundMark x1="75892" y1="90648" x2="75892" y2="90648"/>
                        <a14:foregroundMark x1="77104" y1="90648" x2="77104" y2="90648"/>
                        <a14:foregroundMark x1="80813" y1="88148" x2="80813" y2="88148"/>
                        <a14:foregroundMark x1="83524" y1="88519" x2="83524" y2="88519"/>
                        <a14:foregroundMark x1="81455" y1="91019" x2="81455" y2="91019"/>
                        <a14:foregroundMark x1="49857" y1="92037" x2="49857" y2="92037"/>
                        <a14:foregroundMark x1="19330" y1="91852" x2="19330" y2="91852"/>
                        <a14:foregroundMark x1="29815" y1="71389" x2="29815" y2="71389"/>
                        <a14:foregroundMark x1="28602" y1="70278" x2="28602" y2="70278"/>
                        <a14:foregroundMark x1="17118" y1="91019" x2="17118" y2="91019"/>
                        <a14:foregroundMark x1="19472" y1="89537" x2="19472" y2="89537"/>
                        <a14:foregroundMark x1="48217" y1="90093" x2="48217" y2="90093"/>
                        <a14:foregroundMark x1="50143" y1="90093" x2="50143" y2="90093"/>
                        <a14:foregroundMark x1="29101" y1="32222" x2="29101" y2="32222"/>
                        <a14:foregroundMark x1="40014" y1="30278" x2="40014" y2="30278"/>
                        <a14:foregroundMark x1="28174" y1="30278" x2="28174" y2="30278"/>
                        <a14:foregroundMark x1="39729" y1="32222" x2="39729" y2="32222"/>
                        <a14:foregroundMark x1="59486" y1="32407" x2="59486" y2="32407"/>
                        <a14:foregroundMark x1="60913" y1="29444" x2="60913" y2="29444"/>
                        <a14:foregroundMark x1="80813" y1="32222" x2="80813" y2="32222"/>
                        <a14:foregroundMark x1="81170" y1="29444" x2="81170" y2="29444"/>
                        <a14:foregroundMark x1="81883" y1="93981" x2="81883" y2="93981"/>
                        <a14:foregroundMark x1="80813" y1="92963" x2="80813" y2="92963"/>
                        <a14:foregroundMark x1="76534" y1="94352" x2="76534" y2="94352"/>
                        <a14:foregroundMark x1="64836" y1="94907" x2="64836" y2="94907"/>
                        <a14:foregroundMark x1="54636" y1="92222" x2="54636" y2="92222"/>
                        <a14:foregroundMark x1="56134" y1="92222" x2="56134" y2="92222"/>
                        <a14:foregroundMark x1="53138" y1="93796" x2="53138" y2="93796"/>
                        <a14:foregroundMark x1="42225" y1="93426" x2="42225" y2="93426"/>
                        <a14:foregroundMark x1="47004" y1="92963" x2="47004" y2="92963"/>
                        <a14:foregroundMark x1="34879" y1="95926" x2="34879" y2="95926"/>
                        <a14:foregroundMark x1="23395" y1="94537" x2="23395" y2="94537"/>
                        <a14:foregroundMark x1="10556" y1="95370" x2="10556" y2="95370"/>
                        <a14:foregroundMark x1="13053" y1="95741" x2="13053" y2="95741"/>
                        <a14:foregroundMark x1="15621" y1="95556" x2="15621" y2="95556"/>
                        <a14:foregroundMark x1="12197" y1="93148" x2="12197" y2="93148"/>
                        <a14:foregroundMark x1="14265" y1="93611" x2="14265" y2="93611"/>
                        <a14:foregroundMark x1="10842" y1="93426" x2="10842" y2="93426"/>
                        <a14:foregroundMark x1="11840" y1="91204" x2="11840" y2="91204"/>
                        <a14:foregroundMark x1="24750" y1="90278" x2="24750" y2="90278"/>
                        <a14:foregroundMark x1="24322" y1="87963" x2="24322" y2="87963"/>
                        <a14:foregroundMark x1="25820" y1="88704" x2="25820" y2="88704"/>
                        <a14:foregroundMark x1="21755" y1="85185" x2="21755" y2="85185"/>
                        <a14:foregroundMark x1="20114" y1="82500" x2="20114" y2="82500"/>
                        <a14:foregroundMark x1="17546" y1="80000" x2="17546" y2="80000"/>
                        <a14:foregroundMark x1="13338" y1="77500" x2="13338" y2="77500"/>
                        <a14:foregroundMark x1="12197" y1="72407" x2="12197" y2="72407"/>
                        <a14:foregroundMark x1="12482" y1="82130" x2="12482" y2="82130"/>
                        <a14:foregroundMark x1="15478" y1="82500" x2="15478" y2="82500"/>
                        <a14:foregroundMark x1="13053" y1="72778" x2="13053" y2="72778"/>
                        <a14:foregroundMark x1="14408" y1="65833" x2="14408" y2="65833"/>
                        <a14:foregroundMark x1="15906" y1="62500" x2="15906" y2="62500"/>
                        <a14:foregroundMark x1="17974" y1="62500" x2="17974" y2="62500"/>
                        <a14:foregroundMark x1="19472" y1="56296" x2="19472" y2="56296"/>
                        <a14:foregroundMark x1="20542" y1="54352" x2="20542" y2="54352"/>
                        <a14:foregroundMark x1="19971" y1="60370" x2="19971" y2="60370"/>
                        <a14:foregroundMark x1="90157" y1="88148" x2="85164" y2="59167"/>
                        <a14:foregroundMark x1="93295" y1="89074" x2="93153" y2="40185"/>
                        <a14:foregroundMark x1="23110" y1="31389" x2="23110" y2="31389"/>
                        <a14:foregroundMark x1="21113" y1="26204" x2="21113" y2="26204"/>
                        <a14:foregroundMark x1="19971" y1="23426" x2="19971" y2="23426"/>
                        <a14:foregroundMark x1="20399" y1="19815" x2="10200" y2="37870"/>
                        <a14:foregroundMark x1="10200" y1="39167" x2="9629" y2="95093"/>
                        <a14:foregroundMark x1="18188" y1="10278" x2="18188" y2="10278"/>
                        <a14:foregroundMark x1="19686" y1="10278" x2="19686" y2="10278"/>
                        <a14:foregroundMark x1="29529" y1="29630" x2="29529" y2="29630"/>
                        <a14:foregroundMark x1="30456" y1="31204" x2="30456" y2="31204"/>
                        <a14:foregroundMark x1="38802" y1="29907" x2="38802" y2="29907"/>
                        <a14:foregroundMark x1="48502" y1="30463" x2="48502" y2="30463"/>
                        <a14:foregroundMark x1="61270" y1="32037" x2="61270" y2="32037"/>
                        <a14:foregroundMark x1="59486" y1="29907" x2="59486" y2="29907"/>
                        <a14:foregroundMark x1="82525" y1="30833" x2="82525" y2="30833"/>
                        <a14:foregroundMark x1="92368" y1="38796" x2="76391" y2="17407"/>
                        <a14:foregroundMark x1="34736" y1="20370" x2="83809" y2="23056"/>
                        <a14:foregroundMark x1="34593" y1="14352" x2="56491" y2="15463"/>
                        <a14:foregroundMark x1="58559" y1="14537" x2="87732" y2="17037"/>
                        <a14:foregroundMark x1="91797" y1="11574" x2="91940" y2="35463"/>
                        <a14:foregroundMark x1="37447" y1="10093" x2="92368" y2="9630"/>
                        <a14:foregroundMark x1="9772" y1="5000" x2="94294" y2="5000"/>
                        <a14:foregroundMark x1="90870" y1="926" x2="91013" y2="3796"/>
                        <a14:foregroundMark x1="94437" y1="6944" x2="94936" y2="95926"/>
                        <a14:foregroundMark x1="28745" y1="72778" x2="28745" y2="72778"/>
                        <a14:foregroundMark x1="18759" y1="8889" x2="18759" y2="8889"/>
                        <a14:foregroundMark x1="27746" y1="72037" x2="27746" y2="72037"/>
                        <a14:foregroundMark x1="13980" y1="55926" x2="87732" y2="61944"/>
                        <a14:foregroundMark x1="16476" y1="39537" x2="86662" y2="38981"/>
                        <a14:foregroundMark x1="24465" y1="18426" x2="23823" y2="85648"/>
                        <a14:foregroundMark x1="75749" y1="10648" x2="85663" y2="88148"/>
                        <a14:backgroundMark x1="18902" y1="3241" x2="90157" y2="3426"/>
                      </a14:backgroundRemoval>
                    </a14:imgEffect>
                  </a14:imgLayer>
                </a14:imgProps>
              </a:ext>
              <a:ext uri="{28A0092B-C50C-407E-A947-70E740481C1C}">
                <a14:useLocalDpi xmlns:a14="http://schemas.microsoft.com/office/drawing/2010/main" val="0"/>
              </a:ext>
            </a:extLst>
          </a:blip>
          <a:srcRect l="9178" t="-1791" r="4488" b="2926"/>
          <a:stretch/>
        </p:blipFill>
        <p:spPr>
          <a:xfrm>
            <a:off x="2088776" y="995082"/>
            <a:ext cx="4774520" cy="4013016"/>
          </a:xfrm>
        </p:spPr>
      </p:pic>
      <p:sp>
        <p:nvSpPr>
          <p:cNvPr id="10" name="Title 1">
            <a:extLst>
              <a:ext uri="{FF2B5EF4-FFF2-40B4-BE49-F238E27FC236}">
                <a16:creationId xmlns:a16="http://schemas.microsoft.com/office/drawing/2014/main" id="{BF634826-020F-46D0-8FE7-C9AE393F1864}"/>
              </a:ext>
            </a:extLst>
          </p:cNvPr>
          <p:cNvSpPr txBox="1">
            <a:spLocks/>
          </p:cNvSpPr>
          <p:nvPr/>
        </p:nvSpPr>
        <p:spPr>
          <a:xfrm>
            <a:off x="609600" y="342900"/>
            <a:ext cx="7924800" cy="1219199"/>
          </a:xfrm>
          <a:prstGeom prst="rect">
            <a:avLst/>
          </a:prstGeom>
        </p:spPr>
        <p:txBody>
          <a:bodyPr vert="horz" lIns="91440" tIns="45720" rIns="91440" bIns="45720" rtlCol="0" anchor="t">
            <a:normAutofit/>
          </a:bodyPr>
          <a:lstStyle>
            <a:defPPr>
              <a:defRPr lang="en-US"/>
            </a:defPPr>
            <a:lvl1pPr defTabSz="914400">
              <a:lnSpc>
                <a:spcPct val="90000"/>
              </a:lnSpc>
              <a:spcBef>
                <a:spcPct val="0"/>
              </a:spcBef>
              <a:buNone/>
              <a:defRPr sz="4000">
                <a:latin typeface="+mj-lt"/>
                <a:ea typeface="+mj-ea"/>
                <a:cs typeface="+mj-cs"/>
              </a:defRPr>
            </a:lvl1pPr>
          </a:lstStyle>
          <a:p>
            <a:r>
              <a:rPr lang="en-US" dirty="0"/>
              <a:t>Network Graphs Continued</a:t>
            </a:r>
          </a:p>
        </p:txBody>
      </p:sp>
      <p:sp>
        <p:nvSpPr>
          <p:cNvPr id="7" name="Content Placeholder 2">
            <a:extLst>
              <a:ext uri="{FF2B5EF4-FFF2-40B4-BE49-F238E27FC236}">
                <a16:creationId xmlns:a16="http://schemas.microsoft.com/office/drawing/2014/main" id="{16AC8D41-F846-421F-B635-E3ED621841C4}"/>
              </a:ext>
            </a:extLst>
          </p:cNvPr>
          <p:cNvSpPr txBox="1">
            <a:spLocks/>
          </p:cNvSpPr>
          <p:nvPr/>
        </p:nvSpPr>
        <p:spPr>
          <a:xfrm>
            <a:off x="609600" y="5162843"/>
            <a:ext cx="7924800" cy="135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457200">
              <a:lnSpc>
                <a:spcPct val="100000"/>
              </a:lnSpc>
              <a:spcBef>
                <a:spcPts val="0"/>
              </a:spcBef>
            </a:pPr>
            <a:r>
              <a:rPr lang="en-US" sz="1100" dirty="0">
                <a:solidFill>
                  <a:prstClr val="black"/>
                </a:solidFill>
              </a:rPr>
              <a:t>This represents the network with each community represented as a single node</a:t>
            </a:r>
          </a:p>
          <a:p>
            <a:pPr algn="just" defTabSz="457200">
              <a:lnSpc>
                <a:spcPct val="100000"/>
              </a:lnSpc>
              <a:spcBef>
                <a:spcPts val="0"/>
              </a:spcBef>
            </a:pPr>
            <a:r>
              <a:rPr lang="en-US" sz="1100" dirty="0">
                <a:solidFill>
                  <a:prstClr val="black"/>
                </a:solidFill>
              </a:rPr>
              <a:t>Three types of communities are observed:- </a:t>
            </a:r>
          </a:p>
          <a:p>
            <a:pPr lvl="1" algn="just" defTabSz="457200">
              <a:lnSpc>
                <a:spcPct val="100000"/>
              </a:lnSpc>
              <a:spcBef>
                <a:spcPts val="0"/>
              </a:spcBef>
              <a:buFont typeface="Symbol" panose="05050102010706020507" pitchFamily="18" charset="2"/>
              <a:buChar char=""/>
            </a:pPr>
            <a:r>
              <a:rPr lang="en-US" sz="1100" dirty="0">
                <a:solidFill>
                  <a:prstClr val="black"/>
                </a:solidFill>
              </a:rPr>
              <a:t>Communities with outgoing edges only (blue)</a:t>
            </a:r>
          </a:p>
          <a:p>
            <a:pPr lvl="1" algn="just" defTabSz="457200">
              <a:lnSpc>
                <a:spcPct val="100000"/>
              </a:lnSpc>
              <a:spcBef>
                <a:spcPts val="0"/>
              </a:spcBef>
              <a:buFont typeface="Symbol" panose="05050102010706020507" pitchFamily="18" charset="2"/>
              <a:buChar char=""/>
            </a:pPr>
            <a:r>
              <a:rPr lang="en-US" sz="1100" dirty="0">
                <a:solidFill>
                  <a:prstClr val="black"/>
                </a:solidFill>
              </a:rPr>
              <a:t>Communities with incoming edges only ( green)</a:t>
            </a:r>
          </a:p>
          <a:p>
            <a:pPr lvl="1" algn="just" defTabSz="457200">
              <a:lnSpc>
                <a:spcPct val="100000"/>
              </a:lnSpc>
              <a:spcBef>
                <a:spcPts val="0"/>
              </a:spcBef>
              <a:buFont typeface="Symbol" panose="05050102010706020507" pitchFamily="18" charset="2"/>
              <a:buChar char=""/>
            </a:pPr>
            <a:r>
              <a:rPr lang="en-US" sz="1100" dirty="0">
                <a:solidFill>
                  <a:prstClr val="black"/>
                </a:solidFill>
              </a:rPr>
              <a:t>Communities with a large number of incoming and outgoing edges (black)</a:t>
            </a:r>
          </a:p>
          <a:p>
            <a:pPr algn="just" defTabSz="457200">
              <a:lnSpc>
                <a:spcPct val="100000"/>
              </a:lnSpc>
              <a:spcBef>
                <a:spcPts val="0"/>
              </a:spcBef>
            </a:pPr>
            <a:r>
              <a:rPr lang="en-US" sz="1100" dirty="0">
                <a:solidFill>
                  <a:prstClr val="black"/>
                </a:solidFill>
              </a:rPr>
              <a:t>The communities highlighted in blue and green exhibit such a behavior because they have very few nodes in them (&lt;10)</a:t>
            </a:r>
          </a:p>
          <a:p>
            <a:pPr algn="just"/>
            <a:endParaRPr lang="en-US" sz="1100" dirty="0"/>
          </a:p>
        </p:txBody>
      </p:sp>
    </p:spTree>
    <p:extLst>
      <p:ext uri="{BB962C8B-B14F-4D97-AF65-F5344CB8AC3E}">
        <p14:creationId xmlns:p14="http://schemas.microsoft.com/office/powerpoint/2010/main" val="2020701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1274</TotalTime>
  <Words>1215</Words>
  <Application>Microsoft Office PowerPoint</Application>
  <PresentationFormat>On-screen Show (4:3)</PresentationFormat>
  <Paragraphs>141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Wingdings</vt:lpstr>
      <vt:lpstr>Office Theme</vt:lpstr>
      <vt:lpstr>PowerPoint Presentation</vt:lpstr>
      <vt:lpstr>Background and motivation</vt:lpstr>
      <vt:lpstr>Objective</vt:lpstr>
      <vt:lpstr>Data description</vt:lpstr>
      <vt:lpstr>Network Statistics</vt:lpstr>
      <vt:lpstr>PowerPoint Presentation</vt:lpstr>
      <vt:lpstr>Network Graphs</vt:lpstr>
      <vt:lpstr>PowerPoint Presentation</vt:lpstr>
      <vt:lpstr>PowerPoint Presentation</vt:lpstr>
      <vt:lpstr>Analyzing individual communities -2</vt:lpstr>
      <vt:lpstr>PowerPoint Presentation</vt:lpstr>
      <vt:lpstr>Appendix</vt:lpstr>
      <vt:lpstr>Preliminary findings</vt:lpstr>
      <vt:lpstr>Preliminary findings continued</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Abhilash Reddy Chennreddy Nachiket Kore Srujan Kadanur Viswanath</dc:title>
  <dc:creator>srujan kadnur</dc:creator>
  <cp:lastModifiedBy>srujan kadnur</cp:lastModifiedBy>
  <cp:revision>100</cp:revision>
  <dcterms:created xsi:type="dcterms:W3CDTF">2017-11-29T04:47:37Z</dcterms:created>
  <dcterms:modified xsi:type="dcterms:W3CDTF">2017-11-30T20:20:39Z</dcterms:modified>
</cp:coreProperties>
</file>