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rujankumar656/SECURE-DATA-HIDING-IN-IMAGES-USING-STEGANOGRAPHY-.git" TargetMode="External"/><Relationship Id="rId2" Type="http://schemas.openxmlformats.org/officeDocument/2006/relationships/hyperlink" Target="https://github.com/codewithshek/IBM-Intern-Secure-Data-Hiding-in-Im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t>SECURE DATA HIDING IN IMAGES USING STEGANOGRAPHY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GUNDA SRUJAN KUMAR</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Geethanjali</a:t>
            </a:r>
            <a:r>
              <a:rPr lang="en-US" sz="2000" b="1" dirty="0">
                <a:solidFill>
                  <a:schemeClr val="accent1">
                    <a:lumMod val="75000"/>
                  </a:schemeClr>
                </a:solidFill>
                <a:latin typeface="Arial"/>
                <a:cs typeface="Arial"/>
              </a:rPr>
              <a:t> College of Engineering &amp; Technology ( Information Technology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40017"/>
            <a:ext cx="11029615" cy="4673324"/>
          </a:xfrm>
        </p:spPr>
        <p:txBody>
          <a:bodyPr/>
          <a:lstStyle/>
          <a:p>
            <a:pPr marL="0" indent="0">
              <a:buNone/>
            </a:pPr>
            <a:r>
              <a:rPr lang="en-US" dirty="0"/>
              <a:t>✅ Implement multi-language support.</a:t>
            </a:r>
          </a:p>
          <a:p>
            <a:pPr marL="0" indent="0">
              <a:buNone/>
            </a:pPr>
            <a:r>
              <a:rPr lang="en-US" dirty="0"/>
              <a:t>✅ Add advanced encryption algorithms for enhanced security.</a:t>
            </a:r>
          </a:p>
          <a:p>
            <a:pPr marL="0" indent="0">
              <a:buNone/>
            </a:pPr>
            <a:r>
              <a:rPr lang="en-US" dirty="0"/>
              <a:t>✅ Develop a mobile application for on-the-go encryption and decryption.</a:t>
            </a:r>
          </a:p>
          <a:p>
            <a:pPr marL="0" indent="0">
              <a:buNone/>
            </a:pPr>
            <a:r>
              <a:rPr lang="en-US" dirty="0"/>
              <a:t>✅ Integrate cloud storage options for secure data backup and retrieval.</a:t>
            </a:r>
          </a:p>
          <a:p>
            <a:pPr marL="0" indent="0">
              <a:buNone/>
            </a:pPr>
            <a:r>
              <a:rPr lang="en-US" dirty="0"/>
              <a:t>✅ Enhance user interface for a more intuitive and seamless experience.</a:t>
            </a:r>
          </a:p>
          <a:p>
            <a:pPr marL="0" indent="0">
              <a:buNone/>
            </a:pPr>
            <a:r>
              <a:rPr lang="en-US" dirty="0"/>
              <a:t>✅ Implement real-time collaboration features for team-based encryption and decryption tasks.</a:t>
            </a:r>
          </a:p>
          <a:p>
            <a:pPr marL="0" indent="0">
              <a:buNone/>
            </a:pPr>
            <a:r>
              <a:rPr lang="en-US" dirty="0"/>
              <a:t>✅ Add support for various image formats to increase compatibility and flexibility.</a:t>
            </a:r>
          </a:p>
          <a:p>
            <a:pPr marL="0" indent="0">
              <a:buNone/>
            </a:pPr>
            <a:r>
              <a:rPr lang="en-US" dirty="0"/>
              <a:t>✅ Develop a browser extension for quick and easy access to encryption and decryption tools.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With the increasing need for secure communication, traditional encryption methods often attract attention, making confidential data vulnerable to interception. This project addresses the challenge of securely hiding sensitive messages within images using steganography, ensuring covert data transmission without arousing suspicion. The goal is to develop a user-friendly system that enables encrypted message embedding and retrieval while maintaining image integrity.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8565" y="702156"/>
            <a:ext cx="11613485" cy="7019444"/>
          </a:xfrm>
        </p:spPr>
        <p:txBody>
          <a:bodyPr vert="horz" lIns="91440" tIns="45720" rIns="91440" bIns="45720" rtlCol="0" anchor="ctr">
            <a:noAutofit/>
          </a:bodyPr>
          <a:lstStyle/>
          <a:p>
            <a:pPr marL="0" indent="0">
              <a:buNone/>
            </a:pPr>
            <a:r>
              <a:rPr lang="en-IN" sz="1600" b="1" dirty="0">
                <a:solidFill>
                  <a:schemeClr val="accent1">
                    <a:lumMod val="75000"/>
                  </a:schemeClr>
                </a:solidFill>
              </a:rPr>
              <a:t>LIBRARIES :</a:t>
            </a:r>
          </a:p>
          <a:p>
            <a:pPr marL="0" indent="0">
              <a:buNone/>
            </a:pPr>
            <a:r>
              <a:rPr lang="en-IN" sz="1400" b="1" dirty="0">
                <a:solidFill>
                  <a:schemeClr val="accent1">
                    <a:lumMod val="75000"/>
                  </a:schemeClr>
                </a:solidFill>
              </a:rPr>
              <a:t>Frontend</a:t>
            </a:r>
          </a:p>
          <a:p>
            <a:pPr marL="0" indent="0">
              <a:buNone/>
            </a:pPr>
            <a:r>
              <a:rPr lang="en-IN" sz="1400" b="1" dirty="0"/>
              <a:t>HTML</a:t>
            </a:r>
            <a:r>
              <a:rPr lang="en-IN" sz="1400" dirty="0"/>
              <a:t>: </a:t>
            </a:r>
            <a:r>
              <a:rPr lang="en-US" sz="1400" dirty="0"/>
              <a:t>HTML5, CSS3, JavaScript – Used for structuring and designing the web interface, ensuring a user-friendly and responsive layout.</a:t>
            </a:r>
          </a:p>
          <a:p>
            <a:pPr marL="0" indent="0">
              <a:buNone/>
            </a:pPr>
            <a:r>
              <a:rPr lang="en-US" sz="1400" b="1" dirty="0"/>
              <a:t>Bootstrap (Optional) </a:t>
            </a:r>
            <a:r>
              <a:rPr lang="en-US" sz="1400" dirty="0"/>
              <a:t>– Can be used for modern styling and responsive design to enhance user experience.</a:t>
            </a:r>
            <a:endParaRPr lang="en-IN" sz="1400" dirty="0"/>
          </a:p>
          <a:p>
            <a:pPr marL="0" indent="0">
              <a:buNone/>
            </a:pPr>
            <a:r>
              <a:rPr lang="en-IN" sz="1400" b="1" dirty="0">
                <a:solidFill>
                  <a:schemeClr val="accent1">
                    <a:lumMod val="75000"/>
                  </a:schemeClr>
                </a:solidFill>
              </a:rPr>
              <a:t>Backend</a:t>
            </a:r>
          </a:p>
          <a:p>
            <a:pPr marL="0" indent="0">
              <a:buNone/>
            </a:pPr>
            <a:r>
              <a:rPr lang="en-IN" sz="1400" b="1" dirty="0"/>
              <a:t>Python</a:t>
            </a:r>
            <a:r>
              <a:rPr lang="en-IN" sz="1400" dirty="0"/>
              <a:t>: High-level programming language used for server-side logic.</a:t>
            </a:r>
          </a:p>
          <a:p>
            <a:pPr marL="0" indent="0">
              <a:buNone/>
            </a:pPr>
            <a:r>
              <a:rPr lang="en-IN" sz="1400" b="1" dirty="0"/>
              <a:t>Flask</a:t>
            </a:r>
            <a:r>
              <a:rPr lang="en-IN" sz="1400" dirty="0"/>
              <a:t>: Lightweight WSGI web application framework for Python, used to build the backend server.</a:t>
            </a:r>
          </a:p>
          <a:p>
            <a:pPr marL="0" indent="0">
              <a:buNone/>
            </a:pPr>
            <a:r>
              <a:rPr lang="en-US" sz="1400" b="1" dirty="0"/>
              <a:t>OpenCV (Open Source Computer Vision Library) </a:t>
            </a:r>
            <a:r>
              <a:rPr lang="en-US" sz="1400" dirty="0"/>
              <a:t>– Used for image processing, allowing message embedding and extraction.</a:t>
            </a:r>
          </a:p>
          <a:p>
            <a:pPr marL="0" indent="0">
              <a:buNone/>
            </a:pPr>
            <a:r>
              <a:rPr lang="en-US" sz="1400" b="1" dirty="0"/>
              <a:t>NumPy </a:t>
            </a:r>
            <a:r>
              <a:rPr lang="en-US" sz="1400" dirty="0"/>
              <a:t>– Helps with numerical computations and efficient handling of image pixel values.</a:t>
            </a:r>
          </a:p>
          <a:p>
            <a:pPr marL="0" indent="0">
              <a:buNone/>
            </a:pPr>
            <a:br>
              <a:rPr lang="en-IN" sz="1400" dirty="0"/>
            </a:br>
            <a:r>
              <a:rPr lang="en-IN" sz="1600" b="1" dirty="0">
                <a:solidFill>
                  <a:schemeClr val="accent1">
                    <a:lumMod val="75000"/>
                  </a:schemeClr>
                </a:solidFill>
              </a:rPr>
              <a:t>PLATFORMS</a:t>
            </a:r>
            <a:r>
              <a:rPr lang="en-IN" sz="1400" b="1" dirty="0">
                <a:solidFill>
                  <a:schemeClr val="accent1">
                    <a:lumMod val="75000"/>
                  </a:schemeClr>
                </a:solidFill>
              </a:rPr>
              <a:t> :</a:t>
            </a:r>
          </a:p>
          <a:p>
            <a:pPr marL="0" indent="0">
              <a:buNone/>
            </a:pPr>
            <a:r>
              <a:rPr lang="en-IN" sz="1400" b="1" dirty="0">
                <a:solidFill>
                  <a:schemeClr val="tx1"/>
                </a:solidFill>
              </a:rPr>
              <a:t>VS CODE</a:t>
            </a:r>
          </a:p>
          <a:p>
            <a:pPr marL="0" indent="0">
              <a:buNone/>
            </a:pPr>
            <a:r>
              <a:rPr lang="en-IN" sz="1400" b="1" dirty="0">
                <a:solidFill>
                  <a:schemeClr val="tx1"/>
                </a:solidFill>
              </a:rPr>
              <a:t>GITHUB</a:t>
            </a:r>
          </a:p>
          <a:p>
            <a:pPr marL="0" indent="0">
              <a:buNone/>
            </a:pPr>
            <a:endParaRPr lang="en-IN" sz="1400" b="1" dirty="0">
              <a:solidFill>
                <a:schemeClr val="accent1">
                  <a:lumMod val="75000"/>
                </a:schemeClr>
              </a:solidFill>
            </a:endParaRPr>
          </a:p>
          <a:p>
            <a:pPr marL="0" indent="0">
              <a:buNone/>
            </a:pPr>
            <a:endParaRPr lang="en-IN" sz="1400" b="1" dirty="0">
              <a:solidFill>
                <a:schemeClr val="accent1">
                  <a:lumMod val="75000"/>
                </a:schemeClr>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432603"/>
          </a:xfrm>
        </p:spPr>
        <p:txBody>
          <a:bodyPr>
            <a:normAutofit/>
          </a:bodyPr>
          <a:lstStyle/>
          <a:p>
            <a:pPr marL="0" indent="0">
              <a:buNone/>
            </a:pPr>
            <a:r>
              <a:rPr lang="en-IN" sz="2600" b="1" dirty="0">
                <a:solidFill>
                  <a:schemeClr val="accent2"/>
                </a:solidFill>
              </a:rPr>
              <a:t>Unique features</a:t>
            </a:r>
            <a:br>
              <a:rPr lang="en-IN" sz="1800" b="1" dirty="0">
                <a:solidFill>
                  <a:srgbClr val="0F0F0F"/>
                </a:solidFill>
              </a:rPr>
            </a:br>
            <a:r>
              <a:rPr lang="en-US" sz="1800" dirty="0">
                <a:effectLst/>
              </a:rPr>
              <a:t>What makes this project stand out from other projects are its unique features and robust technology stack:</a:t>
            </a:r>
          </a:p>
          <a:p>
            <a:r>
              <a:rPr lang="en-US" sz="1800" b="1" dirty="0">
                <a:effectLst/>
              </a:rPr>
              <a:t>Secure Data Hiding with Steganography: </a:t>
            </a:r>
            <a:r>
              <a:rPr lang="en-US" sz="1800" dirty="0">
                <a:effectLst/>
              </a:rPr>
              <a:t>This</a:t>
            </a:r>
            <a:r>
              <a:rPr lang="en-US" sz="1800" b="1" dirty="0">
                <a:effectLst/>
              </a:rPr>
              <a:t> </a:t>
            </a:r>
            <a:r>
              <a:rPr lang="en-US" sz="1800" dirty="0">
                <a:effectLst/>
              </a:rPr>
              <a:t>project ensures secure communication by embedding secret messages within images, making it undetectable to the human eye. It adds an extra layer of security using passcode-based encryption</a:t>
            </a:r>
          </a:p>
          <a:p>
            <a:r>
              <a:rPr lang="en-US" sz="1800" b="1" dirty="0">
                <a:effectLst/>
              </a:rPr>
              <a:t>User-Friendly &amp; Responsive Interface:</a:t>
            </a:r>
            <a:r>
              <a:rPr lang="en-US" sz="1800" dirty="0">
                <a:effectLst/>
              </a:rPr>
              <a:t> The application features a clean, modern UI with intuitive navigation, allowing users to easily encrypt and decrypt messages within images</a:t>
            </a:r>
          </a:p>
          <a:p>
            <a:r>
              <a:rPr lang="en-US" sz="1800" b="1" dirty="0">
                <a:effectLst/>
              </a:rPr>
              <a:t>Fast &amp; Efficient Processing: </a:t>
            </a:r>
            <a:r>
              <a:rPr lang="en-US" sz="1800" dirty="0">
                <a:effectLst/>
              </a:rPr>
              <a:t>Utilizing OpenCV and NumPy for optimized image processing, the encryption and decryption process is swift, ensuring minimal delay while maintaining high accuracy and security.</a:t>
            </a:r>
          </a:p>
          <a:p>
            <a:r>
              <a:rPr lang="en-US" sz="1800" b="1" dirty="0">
                <a:solidFill>
                  <a:srgbClr val="0F0F0F"/>
                </a:solidFill>
              </a:rPr>
              <a:t>Cross-Platform Compatibility: </a:t>
            </a:r>
            <a:r>
              <a:rPr lang="en-US" sz="1800" dirty="0">
                <a:solidFill>
                  <a:srgbClr val="0F0F0F"/>
                </a:solidFill>
              </a:rPr>
              <a:t>The application supports multiple image formats (PNG, JPG, BMP, TIFF) and runs seamlessly on different operating systems and devices, ensuring accessibility for a wide range of users.</a:t>
            </a:r>
          </a:p>
          <a:p>
            <a:endParaRPr lang="en-US" sz="1800" dirty="0">
              <a:solidFill>
                <a:srgbClr val="0F0F0F"/>
              </a:solidFill>
            </a:endParaRPr>
          </a:p>
          <a:p>
            <a:pPr marL="0" indent="0">
              <a:buNone/>
            </a:pP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967304"/>
            <a:ext cx="11029615" cy="6134100"/>
          </a:xfrm>
        </p:spPr>
        <p:txBody>
          <a:bodyPr>
            <a:noAutofit/>
          </a:bodyPr>
          <a:lstStyle/>
          <a:p>
            <a:pPr>
              <a:buFont typeface="Arial" panose="020B0604020202020204" pitchFamily="34" charset="0"/>
              <a:buChar char="•"/>
            </a:pPr>
            <a:r>
              <a:rPr lang="en-US" sz="1800" b="1" dirty="0">
                <a:effectLst/>
              </a:rPr>
              <a:t>Media and Journalism:</a:t>
            </a:r>
            <a:r>
              <a:rPr lang="en-US" sz="1800" b="1" dirty="0"/>
              <a:t> </a:t>
            </a:r>
            <a:r>
              <a:rPr lang="en-US" sz="1800" dirty="0"/>
              <a:t>Journalists needing to protect sensitive information.</a:t>
            </a:r>
          </a:p>
          <a:p>
            <a:pPr>
              <a:buFont typeface="Arial" panose="020B0604020202020204" pitchFamily="34" charset="0"/>
              <a:buChar char="•"/>
            </a:pPr>
            <a:r>
              <a:rPr lang="en-US" sz="1800" b="1" dirty="0">
                <a:effectLst/>
              </a:rPr>
              <a:t>Corporate and Business:</a:t>
            </a:r>
            <a:r>
              <a:rPr lang="en-US" sz="1800" b="1" dirty="0"/>
              <a:t> </a:t>
            </a:r>
            <a:r>
              <a:rPr lang="en-US" sz="1800" dirty="0"/>
              <a:t>Corporate employees sharing confidential business data.</a:t>
            </a:r>
          </a:p>
          <a:p>
            <a:pPr>
              <a:buFont typeface="Arial" panose="020B0604020202020204" pitchFamily="34" charset="0"/>
              <a:buChar char="•"/>
            </a:pPr>
            <a:r>
              <a:rPr lang="en-US" sz="1800" b="1" dirty="0">
                <a:effectLst/>
              </a:rPr>
              <a:t>Government and Law Enforcement:</a:t>
            </a:r>
            <a:r>
              <a:rPr lang="en-US" sz="1800" b="1" dirty="0"/>
              <a:t> </a:t>
            </a:r>
            <a:r>
              <a:rPr lang="en-US" sz="1800" dirty="0"/>
              <a:t>Government officials handling classified information.</a:t>
            </a:r>
          </a:p>
          <a:p>
            <a:pPr>
              <a:buFont typeface="Arial" panose="020B0604020202020204" pitchFamily="34" charset="0"/>
              <a:buChar char="•"/>
            </a:pPr>
            <a:r>
              <a:rPr lang="en-US" sz="1800" b="1" dirty="0">
                <a:effectLst/>
              </a:rPr>
              <a:t>Healthcare:</a:t>
            </a:r>
            <a:r>
              <a:rPr lang="en-US" sz="1800" b="1" dirty="0"/>
              <a:t> </a:t>
            </a:r>
            <a:r>
              <a:rPr lang="en-US" sz="1800" dirty="0"/>
              <a:t>Healthcare professionals safeguarding patient records.</a:t>
            </a:r>
          </a:p>
          <a:p>
            <a:pPr>
              <a:buFont typeface="Arial" panose="020B0604020202020204" pitchFamily="34" charset="0"/>
              <a:buChar char="•"/>
            </a:pPr>
            <a:r>
              <a:rPr lang="en-US" sz="1800" b="1" dirty="0">
                <a:effectLst/>
              </a:rPr>
              <a:t>Legal:</a:t>
            </a:r>
            <a:r>
              <a:rPr lang="en-US" sz="1800" b="1" dirty="0"/>
              <a:t> </a:t>
            </a:r>
            <a:r>
              <a:rPr lang="en-US" sz="1800" dirty="0"/>
              <a:t>Legal professionals protecting client confidentiality.</a:t>
            </a:r>
          </a:p>
          <a:p>
            <a:pPr>
              <a:buFont typeface="Arial" panose="020B0604020202020204" pitchFamily="34" charset="0"/>
              <a:buChar char="•"/>
            </a:pPr>
            <a:r>
              <a:rPr lang="en-US" sz="1800" b="1" dirty="0">
                <a:effectLst/>
              </a:rPr>
              <a:t>Education: </a:t>
            </a:r>
            <a:r>
              <a:rPr lang="en-US" sz="1800" dirty="0"/>
              <a:t>Researchers and academics working with sensitive information.</a:t>
            </a:r>
          </a:p>
          <a:p>
            <a:pPr>
              <a:buFont typeface="Arial" panose="020B0604020202020204" pitchFamily="34" charset="0"/>
              <a:buChar char="•"/>
            </a:pPr>
            <a:r>
              <a:rPr lang="en-US" sz="1800" b="1" dirty="0">
                <a:effectLst/>
              </a:rPr>
              <a:t>Financial Institutions:</a:t>
            </a:r>
            <a:r>
              <a:rPr lang="en-US" sz="1800" b="1" dirty="0"/>
              <a:t> </a:t>
            </a:r>
            <a:r>
              <a:rPr lang="en-US" sz="1800" dirty="0"/>
              <a:t>Financial institutions accessing secure communications.</a:t>
            </a:r>
          </a:p>
          <a:p>
            <a:pPr>
              <a:buFont typeface="Arial" panose="020B0604020202020204" pitchFamily="34" charset="0"/>
              <a:buChar char="•"/>
            </a:pPr>
            <a:r>
              <a:rPr lang="en-US" sz="1800" b="1" dirty="0">
                <a:effectLst/>
              </a:rPr>
              <a:t>Non-Profit Organizations:</a:t>
            </a:r>
            <a:r>
              <a:rPr lang="en-US" sz="1800" b="1" dirty="0"/>
              <a:t> </a:t>
            </a:r>
            <a:r>
              <a:rPr lang="en-US" sz="1800" dirty="0"/>
              <a:t>Non-profit organizations protecting donor information.</a:t>
            </a:r>
          </a:p>
          <a:p>
            <a:pPr>
              <a:buFont typeface="Arial" panose="020B0604020202020204" pitchFamily="34" charset="0"/>
              <a:buChar char="•"/>
            </a:pPr>
            <a:r>
              <a:rPr lang="en-US" sz="1800" b="1" dirty="0">
                <a:effectLst/>
              </a:rPr>
              <a:t>IT and Cybersecurity:</a:t>
            </a:r>
            <a:r>
              <a:rPr lang="en-US" sz="1800" b="1" dirty="0"/>
              <a:t> </a:t>
            </a:r>
            <a:r>
              <a:rPr lang="en-US" sz="1800" dirty="0"/>
              <a:t>IT administrators ensuring data security within an organization.</a:t>
            </a:r>
          </a:p>
          <a:p>
            <a:pPr>
              <a:buFont typeface="Arial" panose="020B0604020202020204" pitchFamily="34" charset="0"/>
              <a:buChar char="•"/>
            </a:pPr>
            <a:r>
              <a:rPr lang="en-US" sz="1800" b="1" dirty="0">
                <a:effectLst/>
              </a:rPr>
              <a:t>Individuals:</a:t>
            </a:r>
            <a:r>
              <a:rPr lang="en-US" sz="1800" b="1" dirty="0"/>
              <a:t> </a:t>
            </a:r>
            <a:r>
              <a:rPr lang="en-US" sz="1800" dirty="0"/>
              <a:t>Individuals wanting to secure personal messages or data.</a:t>
            </a:r>
          </a:p>
          <a:p>
            <a:pPr marL="0" indent="0">
              <a:buNone/>
            </a:pPr>
            <a:br>
              <a:rPr lang="en-US" sz="1800" dirty="0"/>
            </a:br>
            <a:br>
              <a:rPr lang="en-US" sz="1800" dirty="0"/>
            </a:b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551958"/>
            <a:ext cx="11029616" cy="530296"/>
          </a:xfrm>
        </p:spPr>
        <p:txBody>
          <a:bodyPr/>
          <a:lstStyle/>
          <a:p>
            <a:r>
              <a:rPr lang="en-IN" dirty="0">
                <a:solidFill>
                  <a:schemeClr val="accent1"/>
                </a:solidFill>
              </a:rPr>
              <a:t>Results</a:t>
            </a:r>
          </a:p>
        </p:txBody>
      </p:sp>
      <p:sp>
        <p:nvSpPr>
          <p:cNvPr id="12" name="TextBox 11">
            <a:extLst>
              <a:ext uri="{FF2B5EF4-FFF2-40B4-BE49-F238E27FC236}">
                <a16:creationId xmlns:a16="http://schemas.microsoft.com/office/drawing/2014/main" id="{D98A039D-5543-DE12-35D4-82110636706C}"/>
              </a:ext>
            </a:extLst>
          </p:cNvPr>
          <p:cNvSpPr txBox="1"/>
          <p:nvPr/>
        </p:nvSpPr>
        <p:spPr>
          <a:xfrm>
            <a:off x="2773763" y="910914"/>
            <a:ext cx="810185" cy="369332"/>
          </a:xfrm>
          <a:prstGeom prst="rect">
            <a:avLst/>
          </a:prstGeom>
          <a:noFill/>
        </p:spPr>
        <p:txBody>
          <a:bodyPr wrap="square">
            <a:spAutoFit/>
          </a:bodyPr>
          <a:lstStyle/>
          <a:p>
            <a:r>
              <a:rPr lang="en-US" b="1" dirty="0">
                <a:solidFill>
                  <a:schemeClr val="accent1"/>
                </a:solidFill>
              </a:rPr>
              <a:t>CODE</a:t>
            </a:r>
          </a:p>
        </p:txBody>
      </p:sp>
      <p:sp>
        <p:nvSpPr>
          <p:cNvPr id="13" name="TextBox 12">
            <a:extLst>
              <a:ext uri="{FF2B5EF4-FFF2-40B4-BE49-F238E27FC236}">
                <a16:creationId xmlns:a16="http://schemas.microsoft.com/office/drawing/2014/main" id="{5D53EF47-2410-65BF-EF0E-81A562DFFBDF}"/>
              </a:ext>
            </a:extLst>
          </p:cNvPr>
          <p:cNvSpPr txBox="1"/>
          <p:nvPr/>
        </p:nvSpPr>
        <p:spPr>
          <a:xfrm>
            <a:off x="8445910" y="872409"/>
            <a:ext cx="3339554" cy="369332"/>
          </a:xfrm>
          <a:prstGeom prst="rect">
            <a:avLst/>
          </a:prstGeom>
          <a:noFill/>
        </p:spPr>
        <p:txBody>
          <a:bodyPr wrap="square">
            <a:spAutoFit/>
          </a:bodyPr>
          <a:lstStyle/>
          <a:p>
            <a:r>
              <a:rPr lang="en-US" b="1" dirty="0">
                <a:solidFill>
                  <a:schemeClr val="accent1"/>
                </a:solidFill>
              </a:rPr>
              <a:t>OUTPUT</a:t>
            </a:r>
          </a:p>
        </p:txBody>
      </p:sp>
      <p:pic>
        <p:nvPicPr>
          <p:cNvPr id="7" name="Content Placeholder 6">
            <a:extLst>
              <a:ext uri="{FF2B5EF4-FFF2-40B4-BE49-F238E27FC236}">
                <a16:creationId xmlns:a16="http://schemas.microsoft.com/office/drawing/2014/main" id="{75F802F8-F267-C22A-EFE4-A46D89E0890A}"/>
              </a:ext>
            </a:extLst>
          </p:cNvPr>
          <p:cNvPicPr>
            <a:picLocks noGrp="1" noChangeAspect="1"/>
          </p:cNvPicPr>
          <p:nvPr>
            <p:ph idx="1"/>
          </p:nvPr>
        </p:nvPicPr>
        <p:blipFill>
          <a:blip r:embed="rId2"/>
          <a:stretch>
            <a:fillRect/>
          </a:stretch>
        </p:blipFill>
        <p:spPr>
          <a:xfrm>
            <a:off x="522307" y="1280246"/>
            <a:ext cx="5313096" cy="3798408"/>
          </a:xfrm>
        </p:spPr>
      </p:pic>
      <p:pic>
        <p:nvPicPr>
          <p:cNvPr id="10" name="Picture 9">
            <a:extLst>
              <a:ext uri="{FF2B5EF4-FFF2-40B4-BE49-F238E27FC236}">
                <a16:creationId xmlns:a16="http://schemas.microsoft.com/office/drawing/2014/main" id="{24275D24-D8E7-7DB9-B8D5-4E91AB1EC5B2}"/>
              </a:ext>
            </a:extLst>
          </p:cNvPr>
          <p:cNvPicPr>
            <a:picLocks noChangeAspect="1"/>
          </p:cNvPicPr>
          <p:nvPr/>
        </p:nvPicPr>
        <p:blipFill>
          <a:blip r:embed="rId3"/>
          <a:stretch>
            <a:fillRect/>
          </a:stretch>
        </p:blipFill>
        <p:spPr>
          <a:xfrm>
            <a:off x="6629684" y="1241741"/>
            <a:ext cx="5313096" cy="3798407"/>
          </a:xfrm>
          <a:prstGeom prst="rect">
            <a:avLst/>
          </a:prstGeom>
        </p:spPr>
      </p:pic>
      <p:pic>
        <p:nvPicPr>
          <p:cNvPr id="14" name="Picture 13">
            <a:extLst>
              <a:ext uri="{FF2B5EF4-FFF2-40B4-BE49-F238E27FC236}">
                <a16:creationId xmlns:a16="http://schemas.microsoft.com/office/drawing/2014/main" id="{5CC188EB-968A-D358-0F2A-D399E73FDCBE}"/>
              </a:ext>
            </a:extLst>
          </p:cNvPr>
          <p:cNvPicPr>
            <a:picLocks noChangeAspect="1"/>
          </p:cNvPicPr>
          <p:nvPr/>
        </p:nvPicPr>
        <p:blipFill>
          <a:blip r:embed="rId4"/>
          <a:stretch>
            <a:fillRect/>
          </a:stretch>
        </p:blipFill>
        <p:spPr>
          <a:xfrm>
            <a:off x="5383336" y="3823118"/>
            <a:ext cx="3062574" cy="292181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603708"/>
            <a:ext cx="11029615" cy="3650583"/>
          </a:xfrm>
        </p:spPr>
        <p:txBody>
          <a:bodyPr>
            <a:normAutofit/>
          </a:bodyPr>
          <a:lstStyle/>
          <a:p>
            <a:pPr marL="0" indent="0">
              <a:lnSpc>
                <a:spcPct val="150000"/>
              </a:lnSpc>
              <a:buNone/>
            </a:pPr>
            <a:r>
              <a:rPr lang="en-US" sz="1800" dirty="0"/>
              <a:t>The </a:t>
            </a:r>
            <a:r>
              <a:rPr lang="en-US" sz="1800" b="1" dirty="0"/>
              <a:t>Steganography App</a:t>
            </a:r>
            <a:r>
              <a:rPr lang="en-US" sz="1800" dirty="0"/>
              <a:t> successfully demonstrates the concept of hiding secret messages within images using advanced encryption techniques. By integrating </a:t>
            </a:r>
            <a:r>
              <a:rPr lang="en-US" sz="1800" b="1" dirty="0"/>
              <a:t>Flask for the backend</a:t>
            </a:r>
            <a:r>
              <a:rPr lang="en-US" sz="1800" dirty="0"/>
              <a:t> and a </a:t>
            </a:r>
            <a:r>
              <a:rPr lang="en-US" sz="1800" b="1" dirty="0"/>
              <a:t>responsive frontend</a:t>
            </a:r>
            <a:r>
              <a:rPr lang="en-US" sz="1800" dirty="0"/>
              <a:t>, the project ensures a </a:t>
            </a:r>
            <a:r>
              <a:rPr lang="en-US" sz="1800" b="1" dirty="0"/>
              <a:t>user-friendly and secure</a:t>
            </a:r>
            <a:r>
              <a:rPr lang="en-US" sz="1800" dirty="0"/>
              <a:t> way to encode and decode hidden data. This application is valuable for individuals and organizations seeking </a:t>
            </a:r>
            <a:r>
              <a:rPr lang="en-US" sz="1800" b="1" dirty="0"/>
              <a:t>discreet and safe communication</a:t>
            </a:r>
            <a:r>
              <a:rPr lang="en-US" sz="1800" dirty="0"/>
              <a:t>. With its </a:t>
            </a:r>
            <a:r>
              <a:rPr lang="en-US" sz="1800" b="1" dirty="0"/>
              <a:t>enhanced security, easy usability, and real-world applications</a:t>
            </a:r>
            <a:r>
              <a:rPr lang="en-US" sz="1800" dirty="0"/>
              <a:t>, this project showcases the power of </a:t>
            </a:r>
            <a:r>
              <a:rPr lang="en-US" sz="1800" b="1" dirty="0"/>
              <a:t>steganography in modern digital security</a:t>
            </a:r>
            <a:r>
              <a:rPr lang="en-US" sz="1800" dirty="0"/>
              <a:t>.</a:t>
            </a:r>
            <a:endParaRPr lang="en-IN" sz="1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791368"/>
            <a:ext cx="11029615" cy="1637632"/>
          </a:xfrm>
        </p:spPr>
        <p:txBody>
          <a:bodyPr>
            <a:normAutofit/>
          </a:bodyPr>
          <a:lstStyle/>
          <a:p>
            <a:pPr marL="0" indent="0">
              <a:buNone/>
            </a:pPr>
            <a:r>
              <a:rPr lang="en-IN" sz="2000" b="1" dirty="0"/>
              <a:t>GitHub Repository URL</a:t>
            </a:r>
            <a:r>
              <a:rPr lang="en-IN" sz="2000" dirty="0">
                <a:hlinkClick r:id="rId2"/>
              </a:rPr>
              <a:t>:</a:t>
            </a:r>
            <a:r>
              <a:rPr lang="en-IN" sz="2000" dirty="0"/>
              <a:t> </a:t>
            </a:r>
            <a:r>
              <a:rPr lang="en-IN" sz="2000" dirty="0">
                <a:hlinkClick r:id="rId3"/>
              </a:rPr>
              <a:t>https://github.com/srujankumar656/SECURE-DATA-HIDING-IN-IMAGES-USING-STEGANOGRAPHY-.git</a:t>
            </a:r>
            <a:endParaRPr lang="en-IN" sz="20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174</TotalTime>
  <Words>689</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Srujan Kumar Gunda</cp:lastModifiedBy>
  <cp:revision>33</cp:revision>
  <dcterms:created xsi:type="dcterms:W3CDTF">2021-05-26T16:50:10Z</dcterms:created>
  <dcterms:modified xsi:type="dcterms:W3CDTF">2025-02-23T11:07:15Z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