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31/05/2025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31/05/2025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31/05/2025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31/05/2025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31/05/2025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rujankumaryallampalli/Loan-Approval-Classification.git"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a:br>
            <a:br>
              <a:rPr lang="en-US" sz="5100" b="1"/>
            </a:br>
            <a:r>
              <a:rPr lang="en-US" sz="3600" b="1"/>
              <a:t>Loan Approval Prediction Using Machine Learning</a:t>
            </a:r>
            <a:endParaRPr lang="en-US" sz="3600" dirty="0">
              <a:latin typeface="Aptos"/>
            </a:endParaRPr>
          </a:p>
          <a:p>
            <a:pPr algn="l"/>
            <a:endParaRPr lang="en-US" sz="5100" b="1" kern="1200"/>
          </a:p>
        </p:txBody>
      </p:sp>
      <p:sp>
        <p:nvSpPr>
          <p:cNvPr id="3" name="Subtitle 2"/>
          <p:cNvSpPr>
            <a:spLocks noGrp="1"/>
          </p:cNvSpPr>
          <p:nvPr>
            <p:ph type="subTitle" idx="1"/>
          </p:nvPr>
        </p:nvSpPr>
        <p:spPr>
          <a:xfrm>
            <a:off x="599609" y="3692520"/>
            <a:ext cx="4171994" cy="2386161"/>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a:t>Name: Srujan kumar</a:t>
            </a:r>
            <a:endParaRPr lang="en-US" sz="1600" cap="all" dirty="0"/>
          </a:p>
          <a:p>
            <a:pPr algn="l">
              <a:spcAft>
                <a:spcPts val="600"/>
              </a:spcAft>
            </a:pPr>
            <a:r>
              <a:rPr lang="en-US" sz="1600" b="1" cap="all" dirty="0"/>
              <a:t>College </a:t>
            </a:r>
            <a:r>
              <a:rPr lang="en-US" sz="1600" b="1" cap="all"/>
              <a:t>Name: guru nanak institute of technology</a:t>
            </a:r>
            <a:endParaRPr lang="en-US" sz="1600" b="1" cap="all" dirty="0"/>
          </a:p>
          <a:p>
            <a:pPr algn="l">
              <a:spcAft>
                <a:spcPts val="600"/>
              </a:spcAft>
            </a:pPr>
            <a:r>
              <a:rPr lang="en-US" sz="1600" b="1" cap="all"/>
              <a:t>Department: Ai &amp; ds</a:t>
            </a:r>
            <a:endParaRPr lang="en-US" sz="1600" b="1" cap="all" dirty="0"/>
          </a:p>
          <a:p>
            <a:pPr algn="l">
              <a:spcAft>
                <a:spcPts val="600"/>
              </a:spcAft>
            </a:pPr>
            <a:r>
              <a:rPr lang="en-US" sz="1600" b="1" cap="all" dirty="0"/>
              <a:t>Email </a:t>
            </a:r>
            <a:r>
              <a:rPr lang="en-US" sz="1600" b="1" cap="all"/>
              <a:t>ID: </a:t>
            </a:r>
            <a:r>
              <a:rPr lang="en-US" sz="1600" cap="all">
                <a:latin typeface="Segoe UI Variable Small" pitchFamily="2" charset="0"/>
              </a:rPr>
              <a:t>srujan7182@gmail.com </a:t>
            </a:r>
            <a:endParaRPr lang="en-US" sz="1600" cap="all" dirty="0"/>
          </a:p>
          <a:p>
            <a:pPr algn="l">
              <a:spcAft>
                <a:spcPts val="600"/>
              </a:spcAft>
            </a:pPr>
            <a:r>
              <a:rPr lang="en-US" sz="1600" b="1" cap="all" dirty="0"/>
              <a:t>AICTE Student </a:t>
            </a:r>
            <a:r>
              <a:rPr lang="en-US" sz="1600" b="1" cap="all"/>
              <a:t>ID: AINSI_120618</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3259FA-1590-112D-4B21-39E516A9C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891" y="557359"/>
            <a:ext cx="5107222" cy="552132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6676" y="2014249"/>
            <a:ext cx="10515600" cy="4251960"/>
          </a:xfrm>
        </p:spPr>
        <p:txBody>
          <a:bodyPr vert="horz" lIns="91440" tIns="45720" rIns="91440" bIns="45720" rtlCol="0" anchor="t">
            <a:normAutofit/>
          </a:bodyPr>
          <a:lstStyle/>
          <a:p>
            <a:pPr marL="0" indent="0">
              <a:buNone/>
            </a:pPr>
            <a:endParaRPr lang="en-IN" sz="2200">
              <a:latin typeface="Franklin Gothic Book"/>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Scikit-learn Documentation: </a:t>
            </a:r>
            <a:r>
              <a:rPr kumimoji="0" lang="en-US" altLang="en-US" sz="2400" b="0" i="0" u="none" strike="noStrike" cap="none" normalizeH="0" baseline="0">
                <a:ln>
                  <a:noFill/>
                </a:ln>
                <a:solidFill>
                  <a:schemeClr val="tx1"/>
                </a:solidFill>
                <a:effectLst/>
                <a:latin typeface="Arial" panose="020B0604020202020204" pitchFamily="34" charset="0"/>
                <a:hlinkClick r:id="rId2"/>
              </a:rPr>
              <a:t>https://scikit-learn.org</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Pandas Documentation: https://pandas.pydata.org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Kaggle Dataset: Loan Modeling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AICTE Internship Guidelines</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hlinkClick r:id="rId3"/>
              </a:rPr>
              <a:t>Link</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1388918" y="1374509"/>
            <a:ext cx="10512552" cy="316419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kern="1200">
                <a:solidFill>
                  <a:schemeClr val="tx1"/>
                </a:solidFill>
                <a:latin typeface="Monotype Corsiva" panose="03010101010201010101" pitchFamily="66" charset="0"/>
                <a:ea typeface="+mj-ea"/>
                <a:cs typeface="+mj-cs"/>
              </a:rPr>
              <a:t>Thank you</a:t>
            </a:r>
            <a:endParaRPr lang="en-US" sz="8000" kern="1200">
              <a:solidFill>
                <a:schemeClr val="tx1"/>
              </a:solidFill>
              <a:latin typeface="Monotype Corsiva" panose="03010101010201010101" pitchFamily="66" charset="0"/>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2055813"/>
            <a:ext cx="10515600" cy="4251960"/>
          </a:xfrm>
        </p:spPr>
        <p:txBody>
          <a:bodyPr vert="horz" lIns="91440" tIns="45720" rIns="91440" bIns="45720" rtlCol="0">
            <a:normAutofit/>
          </a:bodyPr>
          <a:lstStyle/>
          <a:p>
            <a:pPr>
              <a:spcBef>
                <a:spcPct val="20000"/>
              </a:spcBef>
              <a:spcAft>
                <a:spcPts val="600"/>
              </a:spcAft>
              <a:buFont typeface="Wingdings" panose="05000000000000000000" pitchFamily="2" charset="2"/>
              <a:buChar char="Ø"/>
            </a:pPr>
            <a:r>
              <a:rPr lang="en-US" sz="2200" b="1">
                <a:latin typeface="Arial"/>
                <a:cs typeface="Arial"/>
              </a:rPr>
              <a:t>Problem Statement </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Proposed System/Solution</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System Development Approach</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Algorithm &amp; Deployment  </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Result (Output Image)</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Conclusion</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Future Scope</a:t>
            </a:r>
            <a:endParaRPr lang="en-US" sz="2200">
              <a:latin typeface="Arial"/>
              <a:cs typeface="Arial"/>
            </a:endParaRPr>
          </a:p>
          <a:p>
            <a:pPr>
              <a:spcBef>
                <a:spcPct val="20000"/>
              </a:spcBef>
              <a:spcAft>
                <a:spcPts val="600"/>
              </a:spcAft>
              <a:buFont typeface="Wingdings" panose="05000000000000000000" pitchFamily="2" charset="2"/>
              <a:buChar char="Ø"/>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latin typeface="Franklin Gothic Book"/>
              </a:rPr>
              <a:t>In traditional banking systems, the loan approval process is often manual, time-consuming, and subject to human bias or inconsistency. Loan officers must evaluate multiple factors such as income, credit score, employment history, and past defaults — a task that can be prone to errors and delays, especially when handling large volumes of applications.</a:t>
            </a:r>
          </a:p>
          <a:p>
            <a:pPr marL="0" indent="0">
              <a:buNone/>
            </a:pPr>
            <a:r>
              <a:rPr lang="en-US" sz="2200">
                <a:latin typeface="Franklin Gothic Book"/>
              </a:rPr>
              <a:t>As financial institutions increasingly adopt digital systems, there is a strong demand for intelligent, data-driven tools that can assist in making accurate and consistent loan decisions.</a:t>
            </a:r>
          </a:p>
          <a:p>
            <a:pPr marL="0" indent="0">
              <a:buNone/>
            </a:pPr>
            <a:r>
              <a:rPr lang="en-US" sz="2200">
                <a:latin typeface="Franklin Gothic Book"/>
              </a:rPr>
              <a:t>This project aims to develop a machine learning-based model that predicts whether a loan should be approved or rejected based on historical applicant data. By automating this process, banks can improve efficiency, reduce processing time, and enhance the fairness and reliability of loan approvals.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295866"/>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751605"/>
            <a:ext cx="10515600" cy="5032163"/>
          </a:xfrm>
        </p:spPr>
        <p:txBody>
          <a:bodyPr vert="horz" lIns="91440" tIns="45720" rIns="91440" bIns="45720" rtlCol="0">
            <a:noAutofit/>
          </a:bodyPr>
          <a:lstStyle/>
          <a:p>
            <a:pPr marL="305435" indent="-305435">
              <a:spcBef>
                <a:spcPct val="20000"/>
              </a:spcBef>
              <a:spcAft>
                <a:spcPts val="600"/>
              </a:spcAft>
              <a:buFont typeface="Arial"/>
              <a:buChar char="•"/>
            </a:pPr>
            <a:r>
              <a:rPr lang="en-US" sz="1150" b="1">
                <a:latin typeface="Calibri"/>
                <a:ea typeface="Calibri"/>
                <a:cs typeface="Calibri"/>
              </a:rPr>
              <a:t>The proposed system aims to address the challenge of accurately predicting whether a loan application should be approved or rejected based on applicant data. This involves leveraging supervised machine learning techniques to analyze historical loan data and automate decision-making in financial institutions.The solution will consist of the following components:</a:t>
            </a:r>
            <a:endParaRPr lang="en-IN" sz="1150" b="1">
              <a:latin typeface="Calibri"/>
              <a:ea typeface="Calibri"/>
              <a:cs typeface="Calibri"/>
            </a:endParaRPr>
          </a:p>
          <a:p>
            <a:pPr marL="305435" indent="-305435">
              <a:spcBef>
                <a:spcPct val="20000"/>
              </a:spcBef>
              <a:spcAft>
                <a:spcPts val="600"/>
              </a:spcAft>
              <a:buFont typeface="Arial"/>
              <a:buChar char="•"/>
            </a:pPr>
            <a:r>
              <a:rPr lang="en-IN" sz="1150" b="1">
                <a:latin typeface="Calibri"/>
                <a:ea typeface="Calibri"/>
                <a:cs typeface="Calibri"/>
              </a:rPr>
              <a:t>Data Collection:</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Gather historical loan data containing information such as age, income, employment experience, loan amount, loan intent, credit score, and loan approval status.</a:t>
            </a:r>
          </a:p>
          <a:p>
            <a:pPr marL="495935" lvl="1" indent="-171450">
              <a:spcBef>
                <a:spcPct val="20000"/>
              </a:spcBef>
              <a:spcAft>
                <a:spcPts val="600"/>
              </a:spcAft>
            </a:pPr>
            <a:r>
              <a:rPr lang="en-US" sz="1150"/>
              <a:t>Ensure that the dataset includes both categorical and numerical attributes relevant to loan </a:t>
            </a:r>
            <a:r>
              <a:rPr lang="en-US" sz="1150">
                <a:latin typeface="Cambria" panose="02040503050406030204" pitchFamily="18" charset="0"/>
                <a:ea typeface="Cambria" panose="02040503050406030204" pitchFamily="18" charset="0"/>
              </a:rPr>
              <a:t>decisions</a:t>
            </a:r>
            <a:r>
              <a:rPr lang="en-US" sz="1150"/>
              <a:t>.</a:t>
            </a:r>
          </a:p>
          <a:p>
            <a:pPr marL="324485" lvl="1" indent="0">
              <a:spcBef>
                <a:spcPct val="20000"/>
              </a:spcBef>
              <a:spcAft>
                <a:spcPts val="600"/>
              </a:spcAft>
              <a:buNone/>
            </a:pPr>
            <a:r>
              <a:rPr lang="en-IN" sz="1150" b="1">
                <a:latin typeface="Calibri"/>
                <a:ea typeface="Calibri"/>
                <a:cs typeface="Calibri"/>
              </a:rPr>
              <a:t>Data Preprocessing:</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Detect and remove outliers using the Interquartile Range (IQR) method to improve model robustness</a:t>
            </a:r>
            <a:r>
              <a:rPr lang="en-IN" sz="1150">
                <a:latin typeface="Calibri"/>
                <a:ea typeface="Calibri"/>
                <a:cs typeface="Calibri"/>
              </a:rPr>
              <a:t>.</a:t>
            </a:r>
          </a:p>
          <a:p>
            <a:pPr marL="629920" lvl="1" indent="-305435">
              <a:spcBef>
                <a:spcPct val="20000"/>
              </a:spcBef>
              <a:spcAft>
                <a:spcPts val="600"/>
              </a:spcAft>
              <a:buFont typeface="Arial"/>
              <a:buChar char="•"/>
            </a:pPr>
            <a:r>
              <a:rPr lang="en-US" sz="1150">
                <a:latin typeface="Calibri"/>
                <a:ea typeface="Calibri"/>
                <a:cs typeface="Calibri"/>
              </a:rPr>
              <a:t>Encode categorical variables using Label Encoding to convert them into numeric form.</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Scale numerical features using MinMaxScaler to normalize the data and enhance model convergence.</a:t>
            </a:r>
            <a:endParaRPr lang="en-IN" sz="1150">
              <a:latin typeface="Calibri"/>
              <a:ea typeface="Calibri"/>
              <a:cs typeface="Calibri"/>
            </a:endParaRPr>
          </a:p>
          <a:p>
            <a:pPr marL="305435" indent="-305435">
              <a:spcBef>
                <a:spcPct val="20000"/>
              </a:spcBef>
              <a:spcAft>
                <a:spcPts val="600"/>
              </a:spcAft>
              <a:buFont typeface="Arial"/>
              <a:buChar char="•"/>
            </a:pPr>
            <a:r>
              <a:rPr lang="en-IN" sz="1150" b="1">
                <a:latin typeface="Calibri"/>
                <a:ea typeface="Calibri"/>
                <a:cs typeface="Calibri"/>
              </a:rPr>
              <a:t>Machine Learning Algorithm:</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Implement and compare machine learning classifiers such as Logistic Regression and Random Forest.</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Select Random Forest as the final model due to its higher accuracy and better generalization</a:t>
            </a:r>
            <a:endParaRPr lang="en-IN" sz="1150">
              <a:latin typeface="Calibri"/>
              <a:ea typeface="Calibri"/>
              <a:cs typeface="Calibri"/>
            </a:endParaRPr>
          </a:p>
          <a:p>
            <a:pPr marL="305435" indent="-305435">
              <a:spcBef>
                <a:spcPct val="20000"/>
              </a:spcBef>
              <a:spcAft>
                <a:spcPts val="600"/>
              </a:spcAft>
              <a:buFont typeface="Arial"/>
              <a:buChar char="•"/>
            </a:pPr>
            <a:r>
              <a:rPr lang="en-IN" sz="1150" b="1">
                <a:latin typeface="Calibri"/>
                <a:ea typeface="Calibri"/>
                <a:cs typeface="Calibri"/>
              </a:rPr>
              <a:t>Deployment:</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The solution is executed in Jupyter Notebook using Python.</a:t>
            </a:r>
            <a:endParaRPr lang="en-IN" sz="1150">
              <a:latin typeface="Calibri"/>
              <a:ea typeface="Calibri"/>
              <a:cs typeface="Calibri"/>
            </a:endParaRPr>
          </a:p>
          <a:p>
            <a:pPr marL="305435" indent="-305435">
              <a:spcBef>
                <a:spcPct val="20000"/>
              </a:spcBef>
              <a:spcAft>
                <a:spcPts val="600"/>
              </a:spcAft>
              <a:buFont typeface="Arial"/>
              <a:buChar char="•"/>
            </a:pPr>
            <a:r>
              <a:rPr lang="en-IN" sz="1150" b="1">
                <a:latin typeface="Calibri"/>
                <a:ea typeface="Calibri"/>
                <a:cs typeface="Calibri"/>
              </a:rPr>
              <a:t>Evaluation:</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Evaluate model performance using classification metrics such as: </a:t>
            </a:r>
            <a:r>
              <a:rPr lang="en-IN" sz="1150"/>
              <a:t>Accuracy, Precision, Recall, F1 Score.</a:t>
            </a:r>
            <a:endParaRPr lang="en-IN" sz="1150">
              <a:latin typeface="Calibri"/>
              <a:ea typeface="Calibri"/>
              <a:cs typeface="Calibri"/>
            </a:endParaRPr>
          </a:p>
          <a:p>
            <a:pPr marL="629920" lvl="1" indent="-305435">
              <a:spcBef>
                <a:spcPct val="20000"/>
              </a:spcBef>
              <a:spcAft>
                <a:spcPts val="600"/>
              </a:spcAft>
              <a:buFont typeface="Arial"/>
              <a:buChar char="•"/>
            </a:pPr>
            <a:r>
              <a:rPr lang="en-US" sz="1150">
                <a:latin typeface="Calibri"/>
                <a:ea typeface="Calibri"/>
                <a:cs typeface="Calibri"/>
              </a:rPr>
              <a:t>Random Forest achieved an accuracy of 92.08% and an F1 Score of 0.87, outperforming Logistic Regression.</a:t>
            </a:r>
            <a:endParaRPr lang="en-IN" sz="1150">
              <a:latin typeface="Calibri"/>
              <a:ea typeface="Calibri"/>
              <a:cs typeface="Calibri"/>
            </a:endParaRPr>
          </a:p>
          <a:p>
            <a:pPr marL="324485" lvl="1" indent="0">
              <a:spcBef>
                <a:spcPct val="20000"/>
              </a:spcBef>
              <a:spcAft>
                <a:spcPts val="600"/>
              </a:spcAft>
              <a:buNone/>
            </a:pPr>
            <a:r>
              <a:rPr lang="en-IN" sz="1150" b="1">
                <a:latin typeface="Franklin Gothic Book"/>
              </a:rPr>
              <a:t>Result: </a:t>
            </a:r>
            <a:r>
              <a:rPr lang="en-US" sz="1150">
                <a:latin typeface="Franklin Gothic Book"/>
              </a:rPr>
              <a:t>The Random Forest classifier successfully predicted loan approval status with high accuracy. The model demonstrated its potential to automate loan approval decisions, reduce manual workload, and ensure fair and fast processing. </a:t>
            </a:r>
            <a:endParaRPr lang="en-GB" sz="115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3"/>
            <a:ext cx="10515600" cy="4563491"/>
          </a:xfrm>
        </p:spPr>
        <p:txBody>
          <a:bodyPr vert="horz" lIns="91440" tIns="45720" rIns="91440" bIns="45720" rtlCol="0">
            <a:noAutofit/>
          </a:bodyPr>
          <a:lstStyle/>
          <a:p>
            <a:pPr marL="0" indent="0">
              <a:spcBef>
                <a:spcPct val="20000"/>
              </a:spcBef>
              <a:spcAft>
                <a:spcPts val="600"/>
              </a:spcAft>
              <a:buNone/>
            </a:pPr>
            <a:r>
              <a:rPr lang="en-IN" sz="1500" b="1">
                <a:latin typeface="Franklin Gothic Book"/>
              </a:rPr>
              <a:t>Technologies and Tools Used:</a:t>
            </a:r>
          </a:p>
          <a:p>
            <a:pPr>
              <a:spcBef>
                <a:spcPct val="20000"/>
              </a:spcBef>
              <a:spcAft>
                <a:spcPts val="600"/>
              </a:spcAft>
              <a:buFont typeface="Courier New" panose="02070309020205020404" pitchFamily="49" charset="0"/>
              <a:buChar char="o"/>
            </a:pPr>
            <a:r>
              <a:rPr lang="en-IN" sz="1500">
                <a:latin typeface="Franklin Gothic Book"/>
              </a:rPr>
              <a:t>Python (programming language)</a:t>
            </a:r>
          </a:p>
          <a:p>
            <a:pPr>
              <a:spcBef>
                <a:spcPct val="20000"/>
              </a:spcBef>
              <a:spcAft>
                <a:spcPts val="600"/>
              </a:spcAft>
              <a:buFont typeface="Courier New" panose="02070309020205020404" pitchFamily="49" charset="0"/>
              <a:buChar char="o"/>
            </a:pPr>
            <a:r>
              <a:rPr lang="en-IN" sz="1500">
                <a:latin typeface="Franklin Gothic Book"/>
              </a:rPr>
              <a:t>Jupyter Notebook (for development)</a:t>
            </a:r>
          </a:p>
          <a:p>
            <a:pPr>
              <a:spcBef>
                <a:spcPct val="20000"/>
              </a:spcBef>
              <a:spcAft>
                <a:spcPts val="600"/>
              </a:spcAft>
              <a:buFont typeface="Courier New" panose="02070309020205020404" pitchFamily="49" charset="0"/>
              <a:buChar char="o"/>
            </a:pPr>
            <a:r>
              <a:rPr lang="en-IN" sz="1500">
                <a:latin typeface="Franklin Gothic Book"/>
              </a:rPr>
              <a:t>Pandas, NumPy (data handling)</a:t>
            </a:r>
          </a:p>
          <a:p>
            <a:pPr>
              <a:spcBef>
                <a:spcPct val="20000"/>
              </a:spcBef>
              <a:spcAft>
                <a:spcPts val="600"/>
              </a:spcAft>
              <a:buFont typeface="Courier New" panose="02070309020205020404" pitchFamily="49" charset="0"/>
              <a:buChar char="o"/>
            </a:pPr>
            <a:r>
              <a:rPr lang="en-IN" sz="1500">
                <a:latin typeface="Franklin Gothic Book"/>
              </a:rPr>
              <a:t>Matplotlib, Seaborn (visualization)</a:t>
            </a:r>
          </a:p>
          <a:p>
            <a:pPr>
              <a:spcBef>
                <a:spcPct val="20000"/>
              </a:spcBef>
              <a:spcAft>
                <a:spcPts val="600"/>
              </a:spcAft>
              <a:buFont typeface="Courier New" panose="02070309020205020404" pitchFamily="49" charset="0"/>
              <a:buChar char="o"/>
            </a:pPr>
            <a:r>
              <a:rPr lang="en-IN" sz="1500">
                <a:latin typeface="Franklin Gothic Book"/>
              </a:rPr>
              <a:t>Scikit-learn (machine learning)</a:t>
            </a:r>
          </a:p>
          <a:p>
            <a:pPr marL="0" indent="0">
              <a:spcBef>
                <a:spcPct val="20000"/>
              </a:spcBef>
              <a:spcAft>
                <a:spcPts val="600"/>
              </a:spcAft>
              <a:buNone/>
            </a:pPr>
            <a:r>
              <a:rPr lang="en-IN" sz="1500" b="1">
                <a:latin typeface="Franklin Gothic Book"/>
              </a:rPr>
              <a:t>Workflow:</a:t>
            </a:r>
          </a:p>
          <a:p>
            <a:pPr>
              <a:spcBef>
                <a:spcPct val="20000"/>
              </a:spcBef>
              <a:spcAft>
                <a:spcPts val="600"/>
              </a:spcAft>
              <a:buFont typeface="Courier New" panose="02070309020205020404" pitchFamily="49" charset="0"/>
              <a:buChar char="o"/>
            </a:pPr>
            <a:r>
              <a:rPr lang="en-IN" sz="1500">
                <a:latin typeface="Franklin Gothic Book"/>
              </a:rPr>
              <a:t>Data loading and exploration</a:t>
            </a:r>
          </a:p>
          <a:p>
            <a:pPr>
              <a:spcBef>
                <a:spcPct val="20000"/>
              </a:spcBef>
              <a:spcAft>
                <a:spcPts val="600"/>
              </a:spcAft>
              <a:buFont typeface="Courier New" panose="02070309020205020404" pitchFamily="49" charset="0"/>
              <a:buChar char="o"/>
            </a:pPr>
            <a:r>
              <a:rPr lang="en-IN" sz="1500">
                <a:latin typeface="Franklin Gothic Book"/>
              </a:rPr>
              <a:t>Data cleaning and preprocessing</a:t>
            </a:r>
          </a:p>
          <a:p>
            <a:pPr>
              <a:spcBef>
                <a:spcPct val="20000"/>
              </a:spcBef>
              <a:spcAft>
                <a:spcPts val="600"/>
              </a:spcAft>
              <a:buFont typeface="Courier New" panose="02070309020205020404" pitchFamily="49" charset="0"/>
              <a:buChar char="o"/>
            </a:pPr>
            <a:r>
              <a:rPr lang="en-IN" sz="1500">
                <a:latin typeface="Franklin Gothic Book"/>
              </a:rPr>
              <a:t>Label encoding for categorical data</a:t>
            </a:r>
          </a:p>
          <a:p>
            <a:pPr>
              <a:spcBef>
                <a:spcPct val="20000"/>
              </a:spcBef>
              <a:spcAft>
                <a:spcPts val="600"/>
              </a:spcAft>
              <a:buFont typeface="Courier New" panose="02070309020205020404" pitchFamily="49" charset="0"/>
              <a:buChar char="o"/>
            </a:pPr>
            <a:r>
              <a:rPr lang="en-IN" sz="1500">
                <a:latin typeface="Franklin Gothic Book"/>
              </a:rPr>
              <a:t>Outlier detection and removal using IQR</a:t>
            </a:r>
          </a:p>
          <a:p>
            <a:pPr>
              <a:spcBef>
                <a:spcPct val="20000"/>
              </a:spcBef>
              <a:spcAft>
                <a:spcPts val="600"/>
              </a:spcAft>
              <a:buFont typeface="Courier New" panose="02070309020205020404" pitchFamily="49" charset="0"/>
              <a:buChar char="o"/>
            </a:pPr>
            <a:r>
              <a:rPr lang="en-IN" sz="1500">
                <a:latin typeface="Franklin Gothic Book"/>
              </a:rPr>
              <a:t>Feature scaling using MinMaxScaler and StandardScaler</a:t>
            </a:r>
          </a:p>
          <a:p>
            <a:pPr>
              <a:spcBef>
                <a:spcPct val="20000"/>
              </a:spcBef>
              <a:spcAft>
                <a:spcPts val="600"/>
              </a:spcAft>
              <a:buFont typeface="Courier New" panose="02070309020205020404" pitchFamily="49" charset="0"/>
              <a:buChar char="o"/>
            </a:pPr>
            <a:r>
              <a:rPr lang="en-IN" sz="1500">
                <a:latin typeface="Franklin Gothic Book"/>
              </a:rPr>
              <a:t>Model building using Logistic Regression and Random Forest</a:t>
            </a:r>
          </a:p>
          <a:p>
            <a:pPr>
              <a:spcBef>
                <a:spcPct val="20000"/>
              </a:spcBef>
              <a:spcAft>
                <a:spcPts val="600"/>
              </a:spcAft>
              <a:buFont typeface="Courier New" panose="02070309020205020404" pitchFamily="49" charset="0"/>
              <a:buChar char="o"/>
            </a:pPr>
            <a:r>
              <a:rPr lang="en-IN" sz="1500">
                <a:latin typeface="Franklin Gothic Book"/>
              </a:rPr>
              <a:t>Evaluation and comparison</a:t>
            </a:r>
            <a:endParaRPr lang="en-GB" sz="15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3"/>
            <a:ext cx="10515600" cy="4563492"/>
          </a:xfrm>
        </p:spPr>
        <p:txBody>
          <a:bodyPr vert="horz" lIns="91440" tIns="45720" rIns="91440" bIns="45720" rtlCol="0">
            <a:normAutofit/>
          </a:bodyPr>
          <a:lstStyle/>
          <a:p>
            <a:pPr>
              <a:spcBef>
                <a:spcPct val="20000"/>
              </a:spcBef>
              <a:spcAft>
                <a:spcPts val="600"/>
              </a:spcAft>
              <a:buFont typeface="Wingdings" panose="05000000000000000000" pitchFamily="2" charset="2"/>
              <a:buChar char="q"/>
            </a:pPr>
            <a:r>
              <a:rPr lang="en-IN" sz="1600" b="1">
                <a:latin typeface="Franklin Gothic Book"/>
              </a:rPr>
              <a:t>Algorithm Selection:</a:t>
            </a:r>
            <a:endParaRPr lang="en-IN" sz="1600">
              <a:latin typeface="Franklin Gothic Book"/>
            </a:endParaRPr>
          </a:p>
          <a:p>
            <a:pPr marL="629920" lvl="1" indent="-305435">
              <a:spcBef>
                <a:spcPct val="20000"/>
              </a:spcBef>
              <a:spcAft>
                <a:spcPts val="600"/>
              </a:spcAft>
              <a:buFont typeface="Arial"/>
              <a:buChar char="•"/>
            </a:pPr>
            <a:r>
              <a:rPr lang="en-IN" sz="1600" b="1">
                <a:latin typeface="Franklin Gothic Book"/>
              </a:rPr>
              <a:t>L</a:t>
            </a:r>
            <a:r>
              <a:rPr lang="en-US" sz="1600" b="1">
                <a:latin typeface="Franklin Gothic Book"/>
              </a:rPr>
              <a:t>ogistic Regression</a:t>
            </a:r>
            <a:r>
              <a:rPr lang="en-US" sz="1600">
                <a:latin typeface="Franklin Gothic Book"/>
              </a:rPr>
              <a:t>: A baseline classifier to learn the linear decision boundary.</a:t>
            </a:r>
          </a:p>
          <a:p>
            <a:pPr marL="629920" lvl="1" indent="-305435">
              <a:spcBef>
                <a:spcPct val="20000"/>
              </a:spcBef>
              <a:spcAft>
                <a:spcPts val="600"/>
              </a:spcAft>
              <a:buFont typeface="Arial"/>
              <a:buChar char="•"/>
            </a:pPr>
            <a:r>
              <a:rPr lang="en-US" sz="1600" b="1">
                <a:latin typeface="Franklin Gothic Book"/>
              </a:rPr>
              <a:t>Random Forest Classifier</a:t>
            </a:r>
            <a:r>
              <a:rPr lang="en-US" sz="1600">
                <a:latin typeface="Franklin Gothic Book"/>
              </a:rPr>
              <a:t>: An ensemble learning method for better accuracy and reduced overfitting.</a:t>
            </a:r>
            <a:endParaRPr lang="en-IN" sz="1600">
              <a:latin typeface="Franklin Gothic Book"/>
            </a:endParaRPr>
          </a:p>
          <a:p>
            <a:pPr>
              <a:spcBef>
                <a:spcPct val="20000"/>
              </a:spcBef>
              <a:spcAft>
                <a:spcPts val="600"/>
              </a:spcAft>
              <a:buFont typeface="Wingdings" panose="05000000000000000000" pitchFamily="2" charset="2"/>
              <a:buChar char="q"/>
            </a:pPr>
            <a:r>
              <a:rPr lang="en-IN" sz="1600" b="1">
                <a:latin typeface="Franklin Gothic Book"/>
              </a:rPr>
              <a:t>Data Input : </a:t>
            </a:r>
            <a:r>
              <a:rPr lang="en-IN" sz="1600">
                <a:latin typeface="Franklin Gothic Book"/>
              </a:rPr>
              <a:t>'person_age', 'person_income', 'person_emp_exp', 'loan_amnt', 'loan_int_rate', 'loan_percent_income', 'cb_person_cred_hist_length', 'credit_score', 'loan_status'], ['person_gender', 'person_education', 'person_home_ownership','loan_intent',  'previous_loan_defaults_on_file’.</a:t>
            </a:r>
          </a:p>
          <a:p>
            <a:pPr>
              <a:spcBef>
                <a:spcPct val="20000"/>
              </a:spcBef>
              <a:spcAft>
                <a:spcPts val="600"/>
              </a:spcAft>
              <a:buFont typeface="Wingdings" panose="05000000000000000000" pitchFamily="2" charset="2"/>
              <a:buChar char="q"/>
            </a:pPr>
            <a:r>
              <a:rPr lang="en-IN" sz="1600" b="1">
                <a:latin typeface="Franklin Gothic Book"/>
              </a:rPr>
              <a:t>Training Process:</a:t>
            </a:r>
            <a:endParaRPr lang="en-IN" sz="1600">
              <a:latin typeface="Franklin Gothic Book"/>
            </a:endParaRPr>
          </a:p>
          <a:p>
            <a:pPr marL="629920" lvl="1" indent="-305435">
              <a:spcBef>
                <a:spcPct val="20000"/>
              </a:spcBef>
              <a:spcAft>
                <a:spcPts val="600"/>
              </a:spcAft>
              <a:buFont typeface="Arial"/>
              <a:buChar char="•"/>
            </a:pPr>
            <a:r>
              <a:rPr lang="en-US" sz="1600">
                <a:latin typeface="Franklin Gothic Book"/>
              </a:rPr>
              <a:t>The dataset was preprocessed by handling missing values, encoding categorical data, removing outliers using IQR, and scaling numeric features.</a:t>
            </a:r>
          </a:p>
          <a:p>
            <a:pPr marL="629920" lvl="1" indent="-305435">
              <a:spcBef>
                <a:spcPct val="20000"/>
              </a:spcBef>
              <a:spcAft>
                <a:spcPts val="600"/>
              </a:spcAft>
              <a:buFont typeface="Arial"/>
              <a:buChar char="•"/>
            </a:pPr>
            <a:r>
              <a:rPr lang="en-US" sz="1600">
                <a:latin typeface="Franklin Gothic Book"/>
              </a:rPr>
              <a:t>Both Logistic Regression and Random Forest were trained using Scikit-Learn</a:t>
            </a:r>
            <a:r>
              <a:rPr lang="en-IN" sz="1600">
                <a:latin typeface="Franklin Gothic Book"/>
              </a:rPr>
              <a:t> and </a:t>
            </a:r>
          </a:p>
          <a:p>
            <a:pPr>
              <a:spcBef>
                <a:spcPct val="20000"/>
              </a:spcBef>
              <a:spcAft>
                <a:spcPts val="600"/>
              </a:spcAft>
              <a:buFont typeface="Wingdings" panose="05000000000000000000" pitchFamily="2" charset="2"/>
              <a:buChar char="q"/>
            </a:pPr>
            <a:r>
              <a:rPr lang="en-IN" sz="1600" b="1">
                <a:latin typeface="Franklin Gothic Book"/>
              </a:rPr>
              <a:t>Prediction Process:</a:t>
            </a:r>
            <a:endParaRPr lang="en-IN" sz="1600">
              <a:latin typeface="Franklin Gothic Book"/>
            </a:endParaRPr>
          </a:p>
          <a:p>
            <a:pPr marL="629920" lvl="1" indent="-305435">
              <a:spcBef>
                <a:spcPct val="20000"/>
              </a:spcBef>
              <a:spcAft>
                <a:spcPts val="600"/>
              </a:spcAft>
              <a:buFont typeface="Arial"/>
              <a:buChar char="•"/>
            </a:pPr>
            <a:r>
              <a:rPr lang="en-US" sz="1600">
                <a:latin typeface="Franklin Gothic Book"/>
              </a:rPr>
              <a:t>The model takes a new applicant’s details as input and predicts a binary outcome:</a:t>
            </a:r>
            <a:r>
              <a:rPr lang="en-IN" sz="1600">
                <a:latin typeface="Franklin Gothic Book"/>
              </a:rPr>
              <a:t> 1-(Loan Approved), 0- Loan Rejected.</a:t>
            </a:r>
          </a:p>
          <a:p>
            <a:pPr marL="629920" lvl="1" indent="-305435">
              <a:spcBef>
                <a:spcPct val="20000"/>
              </a:spcBef>
              <a:spcAft>
                <a:spcPts val="600"/>
              </a:spcAft>
              <a:buFont typeface="Arial"/>
              <a:buChar char="•"/>
            </a:pPr>
            <a:r>
              <a:rPr lang="en-US" sz="1600">
                <a:latin typeface="Franklin Gothic Book"/>
              </a:rPr>
              <a:t>The model evaluates patterns based on historical data and identifies whether the new application fits the approval profile</a:t>
            </a:r>
            <a:r>
              <a:rPr lang="en-IN" sz="1600">
                <a:latin typeface="Franklin Gothic Book"/>
              </a:rPr>
              <a:t>.</a:t>
            </a:r>
            <a:endParaRPr lang="en-GB" sz="160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0" y="1929384"/>
            <a:ext cx="12192000" cy="4928616"/>
          </a:xfrm>
        </p:spPr>
        <p:txBody>
          <a:bodyPr vert="horz" lIns="91440" tIns="45720" rIns="91440" bIns="45720" rtlCol="0">
            <a:normAutofit/>
          </a:bodyPr>
          <a:lstStyle/>
          <a:p>
            <a:pPr marL="0" indent="0">
              <a:buNone/>
            </a:pPr>
            <a:r>
              <a:rPr lang="en-US" sz="2200" b="1">
                <a:latin typeface="Franklin Gothic Book"/>
              </a:rPr>
              <a:t>Visual Results Included</a:t>
            </a:r>
            <a:r>
              <a:rPr lang="en-US" sz="2200">
                <a:latin typeface="Franklin Gothic Book"/>
              </a:rPr>
              <a:t>:Confusion Matrix of Random Forest, Classification Report.</a:t>
            </a:r>
            <a:endParaRPr lang="en-US" sz="2200"/>
          </a:p>
        </p:txBody>
      </p:sp>
      <p:pic>
        <p:nvPicPr>
          <p:cNvPr id="11" name="Picture 10" descr="Confusion Matrix.png"/>
          <p:cNvPicPr>
            <a:picLocks noChangeAspect="1"/>
          </p:cNvPicPr>
          <p:nvPr/>
        </p:nvPicPr>
        <p:blipFill>
          <a:blip r:embed="rId2"/>
          <a:stretch>
            <a:fillRect/>
          </a:stretch>
        </p:blipFill>
        <p:spPr>
          <a:xfrm>
            <a:off x="3048" y="2335929"/>
            <a:ext cx="4891070" cy="4459275"/>
          </a:xfrm>
          <a:prstGeom prst="rect">
            <a:avLst/>
          </a:prstGeom>
        </p:spPr>
      </p:pic>
      <p:pic>
        <p:nvPicPr>
          <p:cNvPr id="5" name="Picture 4">
            <a:extLst>
              <a:ext uri="{FF2B5EF4-FFF2-40B4-BE49-F238E27FC236}">
                <a16:creationId xmlns:a16="http://schemas.microsoft.com/office/drawing/2014/main" id="{196981C1-99F4-41C1-8466-47B93B5138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118" y="2512126"/>
            <a:ext cx="7200900" cy="4106883"/>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Wingdings" panose="05000000000000000000" pitchFamily="2" charset="2"/>
              <a:buChar char="Ø"/>
            </a:pPr>
            <a:endParaRPr lang="en-US" sz="2200">
              <a:latin typeface="Franklin Gothic Book"/>
            </a:endParaRPr>
          </a:p>
          <a:p>
            <a:pPr>
              <a:buFont typeface="Wingdings" panose="05000000000000000000" pitchFamily="2" charset="2"/>
              <a:buChar char="Ø"/>
            </a:pPr>
            <a:r>
              <a:rPr lang="en-US" sz="2200">
                <a:latin typeface="Franklin Gothic Book"/>
              </a:rPr>
              <a:t>The proposed machine learning model accurately predicts loan approval status using key applicant data.</a:t>
            </a:r>
          </a:p>
          <a:p>
            <a:pPr>
              <a:buFont typeface="Wingdings" panose="05000000000000000000" pitchFamily="2" charset="2"/>
              <a:buChar char="Ø"/>
            </a:pPr>
            <a:r>
              <a:rPr lang="en-US" sz="2200">
                <a:latin typeface="Franklin Gothic Book"/>
              </a:rPr>
              <a:t> With proper preprocessing and the use of Random Forest, the system achieved high performance — 92.08% accuracy and a strong F1 score of 0.87.</a:t>
            </a:r>
          </a:p>
          <a:p>
            <a:pPr>
              <a:buFont typeface="Wingdings" panose="05000000000000000000" pitchFamily="2" charset="2"/>
              <a:buChar char="Ø"/>
            </a:pPr>
            <a:r>
              <a:rPr lang="en-US" sz="2200">
                <a:latin typeface="Franklin Gothic Book"/>
              </a:rPr>
              <a:t>Key challenges included handling class imbalance and outliers in numeric data. These were addressed using encoding, scaling, and IQR-based filtering.</a:t>
            </a:r>
          </a:p>
          <a:p>
            <a:pPr>
              <a:buFont typeface="Wingdings" panose="05000000000000000000" pitchFamily="2" charset="2"/>
              <a:buChar char="Ø"/>
            </a:pPr>
            <a:r>
              <a:rPr lang="en-US" sz="2200">
                <a:latin typeface="Franklin Gothic Book"/>
              </a:rPr>
              <a:t>Overall, the solution demonstrates the effectiveness of AI in automating financial decisions. It improves processing speed, reduces manual errors, and can be further enhanced with additional features and real-time deployment.</a:t>
            </a:r>
            <a:r>
              <a:rPr lang="en-IN" sz="2200">
                <a:latin typeface="Franklin Gothic Book"/>
              </a:rPr>
              <a:t>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6676" y="2055813"/>
            <a:ext cx="10515600" cy="3364576"/>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This model has a strong foundation, and it can be improved further by:</a:t>
            </a:r>
          </a:p>
          <a:p>
            <a:pPr>
              <a:spcBef>
                <a:spcPct val="20000"/>
              </a:spcBef>
              <a:spcAft>
                <a:spcPts val="600"/>
              </a:spcAft>
              <a:buFont typeface="Wingdings" panose="05000000000000000000" pitchFamily="2" charset="2"/>
              <a:buChar char="q"/>
            </a:pPr>
            <a:r>
              <a:rPr lang="en-US" sz="2200">
                <a:latin typeface="Franklin Gothic Book"/>
              </a:rPr>
              <a:t>Including more advanced features like:Co-applicant detailsLoan repayment historyNumber of previous loans</a:t>
            </a:r>
          </a:p>
          <a:p>
            <a:pPr>
              <a:spcBef>
                <a:spcPct val="20000"/>
              </a:spcBef>
              <a:spcAft>
                <a:spcPts val="600"/>
              </a:spcAft>
              <a:buFont typeface="Wingdings" panose="05000000000000000000" pitchFamily="2" charset="2"/>
              <a:buChar char="q"/>
            </a:pPr>
            <a:r>
              <a:rPr lang="en-US" sz="2200">
                <a:latin typeface="Franklin Gothic Book"/>
              </a:rPr>
              <a:t>Deploying the model as a web application using Flask or Streamlit</a:t>
            </a:r>
          </a:p>
          <a:p>
            <a:pPr>
              <a:spcBef>
                <a:spcPct val="20000"/>
              </a:spcBef>
              <a:spcAft>
                <a:spcPts val="600"/>
              </a:spcAft>
              <a:buFont typeface="Wingdings" panose="05000000000000000000" pitchFamily="2" charset="2"/>
              <a:buChar char="q"/>
            </a:pPr>
            <a:r>
              <a:rPr lang="en-US" sz="2200">
                <a:latin typeface="Franklin Gothic Book"/>
              </a:rPr>
              <a:t>Connecting the system to real-time data sources via APIs</a:t>
            </a:r>
          </a:p>
          <a:p>
            <a:pPr>
              <a:spcBef>
                <a:spcPct val="20000"/>
              </a:spcBef>
              <a:spcAft>
                <a:spcPts val="600"/>
              </a:spcAft>
              <a:buFont typeface="Wingdings" panose="05000000000000000000" pitchFamily="2" charset="2"/>
              <a:buChar char="q"/>
            </a:pPr>
            <a:r>
              <a:rPr lang="en-US" sz="2200">
                <a:latin typeface="Franklin Gothic Book"/>
              </a:rPr>
              <a:t>Performing hyperparameter tuning to improve F1 score and recalltechniques.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TotalTime>
  <Words>964</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Aptos</vt:lpstr>
      <vt:lpstr>Aptos Display</vt:lpstr>
      <vt:lpstr>Arial</vt:lpstr>
      <vt:lpstr>Calibri</vt:lpstr>
      <vt:lpstr>Cambria</vt:lpstr>
      <vt:lpstr>Courier New</vt:lpstr>
      <vt:lpstr>Franklin Gothic Book</vt:lpstr>
      <vt:lpstr>Monotype Corsiva</vt:lpstr>
      <vt:lpstr>Segoe UI Variable Small</vt:lpstr>
      <vt:lpstr>Wingdings</vt:lpstr>
      <vt:lpstr>office theme</vt:lpstr>
      <vt:lpstr>CAPSTONE PROJECT  Loan Approval Prediction Using Machine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srujan kumar</dc:creator>
  <cp:lastModifiedBy>srujan kumar</cp:lastModifiedBy>
  <cp:revision>21</cp:revision>
  <dcterms:created xsi:type="dcterms:W3CDTF">2013-07-15T20:26:40Z</dcterms:created>
  <dcterms:modified xsi:type="dcterms:W3CDTF">2025-05-31T11:34:01Z</dcterms:modified>
</cp:coreProperties>
</file>