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64" r:id="rId4"/>
    <p:sldId id="258" r:id="rId5"/>
    <p:sldId id="259" r:id="rId6"/>
    <p:sldId id="265" r:id="rId7"/>
    <p:sldId id="260" r:id="rId8"/>
    <p:sldId id="261" r:id="rId9"/>
    <p:sldId id="266" r:id="rId10"/>
    <p:sldId id="263" r:id="rId11"/>
    <p:sldId id="267" r:id="rId12"/>
    <p:sldId id="269" r:id="rId13"/>
    <p:sldId id="268" r:id="rId14"/>
    <p:sldId id="270" r:id="rId15"/>
    <p:sldId id="262"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775119" y="3336235"/>
            <a:ext cx="6870861" cy="1138773"/>
          </a:xfrm>
          <a:prstGeom prst="rect">
            <a:avLst/>
          </a:prstGeom>
          <a:noFill/>
        </p:spPr>
        <p:txBody>
          <a:bodyPr wrap="square" rtlCol="0">
            <a:spAutoFit/>
          </a:bodyPr>
          <a:lstStyle/>
          <a:p>
            <a:pPr algn="r"/>
            <a:r>
              <a:rPr lang="en-US" sz="3200" i="0" dirty="0">
                <a:solidFill>
                  <a:schemeClr val="bg1">
                    <a:lumMod val="95000"/>
                  </a:schemeClr>
                </a:solidFill>
                <a:effectLst/>
                <a:latin typeface="Roboto" panose="020F0502020204030204" pitchFamily="2" charset="0"/>
              </a:rPr>
              <a:t>Crop and Fertilizer Recommendation System using Machine Learning</a:t>
            </a:r>
            <a:r>
              <a:rPr lang="en-US" sz="3600" b="1" dirty="0">
                <a:solidFill>
                  <a:schemeClr val="bg1">
                    <a:lumMod val="95000"/>
                  </a:schemeClr>
                </a:solidFill>
                <a:latin typeface="Calibri" panose="020F0502020204030204" pitchFamily="34" charset="0"/>
                <a:cs typeface="Times New Roman" panose="02020603050405020304" pitchFamily="18" charset="0"/>
              </a:rPr>
              <a:t> </a:t>
            </a:r>
            <a:r>
              <a:rPr lang="en-IN" sz="3600" b="1" dirty="0">
                <a:solidFill>
                  <a:schemeClr val="bg1">
                    <a:lumMod val="95000"/>
                  </a:schemeClr>
                </a:solidFill>
                <a:latin typeface="Calibri" panose="020F0502020204030204" pitchFamily="34" charset="0"/>
                <a:cs typeface="Times New Roman" panose="02020603050405020304" pitchFamily="18" charset="0"/>
              </a:rPr>
              <a:t> </a:t>
            </a:r>
            <a:endParaRPr lang="en-US" sz="3600" b="1" dirty="0">
              <a:solidFill>
                <a:schemeClr val="bg1">
                  <a:lumMod val="95000"/>
                </a:schemeClr>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2D190EEB-2381-299D-7AB5-8FCD6892F795}"/>
              </a:ext>
            </a:extLst>
          </p:cNvPr>
          <p:cNvPicPr>
            <a:picLocks noChangeAspect="1"/>
          </p:cNvPicPr>
          <p:nvPr/>
        </p:nvPicPr>
        <p:blipFill>
          <a:blip r:embed="rId2"/>
          <a:stretch>
            <a:fillRect/>
          </a:stretch>
        </p:blipFill>
        <p:spPr>
          <a:xfrm>
            <a:off x="649356" y="1454522"/>
            <a:ext cx="9895597" cy="5250268"/>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B057D-0006-6DED-7C2E-E67A3631190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7149CFC-0B1A-7205-3553-E6729CD11F78}"/>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840D6263-5FD6-E326-EEE1-F14BFC3D9AEE}"/>
              </a:ext>
            </a:extLst>
          </p:cNvPr>
          <p:cNvPicPr>
            <a:picLocks noChangeAspect="1"/>
          </p:cNvPicPr>
          <p:nvPr/>
        </p:nvPicPr>
        <p:blipFill>
          <a:blip r:embed="rId2"/>
          <a:stretch>
            <a:fillRect/>
          </a:stretch>
        </p:blipFill>
        <p:spPr>
          <a:xfrm>
            <a:off x="255104" y="1839507"/>
            <a:ext cx="4694743" cy="4697896"/>
          </a:xfrm>
          <a:prstGeom prst="rect">
            <a:avLst/>
          </a:prstGeom>
        </p:spPr>
      </p:pic>
      <p:sp>
        <p:nvSpPr>
          <p:cNvPr id="6" name="TextBox 5">
            <a:extLst>
              <a:ext uri="{FF2B5EF4-FFF2-40B4-BE49-F238E27FC236}">
                <a16:creationId xmlns:a16="http://schemas.microsoft.com/office/drawing/2014/main" id="{F8C22A95-D105-EB01-192D-C1DA53213A79}"/>
              </a:ext>
            </a:extLst>
          </p:cNvPr>
          <p:cNvSpPr txBox="1"/>
          <p:nvPr/>
        </p:nvSpPr>
        <p:spPr>
          <a:xfrm>
            <a:off x="255104" y="1454522"/>
            <a:ext cx="1285461" cy="379656"/>
          </a:xfrm>
          <a:prstGeom prst="rect">
            <a:avLst/>
          </a:prstGeom>
          <a:noFill/>
        </p:spPr>
        <p:txBody>
          <a:bodyPr wrap="square" rtlCol="0">
            <a:spAutoFit/>
          </a:bodyPr>
          <a:lstStyle/>
          <a:p>
            <a:r>
              <a:rPr lang="en-US" b="1" dirty="0" err="1"/>
              <a:t>Histplot</a:t>
            </a:r>
            <a:r>
              <a:rPr lang="en-US" b="1" dirty="0"/>
              <a:t>:-</a:t>
            </a:r>
            <a:endParaRPr lang="en-IN" b="1" dirty="0"/>
          </a:p>
        </p:txBody>
      </p:sp>
      <p:pic>
        <p:nvPicPr>
          <p:cNvPr id="8" name="Picture 7">
            <a:extLst>
              <a:ext uri="{FF2B5EF4-FFF2-40B4-BE49-F238E27FC236}">
                <a16:creationId xmlns:a16="http://schemas.microsoft.com/office/drawing/2014/main" id="{017EFB0A-EFE2-AE92-5C09-8614E9221A8F}"/>
              </a:ext>
            </a:extLst>
          </p:cNvPr>
          <p:cNvPicPr>
            <a:picLocks noChangeAspect="1"/>
          </p:cNvPicPr>
          <p:nvPr/>
        </p:nvPicPr>
        <p:blipFill>
          <a:blip r:embed="rId3"/>
          <a:stretch>
            <a:fillRect/>
          </a:stretch>
        </p:blipFill>
        <p:spPr>
          <a:xfrm>
            <a:off x="5459894" y="1854632"/>
            <a:ext cx="4694743" cy="4682771"/>
          </a:xfrm>
          <a:prstGeom prst="rect">
            <a:avLst/>
          </a:prstGeom>
        </p:spPr>
      </p:pic>
      <p:sp>
        <p:nvSpPr>
          <p:cNvPr id="11" name="TextBox 10">
            <a:extLst>
              <a:ext uri="{FF2B5EF4-FFF2-40B4-BE49-F238E27FC236}">
                <a16:creationId xmlns:a16="http://schemas.microsoft.com/office/drawing/2014/main" id="{B8A388B7-9A7C-0265-7AD6-90406995E718}"/>
              </a:ext>
            </a:extLst>
          </p:cNvPr>
          <p:cNvSpPr txBox="1"/>
          <p:nvPr/>
        </p:nvSpPr>
        <p:spPr>
          <a:xfrm>
            <a:off x="5560075" y="1454522"/>
            <a:ext cx="1595309" cy="379656"/>
          </a:xfrm>
          <a:prstGeom prst="rect">
            <a:avLst/>
          </a:prstGeom>
          <a:noFill/>
        </p:spPr>
        <p:txBody>
          <a:bodyPr wrap="none" rtlCol="0">
            <a:spAutoFit/>
          </a:bodyPr>
          <a:lstStyle/>
          <a:p>
            <a:r>
              <a:rPr lang="en-US" b="1" dirty="0"/>
              <a:t>Scatterplot:-</a:t>
            </a:r>
            <a:endParaRPr lang="en-IN" b="1" dirty="0"/>
          </a:p>
        </p:txBody>
      </p:sp>
    </p:spTree>
    <p:extLst>
      <p:ext uri="{BB962C8B-B14F-4D97-AF65-F5344CB8AC3E}">
        <p14:creationId xmlns:p14="http://schemas.microsoft.com/office/powerpoint/2010/main" val="2010155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0B8B5-CB7D-2989-5961-7D0C4F3A3AB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742193D-3DB6-2E01-87B5-1AF2CD68970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6" name="TextBox 5">
            <a:extLst>
              <a:ext uri="{FF2B5EF4-FFF2-40B4-BE49-F238E27FC236}">
                <a16:creationId xmlns:a16="http://schemas.microsoft.com/office/drawing/2014/main" id="{26651614-2DEA-D95D-EB36-B9E954BE8060}"/>
              </a:ext>
            </a:extLst>
          </p:cNvPr>
          <p:cNvSpPr txBox="1"/>
          <p:nvPr/>
        </p:nvSpPr>
        <p:spPr>
          <a:xfrm>
            <a:off x="255104" y="1454522"/>
            <a:ext cx="1285461" cy="379656"/>
          </a:xfrm>
          <a:prstGeom prst="rect">
            <a:avLst/>
          </a:prstGeom>
          <a:noFill/>
        </p:spPr>
        <p:txBody>
          <a:bodyPr wrap="square" rtlCol="0">
            <a:spAutoFit/>
          </a:bodyPr>
          <a:lstStyle/>
          <a:p>
            <a:r>
              <a:rPr lang="en-US" b="1" dirty="0"/>
              <a:t>Boxplot:-</a:t>
            </a:r>
            <a:endParaRPr lang="en-IN" b="1" dirty="0"/>
          </a:p>
        </p:txBody>
      </p:sp>
      <p:sp>
        <p:nvSpPr>
          <p:cNvPr id="11" name="TextBox 10">
            <a:extLst>
              <a:ext uri="{FF2B5EF4-FFF2-40B4-BE49-F238E27FC236}">
                <a16:creationId xmlns:a16="http://schemas.microsoft.com/office/drawing/2014/main" id="{F415BD1A-6150-CC28-DF74-D4D330C048E4}"/>
              </a:ext>
            </a:extLst>
          </p:cNvPr>
          <p:cNvSpPr txBox="1"/>
          <p:nvPr/>
        </p:nvSpPr>
        <p:spPr>
          <a:xfrm>
            <a:off x="5560075" y="1454522"/>
            <a:ext cx="1356462" cy="379656"/>
          </a:xfrm>
          <a:prstGeom prst="rect">
            <a:avLst/>
          </a:prstGeom>
          <a:noFill/>
        </p:spPr>
        <p:txBody>
          <a:bodyPr wrap="none" rtlCol="0">
            <a:spAutoFit/>
          </a:bodyPr>
          <a:lstStyle/>
          <a:p>
            <a:r>
              <a:rPr lang="en-US" b="1" dirty="0"/>
              <a:t>Heatmap:-</a:t>
            </a:r>
            <a:endParaRPr lang="en-IN" b="1" dirty="0"/>
          </a:p>
        </p:txBody>
      </p:sp>
      <p:pic>
        <p:nvPicPr>
          <p:cNvPr id="4" name="Picture 3">
            <a:extLst>
              <a:ext uri="{FF2B5EF4-FFF2-40B4-BE49-F238E27FC236}">
                <a16:creationId xmlns:a16="http://schemas.microsoft.com/office/drawing/2014/main" id="{A6300A81-336F-0E09-DBB7-39C564B42EBA}"/>
              </a:ext>
            </a:extLst>
          </p:cNvPr>
          <p:cNvPicPr>
            <a:picLocks noChangeAspect="1"/>
          </p:cNvPicPr>
          <p:nvPr/>
        </p:nvPicPr>
        <p:blipFill>
          <a:blip r:embed="rId2"/>
          <a:stretch>
            <a:fillRect/>
          </a:stretch>
        </p:blipFill>
        <p:spPr>
          <a:xfrm>
            <a:off x="459884" y="1834178"/>
            <a:ext cx="4694743" cy="4697896"/>
          </a:xfrm>
          <a:prstGeom prst="rect">
            <a:avLst/>
          </a:prstGeom>
        </p:spPr>
      </p:pic>
      <p:pic>
        <p:nvPicPr>
          <p:cNvPr id="9" name="Picture 8">
            <a:extLst>
              <a:ext uri="{FF2B5EF4-FFF2-40B4-BE49-F238E27FC236}">
                <a16:creationId xmlns:a16="http://schemas.microsoft.com/office/drawing/2014/main" id="{907B9C38-6C52-AB8F-F32E-D680E5641DAA}"/>
              </a:ext>
            </a:extLst>
          </p:cNvPr>
          <p:cNvPicPr>
            <a:picLocks noChangeAspect="1"/>
          </p:cNvPicPr>
          <p:nvPr/>
        </p:nvPicPr>
        <p:blipFill>
          <a:blip r:embed="rId3"/>
          <a:stretch>
            <a:fillRect/>
          </a:stretch>
        </p:blipFill>
        <p:spPr>
          <a:xfrm>
            <a:off x="5560075" y="2171700"/>
            <a:ext cx="5715000" cy="4686300"/>
          </a:xfrm>
          <a:prstGeom prst="rect">
            <a:avLst/>
          </a:prstGeom>
        </p:spPr>
      </p:pic>
    </p:spTree>
    <p:extLst>
      <p:ext uri="{BB962C8B-B14F-4D97-AF65-F5344CB8AC3E}">
        <p14:creationId xmlns:p14="http://schemas.microsoft.com/office/powerpoint/2010/main" val="3247150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39BB1-9F3D-2FD8-3789-861A63429EE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49F8640-3716-AD79-6CD5-42E6D6D9161E}"/>
              </a:ext>
            </a:extLst>
          </p:cNvPr>
          <p:cNvSpPr txBox="1"/>
          <p:nvPr/>
        </p:nvSpPr>
        <p:spPr>
          <a:xfrm>
            <a:off x="202095" y="761390"/>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C5A5F887-049E-46B0-EAE9-AF08DF9A51EF}"/>
              </a:ext>
            </a:extLst>
          </p:cNvPr>
          <p:cNvPicPr>
            <a:picLocks noChangeAspect="1"/>
          </p:cNvPicPr>
          <p:nvPr/>
        </p:nvPicPr>
        <p:blipFill>
          <a:blip r:embed="rId2"/>
          <a:stretch>
            <a:fillRect/>
          </a:stretch>
        </p:blipFill>
        <p:spPr>
          <a:xfrm>
            <a:off x="489418" y="1521755"/>
            <a:ext cx="3658512" cy="5222173"/>
          </a:xfrm>
          <a:prstGeom prst="rect">
            <a:avLst/>
          </a:prstGeom>
        </p:spPr>
      </p:pic>
      <p:pic>
        <p:nvPicPr>
          <p:cNvPr id="9" name="Picture 8">
            <a:extLst>
              <a:ext uri="{FF2B5EF4-FFF2-40B4-BE49-F238E27FC236}">
                <a16:creationId xmlns:a16="http://schemas.microsoft.com/office/drawing/2014/main" id="{1A10961C-85A0-4296-F5C6-82570CFE5F19}"/>
              </a:ext>
            </a:extLst>
          </p:cNvPr>
          <p:cNvPicPr>
            <a:picLocks noChangeAspect="1"/>
          </p:cNvPicPr>
          <p:nvPr/>
        </p:nvPicPr>
        <p:blipFill>
          <a:blip r:embed="rId3"/>
          <a:stretch>
            <a:fillRect/>
          </a:stretch>
        </p:blipFill>
        <p:spPr>
          <a:xfrm>
            <a:off x="5766239" y="1161500"/>
            <a:ext cx="4582164" cy="5582429"/>
          </a:xfrm>
          <a:prstGeom prst="rect">
            <a:avLst/>
          </a:prstGeom>
        </p:spPr>
      </p:pic>
      <p:sp>
        <p:nvSpPr>
          <p:cNvPr id="10" name="TextBox 9">
            <a:extLst>
              <a:ext uri="{FF2B5EF4-FFF2-40B4-BE49-F238E27FC236}">
                <a16:creationId xmlns:a16="http://schemas.microsoft.com/office/drawing/2014/main" id="{50071BBE-059D-2869-66B1-BAA56838E1E5}"/>
              </a:ext>
            </a:extLst>
          </p:cNvPr>
          <p:cNvSpPr txBox="1"/>
          <p:nvPr/>
        </p:nvSpPr>
        <p:spPr>
          <a:xfrm>
            <a:off x="371061" y="1116855"/>
            <a:ext cx="4412973" cy="379656"/>
          </a:xfrm>
          <a:prstGeom prst="rect">
            <a:avLst/>
          </a:prstGeom>
          <a:noFill/>
        </p:spPr>
        <p:txBody>
          <a:bodyPr wrap="square" rtlCol="0">
            <a:spAutoFit/>
          </a:bodyPr>
          <a:lstStyle/>
          <a:p>
            <a:r>
              <a:rPr lang="en-US" b="1" dirty="0"/>
              <a:t>Crop Dictionary:-</a:t>
            </a:r>
            <a:endParaRPr lang="en-IN" b="1" dirty="0"/>
          </a:p>
        </p:txBody>
      </p:sp>
      <p:sp>
        <p:nvSpPr>
          <p:cNvPr id="11" name="TextBox 10">
            <a:extLst>
              <a:ext uri="{FF2B5EF4-FFF2-40B4-BE49-F238E27FC236}">
                <a16:creationId xmlns:a16="http://schemas.microsoft.com/office/drawing/2014/main" id="{0EC2FC88-0284-86D9-53B4-2268BE50BD03}"/>
              </a:ext>
            </a:extLst>
          </p:cNvPr>
          <p:cNvSpPr txBox="1"/>
          <p:nvPr/>
        </p:nvSpPr>
        <p:spPr>
          <a:xfrm>
            <a:off x="5766239" y="774608"/>
            <a:ext cx="3260035" cy="379656"/>
          </a:xfrm>
          <a:prstGeom prst="rect">
            <a:avLst/>
          </a:prstGeom>
          <a:noFill/>
        </p:spPr>
        <p:txBody>
          <a:bodyPr wrap="square" rtlCol="0">
            <a:spAutoFit/>
          </a:bodyPr>
          <a:lstStyle/>
          <a:p>
            <a:r>
              <a:rPr lang="en-US" b="1" dirty="0"/>
              <a:t>Scaling &amp; Training Model :-</a:t>
            </a:r>
            <a:endParaRPr lang="en-IN" b="1" dirty="0"/>
          </a:p>
        </p:txBody>
      </p:sp>
    </p:spTree>
    <p:extLst>
      <p:ext uri="{BB962C8B-B14F-4D97-AF65-F5344CB8AC3E}">
        <p14:creationId xmlns:p14="http://schemas.microsoft.com/office/powerpoint/2010/main" val="583122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751AF-7B83-B986-C2B1-2C8B3B49E1A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8982428-DCC0-BE7A-8AFE-50A733EB2A41}"/>
              </a:ext>
            </a:extLst>
          </p:cNvPr>
          <p:cNvSpPr txBox="1"/>
          <p:nvPr/>
        </p:nvSpPr>
        <p:spPr>
          <a:xfrm>
            <a:off x="202095" y="761390"/>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11" name="TextBox 10">
            <a:extLst>
              <a:ext uri="{FF2B5EF4-FFF2-40B4-BE49-F238E27FC236}">
                <a16:creationId xmlns:a16="http://schemas.microsoft.com/office/drawing/2014/main" id="{B8E008EF-7644-B0CB-4C18-2953776E60B0}"/>
              </a:ext>
            </a:extLst>
          </p:cNvPr>
          <p:cNvSpPr txBox="1"/>
          <p:nvPr/>
        </p:nvSpPr>
        <p:spPr>
          <a:xfrm>
            <a:off x="4465982" y="814364"/>
            <a:ext cx="3260035" cy="379656"/>
          </a:xfrm>
          <a:prstGeom prst="rect">
            <a:avLst/>
          </a:prstGeom>
          <a:noFill/>
        </p:spPr>
        <p:txBody>
          <a:bodyPr wrap="square" rtlCol="0">
            <a:spAutoFit/>
          </a:bodyPr>
          <a:lstStyle/>
          <a:p>
            <a:r>
              <a:rPr lang="en-US" b="1" dirty="0"/>
              <a:t>Predictive Model :-</a:t>
            </a:r>
            <a:endParaRPr lang="en-IN" b="1" dirty="0"/>
          </a:p>
        </p:txBody>
      </p:sp>
      <p:pic>
        <p:nvPicPr>
          <p:cNvPr id="4" name="Picture 3">
            <a:extLst>
              <a:ext uri="{FF2B5EF4-FFF2-40B4-BE49-F238E27FC236}">
                <a16:creationId xmlns:a16="http://schemas.microsoft.com/office/drawing/2014/main" id="{C4B47553-7F65-1F66-3FD9-17FA1BC32C11}"/>
              </a:ext>
            </a:extLst>
          </p:cNvPr>
          <p:cNvPicPr>
            <a:picLocks noChangeAspect="1"/>
          </p:cNvPicPr>
          <p:nvPr/>
        </p:nvPicPr>
        <p:blipFill>
          <a:blip r:embed="rId2"/>
          <a:stretch>
            <a:fillRect/>
          </a:stretch>
        </p:blipFill>
        <p:spPr>
          <a:xfrm>
            <a:off x="202095" y="1228937"/>
            <a:ext cx="11012557" cy="5527279"/>
          </a:xfrm>
          <a:prstGeom prst="rect">
            <a:avLst/>
          </a:prstGeom>
        </p:spPr>
      </p:pic>
    </p:spTree>
    <p:extLst>
      <p:ext uri="{BB962C8B-B14F-4D97-AF65-F5344CB8AC3E}">
        <p14:creationId xmlns:p14="http://schemas.microsoft.com/office/powerpoint/2010/main" val="1149748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DF29B794-6F90-064C-44A9-21B21F892BC1}"/>
              </a:ext>
            </a:extLst>
          </p:cNvPr>
          <p:cNvSpPr txBox="1"/>
          <p:nvPr/>
        </p:nvSpPr>
        <p:spPr>
          <a:xfrm>
            <a:off x="543339" y="1481699"/>
            <a:ext cx="10071652" cy="3827523"/>
          </a:xfrm>
          <a:prstGeom prst="rect">
            <a:avLst/>
          </a:prstGeom>
          <a:noFill/>
        </p:spPr>
        <p:txBody>
          <a:bodyPr wrap="square" rtlCol="0">
            <a:spAutoFit/>
          </a:bodyPr>
          <a:lstStyle/>
          <a:p>
            <a:pPr marL="342900" indent="-342900">
              <a:buFont typeface="Wingdings" panose="05000000000000000000" pitchFamily="2" charset="2"/>
              <a:buChar char="ü"/>
            </a:pPr>
            <a:r>
              <a:rPr lang="en-US" dirty="0"/>
              <a:t>The </a:t>
            </a:r>
            <a:r>
              <a:rPr lang="en-US" b="1" dirty="0"/>
              <a:t>Crop &amp; Fertilizer Recommendation System</a:t>
            </a:r>
            <a:r>
              <a:rPr lang="en-US" dirty="0"/>
              <a:t> offers a data-driven approach to modernizing agriculture. By leveraging machine learning and data analytics, this system provides farmers with precise recommendations for crop selection and fertilizer application. This not only enhances productivity but also promotes sustainable farming practices.</a:t>
            </a:r>
          </a:p>
          <a:p>
            <a:pPr marL="342900" indent="-342900">
              <a:buFont typeface="Wingdings" panose="05000000000000000000" pitchFamily="2" charset="2"/>
              <a:buChar char="ü"/>
            </a:pPr>
            <a:endParaRPr lang="en-US" dirty="0"/>
          </a:p>
          <a:p>
            <a:pPr marL="342900" indent="-342900">
              <a:buFont typeface="Wingdings" panose="05000000000000000000" pitchFamily="2" charset="2"/>
              <a:buChar char="ü"/>
            </a:pPr>
            <a:r>
              <a:rPr lang="en-US" dirty="0"/>
              <a:t>Through effective data preprocessing, exploratory analysis, and predictive modeling, the system helps minimize resource wastage, optimize soil health, and improve overall crop yield. By reducing dependency on traditional trial-and-error methods, it empowers farmers to make informed decisions based on scientific insights.</a:t>
            </a:r>
          </a:p>
          <a:p>
            <a:pPr marL="342900" indent="-342900">
              <a:buFont typeface="Wingdings" panose="05000000000000000000" pitchFamily="2" charset="2"/>
              <a:buChar char="ü"/>
            </a:pPr>
            <a:endParaRPr lang="en-US" dirty="0"/>
          </a:p>
          <a:p>
            <a:pPr marL="342900" indent="-342900">
              <a:buFont typeface="Wingdings" panose="05000000000000000000" pitchFamily="2" charset="2"/>
              <a:buChar char="ü"/>
            </a:pPr>
            <a:r>
              <a:rPr lang="en-US" dirty="0"/>
              <a:t>In conclusion, implementing this solution is a step forward in revolutionizing agriculture, making it more efficient, productive, and environmentally friendly</a:t>
            </a:r>
          </a:p>
          <a:p>
            <a:endParaRPr lang="en-US" dirty="0"/>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9557B38C-61AA-2F2F-5416-0D6B6C2FE02E}"/>
              </a:ext>
            </a:extLst>
          </p:cNvPr>
          <p:cNvSpPr txBox="1"/>
          <p:nvPr/>
        </p:nvSpPr>
        <p:spPr>
          <a:xfrm>
            <a:off x="199808" y="1372647"/>
            <a:ext cx="7145871" cy="5047536"/>
          </a:xfrm>
          <a:prstGeom prst="rect">
            <a:avLst/>
          </a:prstGeom>
          <a:noFill/>
        </p:spPr>
        <p:txBody>
          <a:bodyPr wrap="square">
            <a:spAutoFit/>
          </a:bodyPr>
          <a:lstStyle/>
          <a:p>
            <a:pPr marL="285750" indent="-285750">
              <a:buFont typeface="Wingdings" panose="05000000000000000000" pitchFamily="2" charset="2"/>
              <a:buChar char="v"/>
            </a:pPr>
            <a:r>
              <a:rPr lang="en-IN" sz="1600" b="1" dirty="0"/>
              <a:t>Understand Data Preprocessing</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sz="1600" dirty="0"/>
              <a:t>Learn how to clean, preprocess, and analyze agricultural datasets and handle missing values, duplicate entries, and feature selection.</a:t>
            </a:r>
          </a:p>
          <a:p>
            <a:pPr marL="285750" indent="-285750">
              <a:buFont typeface="Wingdings" panose="05000000000000000000" pitchFamily="2" charset="2"/>
              <a:buChar char="v"/>
            </a:pPr>
            <a:r>
              <a:rPr kumimoji="0" lang="en-US" altLang="en-US" sz="1600" b="1" i="0" u="none" strike="noStrike" cap="none" normalizeH="0" baseline="0" dirty="0">
                <a:ln>
                  <a:noFill/>
                </a:ln>
                <a:solidFill>
                  <a:schemeClr val="tx1"/>
                </a:solidFill>
                <a:effectLst/>
                <a:latin typeface="Arial" panose="020B0604020202020204" pitchFamily="34" charset="0"/>
              </a:rPr>
              <a:t>Identify Key Features and Relationships:</a:t>
            </a:r>
            <a:r>
              <a:rPr lang="en-US" sz="1600" dirty="0"/>
              <a:t> Use statistical and visualization techniques to analyze soil and climate factors and also understands how different features influence crop and fertilizer recommendations.</a:t>
            </a:r>
          </a:p>
          <a:p>
            <a:pPr marL="285750" indent="-285750">
              <a:buFont typeface="Wingdings" panose="05000000000000000000" pitchFamily="2" charset="2"/>
              <a:buChar char="v"/>
            </a:pPr>
            <a:r>
              <a:rPr lang="en-US" sz="1600" b="1" dirty="0"/>
              <a:t>Gain Insights from Exploratory Data Analysis (EDA</a:t>
            </a:r>
            <a:r>
              <a:rPr lang="en-US" sz="1400" b="1" dirty="0"/>
              <a:t>): </a:t>
            </a:r>
            <a:r>
              <a:rPr lang="en-US" sz="1600" dirty="0"/>
              <a:t>Interpret histograms, scatter plots, and distribution graphs for better insights and Identify patterns in crop yield and soil nutrient levels.</a:t>
            </a:r>
          </a:p>
          <a:p>
            <a:pPr marL="285750" indent="-285750">
              <a:buFont typeface="Wingdings" panose="05000000000000000000" pitchFamily="2" charset="2"/>
              <a:buChar char="v"/>
            </a:pPr>
            <a:r>
              <a:rPr kumimoji="0" lang="en-US" altLang="en-US" sz="1600" b="1" i="0" u="none" strike="noStrike" cap="none" normalizeH="0" baseline="0" dirty="0">
                <a:ln>
                  <a:noFill/>
                </a:ln>
                <a:solidFill>
                  <a:schemeClr val="tx1"/>
                </a:solidFill>
                <a:effectLst/>
                <a:latin typeface="Arial" panose="020B0604020202020204" pitchFamily="34" charset="0"/>
              </a:rPr>
              <a:t>Build a Predictive Model</a:t>
            </a:r>
            <a:r>
              <a:rPr kumimoji="0" lang="en-US" altLang="en-US" sz="1600" b="0" i="0" u="none" strike="noStrike" cap="none" normalizeH="0" baseline="0" dirty="0">
                <a:ln>
                  <a:noFill/>
                </a:ln>
                <a:solidFill>
                  <a:schemeClr val="tx1"/>
                </a:solidFill>
                <a:effectLst/>
                <a:latin typeface="Arial" panose="020B0604020202020204" pitchFamily="34" charset="0"/>
              </a:rPr>
              <a:t>: Develop and train a machine learning model (in this case, a Decision Tree Classifier) used to predict crop and </a:t>
            </a:r>
            <a:r>
              <a:rPr kumimoji="0" lang="en-US" altLang="en-US" sz="1600" b="0" i="0" u="none" strike="noStrike" cap="none" normalizeH="0" baseline="0" dirty="0" err="1">
                <a:ln>
                  <a:noFill/>
                </a:ln>
                <a:solidFill>
                  <a:schemeClr val="tx1"/>
                </a:solidFill>
                <a:effectLst/>
                <a:latin typeface="Arial" panose="020B0604020202020204" pitchFamily="34" charset="0"/>
              </a:rPr>
              <a:t>ferfilizer</a:t>
            </a:r>
            <a:r>
              <a:rPr kumimoji="0" lang="en-US" altLang="en-US" sz="1600" b="0" i="0" u="none" strike="noStrike" cap="none" normalizeH="0" baseline="0" dirty="0">
                <a:ln>
                  <a:noFill/>
                </a:ln>
                <a:solidFill>
                  <a:schemeClr val="tx1"/>
                </a:solidFill>
                <a:effectLst/>
                <a:latin typeface="Arial" panose="020B0604020202020204" pitchFamily="34" charset="0"/>
              </a:rPr>
              <a:t> recommendations.</a:t>
            </a:r>
          </a:p>
          <a:p>
            <a:pPr marL="285750" indent="-285750">
              <a:buFont typeface="Wingdings" panose="05000000000000000000" pitchFamily="2" charset="2"/>
              <a:buChar char="v"/>
            </a:pPr>
            <a:r>
              <a:rPr kumimoji="0" lang="en-US" altLang="en-US" sz="1600" b="1" i="0" u="none" strike="noStrike" cap="none" normalizeH="0" baseline="0" dirty="0">
                <a:ln>
                  <a:noFill/>
                </a:ln>
                <a:solidFill>
                  <a:schemeClr val="tx1"/>
                </a:solidFill>
                <a:effectLst/>
                <a:latin typeface="Arial" panose="020B0604020202020204" pitchFamily="34" charset="0"/>
              </a:rPr>
              <a:t>Evaluate Model Performance</a:t>
            </a:r>
            <a:r>
              <a:rPr kumimoji="0" lang="en-US" altLang="en-US" sz="1600" b="0" i="0" u="none" strike="noStrike" cap="none" normalizeH="0" baseline="0" dirty="0">
                <a:ln>
                  <a:noFill/>
                </a:ln>
                <a:solidFill>
                  <a:schemeClr val="tx1"/>
                </a:solidFill>
                <a:effectLst/>
                <a:latin typeface="Arial" panose="020B0604020202020204" pitchFamily="34" charset="0"/>
              </a:rPr>
              <a:t>: Assess the model's accuracy using metrics like Mean Absolute Error (MAE) to ensure its reliability in making predictions.</a:t>
            </a:r>
          </a:p>
          <a:p>
            <a:pPr marL="285750" indent="-285750">
              <a:buFont typeface="Wingdings" panose="05000000000000000000" pitchFamily="2" charset="2"/>
              <a:buChar char="v"/>
            </a:pPr>
            <a:r>
              <a:rPr lang="en-US" sz="1600" b="1" dirty="0">
                <a:solidFill>
                  <a:schemeClr val="tx1"/>
                </a:solidFill>
                <a:latin typeface="Arial" panose="020B0604020202020204" pitchFamily="34" charset="0"/>
              </a:rPr>
              <a:t>Work with Real-World Agricultural Data: </a:t>
            </a:r>
            <a:r>
              <a:rPr lang="en-US" sz="1600" dirty="0"/>
              <a:t>Gain hands-on experience with datasets relevant to agronomy and understand how </a:t>
            </a:r>
            <a:r>
              <a:rPr lang="en-US" sz="1600" dirty="0" err="1"/>
              <a:t>environmentals</a:t>
            </a:r>
            <a:r>
              <a:rPr lang="en-US" sz="1600" dirty="0"/>
              <a:t> factors impact farming decisions.</a:t>
            </a:r>
          </a:p>
          <a:p>
            <a:pPr marL="285750" indent="-285750">
              <a:buFont typeface="Wingdings" panose="05000000000000000000" pitchFamily="2" charset="2"/>
              <a:buChar char="v"/>
            </a:pPr>
            <a:endParaRPr lang="en-US" sz="1600" b="1"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01854-F063-EE6E-5283-FA336F9F3E6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9690693-2203-61F7-7BE5-EEC7B5BF04F0}"/>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6" name="TextBox 5">
            <a:extLst>
              <a:ext uri="{FF2B5EF4-FFF2-40B4-BE49-F238E27FC236}">
                <a16:creationId xmlns:a16="http://schemas.microsoft.com/office/drawing/2014/main" id="{5E76B88D-3650-6A84-A7A2-E7216E4B4BD2}"/>
              </a:ext>
            </a:extLst>
          </p:cNvPr>
          <p:cNvSpPr txBox="1"/>
          <p:nvPr/>
        </p:nvSpPr>
        <p:spPr>
          <a:xfrm>
            <a:off x="662607" y="1626800"/>
            <a:ext cx="9568070" cy="4739759"/>
          </a:xfrm>
          <a:prstGeom prst="rect">
            <a:avLst/>
          </a:prstGeom>
          <a:noFill/>
        </p:spPr>
        <p:txBody>
          <a:bodyPr wrap="square">
            <a:spAutoFit/>
          </a:bodyPr>
          <a:lstStyle/>
          <a:p>
            <a:pPr marL="285750" indent="-285750">
              <a:buFont typeface="Wingdings" panose="05000000000000000000" pitchFamily="2" charset="2"/>
              <a:buChar char="Ø"/>
            </a:pPr>
            <a:r>
              <a:rPr lang="en-IN" sz="1800" b="1" dirty="0"/>
              <a:t>Programming Languages &amp; Libraries:</a:t>
            </a:r>
          </a:p>
          <a:p>
            <a:pPr marL="400050" lvl="2" indent="-400050">
              <a:buFont typeface="+mj-lt"/>
              <a:buAutoNum type="romanLcPeriod"/>
            </a:pPr>
            <a:r>
              <a:rPr lang="en-IN" sz="1800" b="1" dirty="0"/>
              <a:t> Python</a:t>
            </a:r>
            <a:r>
              <a:rPr lang="en-IN" sz="1800" dirty="0"/>
              <a:t> – Core programming language for data analysis and machine learning.</a:t>
            </a:r>
          </a:p>
          <a:p>
            <a:pPr marL="400050" lvl="2" indent="-400050">
              <a:buFont typeface="+mj-lt"/>
              <a:buAutoNum type="romanLcPeriod"/>
            </a:pPr>
            <a:r>
              <a:rPr lang="en-IN" sz="1800" b="1" dirty="0"/>
              <a:t> Pandas</a:t>
            </a:r>
            <a:r>
              <a:rPr lang="en-IN" sz="1800" dirty="0"/>
              <a:t> – For data manipulation and preprocessing.</a:t>
            </a:r>
          </a:p>
          <a:p>
            <a:pPr marL="400050" lvl="2" indent="-400050">
              <a:buFont typeface="+mj-lt"/>
              <a:buAutoNum type="romanLcPeriod"/>
            </a:pPr>
            <a:r>
              <a:rPr lang="en-IN" sz="1800" b="1" dirty="0"/>
              <a:t> NumPy</a:t>
            </a:r>
            <a:r>
              <a:rPr lang="en-IN" sz="1800" dirty="0"/>
              <a:t> – For numerical operations and array handling.</a:t>
            </a:r>
          </a:p>
          <a:p>
            <a:pPr marL="400050" lvl="2" indent="-400050">
              <a:buFont typeface="+mj-lt"/>
              <a:buAutoNum type="romanLcPeriod"/>
            </a:pPr>
            <a:r>
              <a:rPr lang="en-IN" sz="1800" b="1" dirty="0"/>
              <a:t> Matplotlib &amp; Seaborn</a:t>
            </a:r>
            <a:r>
              <a:rPr lang="en-IN" sz="1800" dirty="0"/>
              <a:t> – For data visualization and exploratory analysis.</a:t>
            </a:r>
          </a:p>
          <a:p>
            <a:pPr lvl="2">
              <a:buFont typeface="Arial" panose="020B0604020202020204" pitchFamily="34" charset="0"/>
              <a:buChar char="•"/>
            </a:pPr>
            <a:endParaRPr lang="en-IN" sz="1800" dirty="0"/>
          </a:p>
          <a:p>
            <a:pPr marL="285750" indent="-285750">
              <a:buFont typeface="Wingdings" panose="05000000000000000000" pitchFamily="2" charset="2"/>
              <a:buChar char="Ø"/>
            </a:pPr>
            <a:r>
              <a:rPr lang="en-IN" sz="1800" b="1" dirty="0"/>
              <a:t>Data Processing &amp; Analysis</a:t>
            </a:r>
          </a:p>
          <a:p>
            <a:pPr marL="400050" indent="-400050">
              <a:buFont typeface="+mj-lt"/>
              <a:buAutoNum type="romanLcPeriod"/>
            </a:pPr>
            <a:r>
              <a:rPr lang="en-IN" sz="1800" b="1" dirty="0" err="1"/>
              <a:t>Jupyter</a:t>
            </a:r>
            <a:r>
              <a:rPr lang="en-IN" sz="1800" b="1" dirty="0"/>
              <a:t> Notebook</a:t>
            </a:r>
            <a:r>
              <a:rPr lang="en-IN" sz="1800" dirty="0"/>
              <a:t> – Interactive environment for running Python code.</a:t>
            </a:r>
          </a:p>
          <a:p>
            <a:pPr marL="400050" indent="-400050">
              <a:buFont typeface="+mj-lt"/>
              <a:buAutoNum type="romanLcPeriod"/>
            </a:pPr>
            <a:r>
              <a:rPr lang="en-IN" sz="1800" b="1" dirty="0"/>
              <a:t>Scikit-learn</a:t>
            </a:r>
            <a:r>
              <a:rPr lang="en-IN" sz="1800" dirty="0"/>
              <a:t> – Machine learning library for implementing classification models.</a:t>
            </a:r>
          </a:p>
          <a:p>
            <a:pPr marL="400050" indent="-400050">
              <a:buFont typeface="+mj-lt"/>
              <a:buAutoNum type="romanLcPeriod"/>
            </a:pPr>
            <a:r>
              <a:rPr lang="en-IN" sz="1800" b="1" dirty="0"/>
              <a:t>Data Cleaning Techniques</a:t>
            </a:r>
            <a:r>
              <a:rPr lang="en-IN" sz="1800" dirty="0"/>
              <a:t> – Handling missing values, duplicates, and data transformations.</a:t>
            </a:r>
          </a:p>
          <a:p>
            <a:pPr>
              <a:buFont typeface="Arial" panose="020B0604020202020204" pitchFamily="34" charset="0"/>
              <a:buChar char="•"/>
            </a:pPr>
            <a:endParaRPr lang="en-IN" sz="1800" dirty="0"/>
          </a:p>
          <a:p>
            <a:pPr marL="285750" indent="-285750">
              <a:buFont typeface="Wingdings" panose="05000000000000000000" pitchFamily="2" charset="2"/>
              <a:buChar char="Ø"/>
            </a:pPr>
            <a:r>
              <a:rPr lang="en-IN" sz="1800" b="1" dirty="0"/>
              <a:t>Machine Learning (If applicable)</a:t>
            </a:r>
          </a:p>
          <a:p>
            <a:pPr marL="400050" indent="-400050">
              <a:buFont typeface="+mj-lt"/>
              <a:buAutoNum type="romanLcPeriod"/>
            </a:pPr>
            <a:r>
              <a:rPr lang="en-US" sz="1800" b="1" dirty="0"/>
              <a:t>Supervised Learning Algorithms</a:t>
            </a:r>
            <a:r>
              <a:rPr lang="en-US" sz="1800" dirty="0"/>
              <a:t> – Classification models for crop recommendations.</a:t>
            </a:r>
          </a:p>
          <a:p>
            <a:pPr marL="400050" indent="-400050">
              <a:buFont typeface="+mj-lt"/>
              <a:buAutoNum type="romanLcPeriod"/>
            </a:pPr>
            <a:r>
              <a:rPr lang="en-US" sz="1800" b="1" dirty="0"/>
              <a:t>Decision Trees &amp; Random Forests</a:t>
            </a:r>
            <a:r>
              <a:rPr lang="en-US" sz="1800" dirty="0"/>
              <a:t> – For predictive analysis in agriculture.</a:t>
            </a:r>
          </a:p>
          <a:p>
            <a:pPr>
              <a:buFont typeface="Arial" panose="020B0604020202020204" pitchFamily="34" charset="0"/>
              <a:buChar char="•"/>
            </a:pPr>
            <a:endParaRPr lang="en-US" sz="1600" dirty="0"/>
          </a:p>
          <a:p>
            <a:endParaRPr lang="en-IN" sz="1600" b="1" dirty="0"/>
          </a:p>
        </p:txBody>
      </p:sp>
    </p:spTree>
    <p:extLst>
      <p:ext uri="{BB962C8B-B14F-4D97-AF65-F5344CB8AC3E}">
        <p14:creationId xmlns:p14="http://schemas.microsoft.com/office/powerpoint/2010/main" val="2025716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6" name="TextBox 5">
            <a:extLst>
              <a:ext uri="{FF2B5EF4-FFF2-40B4-BE49-F238E27FC236}">
                <a16:creationId xmlns:a16="http://schemas.microsoft.com/office/drawing/2014/main" id="{1899C856-CC3C-D209-603A-70CF0027A1F9}"/>
              </a:ext>
            </a:extLst>
          </p:cNvPr>
          <p:cNvSpPr txBox="1"/>
          <p:nvPr/>
        </p:nvSpPr>
        <p:spPr>
          <a:xfrm>
            <a:off x="569842" y="1467774"/>
            <a:ext cx="9568070" cy="2523768"/>
          </a:xfrm>
          <a:prstGeom prst="rect">
            <a:avLst/>
          </a:prstGeom>
          <a:noFill/>
        </p:spPr>
        <p:txBody>
          <a:bodyPr wrap="square">
            <a:spAutoFit/>
          </a:bodyPr>
          <a:lstStyle/>
          <a:p>
            <a:pPr>
              <a:buFont typeface="Arial" panose="020B0604020202020204" pitchFamily="34" charset="0"/>
              <a:buChar char="•"/>
            </a:pPr>
            <a:endParaRPr lang="en-US" sz="1600" dirty="0"/>
          </a:p>
          <a:p>
            <a:pPr marL="285750" indent="-285750">
              <a:buFont typeface="Wingdings" panose="05000000000000000000" pitchFamily="2" charset="2"/>
              <a:buChar char="Ø"/>
            </a:pPr>
            <a:r>
              <a:rPr lang="en-IN" sz="1800" b="1" dirty="0"/>
              <a:t>Version Control &amp; Deployment</a:t>
            </a:r>
          </a:p>
          <a:p>
            <a:pPr marL="400050" indent="-400050">
              <a:buFont typeface="+mj-lt"/>
              <a:buAutoNum type="romanLcPeriod"/>
            </a:pPr>
            <a:r>
              <a:rPr lang="en-IN" sz="1800" b="1" dirty="0"/>
              <a:t>Git &amp; GitHub</a:t>
            </a:r>
            <a:r>
              <a:rPr lang="en-IN" sz="1800" dirty="0"/>
              <a:t> – For version control and project collaboration.</a:t>
            </a:r>
          </a:p>
          <a:p>
            <a:pPr marL="400050" indent="-400050">
              <a:buFont typeface="+mj-lt"/>
              <a:buAutoNum type="romanLcPeriod"/>
            </a:pPr>
            <a:r>
              <a:rPr lang="en-IN" sz="1800" b="1" dirty="0"/>
              <a:t>Google </a:t>
            </a:r>
            <a:r>
              <a:rPr lang="en-IN" sz="1800" b="1" dirty="0" err="1"/>
              <a:t>Colab</a:t>
            </a:r>
            <a:r>
              <a:rPr lang="en-IN" sz="1800" dirty="0"/>
              <a:t> (if used) – Cloud-based execution of notebooks.</a:t>
            </a:r>
          </a:p>
          <a:p>
            <a:pPr marL="400050" indent="-400050">
              <a:buFont typeface="+mj-lt"/>
              <a:buAutoNum type="romanLcPeriod"/>
            </a:pPr>
            <a:endParaRPr lang="en-IN" sz="1800" dirty="0"/>
          </a:p>
          <a:p>
            <a:pPr marL="285750" indent="-285750">
              <a:buFont typeface="Wingdings" panose="05000000000000000000" pitchFamily="2" charset="2"/>
              <a:buChar char="Ø"/>
            </a:pPr>
            <a:r>
              <a:rPr lang="en-IN" sz="1800" b="1" dirty="0"/>
              <a:t>Additional Tools</a:t>
            </a:r>
          </a:p>
          <a:p>
            <a:pPr marL="400050" indent="-400050">
              <a:buFont typeface="+mj-lt"/>
              <a:buAutoNum type="romanLcPeriod"/>
            </a:pPr>
            <a:r>
              <a:rPr lang="en-IN" sz="1800" b="1" dirty="0"/>
              <a:t>CSV Data Handling</a:t>
            </a:r>
            <a:r>
              <a:rPr lang="en-IN" sz="1800" dirty="0"/>
              <a:t> – Processing structured datasets.</a:t>
            </a:r>
          </a:p>
          <a:p>
            <a:pPr marL="400050" indent="-400050">
              <a:buFont typeface="+mj-lt"/>
              <a:buAutoNum type="romanLcPeriod"/>
            </a:pPr>
            <a:r>
              <a:rPr lang="en-IN" sz="1800" b="1" dirty="0"/>
              <a:t>Agronomic Data Analysis</a:t>
            </a:r>
            <a:r>
              <a:rPr lang="en-IN" sz="1800" dirty="0"/>
              <a:t> – Understanding soil, climate, and crop requirements.</a:t>
            </a:r>
          </a:p>
          <a:p>
            <a:pPr marL="285750" indent="-285750">
              <a:buFont typeface="Wingdings" panose="05000000000000000000" pitchFamily="2" charset="2"/>
              <a:buChar char="Ø"/>
            </a:pPr>
            <a:endParaRPr lang="en-IN" sz="1600" b="1" dirty="0"/>
          </a:p>
        </p:txBody>
      </p:sp>
    </p:spTree>
    <p:extLst>
      <p:ext uri="{BB962C8B-B14F-4D97-AF65-F5344CB8AC3E}">
        <p14:creationId xmlns:p14="http://schemas.microsoft.com/office/powerpoint/2010/main" val="56457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5" y="978844"/>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5" name="TextBox 4">
            <a:extLst>
              <a:ext uri="{FF2B5EF4-FFF2-40B4-BE49-F238E27FC236}">
                <a16:creationId xmlns:a16="http://schemas.microsoft.com/office/drawing/2014/main" id="{06D9EA5C-6FAB-9963-8DBA-A2976AC7E9EA}"/>
              </a:ext>
            </a:extLst>
          </p:cNvPr>
          <p:cNvSpPr txBox="1"/>
          <p:nvPr/>
        </p:nvSpPr>
        <p:spPr>
          <a:xfrm>
            <a:off x="465482" y="1378954"/>
            <a:ext cx="11261035" cy="4893647"/>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lvl="3" eaLnBrk="0" fontAlgn="base" hangingPunct="0">
              <a:spcBef>
                <a:spcPct val="0"/>
              </a:spcBef>
              <a:spcAft>
                <a:spcPct val="0"/>
              </a:spcAft>
              <a:buClrTx/>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Description</a:t>
            </a:r>
            <a:r>
              <a:rPr kumimoji="0" lang="en-US" altLang="en-US" sz="1600" b="0" i="0" u="none" strike="noStrike" cap="none" normalizeH="0" baseline="0" dirty="0">
                <a:ln>
                  <a:noFill/>
                </a:ln>
                <a:solidFill>
                  <a:schemeClr val="tx1"/>
                </a:solidFill>
                <a:effectLst/>
                <a:latin typeface="Arial" panose="020B0604020202020204" pitchFamily="34" charset="0"/>
              </a:rPr>
              <a:t>: Gather the </a:t>
            </a:r>
            <a:r>
              <a:rPr lang="en-US" altLang="en-US" sz="1600" dirty="0">
                <a:solidFill>
                  <a:schemeClr val="tx1"/>
                </a:solidFill>
                <a:latin typeface="Arial" panose="020B0604020202020204" pitchFamily="34" charset="0"/>
              </a:rPr>
              <a:t>crop and fertilizer recommendation system</a:t>
            </a:r>
            <a:r>
              <a:rPr kumimoji="0" lang="en-US" altLang="en-US" sz="1600" b="0" i="0" u="none" strike="noStrike" cap="none" normalizeH="0" baseline="0" dirty="0">
                <a:ln>
                  <a:noFill/>
                </a:ln>
                <a:solidFill>
                  <a:schemeClr val="tx1"/>
                </a:solidFill>
                <a:effectLst/>
                <a:latin typeface="Arial" panose="020B0604020202020204" pitchFamily="34" charset="0"/>
              </a:rPr>
              <a:t> dataset which contains historical data.</a:t>
            </a:r>
          </a:p>
          <a:p>
            <a:pPr lvl="3" eaLnBrk="0" fontAlgn="base" hangingPunct="0">
              <a:spcBef>
                <a:spcPct val="0"/>
              </a:spcBef>
              <a:spcAft>
                <a:spcPct val="0"/>
              </a:spcAft>
              <a:buClrTx/>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Tools</a:t>
            </a:r>
            <a:r>
              <a:rPr kumimoji="0" lang="en-US" altLang="en-US" sz="1600" b="0" i="0" u="none" strike="noStrike" cap="none" normalizeH="0" baseline="0" dirty="0">
                <a:ln>
                  <a:noFill/>
                </a:ln>
                <a:solidFill>
                  <a:schemeClr val="tx1"/>
                </a:solidFill>
                <a:effectLst/>
                <a:latin typeface="Arial" panose="020B0604020202020204" pitchFamily="34" charset="0"/>
              </a:rPr>
              <a:t>: Pandas (</a:t>
            </a:r>
            <a:r>
              <a:rPr kumimoji="0" lang="en-US" altLang="en-US" sz="1600" b="0" i="0" u="none" strike="noStrike" cap="none" normalizeH="0" baseline="0" dirty="0" err="1">
                <a:ln>
                  <a:noFill/>
                </a:ln>
                <a:solidFill>
                  <a:schemeClr val="tx1"/>
                </a:solidFill>
                <a:effectLst/>
                <a:latin typeface="Arial Unicode MS"/>
              </a:rPr>
              <a:t>pd.read_csv</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Exploratory Data Analysis (EDA)</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Description</a:t>
            </a:r>
            <a:r>
              <a:rPr kumimoji="0" lang="en-US" altLang="en-US" sz="1600" b="0" i="0" u="none" strike="noStrike" cap="none" normalizeH="0" baseline="0" dirty="0">
                <a:ln>
                  <a:noFill/>
                </a:ln>
                <a:solidFill>
                  <a:schemeClr val="tx1"/>
                </a:solidFill>
                <a:effectLst/>
                <a:latin typeface="Arial" panose="020B0604020202020204" pitchFamily="34" charset="0"/>
              </a:rPr>
              <a:t>: Explore the dataset to understand its structure, summary statistics, distributions, and relationships between variables.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Tools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Pandas (</a:t>
            </a:r>
            <a:r>
              <a:rPr kumimoji="0" lang="en-US" altLang="en-US" sz="1600" b="0" i="0" u="none" strike="noStrike" cap="none" normalizeH="0" baseline="0" dirty="0">
                <a:ln>
                  <a:noFill/>
                </a:ln>
                <a:solidFill>
                  <a:schemeClr val="tx1"/>
                </a:solidFill>
                <a:effectLst/>
                <a:latin typeface="Arial Unicode MS"/>
              </a:rPr>
              <a:t>head()</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tail()</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shape()</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describe()</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info()</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Seaborn (</a:t>
            </a:r>
            <a:r>
              <a:rPr kumimoji="0" lang="en-US" altLang="en-US" sz="1600" b="0" i="0" u="none" strike="noStrike" cap="none" normalizeH="0" baseline="0" dirty="0" err="1">
                <a:ln>
                  <a:noFill/>
                </a:ln>
                <a:solidFill>
                  <a:schemeClr val="tx1"/>
                </a:solidFill>
                <a:effectLst/>
                <a:latin typeface="Arial Unicode MS"/>
              </a:rPr>
              <a:t>histplot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heatmap()</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Matplotlib (</a:t>
            </a:r>
            <a:r>
              <a:rPr kumimoji="0" lang="en-US" altLang="en-US" sz="1600" b="0" i="0" u="none" strike="noStrike" cap="none" normalizeH="0" baseline="0" dirty="0" err="1">
                <a:ln>
                  <a:noFill/>
                </a:ln>
                <a:solidFill>
                  <a:schemeClr val="tx1"/>
                </a:solidFill>
                <a:effectLst/>
                <a:latin typeface="Arial Unicode MS"/>
              </a:rPr>
              <a:t>plt.hist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plt.scatter</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plt.subplot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Data Cleaning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Description</a:t>
            </a:r>
            <a:r>
              <a:rPr kumimoji="0" lang="en-US" altLang="en-US" sz="1600" b="0" i="0" u="none" strike="noStrike" cap="none" normalizeH="0" baseline="0" dirty="0">
                <a:ln>
                  <a:noFill/>
                </a:ln>
                <a:solidFill>
                  <a:schemeClr val="tx1"/>
                </a:solidFill>
                <a:effectLst/>
                <a:latin typeface="Arial" panose="020B0604020202020204" pitchFamily="34" charset="0"/>
              </a:rPr>
              <a:t>: Identify and handle missing values and duplicate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Tools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Pandas (</a:t>
            </a:r>
            <a:r>
              <a:rPr kumimoji="0" lang="en-US" altLang="en-US" sz="1600" b="0" i="0" u="none" strike="noStrike" cap="none" normalizeH="0" baseline="0" dirty="0" err="1">
                <a:ln>
                  <a:noFill/>
                </a:ln>
                <a:solidFill>
                  <a:schemeClr val="tx1"/>
                </a:solidFill>
                <a:effectLst/>
                <a:latin typeface="Arial Unicode MS"/>
              </a:rPr>
              <a:t>isnull</a:t>
            </a:r>
            <a:r>
              <a:rPr kumimoji="0" lang="en-US" altLang="en-US" sz="1600" b="0" i="0" u="none" strike="noStrike" cap="none" normalizeH="0" baseline="0" dirty="0">
                <a:ln>
                  <a:noFill/>
                </a:ln>
                <a:solidFill>
                  <a:schemeClr val="tx1"/>
                </a:solidFill>
                <a:effectLst/>
                <a:latin typeface="Arial Unicode MS"/>
              </a:rPr>
              <a:t>().sum()</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duplicated().sum()</a:t>
            </a:r>
            <a:r>
              <a:rPr kumimoji="0" lang="en-US" altLang="en-US" sz="16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Description</a:t>
            </a:r>
            <a:r>
              <a:rPr kumimoji="0" lang="en-US" altLang="en-US" sz="1600" b="0" i="0" u="none" strike="noStrike" cap="none" normalizeH="0" baseline="0" dirty="0">
                <a:ln>
                  <a:noFill/>
                </a:ln>
                <a:solidFill>
                  <a:schemeClr val="tx1"/>
                </a:solidFill>
                <a:effectLst/>
                <a:latin typeface="Arial" panose="020B0604020202020204" pitchFamily="34" charset="0"/>
              </a:rPr>
              <a:t>: Create visualizations to better understand the data distribution and correlations among variables.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Tools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Seaborn (</a:t>
            </a:r>
            <a:r>
              <a:rPr kumimoji="0" lang="en-US" altLang="en-US" sz="1600" b="0" i="0" u="none" strike="noStrike" cap="none" normalizeH="0" baseline="0" dirty="0" err="1">
                <a:ln>
                  <a:noFill/>
                </a:ln>
                <a:solidFill>
                  <a:schemeClr val="tx1"/>
                </a:solidFill>
                <a:effectLst/>
                <a:latin typeface="Arial Unicode MS"/>
              </a:rPr>
              <a:t>histplot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heatmap()</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Matplotlib (</a:t>
            </a:r>
            <a:r>
              <a:rPr kumimoji="0" lang="en-US" altLang="en-US" sz="1600" b="0" i="0" u="none" strike="noStrike" cap="none" normalizeH="0" baseline="0" dirty="0" err="1">
                <a:ln>
                  <a:noFill/>
                </a:ln>
                <a:solidFill>
                  <a:schemeClr val="tx1"/>
                </a:solidFill>
                <a:effectLst/>
                <a:latin typeface="Arial Unicode MS"/>
              </a:rPr>
              <a:t>plt.hist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plt.scatter</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plt.subplot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plt.boxplot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100A2-F19E-4B8C-D7F8-7C8EA982498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41A2DCD-7A7B-3521-D9BF-A902A91DEDD6}"/>
              </a:ext>
            </a:extLst>
          </p:cNvPr>
          <p:cNvSpPr txBox="1"/>
          <p:nvPr/>
        </p:nvSpPr>
        <p:spPr>
          <a:xfrm>
            <a:off x="268355" y="978844"/>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5" name="TextBox 4">
            <a:extLst>
              <a:ext uri="{FF2B5EF4-FFF2-40B4-BE49-F238E27FC236}">
                <a16:creationId xmlns:a16="http://schemas.microsoft.com/office/drawing/2014/main" id="{5E73D228-486B-6E09-4022-ACB7BCB9AA84}"/>
              </a:ext>
            </a:extLst>
          </p:cNvPr>
          <p:cNvSpPr txBox="1"/>
          <p:nvPr/>
        </p:nvSpPr>
        <p:spPr>
          <a:xfrm>
            <a:off x="465482" y="1511476"/>
            <a:ext cx="11261035" cy="3801041"/>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Description</a:t>
            </a:r>
            <a:r>
              <a:rPr kumimoji="0" lang="en-US" altLang="en-US" sz="1600" b="0" i="0" u="none" strike="noStrike" cap="none" normalizeH="0" baseline="0" dirty="0">
                <a:ln>
                  <a:noFill/>
                </a:ln>
                <a:solidFill>
                  <a:schemeClr val="tx1"/>
                </a:solidFill>
                <a:effectLst/>
                <a:latin typeface="Arial" panose="020B0604020202020204" pitchFamily="34" charset="0"/>
              </a:rPr>
              <a:t>: Split the dataset into training and testing sets, and standardize the feature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Tools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scikit-learn (</a:t>
            </a:r>
            <a:r>
              <a:rPr kumimoji="0" lang="en-US" altLang="en-US" sz="1600" b="0" i="0" u="none" strike="noStrike" cap="none" normalizeH="0" baseline="0" dirty="0" err="1">
                <a:ln>
                  <a:noFill/>
                </a:ln>
                <a:solidFill>
                  <a:schemeClr val="tx1"/>
                </a:solidFill>
                <a:effectLst/>
                <a:latin typeface="Arial Unicode MS"/>
              </a:rPr>
              <a:t>train_test_split</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StandardScaler</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Model Building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Description</a:t>
            </a:r>
            <a:r>
              <a:rPr kumimoji="0" lang="en-US" altLang="en-US" sz="1600" b="0" i="0" u="none" strike="noStrike" cap="none" normalizeH="0" baseline="0" dirty="0">
                <a:ln>
                  <a:noFill/>
                </a:ln>
                <a:solidFill>
                  <a:schemeClr val="tx1"/>
                </a:solidFill>
                <a:effectLst/>
                <a:latin typeface="Arial" panose="020B0604020202020204" pitchFamily="34" charset="0"/>
              </a:rPr>
              <a:t>: Train a machine learning model (Decision Tree Classifier in this case) on the training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Tools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scikit-learn (</a:t>
            </a:r>
            <a:r>
              <a:rPr kumimoji="0" lang="en-US" altLang="en-US" sz="1600" b="0" i="0" u="none" strike="noStrike" cap="none" normalizeH="0" baseline="0" dirty="0" err="1">
                <a:ln>
                  <a:noFill/>
                </a:ln>
                <a:solidFill>
                  <a:schemeClr val="tx1"/>
                </a:solidFill>
                <a:effectLst/>
                <a:latin typeface="Arial Unicode MS"/>
              </a:rPr>
              <a:t>DecisionTreeClassifier</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fit()</a:t>
            </a:r>
            <a:r>
              <a:rPr kumimoji="0" lang="en-US" altLang="en-US" sz="160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Model Evaluation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Description</a:t>
            </a:r>
            <a:r>
              <a:rPr kumimoji="0" lang="en-US" altLang="en-US" sz="1600" b="0" i="0" u="none" strike="noStrike" cap="none" normalizeH="0" baseline="0" dirty="0">
                <a:ln>
                  <a:noFill/>
                </a:ln>
                <a:solidFill>
                  <a:schemeClr val="tx1"/>
                </a:solidFill>
                <a:effectLst/>
                <a:latin typeface="Arial" panose="020B0604020202020204" pitchFamily="34" charset="0"/>
              </a:rPr>
              <a:t>: Evaluate the model’s performance on the test data using appropriate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Tools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scikit-learn (</a:t>
            </a:r>
            <a:r>
              <a:rPr kumimoji="0" lang="en-US" altLang="en-US" sz="1600" b="0" i="0" u="none" strike="noStrike" cap="none" normalizeH="0" baseline="0" dirty="0">
                <a:ln>
                  <a:noFill/>
                </a:ln>
                <a:solidFill>
                  <a:schemeClr val="tx1"/>
                </a:solidFill>
                <a:effectLst/>
                <a:latin typeface="Arial Unicode MS"/>
              </a:rPr>
              <a:t>predict()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mean_absolute_error</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0121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898855FB-4FAA-0D8F-820E-9B34A87F0C61}"/>
              </a:ext>
            </a:extLst>
          </p:cNvPr>
          <p:cNvSpPr txBox="1"/>
          <p:nvPr/>
        </p:nvSpPr>
        <p:spPr>
          <a:xfrm>
            <a:off x="255104" y="1454522"/>
            <a:ext cx="11357113" cy="4401205"/>
          </a:xfrm>
          <a:prstGeom prst="rect">
            <a:avLst/>
          </a:prstGeom>
          <a:noFill/>
        </p:spPr>
        <p:txBody>
          <a:bodyPr wrap="square">
            <a:spAutoFit/>
          </a:bodyPr>
          <a:lstStyle/>
          <a:p>
            <a:pPr marL="342900" indent="-342900">
              <a:buFont typeface="Wingdings" panose="05000000000000000000" pitchFamily="2" charset="2"/>
              <a:buChar char="v"/>
            </a:pPr>
            <a:r>
              <a:rPr lang="en-IN" sz="1800" b="1" dirty="0"/>
              <a:t>Background: </a:t>
            </a:r>
            <a:r>
              <a:rPr lang="en-US" sz="1600" dirty="0"/>
              <a:t>Agriculture is a critical sector that feeds the global population. However, farmers often face challenges in selecting the right crop for their land and determining the optimal fertilizer to enhance yield. Incorrect decisions lead to reduced productivity, soil degradation, and economic losses. A data-driven approach can help optimize agricultural practices, ensuring better crop selection and soil management.</a:t>
            </a:r>
          </a:p>
          <a:p>
            <a:pPr marL="342900" indent="-342900">
              <a:buFont typeface="Wingdings" panose="05000000000000000000" pitchFamily="2" charset="2"/>
              <a:buChar char="v"/>
            </a:pPr>
            <a:endParaRPr lang="en-US" sz="1800" dirty="0"/>
          </a:p>
          <a:p>
            <a:pPr marL="342900" indent="-342900">
              <a:buFont typeface="Wingdings" panose="05000000000000000000" pitchFamily="2" charset="2"/>
              <a:buChar char="v"/>
            </a:pPr>
            <a:r>
              <a:rPr lang="en-IN" sz="1800" b="1" dirty="0"/>
              <a:t>Problem: </a:t>
            </a:r>
            <a:r>
              <a:rPr lang="en-US" sz="1600" dirty="0"/>
              <a:t>Farmers need accurate and reliable recommendations for crop selection and fertilizer application based on soil conditions, weather parameters, and nutrient levels. Traditional decision-making methods rely on experience and trial-and-error, which can be inefficient and unsustainable. There is a need for a smart system that utilizes data science and machine learning to provide precise agricultural recommendations.</a:t>
            </a:r>
          </a:p>
          <a:p>
            <a:pPr marL="342900" indent="-342900">
              <a:buFont typeface="Wingdings" panose="05000000000000000000" pitchFamily="2" charset="2"/>
              <a:buChar char="v"/>
            </a:pPr>
            <a:endParaRPr lang="en-US" sz="1800" dirty="0"/>
          </a:p>
          <a:p>
            <a:r>
              <a:rPr lang="en-US" sz="1600" dirty="0"/>
              <a:t>The objective of this project is to develop a </a:t>
            </a:r>
            <a:r>
              <a:rPr lang="en-US" sz="1600" b="1" dirty="0"/>
              <a:t>Crop &amp; Fertilizer Recommendation System</a:t>
            </a:r>
            <a:r>
              <a:rPr lang="en-US" sz="1600" dirty="0"/>
              <a:t> that leverages data analytics to:</a:t>
            </a:r>
          </a:p>
          <a:p>
            <a:pPr>
              <a:buFont typeface="Arial" panose="020B0604020202020204" pitchFamily="34" charset="0"/>
              <a:buChar char="•"/>
            </a:pPr>
            <a:r>
              <a:rPr lang="en-US" sz="1600" dirty="0"/>
              <a:t>Recommend the most suitable crop based on soil and climatic factors.</a:t>
            </a:r>
          </a:p>
          <a:p>
            <a:pPr>
              <a:buFont typeface="Arial" panose="020B0604020202020204" pitchFamily="34" charset="0"/>
              <a:buChar char="•"/>
            </a:pPr>
            <a:r>
              <a:rPr lang="en-US" sz="1600" dirty="0"/>
              <a:t>Suggest the optimal fertilizer to maintain soil health and maximize yield.</a:t>
            </a:r>
          </a:p>
          <a:p>
            <a:pPr>
              <a:buFont typeface="Arial" panose="020B0604020202020204" pitchFamily="34" charset="0"/>
              <a:buChar char="•"/>
            </a:pPr>
            <a:r>
              <a:rPr lang="en-US" sz="1600" dirty="0"/>
              <a:t>Improve farming efficiency through data-driven insights.</a:t>
            </a:r>
          </a:p>
          <a:p>
            <a:pPr>
              <a:buFont typeface="Arial" panose="020B0604020202020204" pitchFamily="34" charset="0"/>
              <a:buChar char="•"/>
            </a:pPr>
            <a:endParaRPr lang="en-US" sz="1600" dirty="0"/>
          </a:p>
          <a:p>
            <a:r>
              <a:rPr lang="en-US" sz="1600" dirty="0"/>
              <a:t>By implementing this system, farmers can make informed decisions, increase productivity, and contribute to sustainable agriculture.</a:t>
            </a:r>
          </a:p>
        </p:txBody>
      </p:sp>
    </p:spTree>
    <p:extLst>
      <p:ext uri="{BB962C8B-B14F-4D97-AF65-F5344CB8AC3E}">
        <p14:creationId xmlns:p14="http://schemas.microsoft.com/office/powerpoint/2010/main" val="3196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28600" y="948738"/>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5" name="TextBox 4">
            <a:extLst>
              <a:ext uri="{FF2B5EF4-FFF2-40B4-BE49-F238E27FC236}">
                <a16:creationId xmlns:a16="http://schemas.microsoft.com/office/drawing/2014/main" id="{036BEA84-7B1A-78DC-C7C2-F589D4602D6C}"/>
              </a:ext>
            </a:extLst>
          </p:cNvPr>
          <p:cNvSpPr txBox="1"/>
          <p:nvPr/>
        </p:nvSpPr>
        <p:spPr>
          <a:xfrm>
            <a:off x="523460" y="1348848"/>
            <a:ext cx="10853531" cy="5109091"/>
          </a:xfrm>
          <a:prstGeom prst="rect">
            <a:avLst/>
          </a:prstGeom>
          <a:noFill/>
        </p:spPr>
        <p:txBody>
          <a:bodyPr wrap="square">
            <a:spAutoFit/>
          </a:bodyPr>
          <a:lstStyle/>
          <a:p>
            <a:r>
              <a:rPr lang="en-US" sz="1800" dirty="0"/>
              <a:t>This system utilizes machine learning and data analytics to provide accurate recommendations based on soil composition, climate conditions, and nutrient levels.</a:t>
            </a:r>
          </a:p>
          <a:p>
            <a:endParaRPr lang="en-US" sz="1800" dirty="0"/>
          </a:p>
          <a:p>
            <a:pPr marL="285750" indent="-285750">
              <a:buFont typeface="Wingdings" panose="05000000000000000000" pitchFamily="2" charset="2"/>
              <a:buChar char="v"/>
            </a:pPr>
            <a:r>
              <a:rPr lang="en-US" sz="1600" b="1" dirty="0"/>
              <a:t>Data Loading:</a:t>
            </a:r>
          </a:p>
          <a:p>
            <a:r>
              <a:rPr lang="en-US" sz="1600" dirty="0"/>
              <a:t>Load the dataset containing values of crop and fertilizers.</a:t>
            </a:r>
          </a:p>
          <a:p>
            <a:endParaRPr lang="en-US" sz="1600" dirty="0"/>
          </a:p>
          <a:p>
            <a:pPr marL="285750" indent="-285750">
              <a:buFont typeface="Wingdings" panose="05000000000000000000" pitchFamily="2" charset="2"/>
              <a:buChar char="v"/>
            </a:pPr>
            <a:r>
              <a:rPr lang="en-US" sz="1600" b="1" dirty="0"/>
              <a:t>Exploratory Data Analysis (EDA):</a:t>
            </a:r>
          </a:p>
          <a:p>
            <a:r>
              <a:rPr lang="en-US" sz="1600" dirty="0"/>
              <a:t>Conduct EDA to understand the dataset's structure, summary statistics, and distributions.</a:t>
            </a:r>
          </a:p>
          <a:p>
            <a:r>
              <a:rPr lang="en-US" sz="1600" dirty="0"/>
              <a:t>Use Pandas functions like head(), describe(), info().</a:t>
            </a:r>
          </a:p>
          <a:p>
            <a:endParaRPr lang="en-US" sz="1600" dirty="0"/>
          </a:p>
          <a:p>
            <a:pPr marL="285750" indent="-285750">
              <a:buFont typeface="Wingdings" panose="05000000000000000000" pitchFamily="2" charset="2"/>
              <a:buChar char="v"/>
            </a:pPr>
            <a:r>
              <a:rPr lang="en-US" sz="1600" b="1" dirty="0"/>
              <a:t>Data Cleaning:</a:t>
            </a:r>
          </a:p>
          <a:p>
            <a:r>
              <a:rPr lang="en-US" sz="1600" dirty="0"/>
              <a:t>Check for and handle missing values and duplicates.</a:t>
            </a:r>
          </a:p>
          <a:p>
            <a:endParaRPr lang="en-US" sz="1600" dirty="0"/>
          </a:p>
          <a:p>
            <a:pPr marL="285750" indent="-285750">
              <a:buFont typeface="Wingdings" panose="05000000000000000000" pitchFamily="2" charset="2"/>
              <a:buChar char="v"/>
            </a:pPr>
            <a:r>
              <a:rPr lang="en-US" sz="1600" b="1" dirty="0"/>
              <a:t>Data Visualization:</a:t>
            </a:r>
          </a:p>
          <a:p>
            <a:r>
              <a:rPr lang="en-US" sz="1600" dirty="0"/>
              <a:t>Create visualizations to understand data distributions using </a:t>
            </a:r>
            <a:r>
              <a:rPr lang="en-US" sz="1600" dirty="0" err="1"/>
              <a:t>Histplot</a:t>
            </a:r>
            <a:r>
              <a:rPr lang="en-US" sz="1600" dirty="0"/>
              <a:t>, Scatterplot, Heatmap and Boxplot[Outliers].</a:t>
            </a:r>
          </a:p>
          <a:p>
            <a:endParaRPr lang="en-US" sz="1600" dirty="0"/>
          </a:p>
          <a:p>
            <a:pPr marL="285750" indent="-285750">
              <a:buFont typeface="Wingdings" panose="05000000000000000000" pitchFamily="2" charset="2"/>
              <a:buChar char="v"/>
            </a:pPr>
            <a:r>
              <a:rPr lang="en-US" sz="1600" b="1" dirty="0"/>
              <a:t>Feature Selection:</a:t>
            </a:r>
          </a:p>
          <a:p>
            <a:r>
              <a:rPr lang="en-US" sz="1600" dirty="0"/>
              <a:t>Identify and select relevant features that contribute to the prediction of crops and fertilizers.</a:t>
            </a:r>
          </a:p>
          <a:p>
            <a:r>
              <a:rPr lang="en-US" sz="1600" dirty="0"/>
              <a:t>Separate features and target variable.</a:t>
            </a:r>
          </a:p>
          <a:p>
            <a:endParaRPr lang="en-US" sz="1600" dirty="0"/>
          </a:p>
        </p:txBody>
      </p:sp>
    </p:spTree>
    <p:extLst>
      <p:ext uri="{BB962C8B-B14F-4D97-AF65-F5344CB8AC3E}">
        <p14:creationId xmlns:p14="http://schemas.microsoft.com/office/powerpoint/2010/main" val="300296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C16FF-3905-FE3E-442C-3A12D05E3D8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81F6042-FA93-B8F3-337E-B179299C6DF0}"/>
              </a:ext>
            </a:extLst>
          </p:cNvPr>
          <p:cNvSpPr txBox="1"/>
          <p:nvPr/>
        </p:nvSpPr>
        <p:spPr>
          <a:xfrm>
            <a:off x="228600" y="948738"/>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5" name="TextBox 4">
            <a:extLst>
              <a:ext uri="{FF2B5EF4-FFF2-40B4-BE49-F238E27FC236}">
                <a16:creationId xmlns:a16="http://schemas.microsoft.com/office/drawing/2014/main" id="{518E5602-AC23-78DF-E32C-D1FFE05191B6}"/>
              </a:ext>
            </a:extLst>
          </p:cNvPr>
          <p:cNvSpPr txBox="1"/>
          <p:nvPr/>
        </p:nvSpPr>
        <p:spPr>
          <a:xfrm>
            <a:off x="457199" y="1481369"/>
            <a:ext cx="10853531" cy="4278094"/>
          </a:xfrm>
          <a:prstGeom prst="rect">
            <a:avLst/>
          </a:prstGeom>
          <a:noFill/>
        </p:spPr>
        <p:txBody>
          <a:bodyPr wrap="square">
            <a:spAutoFit/>
          </a:bodyPr>
          <a:lstStyle/>
          <a:p>
            <a:pPr marL="285750" indent="-285750">
              <a:buFont typeface="Wingdings" panose="05000000000000000000" pitchFamily="2" charset="2"/>
              <a:buChar char="v"/>
            </a:pPr>
            <a:r>
              <a:rPr lang="en-US" sz="1800" b="1" dirty="0"/>
              <a:t>Data Preprocessing:</a:t>
            </a:r>
          </a:p>
          <a:p>
            <a:r>
              <a:rPr lang="en-US" sz="1800" dirty="0"/>
              <a:t>Split the dataset into training and testing sets.</a:t>
            </a:r>
          </a:p>
          <a:p>
            <a:r>
              <a:rPr lang="en-US" sz="1800" dirty="0"/>
              <a:t>Standardize the feature values.</a:t>
            </a:r>
          </a:p>
          <a:p>
            <a:endParaRPr lang="en-US" sz="1800" dirty="0"/>
          </a:p>
          <a:p>
            <a:pPr marL="285750" indent="-285750">
              <a:buFont typeface="Wingdings" panose="05000000000000000000" pitchFamily="2" charset="2"/>
              <a:buChar char="v"/>
            </a:pPr>
            <a:r>
              <a:rPr lang="en-US" sz="1800" b="1" dirty="0"/>
              <a:t>Encoding:</a:t>
            </a:r>
          </a:p>
          <a:p>
            <a:r>
              <a:rPr lang="en-US" sz="1800" dirty="0"/>
              <a:t>Finding the unique and </a:t>
            </a:r>
            <a:r>
              <a:rPr lang="en-US" sz="1800" dirty="0" err="1"/>
              <a:t>nunique</a:t>
            </a:r>
            <a:r>
              <a:rPr lang="en-US" sz="1800" dirty="0"/>
              <a:t> and making as a dictionary.</a:t>
            </a:r>
          </a:p>
          <a:p>
            <a:endParaRPr lang="en-US" sz="1800" dirty="0"/>
          </a:p>
          <a:p>
            <a:pPr marL="285750" indent="-285750">
              <a:buFont typeface="Wingdings" panose="05000000000000000000" pitchFamily="2" charset="2"/>
              <a:buChar char="v"/>
            </a:pPr>
            <a:r>
              <a:rPr lang="en-US" sz="1800" b="1" dirty="0"/>
              <a:t>Model Building:</a:t>
            </a:r>
          </a:p>
          <a:p>
            <a:r>
              <a:rPr lang="en-US" sz="1800" dirty="0"/>
              <a:t>Train a Decision Tree Classifier model using the training data.</a:t>
            </a:r>
          </a:p>
          <a:p>
            <a:endParaRPr lang="en-US" sz="1800" dirty="0"/>
          </a:p>
          <a:p>
            <a:pPr marL="285750" indent="-285750">
              <a:buFont typeface="Wingdings" panose="05000000000000000000" pitchFamily="2" charset="2"/>
              <a:buChar char="v"/>
            </a:pPr>
            <a:r>
              <a:rPr lang="en-US" sz="1800" b="1" dirty="0"/>
              <a:t>Model Prediction:</a:t>
            </a:r>
          </a:p>
          <a:p>
            <a:r>
              <a:rPr lang="en-US" sz="1800" dirty="0"/>
              <a:t>Predict the crop for the given environment which includes {</a:t>
            </a:r>
            <a:r>
              <a:rPr lang="en-US" sz="1800" dirty="0" err="1"/>
              <a:t>N,P,K,temperature,humidity,ph,rainfall</a:t>
            </a:r>
            <a:r>
              <a:rPr lang="en-US" sz="1800" dirty="0"/>
              <a:t>}.</a:t>
            </a:r>
          </a:p>
          <a:p>
            <a:endParaRPr lang="en-US" sz="2000" dirty="0"/>
          </a:p>
          <a:p>
            <a:endParaRPr lang="en-US" sz="1800" dirty="0"/>
          </a:p>
          <a:p>
            <a:endParaRPr lang="en-US" sz="1800" dirty="0"/>
          </a:p>
        </p:txBody>
      </p:sp>
    </p:spTree>
    <p:extLst>
      <p:ext uri="{BB962C8B-B14F-4D97-AF65-F5344CB8AC3E}">
        <p14:creationId xmlns:p14="http://schemas.microsoft.com/office/powerpoint/2010/main" val="1068890947"/>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114</TotalTime>
  <Words>1176</Words>
  <Application>Microsoft Office PowerPoint</Application>
  <PresentationFormat>Widescreen</PresentationFormat>
  <Paragraphs>130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Unicode MS</vt:lpstr>
      <vt:lpstr>Calibri</vt:lpstr>
      <vt:lpstr>Roboto</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Srujan Mothe</cp:lastModifiedBy>
  <cp:revision>4</cp:revision>
  <dcterms:created xsi:type="dcterms:W3CDTF">2024-12-31T09:40:01Z</dcterms:created>
  <dcterms:modified xsi:type="dcterms:W3CDTF">2025-02-09T05:38:31Z</dcterms:modified>
</cp:coreProperties>
</file>