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55240C6-7E76-413D-BF81-8A602394FEFE}">
  <a:tblStyle styleId="{C55240C6-7E76-413D-BF81-8A602394FEF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Belts: If traffic violation involved a seat belt violation.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Injury: If traffic violation involved Personal Injury.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 Damage: If traffic violation involved Property Damage.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Fatal: If traffic violation involved a fatality.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HAZMAT: If the traffic violation involved hazardous materials.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Violation Type: Violation type. (Examples: Warning, Citation, SERO)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Geolocation: Geo-coded location information.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atalog.data.gov/" TargetMode="External"/><Relationship Id="rId4" Type="http://schemas.openxmlformats.org/officeDocument/2006/relationships/hyperlink" Target="https://catalog.data.gov/" TargetMode="External"/><Relationship Id="rId5" Type="http://schemas.openxmlformats.org/officeDocument/2006/relationships/image" Target="../media/image8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911050" y="1886875"/>
            <a:ext cx="7689000" cy="9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Predictive  Analysis of Traffic  violations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843600" y="2714425"/>
            <a:ext cx="15399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525" y="305700"/>
            <a:ext cx="1456950" cy="145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2705" y="3506000"/>
            <a:ext cx="1203950" cy="106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5863" y="3337388"/>
            <a:ext cx="1400876" cy="140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9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ctrTitle"/>
          </p:nvPr>
        </p:nvSpPr>
        <p:spPr>
          <a:xfrm>
            <a:off x="1326475" y="437275"/>
            <a:ext cx="66489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Search Hypothesis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2966842" y="1751718"/>
            <a:ext cx="812400" cy="513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Shape 125"/>
          <p:cNvGrpSpPr/>
          <p:nvPr/>
        </p:nvGrpSpPr>
        <p:grpSpPr>
          <a:xfrm>
            <a:off x="788865" y="1346533"/>
            <a:ext cx="2398910" cy="2094083"/>
            <a:chOff x="571536" y="1957150"/>
            <a:chExt cx="1755000" cy="1503830"/>
          </a:xfrm>
        </p:grpSpPr>
        <p:sp>
          <p:nvSpPr>
            <p:cNvPr id="126" name="Shape 126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 txBox="1"/>
            <p:nvPr/>
          </p:nvSpPr>
          <p:spPr>
            <a:xfrm>
              <a:off x="1230636" y="2062059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4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24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Shape 128"/>
            <p:cNvSpPr txBox="1"/>
            <p:nvPr/>
          </p:nvSpPr>
          <p:spPr>
            <a:xfrm>
              <a:off x="571536" y="2723580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rgbClr val="F3F3F3"/>
                  </a:solidFill>
                </a:rPr>
                <a:t>Whether a violation occurred contributed to an accident or not</a:t>
              </a:r>
              <a:endParaRPr sz="1600">
                <a:solidFill>
                  <a:srgbClr val="F3F3F3"/>
                </a:solidFill>
              </a:endParaRP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3697474" y="1346533"/>
            <a:ext cx="2336169" cy="2094083"/>
            <a:chOff x="2699423" y="1957150"/>
            <a:chExt cx="1709100" cy="1503830"/>
          </a:xfrm>
        </p:grpSpPr>
        <p:sp>
          <p:nvSpPr>
            <p:cNvPr id="130" name="Shape 130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 txBox="1"/>
            <p:nvPr/>
          </p:nvSpPr>
          <p:spPr>
            <a:xfrm>
              <a:off x="2699423" y="2723580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3F3F3"/>
                  </a:solidFill>
                </a:rPr>
                <a:t>Whether the violation that led to an accident was fatal or not</a:t>
              </a:r>
              <a:endParaRPr sz="1600">
                <a:solidFill>
                  <a:srgbClr val="F3F3F3"/>
                </a:solidFill>
              </a:endParaRPr>
            </a:p>
            <a:p>
              <a:pPr indent="0" lvl="0" mar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</a:endParaRPr>
            </a:p>
          </p:txBody>
        </p:sp>
        <p:sp>
          <p:nvSpPr>
            <p:cNvPr id="132" name="Shape 132"/>
            <p:cNvSpPr txBox="1"/>
            <p:nvPr/>
          </p:nvSpPr>
          <p:spPr>
            <a:xfrm>
              <a:off x="3335573" y="2064070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4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24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3" name="Shape 133"/>
          <p:cNvGrpSpPr/>
          <p:nvPr/>
        </p:nvGrpSpPr>
        <p:grpSpPr>
          <a:xfrm>
            <a:off x="6543340" y="1346533"/>
            <a:ext cx="2336169" cy="2094080"/>
            <a:chOff x="4781408" y="1957150"/>
            <a:chExt cx="1709100" cy="1503828"/>
          </a:xfrm>
        </p:grpSpPr>
        <p:sp>
          <p:nvSpPr>
            <p:cNvPr id="134" name="Shape 134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 txBox="1"/>
            <p:nvPr/>
          </p:nvSpPr>
          <p:spPr>
            <a:xfrm>
              <a:off x="4781408" y="2723578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3F3F3"/>
                  </a:solidFill>
                </a:rPr>
                <a:t>The geolocation, at which a violation is likely to occur based on several factors</a:t>
              </a:r>
              <a:endParaRPr sz="1600">
                <a:solidFill>
                  <a:srgbClr val="F3F3F3"/>
                </a:solidFill>
              </a:endParaRPr>
            </a:p>
            <a:p>
              <a:pPr indent="0" lvl="0" mar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Shape 136"/>
            <p:cNvSpPr txBox="1"/>
            <p:nvPr/>
          </p:nvSpPr>
          <p:spPr>
            <a:xfrm>
              <a:off x="5417567" y="2058863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4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24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7" name="Shape 137"/>
          <p:cNvSpPr/>
          <p:nvPr/>
        </p:nvSpPr>
        <p:spPr>
          <a:xfrm>
            <a:off x="5935960" y="1751718"/>
            <a:ext cx="812400" cy="513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ctrTitle"/>
          </p:nvPr>
        </p:nvSpPr>
        <p:spPr>
          <a:xfrm>
            <a:off x="1316400" y="296350"/>
            <a:ext cx="66489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Modeling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273100" y="1293550"/>
            <a:ext cx="2650200" cy="29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</a:rPr>
              <a:t>Model 1</a:t>
            </a:r>
            <a:endParaRPr sz="16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</a:rPr>
              <a:t>Predictors:</a:t>
            </a:r>
            <a:endParaRPr sz="1600">
              <a:solidFill>
                <a:srgbClr val="F3F3F3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</a:rPr>
              <a:t>Belt</a:t>
            </a:r>
            <a:endParaRPr sz="1600">
              <a:solidFill>
                <a:srgbClr val="F3F3F3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</a:rPr>
              <a:t>Alcohol</a:t>
            </a:r>
            <a:endParaRPr sz="1600">
              <a:solidFill>
                <a:srgbClr val="F3F3F3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</a:rPr>
              <a:t>Vehicle Type</a:t>
            </a:r>
            <a:endParaRPr sz="1600">
              <a:solidFill>
                <a:srgbClr val="F3F3F3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</a:rPr>
              <a:t>Year</a:t>
            </a:r>
            <a:endParaRPr sz="1600">
              <a:solidFill>
                <a:srgbClr val="F3F3F3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</a:rPr>
              <a:t>Phone Usage</a:t>
            </a:r>
            <a:endParaRPr sz="1600">
              <a:solidFill>
                <a:srgbClr val="F3F3F3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</a:rPr>
              <a:t>Target variable:</a:t>
            </a:r>
            <a:endParaRPr sz="1600">
              <a:solidFill>
                <a:srgbClr val="F3F3F3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</a:rPr>
              <a:t>Contributed to accident</a:t>
            </a:r>
            <a:endParaRPr sz="1600">
              <a:solidFill>
                <a:srgbClr val="F3F3F3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2979400" y="743550"/>
            <a:ext cx="2844300" cy="36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</a:rPr>
              <a:t>Model 2</a:t>
            </a:r>
            <a:endParaRPr sz="1600">
              <a:solidFill>
                <a:srgbClr val="F3F3F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</a:rPr>
              <a:t>Predictors:</a:t>
            </a:r>
            <a:endParaRPr sz="1600">
              <a:solidFill>
                <a:srgbClr val="F3F3F3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</a:rPr>
              <a:t>Belt</a:t>
            </a:r>
            <a:endParaRPr sz="1600">
              <a:solidFill>
                <a:srgbClr val="F3F3F3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</a:rPr>
              <a:t>HAZMAT</a:t>
            </a:r>
            <a:endParaRPr sz="1600">
              <a:solidFill>
                <a:srgbClr val="F3F3F3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</a:rPr>
              <a:t>Alcohol</a:t>
            </a:r>
            <a:endParaRPr sz="1600">
              <a:solidFill>
                <a:srgbClr val="F3F3F3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</a:rPr>
              <a:t>Phone Usage</a:t>
            </a:r>
            <a:endParaRPr sz="1600">
              <a:solidFill>
                <a:srgbClr val="F3F3F3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</a:rPr>
              <a:t>Target variable: </a:t>
            </a:r>
            <a:endParaRPr sz="1600">
              <a:solidFill>
                <a:srgbClr val="F3F3F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</a:rPr>
              <a:t>Fatal</a:t>
            </a:r>
            <a:endParaRPr sz="1600">
              <a:solidFill>
                <a:srgbClr val="F3F3F3"/>
              </a:solidFill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5823575" y="996075"/>
            <a:ext cx="2802600" cy="3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</a:rPr>
              <a:t>Model 3</a:t>
            </a:r>
            <a:endParaRPr sz="1600">
              <a:solidFill>
                <a:srgbClr val="F3F3F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</a:rPr>
              <a:t>Predictors: </a:t>
            </a:r>
            <a:endParaRPr sz="1600">
              <a:solidFill>
                <a:srgbClr val="F3F3F3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</a:rPr>
              <a:t>Belt, Personal Injury</a:t>
            </a:r>
            <a:endParaRPr sz="1600">
              <a:solidFill>
                <a:srgbClr val="F3F3F3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</a:rPr>
              <a:t>Property Damage</a:t>
            </a:r>
            <a:endParaRPr sz="1600">
              <a:solidFill>
                <a:srgbClr val="F3F3F3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</a:rPr>
              <a:t>Alcohol</a:t>
            </a:r>
            <a:endParaRPr sz="1600">
              <a:solidFill>
                <a:srgbClr val="F3F3F3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</a:rPr>
              <a:t>Violation Type</a:t>
            </a:r>
            <a:endParaRPr sz="16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</a:rPr>
              <a:t>Target variable: </a:t>
            </a:r>
            <a:endParaRPr sz="1600">
              <a:solidFill>
                <a:srgbClr val="F3F3F3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</a:rPr>
              <a:t>Cluster ID (geo-</a:t>
            </a:r>
            <a:r>
              <a:rPr lang="en" sz="1600">
                <a:solidFill>
                  <a:srgbClr val="F3F3F3"/>
                </a:solidFill>
              </a:rPr>
              <a:t>coordinates)</a:t>
            </a:r>
            <a:endParaRPr sz="1600">
              <a:solidFill>
                <a:srgbClr val="F3F3F3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ctrTitle"/>
          </p:nvPr>
        </p:nvSpPr>
        <p:spPr>
          <a:xfrm>
            <a:off x="156900" y="258450"/>
            <a:ext cx="82095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Model I: contrib. to accident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325" y="258454"/>
            <a:ext cx="3823200" cy="4778984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52" name="Shape 152"/>
          <p:cNvGraphicFramePr/>
          <p:nvPr/>
        </p:nvGraphicFramePr>
        <p:xfrm>
          <a:off x="293525" y="93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{C55240C6-7E76-413D-BF81-8A602394FEFE}</a:tableStyleId>
              </a:tblPr>
              <a:tblGrid>
                <a:gridCol w="1019175"/>
                <a:gridCol w="1066800"/>
                <a:gridCol w="1314450"/>
                <a:gridCol w="1123950"/>
              </a:tblGrid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</a:rPr>
                        <a:t>Algorithm</a:t>
                      </a:r>
                      <a:endParaRPr b="1"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</a:rPr>
                        <a:t>Single Tree</a:t>
                      </a:r>
                      <a:endParaRPr b="1"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</a:rPr>
                        <a:t>Random Trees</a:t>
                      </a:r>
                      <a:endParaRPr b="1"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</a:rPr>
                        <a:t>Naïve Bayes</a:t>
                      </a:r>
                      <a:endParaRPr b="1"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Precision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0.626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0.503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0.621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Sensitivity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0.275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0.996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0.266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Specificity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0.836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0.023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0.838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F1-Score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0.383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0.669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0.373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3" name="Shape 153"/>
          <p:cNvSpPr txBox="1"/>
          <p:nvPr/>
        </p:nvSpPr>
        <p:spPr>
          <a:xfrm>
            <a:off x="6715550" y="468375"/>
            <a:ext cx="7668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Belts</a:t>
            </a:r>
            <a:endParaRPr b="1" sz="1200"/>
          </a:p>
        </p:txBody>
      </p:sp>
      <p:sp>
        <p:nvSpPr>
          <p:cNvPr id="154" name="Shape 154"/>
          <p:cNvSpPr txBox="1"/>
          <p:nvPr/>
        </p:nvSpPr>
        <p:spPr>
          <a:xfrm>
            <a:off x="7107575" y="1106900"/>
            <a:ext cx="13605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Phone usage</a:t>
            </a:r>
            <a:endParaRPr b="1" sz="1200"/>
          </a:p>
        </p:txBody>
      </p:sp>
      <p:sp>
        <p:nvSpPr>
          <p:cNvPr id="155" name="Shape 155"/>
          <p:cNvSpPr txBox="1"/>
          <p:nvPr/>
        </p:nvSpPr>
        <p:spPr>
          <a:xfrm>
            <a:off x="6225000" y="2503350"/>
            <a:ext cx="7668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Alcohol</a:t>
            </a:r>
            <a:endParaRPr b="1" sz="1200"/>
          </a:p>
        </p:txBody>
      </p:sp>
      <p:sp>
        <p:nvSpPr>
          <p:cNvPr id="156" name="Shape 156"/>
          <p:cNvSpPr txBox="1"/>
          <p:nvPr/>
        </p:nvSpPr>
        <p:spPr>
          <a:xfrm>
            <a:off x="7937500" y="1870875"/>
            <a:ext cx="7668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Type: Bus</a:t>
            </a:r>
            <a:endParaRPr b="1" sz="1200"/>
          </a:p>
        </p:txBody>
      </p:sp>
      <p:sp>
        <p:nvSpPr>
          <p:cNvPr id="157" name="Shape 157"/>
          <p:cNvSpPr txBox="1"/>
          <p:nvPr/>
        </p:nvSpPr>
        <p:spPr>
          <a:xfrm>
            <a:off x="293525" y="3574200"/>
            <a:ext cx="45243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 u="sng">
                <a:solidFill>
                  <a:schemeClr val="lt2"/>
                </a:solidFill>
              </a:rPr>
              <a:t>Best model</a:t>
            </a:r>
            <a:r>
              <a:rPr lang="en" sz="1600">
                <a:solidFill>
                  <a:schemeClr val="lt2"/>
                </a:solidFill>
              </a:rPr>
              <a:t>: </a:t>
            </a:r>
            <a:r>
              <a:rPr b="1" lang="en" sz="1600">
                <a:solidFill>
                  <a:srgbClr val="F1C232"/>
                </a:solidFill>
              </a:rPr>
              <a:t>Random Trees</a:t>
            </a:r>
            <a:r>
              <a:rPr lang="en" sz="1600">
                <a:solidFill>
                  <a:schemeClr val="lt2"/>
                </a:solidFill>
              </a:rPr>
              <a:t> due to highest sensitivity and F1-score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302575" y="4316425"/>
            <a:ext cx="45243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 u="sng">
                <a:solidFill>
                  <a:schemeClr val="lt2"/>
                </a:solidFill>
              </a:rPr>
              <a:t>Belts and phone usage</a:t>
            </a:r>
            <a:r>
              <a:rPr lang="en" sz="1600">
                <a:solidFill>
                  <a:schemeClr val="lt2"/>
                </a:solidFill>
              </a:rPr>
              <a:t> are the top predictors for contribution to accident</a:t>
            </a:r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ctrTitle"/>
          </p:nvPr>
        </p:nvSpPr>
        <p:spPr>
          <a:xfrm>
            <a:off x="803625" y="190525"/>
            <a:ext cx="76032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Model II: Fatality of accident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700" y="991050"/>
            <a:ext cx="3755675" cy="297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6856675" y="1123375"/>
            <a:ext cx="7668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Alcohol</a:t>
            </a:r>
            <a:endParaRPr b="1" sz="1200"/>
          </a:p>
        </p:txBody>
      </p:sp>
      <p:sp>
        <p:nvSpPr>
          <p:cNvPr id="166" name="Shape 166"/>
          <p:cNvSpPr txBox="1"/>
          <p:nvPr/>
        </p:nvSpPr>
        <p:spPr>
          <a:xfrm>
            <a:off x="7376375" y="1734150"/>
            <a:ext cx="11409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Phone usage</a:t>
            </a:r>
            <a:endParaRPr b="1" sz="1200"/>
          </a:p>
        </p:txBody>
      </p:sp>
      <p:sp>
        <p:nvSpPr>
          <p:cNvPr id="167" name="Shape 167"/>
          <p:cNvSpPr txBox="1"/>
          <p:nvPr/>
        </p:nvSpPr>
        <p:spPr>
          <a:xfrm>
            <a:off x="5378800" y="2303400"/>
            <a:ext cx="8424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HAZMAT</a:t>
            </a:r>
            <a:endParaRPr b="1" sz="1200"/>
          </a:p>
        </p:txBody>
      </p:sp>
      <p:graphicFrame>
        <p:nvGraphicFramePr>
          <p:cNvPr id="168" name="Shape 168"/>
          <p:cNvGraphicFramePr/>
          <p:nvPr/>
        </p:nvGraphicFramePr>
        <p:xfrm>
          <a:off x="369725" y="93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{C55240C6-7E76-413D-BF81-8A602394FEFE}</a:tableStyleId>
              </a:tblPr>
              <a:tblGrid>
                <a:gridCol w="1019175"/>
                <a:gridCol w="1066800"/>
                <a:gridCol w="1314450"/>
                <a:gridCol w="1123950"/>
              </a:tblGrid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</a:rPr>
                        <a:t>Algorithm</a:t>
                      </a:r>
                      <a:endParaRPr b="1"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</a:rPr>
                        <a:t>Single Tree</a:t>
                      </a:r>
                      <a:endParaRPr b="1"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</a:rPr>
                        <a:t>Random Trees</a:t>
                      </a:r>
                      <a:endParaRPr b="1"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</a:rPr>
                        <a:t>Naïve Bayes</a:t>
                      </a:r>
                      <a:endParaRPr b="1"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Precision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0.579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0.639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0.579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Sensitivity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0.79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0.383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0.543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Specificity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0.404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0.776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0.59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F1-Score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solidFill>
                            <a:srgbClr val="F1C232"/>
                          </a:solidFill>
                        </a:rPr>
                        <a:t>0.668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0.478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0.561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9" name="Shape 169"/>
          <p:cNvSpPr txBox="1"/>
          <p:nvPr/>
        </p:nvSpPr>
        <p:spPr>
          <a:xfrm>
            <a:off x="369725" y="3574200"/>
            <a:ext cx="45243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 u="sng">
                <a:solidFill>
                  <a:schemeClr val="lt2"/>
                </a:solidFill>
              </a:rPr>
              <a:t>Best model</a:t>
            </a:r>
            <a:r>
              <a:rPr lang="en" sz="1600">
                <a:solidFill>
                  <a:schemeClr val="lt2"/>
                </a:solidFill>
              </a:rPr>
              <a:t>: </a:t>
            </a:r>
            <a:r>
              <a:rPr b="1" lang="en" sz="1600">
                <a:solidFill>
                  <a:srgbClr val="F1C232"/>
                </a:solidFill>
              </a:rPr>
              <a:t>Single</a:t>
            </a:r>
            <a:r>
              <a:rPr b="1" lang="en" sz="1600">
                <a:solidFill>
                  <a:srgbClr val="F1C232"/>
                </a:solidFill>
              </a:rPr>
              <a:t> Tree</a:t>
            </a:r>
            <a:r>
              <a:rPr lang="en" sz="1600">
                <a:solidFill>
                  <a:schemeClr val="lt2"/>
                </a:solidFill>
              </a:rPr>
              <a:t> due to highest sensitivity and F1-score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378775" y="4316425"/>
            <a:ext cx="85965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 u="sng">
                <a:solidFill>
                  <a:schemeClr val="lt2"/>
                </a:solidFill>
              </a:rPr>
              <a:t>Alcohol</a:t>
            </a:r>
            <a:r>
              <a:rPr b="1" lang="en" sz="1600" u="sng">
                <a:solidFill>
                  <a:schemeClr val="lt2"/>
                </a:solidFill>
              </a:rPr>
              <a:t> and phone usage</a:t>
            </a:r>
            <a:r>
              <a:rPr lang="en" sz="1600">
                <a:solidFill>
                  <a:schemeClr val="lt2"/>
                </a:solidFill>
              </a:rPr>
              <a:t> are the top predictors for fatal accidents</a:t>
            </a:r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ctrTitle"/>
          </p:nvPr>
        </p:nvSpPr>
        <p:spPr>
          <a:xfrm>
            <a:off x="575025" y="128000"/>
            <a:ext cx="76032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Model III: geolocation for “likely” violations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248750" y="1256150"/>
            <a:ext cx="3722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K-means clustering and Single Tree classification are best algorithms due to unbiased results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Cluster 5 has the highest number of alcohol violations and personal injuries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Cluster 9 has the highest number of belt violations 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225" y="821725"/>
            <a:ext cx="4637250" cy="416177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/>
          <p:nvPr/>
        </p:nvSpPr>
        <p:spPr>
          <a:xfrm>
            <a:off x="4422075" y="4697825"/>
            <a:ext cx="122100" cy="10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6238100" y="3659750"/>
            <a:ext cx="122100" cy="10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4714100" y="2669150"/>
            <a:ext cx="122100" cy="3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8066900" y="2669150"/>
            <a:ext cx="122100" cy="10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ctrTitle"/>
          </p:nvPr>
        </p:nvSpPr>
        <p:spPr>
          <a:xfrm>
            <a:off x="1326475" y="437275"/>
            <a:ext cx="66489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Recommendations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174075" y="1672500"/>
            <a:ext cx="7054200" cy="28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</a:rPr>
              <a:t>&gt;  Recommend </a:t>
            </a:r>
            <a:r>
              <a:rPr b="1" lang="en">
                <a:solidFill>
                  <a:srgbClr val="F3F3F3"/>
                </a:solidFill>
              </a:rPr>
              <a:t>MCP to increase their attention and increase enforcement of rules for belts and phone usage as the main reason for accident contribution</a:t>
            </a:r>
            <a:endParaRPr b="1">
              <a:solidFill>
                <a:srgbClr val="F3F3F3"/>
              </a:solidFill>
            </a:endParaRPr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</a:endParaRPr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</a:rPr>
              <a:t>&gt;  Recommend MCP to pay an extra attention and take extra measures to drunk drivers and phone usage when driving</a:t>
            </a:r>
            <a:endParaRPr b="1">
              <a:solidFill>
                <a:srgbClr val="F3F3F3"/>
              </a:solidFill>
            </a:endParaRPr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</a:endParaRPr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</a:rPr>
              <a:t>&gt;  Alert Maryland police about the major areas </a:t>
            </a:r>
            <a:r>
              <a:rPr b="1" lang="en">
                <a:solidFill>
                  <a:srgbClr val="F3F3F3"/>
                </a:solidFill>
              </a:rPr>
              <a:t>violations</a:t>
            </a:r>
            <a:r>
              <a:rPr b="1" lang="en">
                <a:solidFill>
                  <a:srgbClr val="F3F3F3"/>
                </a:solidFill>
              </a:rPr>
              <a:t> are likely to be caused:</a:t>
            </a:r>
            <a:endParaRPr b="1">
              <a:solidFill>
                <a:srgbClr val="F3F3F3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</a:rPr>
              <a:t>&gt;&gt; </a:t>
            </a:r>
            <a:r>
              <a:rPr b="1" lang="en">
                <a:solidFill>
                  <a:srgbClr val="FFFFFF"/>
                </a:solidFill>
              </a:rPr>
              <a:t>high number of</a:t>
            </a:r>
            <a:r>
              <a:rPr b="1" lang="en">
                <a:solidFill>
                  <a:srgbClr val="FFFFFF"/>
                </a:solidFill>
              </a:rPr>
              <a:t> alcohol violations with personal injuries in cluster 5</a:t>
            </a:r>
            <a:endParaRPr b="1">
              <a:solidFill>
                <a:srgbClr val="FFFFFF"/>
              </a:solidFill>
            </a:endParaRPr>
          </a:p>
          <a:p>
            <a:pPr indent="45720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&gt;&gt; multiple belt violations in cluster 9</a:t>
            </a:r>
            <a:endParaRPr b="1">
              <a:solidFill>
                <a:srgbClr val="F3F3F3"/>
              </a:solidFill>
            </a:endParaRPr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</a:endParaRPr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</a:rPr>
              <a:t>&gt;  Perform similar recommendations to the insurance companies in the state of Maryland</a:t>
            </a:r>
            <a:endParaRPr b="1">
              <a:solidFill>
                <a:srgbClr val="F3F3F3"/>
              </a:solidFill>
            </a:endParaRP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3825" y="1802150"/>
            <a:ext cx="1647651" cy="143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-2237675" y="33409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ctrTitle"/>
          </p:nvPr>
        </p:nvSpPr>
        <p:spPr>
          <a:xfrm>
            <a:off x="1326475" y="276375"/>
            <a:ext cx="6648900" cy="6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287875" y="823350"/>
            <a:ext cx="8647200" cy="40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5 visualizations have been produced and 3 research hypotheses developed;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Data preprocessed in several datasets;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3 modeling technique is performed for hypotheses;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Several classification, clustering and regression models have been considered for modeling: Single Tree, Random Trees, K-Means clustering, Multiple regression, etc.;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Random Trees and Single Tree are the best algorithms for models 1 and 2 due to an importance of high sensitivity and a high F1-score;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K-means clustering and Single Tree classification have been considered as the best algorithms for model 3 providing numbers of different types of violations along with the number of injuries for various clusters;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XLMiner, Tableau, and R are used for analysis. 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161225"/>
            <a:ext cx="85206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823350"/>
            <a:ext cx="8520600" cy="41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</a:pPr>
            <a:r>
              <a:rPr b="1" lang="en" sz="1200">
                <a:solidFill>
                  <a:srgbClr val="F3F3F3"/>
                </a:solidFill>
              </a:rPr>
              <a:t>Discovering Knowledge in Data:  An Introduction to Data Mining, Daniel T. Larose and Chantal D. Larose, Wiley, 2</a:t>
            </a:r>
            <a:r>
              <a:rPr b="1" baseline="30000" lang="en" sz="1200">
                <a:solidFill>
                  <a:srgbClr val="F3F3F3"/>
                </a:solidFill>
              </a:rPr>
              <a:t>nd</a:t>
            </a:r>
            <a:r>
              <a:rPr b="1" lang="en" sz="1200">
                <a:solidFill>
                  <a:srgbClr val="F3F3F3"/>
                </a:solidFill>
              </a:rPr>
              <a:t> edition:  Wiley ISBN 978-0-470-90874-7</a:t>
            </a:r>
            <a:endParaRPr b="1" sz="1200">
              <a:solidFill>
                <a:srgbClr val="F3F3F3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</a:pPr>
            <a:r>
              <a:rPr b="1" lang="en" sz="1200">
                <a:solidFill>
                  <a:srgbClr val="F3F3F3"/>
                </a:solidFill>
              </a:rPr>
              <a:t>Abellan, J., Lopez, G., &amp; De O~na, J. (2013). Analysis of traffic accident severity using Decision Rules via Decision Trees. Expert Systems with Applications, 40, 6047–6054.</a:t>
            </a:r>
            <a:endParaRPr b="1" sz="1200">
              <a:solidFill>
                <a:srgbClr val="F3F3F3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</a:pPr>
            <a:r>
              <a:rPr b="1" lang="en" sz="1200">
                <a:solidFill>
                  <a:srgbClr val="F3F3F3"/>
                </a:solidFill>
              </a:rPr>
              <a:t>Chang, L.-Y., &amp; Chien, J.-T. (2015). Analysis of driver injury severity in truck-involved accidents using a non-parametric classification tree model. Safety Science, 51(1), 17–22.</a:t>
            </a:r>
            <a:endParaRPr b="1" sz="1200">
              <a:solidFill>
                <a:srgbClr val="F3F3F3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</a:pPr>
            <a:r>
              <a:rPr b="1" lang="en" sz="1200">
                <a:solidFill>
                  <a:srgbClr val="F3F3F3"/>
                </a:solidFill>
              </a:rPr>
              <a:t>Chen, W. H., &amp; Jovanis, P. P. (2012). Method for identifying factors contributing to driver injury severity in traffic crashes. Transportation Research Record, 1717, 1–9.</a:t>
            </a:r>
            <a:endParaRPr b="1" sz="1200">
              <a:solidFill>
                <a:srgbClr val="F3F3F3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</a:pPr>
            <a:r>
              <a:rPr b="1" lang="en" sz="1200">
                <a:solidFill>
                  <a:srgbClr val="F3F3F3"/>
                </a:solidFill>
              </a:rPr>
              <a:t>Kashani, A. T., Rabieyan, R., &amp; Besharati, M. M. (2014). A data mining approach to investigate the factors influencing the crash severity of motorcycle pillion passengers. Journal of Safety Research, 51, 93–98.</a:t>
            </a:r>
            <a:endParaRPr b="1" sz="1200">
              <a:solidFill>
                <a:srgbClr val="F3F3F3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</a:pPr>
            <a:r>
              <a:rPr b="1" lang="en" sz="1200">
                <a:solidFill>
                  <a:srgbClr val="F3F3F3"/>
                </a:solidFill>
              </a:rPr>
              <a:t>Kwon, O. H., Rhee, W., &amp; Yoon, Y. (2015). Application of classification algorithms for analysis of road safety risk factor dependencies. Accident Analysis and Prevention, 75, 1–15.</a:t>
            </a:r>
            <a:endParaRPr b="1" sz="1200">
              <a:solidFill>
                <a:srgbClr val="F3F3F3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</a:pPr>
            <a:r>
              <a:rPr b="1" lang="en" sz="1200">
                <a:solidFill>
                  <a:srgbClr val="F3F3F3"/>
                </a:solidFill>
              </a:rPr>
              <a:t>Xie, Y., Zhang, Y., &amp; Liang, F. (2009). Crash injury severity analysis using Bayesian ordered probit models. Journal of Transportation Engineering ASCE, 135(1), 18–25.</a:t>
            </a:r>
            <a:endParaRPr b="1" sz="1200">
              <a:solidFill>
                <a:srgbClr val="F3F3F3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</a:pPr>
            <a:r>
              <a:rPr b="1" lang="en" sz="1200">
                <a:solidFill>
                  <a:srgbClr val="F3F3F3"/>
                </a:solidFill>
              </a:rPr>
              <a:t>Mujalli, M. O., &amp; de O~na, J. (2011). A method for simplifying the analysis of traffic accidents injury severity on two-lane highways using Bayesian networks. Journal of Safety Research, 42, 317–326.</a:t>
            </a:r>
            <a:endParaRPr b="1" sz="1200">
              <a:solidFill>
                <a:srgbClr val="F3F3F3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</a:pPr>
            <a:r>
              <a:rPr b="1" lang="en" sz="1200">
                <a:solidFill>
                  <a:srgbClr val="F3F3F3"/>
                </a:solidFill>
              </a:rPr>
              <a:t>De O~na, J., Lopez, G., &amp; Abellan, J. (2013). Extracting decision rules from police accident reports through decision trees. Accident Analysis &amp; Prevention, 50, 1151–1160.</a:t>
            </a:r>
            <a:endParaRPr b="1" sz="12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ctrTitle"/>
          </p:nvPr>
        </p:nvSpPr>
        <p:spPr>
          <a:xfrm>
            <a:off x="1289200" y="2002700"/>
            <a:ext cx="66489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b="1" lang="en" sz="4800">
                <a:latin typeface="Times New Roman"/>
                <a:ea typeface="Times New Roman"/>
                <a:cs typeface="Times New Roman"/>
                <a:sym typeface="Times New Roman"/>
              </a:rPr>
              <a:t>QUESTIONS ?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009050" y="232950"/>
            <a:ext cx="66489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009050" y="1859750"/>
            <a:ext cx="7667100" cy="29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8425" y="167725"/>
            <a:ext cx="1302900" cy="130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485850" y="1167475"/>
            <a:ext cx="4690500" cy="15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</a:rPr>
              <a:t>R</a:t>
            </a:r>
            <a:r>
              <a:rPr lang="en" sz="1600" u="sng">
                <a:solidFill>
                  <a:srgbClr val="FFFFFF"/>
                </a:solidFill>
              </a:rPr>
              <a:t>oad accidents - big worldwide threat:</a:t>
            </a:r>
            <a:endParaRPr sz="1600" u="sng"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Up to 1.27 million deaths/year [2].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Up to 50 million injuries/year [2].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Over 2.5 millions/year involved in US [2].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Huge economic and social impact.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416100" y="2850499"/>
            <a:ext cx="4830000" cy="14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</a:rPr>
              <a:t>Data mining is arduous</a:t>
            </a:r>
            <a:r>
              <a:rPr lang="en" sz="1600" u="sng">
                <a:solidFill>
                  <a:srgbClr val="FFFFFF"/>
                </a:solidFill>
              </a:rPr>
              <a:t> for traffic violations:</a:t>
            </a:r>
            <a:endParaRPr sz="1600" u="sng"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Huge data size and high dimensions [2-4]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Popularity of classification methods [3-5].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High dependence on collected data [3-5].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Testing multiple to choose the best [3-5].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8825" y="1343663"/>
            <a:ext cx="1881201" cy="130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8825" y="2982892"/>
            <a:ext cx="1881200" cy="1301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ctrTitle"/>
          </p:nvPr>
        </p:nvSpPr>
        <p:spPr>
          <a:xfrm>
            <a:off x="1184788" y="167075"/>
            <a:ext cx="66489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Flow of Project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1264100" y="1754175"/>
            <a:ext cx="59610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514200" y="792525"/>
            <a:ext cx="67110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</a:rPr>
              <a:t>Project followed CRISP-DM model and provided instructions</a:t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3967475" y="1403025"/>
            <a:ext cx="50049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UcPeriod"/>
            </a:pPr>
            <a:r>
              <a:rPr lang="en">
                <a:solidFill>
                  <a:srgbClr val="FFFFFF"/>
                </a:solidFill>
              </a:rPr>
              <a:t>Selecting a dataset from any free source on web.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UcPeriod"/>
            </a:pPr>
            <a:r>
              <a:rPr lang="en">
                <a:solidFill>
                  <a:srgbClr val="FFFFFF"/>
                </a:solidFill>
              </a:rPr>
              <a:t>Study the variables in the selected dataset; draw preliminary conclusions; and develop at least three initial research questions/hypotheses.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UcPeriod"/>
            </a:pPr>
            <a:r>
              <a:rPr lang="en">
                <a:solidFill>
                  <a:srgbClr val="FFFFFF"/>
                </a:solidFill>
              </a:rPr>
              <a:t>Develop a Business Use Case.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UcPeriod"/>
            </a:pPr>
            <a:r>
              <a:rPr lang="en">
                <a:solidFill>
                  <a:srgbClr val="FFFFFF"/>
                </a:solidFill>
              </a:rPr>
              <a:t>Use the visualization (min of 5) </a:t>
            </a:r>
            <a:r>
              <a:rPr lang="en">
                <a:solidFill>
                  <a:srgbClr val="FFFFFF"/>
                </a:solidFill>
              </a:rPr>
              <a:t>to explore </a:t>
            </a:r>
            <a:r>
              <a:rPr lang="en">
                <a:solidFill>
                  <a:srgbClr val="FFFFFF"/>
                </a:solidFill>
              </a:rPr>
              <a:t>dataset; present research hypotheses, based on the visualizations.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UcPeriod"/>
            </a:pPr>
            <a:r>
              <a:rPr lang="en">
                <a:solidFill>
                  <a:srgbClr val="FFFFFF"/>
                </a:solidFill>
              </a:rPr>
              <a:t>Produce a dataset satisfying all of the criteria in part c.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UcPeriod"/>
            </a:pPr>
            <a:r>
              <a:rPr lang="en">
                <a:solidFill>
                  <a:srgbClr val="FFFFFF"/>
                </a:solidFill>
              </a:rPr>
              <a:t>Present 3 modeling techniques for hypotheses.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UcPeriod"/>
            </a:pPr>
            <a:r>
              <a:rPr lang="en">
                <a:solidFill>
                  <a:srgbClr val="FFFFFF"/>
                </a:solidFill>
              </a:rPr>
              <a:t>Develop models using 3 algorithm for each model.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400"/>
              <a:buAutoNum type="alphaUcPeriod"/>
            </a:pPr>
            <a:r>
              <a:rPr lang="en">
                <a:solidFill>
                  <a:srgbClr val="FFFFFF"/>
                </a:solidFill>
              </a:rPr>
              <a:t>Provide recommendations based on modeling results.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700" y="1403025"/>
            <a:ext cx="3220200" cy="322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1117475" y="407350"/>
            <a:ext cx="66489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Dataset Chosen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 txBox="1"/>
          <p:nvPr>
            <p:ph idx="1" type="subTitle"/>
          </p:nvPr>
        </p:nvSpPr>
        <p:spPr>
          <a:xfrm>
            <a:off x="990425" y="1319300"/>
            <a:ext cx="6648900" cy="3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FEFEF"/>
                </a:solidFill>
              </a:rPr>
              <a:t>Traffic </a:t>
            </a:r>
            <a:r>
              <a:rPr b="1" lang="en" sz="1400">
                <a:solidFill>
                  <a:srgbClr val="EFEFEF"/>
                </a:solidFill>
              </a:rPr>
              <a:t>Violations</a:t>
            </a:r>
            <a:r>
              <a:rPr b="1" lang="en" sz="1400">
                <a:solidFill>
                  <a:srgbClr val="EFEFEF"/>
                </a:solidFill>
              </a:rPr>
              <a:t> of MCP: records from 2012 to 2018</a:t>
            </a:r>
            <a:endParaRPr b="1" sz="1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FEFEF"/>
                </a:solidFill>
              </a:rPr>
              <a:t>from</a:t>
            </a:r>
            <a:r>
              <a:rPr b="1" lang="en" sz="1400">
                <a:solidFill>
                  <a:srgbClr val="EFEFEF"/>
                </a:solidFill>
                <a:uFill>
                  <a:noFill/>
                </a:uFill>
                <a:hlinkClick r:id="rId3"/>
              </a:rPr>
              <a:t> </a:t>
            </a:r>
            <a:r>
              <a:rPr b="1" lang="en" sz="1400" u="sng">
                <a:solidFill>
                  <a:srgbClr val="EFEFEF"/>
                </a:solidFill>
                <a:hlinkClick r:id="rId4"/>
              </a:rPr>
              <a:t>https://catalog.data.gov/</a:t>
            </a:r>
            <a:r>
              <a:rPr b="1" lang="en" sz="1400">
                <a:solidFill>
                  <a:srgbClr val="EFEFEF"/>
                </a:solidFill>
              </a:rPr>
              <a:t> (Jan 17, 2018)</a:t>
            </a:r>
            <a:endParaRPr b="1" sz="1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FEFEF"/>
                </a:solidFill>
              </a:rPr>
              <a:t>Attributes: </a:t>
            </a:r>
            <a:endParaRPr b="1" sz="1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FEFE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b="1" lang="en" sz="1400">
                <a:solidFill>
                  <a:srgbClr val="EFEFEF"/>
                </a:solidFill>
              </a:rPr>
              <a:t>Date of Stop</a:t>
            </a:r>
            <a:endParaRPr b="1" sz="1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FEFE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b="1" lang="en" sz="1400">
                <a:solidFill>
                  <a:srgbClr val="EFEFEF"/>
                </a:solidFill>
              </a:rPr>
              <a:t>Time of Stop</a:t>
            </a:r>
            <a:endParaRPr b="1" sz="1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FEFE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b="1" lang="en" sz="1400">
                <a:solidFill>
                  <a:srgbClr val="EFEFEF"/>
                </a:solidFill>
              </a:rPr>
              <a:t>Belts</a:t>
            </a:r>
            <a:endParaRPr b="1" sz="1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FEFE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b="1" lang="en" sz="1400">
                <a:solidFill>
                  <a:srgbClr val="EFEFEF"/>
                </a:solidFill>
              </a:rPr>
              <a:t>Contribution Accident</a:t>
            </a:r>
            <a:endParaRPr b="1" sz="1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FEFE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b="1" lang="en" sz="1400">
                <a:solidFill>
                  <a:srgbClr val="EFEFEF"/>
                </a:solidFill>
              </a:rPr>
              <a:t>Description</a:t>
            </a:r>
            <a:endParaRPr b="1" sz="1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9849" y="232750"/>
            <a:ext cx="1298850" cy="16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>
            <p:ph idx="1" type="subTitle"/>
          </p:nvPr>
        </p:nvSpPr>
        <p:spPr>
          <a:xfrm>
            <a:off x="4453025" y="1731725"/>
            <a:ext cx="3080100" cy="26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</a:pPr>
            <a:r>
              <a:rPr b="1" lang="en" sz="1400">
                <a:solidFill>
                  <a:srgbClr val="F3F3F3"/>
                </a:solidFill>
              </a:rPr>
              <a:t>Phone Used</a:t>
            </a:r>
            <a:endParaRPr b="1" sz="14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3F3F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</a:pPr>
            <a:r>
              <a:rPr b="1" lang="en" sz="1400">
                <a:solidFill>
                  <a:srgbClr val="F3F3F3"/>
                </a:solidFill>
              </a:rPr>
              <a:t>Fatal</a:t>
            </a:r>
            <a:endParaRPr b="1" sz="14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3F3F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</a:pPr>
            <a:r>
              <a:rPr b="1" lang="en" sz="1400">
                <a:solidFill>
                  <a:srgbClr val="F3F3F3"/>
                </a:solidFill>
              </a:rPr>
              <a:t>Property damage</a:t>
            </a:r>
            <a:endParaRPr b="1" sz="14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3F3F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</a:pPr>
            <a:r>
              <a:rPr b="1" lang="en" sz="1400">
                <a:solidFill>
                  <a:srgbClr val="F3F3F3"/>
                </a:solidFill>
              </a:rPr>
              <a:t>Violation Type</a:t>
            </a:r>
            <a:endParaRPr b="1" sz="14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3F3F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</a:pPr>
            <a:r>
              <a:rPr b="1" lang="en" sz="1400">
                <a:solidFill>
                  <a:srgbClr val="F3F3F3"/>
                </a:solidFill>
              </a:rPr>
              <a:t>Hazmat</a:t>
            </a:r>
            <a:endParaRPr b="1" sz="14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1184788" y="167075"/>
            <a:ext cx="66489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Preprocessing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0950" y="134975"/>
            <a:ext cx="1773175" cy="17731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230625" y="900100"/>
            <a:ext cx="6910200" cy="4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3F3F3"/>
                </a:solidFill>
              </a:rPr>
              <a:t>Missing Data Handling</a:t>
            </a:r>
            <a:endParaRPr b="1" sz="1200">
              <a:solidFill>
                <a:srgbClr val="F3F3F3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</a:pPr>
            <a:r>
              <a:rPr b="1" lang="en" sz="1200">
                <a:solidFill>
                  <a:srgbClr val="F3F3F3"/>
                </a:solidFill>
              </a:rPr>
              <a:t>Two attributes i.e. “Agency” and “Accident” are removed from the dataset for </a:t>
            </a:r>
            <a:r>
              <a:rPr b="1" lang="en" sz="1200">
                <a:solidFill>
                  <a:srgbClr val="F3F3F3"/>
                </a:solidFill>
              </a:rPr>
              <a:t>being</a:t>
            </a:r>
            <a:r>
              <a:rPr b="1" lang="en" sz="1200">
                <a:solidFill>
                  <a:srgbClr val="F3F3F3"/>
                </a:solidFill>
              </a:rPr>
              <a:t> single-valued attributes with value 'No' for every one of the records. </a:t>
            </a:r>
            <a:endParaRPr b="1" sz="1200">
              <a:solidFill>
                <a:srgbClr val="F3F3F3"/>
              </a:solidFill>
            </a:endParaRPr>
          </a:p>
          <a:p>
            <a:pPr indent="-304800" lvl="0" marL="457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</a:pPr>
            <a:r>
              <a:rPr b="1" lang="en" sz="1200">
                <a:solidFill>
                  <a:srgbClr val="F3F3F3"/>
                </a:solidFill>
              </a:rPr>
              <a:t>Records with Null values are evacuated utilizing XL miners missing data treatment.</a:t>
            </a:r>
            <a:endParaRPr b="1" sz="1200">
              <a:solidFill>
                <a:srgbClr val="F3F3F3"/>
              </a:solidFill>
            </a:endParaRPr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3F3F3"/>
                </a:solidFill>
              </a:rPr>
              <a:t> </a:t>
            </a:r>
            <a:endParaRPr b="1" sz="1200">
              <a:solidFill>
                <a:srgbClr val="F3F3F3"/>
              </a:solidFill>
            </a:endParaRPr>
          </a:p>
          <a:p>
            <a:pPr indent="0" lvl="0" mar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3F3F3"/>
                </a:solidFill>
              </a:rPr>
              <a:t>New Attributes</a:t>
            </a:r>
            <a:endParaRPr b="1" sz="1200">
              <a:solidFill>
                <a:srgbClr val="F3F3F3"/>
              </a:solidFill>
            </a:endParaRPr>
          </a:p>
          <a:p>
            <a:pPr indent="-304800" lvl="0" marL="457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</a:pPr>
            <a:r>
              <a:rPr b="1" lang="en" sz="1200">
                <a:solidFill>
                  <a:srgbClr val="F3F3F3"/>
                </a:solidFill>
              </a:rPr>
              <a:t>Three new binary-valued variables are presented to be specific, "Phone Usage", " Contributed to accident " and "Fatal" in light of the visualizations made for the dataset.</a:t>
            </a:r>
            <a:endParaRPr b="1" sz="1200">
              <a:solidFill>
                <a:srgbClr val="F3F3F3"/>
              </a:solidFill>
            </a:endParaRPr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3F3F3"/>
                </a:solidFill>
              </a:rPr>
              <a:t> </a:t>
            </a:r>
            <a:endParaRPr b="1" sz="1200">
              <a:solidFill>
                <a:srgbClr val="F3F3F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3F3F3"/>
                </a:solidFill>
              </a:rPr>
              <a:t>Outliers detection</a:t>
            </a:r>
            <a:endParaRPr b="1" sz="1200">
              <a:solidFill>
                <a:srgbClr val="F3F3F3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</a:pPr>
            <a:r>
              <a:rPr b="1" lang="en" sz="1200">
                <a:solidFill>
                  <a:srgbClr val="F3F3F3"/>
                </a:solidFill>
              </a:rPr>
              <a:t>Outliers are identified for the attribute "Year" and treated.</a:t>
            </a:r>
            <a:endParaRPr b="1" sz="1200">
              <a:solidFill>
                <a:srgbClr val="F3F3F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3F3F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3F3F3"/>
                </a:solidFill>
              </a:rPr>
              <a:t>Filtering Datasets</a:t>
            </a:r>
            <a:endParaRPr b="1" sz="1200">
              <a:solidFill>
                <a:srgbClr val="F3F3F3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</a:pPr>
            <a:r>
              <a:rPr b="1" lang="en" sz="1200">
                <a:solidFill>
                  <a:srgbClr val="F3F3F3"/>
                </a:solidFill>
              </a:rPr>
              <a:t>For each search question separate datasets were created for modeling.</a:t>
            </a:r>
            <a:endParaRPr b="1" sz="1200">
              <a:solidFill>
                <a:srgbClr val="F3F3F3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</a:pPr>
            <a:r>
              <a:rPr b="1" lang="en" sz="1200">
                <a:solidFill>
                  <a:srgbClr val="F3F3F3"/>
                </a:solidFill>
              </a:rPr>
              <a:t>R programming language is utilized to accomplish balanced dataset with an equivalent weight of target variables.</a:t>
            </a:r>
            <a:endParaRPr b="1" sz="1200">
              <a:solidFill>
                <a:srgbClr val="F3F3F3"/>
              </a:solidFill>
            </a:endParaRPr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x="1036700" y="271675"/>
            <a:ext cx="66489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Visualizations </a:t>
            </a: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Violations based on hours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075" y="1064275"/>
            <a:ext cx="5364325" cy="38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1036700" y="271675"/>
            <a:ext cx="66489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Visualizations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- Child violations with year &amp; month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00" y="906200"/>
            <a:ext cx="8064826" cy="39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1036700" y="271675"/>
            <a:ext cx="66489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Visualizations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- Phone violations with year &amp; month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475" y="1064275"/>
            <a:ext cx="6965037" cy="377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ctrTitle"/>
          </p:nvPr>
        </p:nvSpPr>
        <p:spPr>
          <a:xfrm>
            <a:off x="733850" y="271675"/>
            <a:ext cx="75525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Visualizations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- Violations with Personal injury &amp; seat belt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500" y="1064275"/>
            <a:ext cx="4122902" cy="33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175" y="1076697"/>
            <a:ext cx="4122899" cy="3294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