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sldIdLst>
    <p:sldId id="291" r:id="rId3"/>
    <p:sldId id="281" r:id="rId4"/>
    <p:sldId id="290" r:id="rId6"/>
    <p:sldId id="293" r:id="rId7"/>
    <p:sldId id="294" r:id="rId8"/>
    <p:sldId id="296" r:id="rId9"/>
    <p:sldId id="297" r:id="rId10"/>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1"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75" d="100"/>
          <a:sy n="75" d="100"/>
        </p:scale>
        <p:origin x="946" y="12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C4D5ADD5-2BBC-4A94-8F86-D9013941F742}" type="datetimeFigureOut">
              <a:rPr lang="en-US"/>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C790738-CFC9-4A5E-8424-6B42AA5706F7}"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S PGothic" panose="020B0600070205080204" pitchFamily="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6386"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6387" name="Slide Number Placeholder 3"/>
          <p:cNvSpPr>
            <a:spLocks noGrp="1"/>
          </p:cNvSpPr>
          <p:nvPr>
            <p:ph type="sldNum" sz="quarter" idx="5"/>
          </p:nvPr>
        </p:nvSpPr>
        <p:spPr bwMode="auto">
          <a:noFill/>
          <a:ln>
            <a:miter lim="800000"/>
          </a:ln>
        </p:spPr>
        <p:txBody>
          <a:bodyPr/>
          <a:lstStyle/>
          <a:p>
            <a:fld id="{65F62A7E-A2F8-438F-9CF8-47DE63F471B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fld id="{0CA7B74D-3791-4AC6-8451-F10DBCCCDD9A}"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ln>
        </p:spPr>
      </p:sp>
      <p:sp>
        <p:nvSpPr>
          <p:cNvPr id="18434"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a:ea typeface="MS PGothic" panose="020B0600070205080204" pitchFamily="1" charset="-128"/>
            </a:endParaRPr>
          </a:p>
        </p:txBody>
      </p:sp>
      <p:sp>
        <p:nvSpPr>
          <p:cNvPr id="18435" name="Slide Number Placeholder 3"/>
          <p:cNvSpPr>
            <a:spLocks noGrp="1"/>
          </p:cNvSpPr>
          <p:nvPr>
            <p:ph type="sldNum" sz="quarter" idx="5"/>
          </p:nvPr>
        </p:nvSpPr>
        <p:spPr bwMode="auto">
          <a:noFill/>
          <a:ln>
            <a:miter lim="800000"/>
          </a:ln>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rPr>
            </a:fld>
            <a:endParaRPr kumimoji="0" 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1"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endParaRPr lang="en-US"/>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lstStyle>
            <a:lvl1pPr>
              <a:defRPr sz="1200">
                <a:solidFill>
                  <a:srgbClr val="898989"/>
                </a:solidFill>
                <a:latin typeface="TradeGothic" pitchFamily="1" charset="0"/>
              </a:defRPr>
            </a:lvl1pPr>
          </a:lstStyle>
          <a:p>
            <a:fld id="{780A9602-A9A9-453F-AEF1-37B5837E02CD}" type="datetime1">
              <a:rPr lang="en-US" smtClean="0"/>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TradeGothic" pitchFamily="1" charset="0"/>
              </a:defRPr>
            </a:lvl1pPr>
          </a:lstStyle>
          <a:p>
            <a:fld id="{1411BA53-830D-4830-BB65-E58DBE17D0B7}"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MS PGothic" panose="020B0600070205080204" pitchFamily="1" charset="-128"/>
          <a:cs typeface="MS PGothic" panose="020B0600070205080204" pitchFamily="1" charset="-128"/>
        </a:defRPr>
      </a:lvl1pPr>
      <a:lvl2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2pPr>
      <a:lvl3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3pPr>
      <a:lvl4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4pPr>
      <a:lvl5pPr algn="ctr" defTabSz="457200" rtl="0" eaLnBrk="0" fontAlgn="base" hangingPunct="0">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5pPr>
      <a:lvl6pPr marL="4572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6pPr>
      <a:lvl7pPr marL="9144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7pPr>
      <a:lvl8pPr marL="13716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8pPr>
      <a:lvl9pPr marL="1828800" algn="ctr" defTabSz="457200" rtl="0" fontAlgn="base">
        <a:spcBef>
          <a:spcPct val="0"/>
        </a:spcBef>
        <a:spcAft>
          <a:spcPct val="0"/>
        </a:spcAft>
        <a:defRPr sz="4400">
          <a:solidFill>
            <a:schemeClr val="tx1"/>
          </a:solidFill>
          <a:latin typeface="TradeGothic" pitchFamily="1" charset="0"/>
          <a:ea typeface="MS PGothic" panose="020B0600070205080204" pitchFamily="1" charset="-128"/>
          <a:cs typeface="MS PGothic" panose="020B0600070205080204" pitchFamily="1"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TradeGothic"/>
          <a:ea typeface="MS PGothic" panose="020B0600070205080204" pitchFamily="1" charset="-128"/>
          <a:cs typeface="MS PGothic" panose="020B0600070205080204" pitchFamily="1"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TradeGothic"/>
          <a:ea typeface="MS PGothic" panose="020B0600070205080204" pitchFamily="1"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TradeGothic"/>
          <a:ea typeface="MS PGothic" panose="020B0600070205080204" pitchFamily="1"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TradeGothic"/>
          <a:ea typeface="MS PGothic" panose="020B0600070205080204" pitchFamily="1"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p:cNvSpPr>
            <a:spLocks noGrp="1" noRot="1" noChangeAspect="1" noMove="1" noResize="1" noEditPoints="1" noAdjustHandles="1" noChangeArrowheads="1" noChangeShapeType="1" noTextEdit="1"/>
          </p:cNvSpPr>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p:cNvSpPr>
            <a:spLocks noGrp="1" noRot="1" noChangeAspect="1" noMove="1" noResize="1" noEditPoints="1" noAdjustHandles="1" noChangeArrowheads="1" noChangeShapeType="1" noTextEdit="1"/>
          </p:cNvSpPr>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p:cNvPicPr>
            <a:picLocks noChangeAspect="1"/>
          </p:cNvPicPr>
          <p:nvPr/>
        </p:nvPicPr>
        <p:blipFill rotWithShape="1">
          <a:blip r:embed="rId1"/>
          <a:srcRect r="59916"/>
          <a:stretch>
            <a:fillRect/>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473141" y="1230451"/>
            <a:ext cx="5924550" cy="5539105"/>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–1656</a:t>
            </a:r>
            <a:endParaRPr lang="en-US" sz="2400" b="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a:t>
            </a:r>
            <a:r>
              <a:rPr lang="en-US" sz="2400" b="0" i="0" dirty="0">
                <a:solidFill>
                  <a:srgbClr val="212529"/>
                </a:solidFill>
                <a:effectLst/>
                <a:latin typeface="Times New Roman" panose="02020603050405020304" pitchFamily="18" charset="0"/>
                <a:cs typeface="Times New Roman" panose="02020603050405020304" pitchFamily="18" charset="0"/>
              </a:rPr>
              <a:t>Development of a mobile application</a:t>
            </a:r>
            <a:r>
              <a:rPr lang="en-US" sz="2400" dirty="0">
                <a:solidFill>
                  <a:srgbClr val="212529"/>
                </a:solidFill>
                <a:latin typeface="Times New Roman" panose="02020603050405020304" pitchFamily="18" charset="0"/>
                <a:cs typeface="Times New Roman" panose="02020603050405020304" pitchFamily="18" charset="0"/>
              </a:rPr>
              <a:t> </a:t>
            </a:r>
            <a:r>
              <a:rPr lang="en-US" sz="2400" b="0" i="0" dirty="0">
                <a:solidFill>
                  <a:srgbClr val="212529"/>
                </a:solidFill>
                <a:effectLst/>
                <a:latin typeface="Times New Roman" panose="02020603050405020304" pitchFamily="18" charset="0"/>
                <a:cs typeface="Times New Roman" panose="02020603050405020304" pitchFamily="18" charset="0"/>
              </a:rPr>
              <a:t>to provide recreational suitability information of beach locations across India</a:t>
            </a:r>
            <a:r>
              <a:rPr lang="en-US" sz="2400" b="0" i="0" dirty="0">
                <a:solidFill>
                  <a:srgbClr val="212529"/>
                </a:solidFill>
                <a:effectLst/>
                <a:latin typeface="montserratregular"/>
              </a:rPr>
              <a:t>.</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a:t>
            </a:r>
            <a:r>
              <a:rPr lang="en-US" sz="2400" b="1" dirty="0" err="1">
                <a:latin typeface="Arial" panose="020B0604020202020204" pitchFamily="34" charset="0"/>
                <a:cs typeface="Arial" panose="020B0604020202020204" pitchFamily="34" charset="0"/>
              </a:rPr>
              <a:t>Travel&amp;Tourism</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Name-TECH TITANS</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2"/>
          <a:srcRect/>
          <a:stretch>
            <a:fill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MS PGothic" panose="020B0600070205080204" pitchFamily="1" charset="-128"/>
                <a:cs typeface="Times New Roman" panose="02020603050405020304" pitchFamily="18" charset="0"/>
              </a:rPr>
            </a:br>
            <a:r>
              <a:rPr lang="en-US" sz="3600" b="1" dirty="0">
                <a:latin typeface="Times New Roman" panose="02020603050405020304" pitchFamily="18" charset="0"/>
                <a:ea typeface="MS PGothic" panose="020B0600070205080204" pitchFamily="1" charset="-128"/>
                <a:cs typeface="Times New Roman" panose="02020603050405020304" pitchFamily="18" charset="0"/>
              </a:rPr>
              <a:t>IDEA TITLE</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endParaRPr lang="en-US" dirty="0">
              <a:solidFill>
                <a:schemeClr val="bg1"/>
              </a:solidFill>
            </a:endParaRPr>
          </a:p>
        </p:txBody>
      </p:sp>
      <p:sp>
        <p:nvSpPr>
          <p:cNvPr id="10" name="Oval 9"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TECH</a:t>
            </a:r>
            <a:endParaRPr lang="en-IN" dirty="0"/>
          </a:p>
          <a:p>
            <a:pPr algn="ctr"/>
            <a:r>
              <a:rPr lang="en-IN" dirty="0"/>
              <a:t>TITANS</a:t>
            </a:r>
            <a:endParaRPr lang="en-IN" dirty="0"/>
          </a:p>
        </p:txBody>
      </p:sp>
      <p:pic>
        <p:nvPicPr>
          <p:cNvPr id="11"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2" name="Rectangle 1"/>
          <p:cNvSpPr/>
          <p:nvPr/>
        </p:nvSpPr>
        <p:spPr>
          <a:xfrm>
            <a:off x="207972" y="1230451"/>
            <a:ext cx="5171322" cy="4794429"/>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noFill/>
            </a:endParaRPr>
          </a:p>
        </p:txBody>
      </p:sp>
      <p:sp>
        <p:nvSpPr>
          <p:cNvPr id="3" name="Rectangle 2"/>
          <p:cNvSpPr/>
          <p:nvPr/>
        </p:nvSpPr>
        <p:spPr>
          <a:xfrm>
            <a:off x="5549685" y="1224376"/>
            <a:ext cx="6367995" cy="297742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 name="Rectangle 3"/>
          <p:cNvSpPr/>
          <p:nvPr/>
        </p:nvSpPr>
        <p:spPr>
          <a:xfrm>
            <a:off x="5588844" y="4338320"/>
            <a:ext cx="6328836" cy="173736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5" name="TextBox 4"/>
          <p:cNvSpPr txBox="1"/>
          <p:nvPr/>
        </p:nvSpPr>
        <p:spPr>
          <a:xfrm>
            <a:off x="500166" y="1775300"/>
            <a:ext cx="358648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IDEA/SOLUTION</a:t>
            </a:r>
            <a:endParaRPr lang="en-IN"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329773" y="2318046"/>
            <a:ext cx="5049520" cy="923330"/>
          </a:xfrm>
          <a:prstGeom prst="rect">
            <a:avLst/>
          </a:prstGeom>
          <a:noFill/>
        </p:spPr>
        <p:txBody>
          <a:bodyPr wrap="square">
            <a:spAutoFit/>
          </a:bodyPr>
          <a:lstStyle/>
          <a:p>
            <a:pPr algn="just"/>
            <a:r>
              <a:rPr lang="en-US" sz="1800" b="0" i="0" dirty="0">
                <a:solidFill>
                  <a:srgbClr val="212529"/>
                </a:solidFill>
                <a:effectLst/>
                <a:latin typeface="Times New Roman" panose="02020603050405020304" pitchFamily="18" charset="0"/>
                <a:cs typeface="Times New Roman" panose="02020603050405020304" pitchFamily="18" charset="0"/>
              </a:rPr>
              <a:t>Development of a mobile application</a:t>
            </a:r>
            <a:r>
              <a:rPr lang="en-US" sz="1800" dirty="0">
                <a:solidFill>
                  <a:srgbClr val="212529"/>
                </a:solidFill>
                <a:latin typeface="Times New Roman" panose="02020603050405020304" pitchFamily="18" charset="0"/>
                <a:cs typeface="Times New Roman" panose="02020603050405020304" pitchFamily="18" charset="0"/>
              </a:rPr>
              <a:t> </a:t>
            </a:r>
            <a:r>
              <a:rPr lang="en-US" sz="1800" b="0" i="0" dirty="0">
                <a:solidFill>
                  <a:srgbClr val="212529"/>
                </a:solidFill>
                <a:effectLst/>
                <a:latin typeface="Times New Roman" panose="02020603050405020304" pitchFamily="18" charset="0"/>
                <a:cs typeface="Times New Roman" panose="02020603050405020304" pitchFamily="18" charset="0"/>
              </a:rPr>
              <a:t>to provide recreational suitability information of beach locations across India.</a:t>
            </a:r>
            <a:endParaRPr lang="en-IN"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378364" y="3414790"/>
            <a:ext cx="5049520" cy="254236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Interactive Beach Map</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ea typeface="Tahoma" panose="020B0604030504040204" pitchFamily="34" charset="0"/>
                <a:cs typeface="Times New Roman" panose="02020603050405020304" pitchFamily="18" charset="0"/>
              </a:rPr>
              <a:t>Personalized Recommendations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Real-Time Updates</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User-Generated Content</a:t>
            </a:r>
            <a:endParaRPr lang="en-IN"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Local Insights and Tips</a:t>
            </a:r>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dirty="0"/>
              <a:t>.</a:t>
            </a:r>
            <a:endParaRPr lang="en-US" dirty="0"/>
          </a:p>
        </p:txBody>
      </p:sp>
      <p:sp>
        <p:nvSpPr>
          <p:cNvPr id="16" name="TextBox 15"/>
          <p:cNvSpPr txBox="1"/>
          <p:nvPr/>
        </p:nvSpPr>
        <p:spPr>
          <a:xfrm>
            <a:off x="5588844" y="1287703"/>
            <a:ext cx="3169920" cy="369332"/>
          </a:xfrm>
          <a:prstGeom prst="rect">
            <a:avLst/>
          </a:prstGeom>
          <a:noFill/>
        </p:spPr>
        <p:txBody>
          <a:bodyPr wrap="square" rtlCol="0">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PROBLEM RESOLUTION</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TextBox 17"/>
          <p:cNvSpPr txBox="1"/>
          <p:nvPr/>
        </p:nvSpPr>
        <p:spPr>
          <a:xfrm>
            <a:off x="5588844" y="1608891"/>
            <a:ext cx="6328836" cy="135421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Data Accuracy and Reliability</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Regular Updates:</a:t>
            </a:r>
            <a:r>
              <a:rPr lang="en-US" sz="1600" dirty="0">
                <a:latin typeface="Times New Roman" panose="02020603050405020304" pitchFamily="18" charset="0"/>
                <a:cs typeface="Times New Roman" panose="02020603050405020304" pitchFamily="18" charset="0"/>
              </a:rPr>
              <a:t> Implement a system for frequent updates and validation of beach information.</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Feedback:</a:t>
            </a:r>
            <a:r>
              <a:rPr lang="en-US" sz="1600" dirty="0">
                <a:latin typeface="Times New Roman" panose="02020603050405020304" pitchFamily="18" charset="0"/>
                <a:cs typeface="Times New Roman" panose="02020603050405020304" pitchFamily="18" charset="0"/>
              </a:rPr>
              <a:t> Enable users to report inaccuracies and update data accordingly</a:t>
            </a:r>
            <a:r>
              <a:rPr lang="en-US" sz="1600" dirty="0"/>
              <a:t>.</a:t>
            </a:r>
            <a:endParaRPr lang="en-US" sz="1600" dirty="0"/>
          </a:p>
        </p:txBody>
      </p:sp>
      <p:sp>
        <p:nvSpPr>
          <p:cNvPr id="20" name="TextBox 19"/>
          <p:cNvSpPr txBox="1"/>
          <p:nvPr/>
        </p:nvSpPr>
        <p:spPr>
          <a:xfrm>
            <a:off x="5549684" y="2823509"/>
            <a:ext cx="6096000" cy="135421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User Interface and Experience Issues</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User Testing:</a:t>
            </a:r>
            <a:r>
              <a:rPr lang="en-US" sz="1600" dirty="0">
                <a:latin typeface="Times New Roman" panose="02020603050405020304" pitchFamily="18" charset="0"/>
                <a:cs typeface="Times New Roman" panose="02020603050405020304" pitchFamily="18" charset="0"/>
              </a:rPr>
              <a:t> Conduct usability testing to identify and address navigation issues.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Design Iteration:</a:t>
            </a:r>
            <a:r>
              <a:rPr lang="en-US" sz="1600" dirty="0">
                <a:latin typeface="Times New Roman" panose="02020603050405020304" pitchFamily="18" charset="0"/>
                <a:cs typeface="Times New Roman" panose="02020603050405020304" pitchFamily="18" charset="0"/>
              </a:rPr>
              <a:t> Make iterative improvements based on feedback to simplify the user experience.</a:t>
            </a:r>
            <a:endParaRPr lang="en-US" sz="16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5611488" y="4710269"/>
            <a:ext cx="6306192" cy="1200329"/>
          </a:xfrm>
          <a:prstGeom prst="rect">
            <a:avLst/>
          </a:prstGeom>
          <a:noFill/>
        </p:spPr>
        <p:txBody>
          <a:bodyPr wrap="square">
            <a:spAutoFit/>
          </a:bodyPr>
          <a:lstStyle/>
          <a:p>
            <a:pPr marL="285750" indent="-28575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Live, Crowdsourced Beach Info</a:t>
            </a:r>
            <a:r>
              <a:rPr lang="en-IN" sz="1600" dirty="0"/>
              <a:t>: </a:t>
            </a:r>
            <a:r>
              <a:rPr lang="en-IN" dirty="0"/>
              <a:t>Up-to-date reviews and conditions from real users.</a:t>
            </a:r>
            <a:endParaRPr lang="en-IN" dirty="0"/>
          </a:p>
          <a:p>
            <a:pPr marL="285750" indent="-285750" algn="just">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Virtual Beach Previews</a:t>
            </a:r>
            <a:r>
              <a:rPr lang="en-IN" dirty="0"/>
              <a:t>: Explore 360-degree tours of beaches before you go.</a:t>
            </a:r>
            <a:endParaRPr lang="en-IN" dirty="0"/>
          </a:p>
        </p:txBody>
      </p:sp>
      <p:sp>
        <p:nvSpPr>
          <p:cNvPr id="27" name="TextBox 26"/>
          <p:cNvSpPr txBox="1"/>
          <p:nvPr/>
        </p:nvSpPr>
        <p:spPr>
          <a:xfrm>
            <a:off x="5770880" y="4455994"/>
            <a:ext cx="280267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Unique Value Prepositions</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TECHNICAL APPROACH</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1" name="Oval 10"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TECH</a:t>
            </a:r>
            <a:endParaRPr lang="en-IN" dirty="0"/>
          </a:p>
          <a:p>
            <a:pPr algn="ctr"/>
            <a:r>
              <a:rPr lang="en-IN" dirty="0"/>
              <a:t>TITANS</a:t>
            </a:r>
            <a:endParaRPr lang="en-IN" dirty="0"/>
          </a:p>
        </p:txBody>
      </p:sp>
      <p:sp>
        <p:nvSpPr>
          <p:cNvPr id="2" name="Rectangle 1"/>
          <p:cNvSpPr/>
          <p:nvPr/>
        </p:nvSpPr>
        <p:spPr>
          <a:xfrm>
            <a:off x="141514" y="1230451"/>
            <a:ext cx="5405846" cy="4621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3" name="Rectangle 1"/>
          <p:cNvSpPr>
            <a:spLocks noChangeArrowheads="1"/>
          </p:cNvSpPr>
          <p:nvPr/>
        </p:nvSpPr>
        <p:spPr bwMode="auto">
          <a:xfrm>
            <a:off x="141514" y="1632293"/>
            <a:ext cx="540584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the user interface (UI) and user experience (UX). Technologies include React Native, Flutter.</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server-side logic, database interactions, and application functionality. Technologies include Node.js, Django.</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Storing and managing application data. Technologies include, MySQL,.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APIs and Integration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Connecting the app with external services and data sources. Includes integration with third-party APIs for weather, maps, and other functionalities.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Services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scalable infrastructure for hosting, storage, and computing. Providers include AWS, Google Cloud, and Azure.</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p:cNvSpPr txBox="1"/>
          <p:nvPr/>
        </p:nvSpPr>
        <p:spPr>
          <a:xfrm>
            <a:off x="141514" y="1269235"/>
            <a:ext cx="12487170" cy="33855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Rectangle 12"/>
          <p:cNvSpPr/>
          <p:nvPr/>
        </p:nvSpPr>
        <p:spPr>
          <a:xfrm>
            <a:off x="6644642" y="1059580"/>
            <a:ext cx="3332477" cy="4322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lumMod val="75000"/>
                    <a:lumOff val="25000"/>
                  </a:schemeClr>
                </a:solidFill>
              </a:rPr>
              <a:t>USER INTERFACE</a:t>
            </a:r>
            <a:endParaRPr lang="en-IN" dirty="0">
              <a:solidFill>
                <a:schemeClr val="tx1">
                  <a:lumMod val="75000"/>
                  <a:lumOff val="25000"/>
                </a:schemeClr>
              </a:solidFill>
            </a:endParaRPr>
          </a:p>
        </p:txBody>
      </p:sp>
      <p:sp>
        <p:nvSpPr>
          <p:cNvPr id="14" name="Rectangle 13"/>
          <p:cNvSpPr/>
          <p:nvPr/>
        </p:nvSpPr>
        <p:spPr>
          <a:xfrm>
            <a:off x="6644641" y="1798320"/>
            <a:ext cx="3332479" cy="5032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lumMod val="75000"/>
                    <a:lumOff val="25000"/>
                  </a:schemeClr>
                </a:solidFill>
              </a:rPr>
              <a:t>FRONT-END</a:t>
            </a:r>
            <a:endParaRPr lang="en-IN" dirty="0">
              <a:solidFill>
                <a:schemeClr val="tx1">
                  <a:lumMod val="75000"/>
                  <a:lumOff val="25000"/>
                </a:schemeClr>
              </a:solidFill>
            </a:endParaRPr>
          </a:p>
        </p:txBody>
      </p:sp>
      <p:sp>
        <p:nvSpPr>
          <p:cNvPr id="15" name="Rectangle 14"/>
          <p:cNvSpPr/>
          <p:nvPr/>
        </p:nvSpPr>
        <p:spPr>
          <a:xfrm>
            <a:off x="6644639" y="3474531"/>
            <a:ext cx="3332479" cy="58014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lumMod val="75000"/>
                    <a:lumOff val="25000"/>
                  </a:schemeClr>
                </a:solidFill>
              </a:rPr>
              <a:t>BACK-END</a:t>
            </a:r>
            <a:endParaRPr lang="en-IN" dirty="0">
              <a:solidFill>
                <a:schemeClr val="tx1">
                  <a:lumMod val="75000"/>
                  <a:lumOff val="25000"/>
                </a:schemeClr>
              </a:solidFill>
            </a:endParaRPr>
          </a:p>
        </p:txBody>
      </p:sp>
      <p:sp>
        <p:nvSpPr>
          <p:cNvPr id="16" name="Rectangle 15"/>
          <p:cNvSpPr/>
          <p:nvPr/>
        </p:nvSpPr>
        <p:spPr>
          <a:xfrm>
            <a:off x="6644639" y="4389915"/>
            <a:ext cx="3332479" cy="51874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lumMod val="75000"/>
                    <a:lumOff val="25000"/>
                  </a:schemeClr>
                </a:solidFill>
              </a:rPr>
              <a:t>DATABASE MANAGEMAENT</a:t>
            </a:r>
            <a:endParaRPr lang="en-IN" dirty="0">
              <a:solidFill>
                <a:schemeClr val="tx1">
                  <a:lumMod val="75000"/>
                  <a:lumOff val="25000"/>
                </a:schemeClr>
              </a:solidFill>
            </a:endParaRPr>
          </a:p>
        </p:txBody>
      </p:sp>
      <p:sp>
        <p:nvSpPr>
          <p:cNvPr id="17" name="Rectangle 16"/>
          <p:cNvSpPr/>
          <p:nvPr/>
        </p:nvSpPr>
        <p:spPr>
          <a:xfrm>
            <a:off x="6644642" y="2604241"/>
            <a:ext cx="3332479" cy="5514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lumMod val="75000"/>
                    <a:lumOff val="25000"/>
                  </a:schemeClr>
                </a:solidFill>
              </a:rPr>
              <a:t>API  INTEGRATION</a:t>
            </a:r>
            <a:endParaRPr lang="en-IN" dirty="0">
              <a:solidFill>
                <a:schemeClr val="tx1">
                  <a:lumMod val="75000"/>
                  <a:lumOff val="25000"/>
                </a:schemeClr>
              </a:solidFill>
            </a:endParaRPr>
          </a:p>
        </p:txBody>
      </p:sp>
      <p:sp>
        <p:nvSpPr>
          <p:cNvPr id="18" name="Rectangle 17"/>
          <p:cNvSpPr/>
          <p:nvPr/>
        </p:nvSpPr>
        <p:spPr>
          <a:xfrm>
            <a:off x="6644639" y="5269721"/>
            <a:ext cx="3423920" cy="58776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dirty="0">
                <a:solidFill>
                  <a:schemeClr val="tx1">
                    <a:lumMod val="75000"/>
                    <a:lumOff val="25000"/>
                  </a:schemeClr>
                </a:solidFill>
              </a:rPr>
              <a:t>CLOUD SERVICES/CDN</a:t>
            </a:r>
            <a:endParaRPr lang="en-IN" dirty="0">
              <a:solidFill>
                <a:schemeClr val="tx1">
                  <a:lumMod val="75000"/>
                  <a:lumOff val="2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FEASIBILITY AND VIABILITY</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2" name="Oval 11"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TECH</a:t>
            </a:r>
            <a:endParaRPr lang="en-IN" dirty="0"/>
          </a:p>
          <a:p>
            <a:pPr algn="ctr"/>
            <a:r>
              <a:rPr lang="en-IN" dirty="0"/>
              <a:t>TITANS</a:t>
            </a:r>
            <a:endParaRPr lang="en-IN" dirty="0"/>
          </a:p>
        </p:txBody>
      </p:sp>
      <p:sp>
        <p:nvSpPr>
          <p:cNvPr id="2" name="Text Box 1"/>
          <p:cNvSpPr txBox="1"/>
          <p:nvPr/>
        </p:nvSpPr>
        <p:spPr>
          <a:xfrm>
            <a:off x="772160" y="1278255"/>
            <a:ext cx="10810240" cy="4307840"/>
          </a:xfrm>
          <a:prstGeom prst="rect">
            <a:avLst/>
          </a:prstGeom>
          <a:noFill/>
        </p:spPr>
        <p:txBody>
          <a:bodyPr wrap="square" rtlCol="0">
            <a:spAutoFit/>
          </a:bodyPr>
          <a:p>
            <a:r>
              <a:rPr lang="en-US" sz="2000" b="1"/>
              <a:t>Feasibility</a:t>
            </a:r>
            <a:endParaRPr lang="en-US" b="1"/>
          </a:p>
          <a:p>
            <a:r>
              <a:rPr lang="en-US" b="1"/>
              <a:t>Technology Availability:</a:t>
            </a:r>
            <a:r>
              <a:rPr lang="en-US"/>
              <a:t> The required technologies, such as GPS, mapping APIs (Google Maps, OpenStreetMap), and mobile app development frameworks (React Native, Flutter), are readily available and mature.</a:t>
            </a:r>
            <a:endParaRPr lang="en-US"/>
          </a:p>
          <a:p>
            <a:r>
              <a:rPr lang="en-US" b="1"/>
              <a:t>Data Availability:</a:t>
            </a:r>
            <a:r>
              <a:rPr lang="en-US"/>
              <a:t> While historical data on water quality and other beach parameters might be limited in some regions, it can be progressively collected and updated through partnerships with local authorities, environmental agencies, and citizen science initiatives</a:t>
            </a:r>
            <a:endParaRPr lang="en-US"/>
          </a:p>
          <a:p>
            <a:r>
              <a:rPr lang="en-US" b="1"/>
              <a:t>Market Demand:</a:t>
            </a:r>
            <a:r>
              <a:rPr lang="en-US"/>
              <a:t> The increasing popularity of beach tourism in India indicates a strong market demand for such an app.</a:t>
            </a:r>
            <a:endParaRPr lang="en-US"/>
          </a:p>
          <a:p>
            <a:endParaRPr lang="en-US"/>
          </a:p>
          <a:p>
            <a:r>
              <a:rPr lang="en-US" sz="2000" b="1"/>
              <a:t>Viability </a:t>
            </a:r>
            <a:endParaRPr lang="en-US" sz="1800" b="1"/>
          </a:p>
          <a:p>
            <a:r>
              <a:rPr lang="en-US" sz="1800" b="1"/>
              <a:t>Target Audience:</a:t>
            </a:r>
            <a:r>
              <a:rPr lang="en-US" sz="1800"/>
              <a:t> The app can target a wide range of users, including tourists, locals, and beach enthusiasts.</a:t>
            </a:r>
            <a:endParaRPr lang="en-US" sz="1800"/>
          </a:p>
          <a:p>
            <a:r>
              <a:rPr lang="en-US" sz="1800" b="1"/>
              <a:t>Revenue Generation:</a:t>
            </a:r>
            <a:r>
              <a:rPr lang="en-US" sz="1800"/>
              <a:t> A combination of in-app advertising, premium features, and partnerships can ensure a sustainable revenue model.</a:t>
            </a:r>
            <a:endParaRPr lang="en-US" sz="1800"/>
          </a:p>
          <a:p>
            <a:r>
              <a:rPr lang="en-US" sz="1800" b="1"/>
              <a:t>Partnerships:</a:t>
            </a:r>
            <a:r>
              <a:rPr lang="en-US" sz="1800"/>
              <a:t> Collaborations with government agencies, tourism boards, and environmental organizations can enhance the app's credibility and reach.</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IMPACT AND BENEFITS</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7410" name="TextBox 8"/>
          <p:cNvSpPr txBox="1">
            <a:spLocks noChangeArrowheads="1"/>
          </p:cNvSpPr>
          <p:nvPr/>
        </p:nvSpPr>
        <p:spPr bwMode="auto">
          <a:xfrm>
            <a:off x="609600" y="2533653"/>
            <a:ext cx="9385300" cy="1384995"/>
          </a:xfrm>
          <a:prstGeom prst="rect">
            <a:avLst/>
          </a:prstGeom>
          <a:noFill/>
          <a:ln w="9525">
            <a:noFill/>
            <a:miter lim="800000"/>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rPr>
              <a:t>Potential impact on the target audience</a:t>
            </a: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800">
                <a:solidFill>
                  <a:prstClr val="black"/>
                </a:solidFill>
                <a:latin typeface="Arial" panose="020B0604020202020204" pitchFamily="34" charset="0"/>
                <a:cs typeface="Arial" panose="020B0604020202020204" pitchFamily="34" charset="0"/>
              </a:rPr>
              <a:t>Benefits of </a:t>
            </a:r>
            <a:r>
              <a:rPr lang="en-US" sz="2800" dirty="0">
                <a:solidFill>
                  <a:prstClr val="black"/>
                </a:solidFill>
                <a:latin typeface="Arial" panose="020B0604020202020204" pitchFamily="34" charset="0"/>
                <a:cs typeface="Arial" panose="020B0604020202020204" pitchFamily="34" charset="0"/>
              </a:rPr>
              <a:t>the solution(</a:t>
            </a:r>
            <a:r>
              <a:rPr lang="en-US" sz="2800" err="1">
                <a:solidFill>
                  <a:prstClr val="black"/>
                </a:solidFill>
                <a:latin typeface="Arial" panose="020B0604020202020204" pitchFamily="34" charset="0"/>
                <a:cs typeface="Arial" panose="020B0604020202020204" pitchFamily="34" charset="0"/>
              </a:rPr>
              <a:t>social,economic</a:t>
            </a:r>
            <a:r>
              <a:rPr lang="en-US" sz="2800" dirty="0">
                <a:solidFill>
                  <a:prstClr val="black"/>
                </a:solidFill>
                <a:latin typeface="Arial" panose="020B0604020202020204" pitchFamily="34" charset="0"/>
                <a:cs typeface="Arial" panose="020B0604020202020204" pitchFamily="34" charset="0"/>
              </a:rPr>
              <a:t>, environmental, etc.)</a:t>
            </a:r>
            <a:endParaRPr lang="en-US" sz="2800" dirty="0">
              <a:solidFill>
                <a:prstClr val="black"/>
              </a:solidFill>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12" name="Oval 11"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TECH</a:t>
            </a:r>
            <a:endParaRPr lang="en-IN" dirty="0"/>
          </a:p>
          <a:p>
            <a:pPr algn="ctr"/>
            <a:r>
              <a:rPr lang="en-IN" dirty="0"/>
              <a:t>TITANS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MS PGothic" panose="020B0600070205080204" pitchFamily="1" charset="-128"/>
                <a:cs typeface="Times New Roman" panose="02020603050405020304" pitchFamily="18" charset="0"/>
              </a:rPr>
              <a:t>RESEARCH  AND REFERENCES</a:t>
            </a:r>
            <a:endParaRPr lang="en-US" sz="3600" b="1" dirty="0">
              <a:latin typeface="Times New Roman" panose="02020603050405020304" pitchFamily="18" charset="0"/>
              <a:ea typeface="MS PGothic" panose="020B0600070205080204" pitchFamily="1" charset="-128"/>
              <a:cs typeface="Times New Roman" panose="02020603050405020304" pitchFamily="18" charset="0"/>
            </a:endParaRPr>
          </a:p>
        </p:txBody>
      </p:sp>
      <p:sp>
        <p:nvSpPr>
          <p:cNvPr id="17410" name="TextBox 8"/>
          <p:cNvSpPr txBox="1">
            <a:spLocks noChangeArrowheads="1"/>
          </p:cNvSpPr>
          <p:nvPr/>
        </p:nvSpPr>
        <p:spPr bwMode="auto">
          <a:xfrm>
            <a:off x="609600" y="2795263"/>
            <a:ext cx="9385300" cy="523220"/>
          </a:xfrm>
          <a:prstGeom prst="rect">
            <a:avLst/>
          </a:prstGeom>
          <a:noFill/>
          <a:ln w="9525">
            <a:noFill/>
            <a:miter lim="800000"/>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defRPr/>
            </a:pPr>
            <a:r>
              <a:rPr lang="en-US" sz="2800" noProof="0" dirty="0">
                <a:solidFill>
                  <a:prstClr val="black"/>
                </a:solidFill>
                <a:latin typeface="Arial" panose="020B0604020202020204" pitchFamily="34" charset="0"/>
                <a:cs typeface="Arial" panose="020B0604020202020204" pitchFamily="34" charset="0"/>
              </a:rPr>
              <a:t>Details / Links of the reference and research work</a:t>
            </a:r>
            <a:endParaRPr kumimoji="0" lang="en-US" sz="28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1" charset="-128"/>
              <a:cs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9" name="Oval 8" descr="Your startup LOGO"/>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TECH</a:t>
            </a:r>
            <a:endParaRPr lang="en-IN" dirty="0"/>
          </a:p>
          <a:p>
            <a:pPr algn="ctr"/>
            <a:r>
              <a:rPr lang="en-IN" dirty="0"/>
              <a:t>TITANS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0" y="6354762"/>
            <a:ext cx="12191999" cy="503238"/>
          </a:xfrm>
          <a:prstGeom prst="rect">
            <a:avLst/>
          </a:prstGeom>
          <a:solidFill>
            <a:srgbClr val="0070C0"/>
          </a:solidFill>
          <a:ln w="9525">
            <a:noFill/>
            <a:miter lim="800000"/>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C0504D">
                  <a:lumMod val="75000"/>
                </a:srgbClr>
              </a:solidFill>
              <a:effectLst/>
              <a:uLnTx/>
              <a:uFillTx/>
              <a:latin typeface="Calibri" panose="020F0502020204030204"/>
              <a:ea typeface="MS PGothic" panose="020B0600070205080204"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MS PGothic" panose="020B0600070205080204" pitchFamily="1" charset="-128"/>
                <a:cs typeface="+mn-cs"/>
              </a:rPr>
            </a:fld>
            <a:endParaRPr kumimoji="0" lang="en-US" sz="1200" b="1" i="0" u="none" strike="noStrike" kern="1200" cap="none" spc="0" normalizeH="0" baseline="0" noProof="0" dirty="0">
              <a:ln>
                <a:noFill/>
              </a:ln>
              <a:solidFill>
                <a:prstClr val="white"/>
              </a:solidFill>
              <a:effectLst/>
              <a:uLnTx/>
              <a:uFillTx/>
              <a:latin typeface="TradeGothic" pitchFamily="1" charset="0"/>
              <a:ea typeface="MS PGothic" panose="020B0600070205080204"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1"/>
          <a:srcRect/>
          <a:stretch>
            <a:fillRect/>
          </a:stretch>
        </p:blipFill>
        <p:spPr>
          <a:xfrm>
            <a:off x="9803911" y="81376"/>
            <a:ext cx="2246575" cy="1149075"/>
          </a:xfrm>
          <a:prstGeom prst="rect">
            <a:avLst/>
          </a:prstGeom>
          <a:noFill/>
          <a:ln>
            <a:noFill/>
          </a:ln>
        </p:spPr>
      </p:pic>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2" name="Google Shape;100;p3"/>
          <p:cNvSpPr txBox="1"/>
          <p:nvPr/>
        </p:nvSpPr>
        <p:spPr>
          <a:xfrm>
            <a:off x="367832" y="2045375"/>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panose="020F0502020204030204"/>
              <a:buAutoNum type="arabicPeriod"/>
            </a:pP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Kindly keep the maximum slides limit up to six </a:t>
            </a:r>
            <a:r>
              <a:rPr lang="en-US" b="1" i="0" u="none" strike="noStrike" cap="none" dirty="0">
                <a:solidFill>
                  <a:srgbClr val="C00000"/>
                </a:solidFill>
                <a:latin typeface="Arial" panose="020B0604020202020204" pitchFamily="34" charset="0"/>
                <a:ea typeface="Calibri" panose="020F0502020204030204"/>
                <a:cs typeface="Arial" panose="020B0604020202020204" pitchFamily="34" charset="0"/>
                <a:sym typeface="Calibri" panose="020F0502020204030204"/>
              </a:rPr>
              <a:t>(6). </a:t>
            </a: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Including the 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panose="020F0502020204030204"/>
              <a:buAutoNum type="arabicPeriod"/>
            </a:pP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panose="020F0502020204030204"/>
              <a:buAutoNum type="arabicPeriod"/>
            </a:pP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panose="020F0502020204030204"/>
              <a:buAutoNum type="arabicPeriod"/>
            </a:pP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panose="020F0502020204030204"/>
              <a:buAutoNum type="arabicPeriod"/>
            </a:pP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You can only use provided </a:t>
            </a:r>
            <a:r>
              <a:rPr lang="en-US"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template</a:t>
            </a: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for making the </a:t>
            </a:r>
            <a:r>
              <a:rPr lang="en-US" b="1"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PPT</a:t>
            </a: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 without changing the idea details pointers (mentioned in previous slides).</a:t>
            </a:r>
            <a:endParaRPr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514350" marR="0" lvl="0" indent="-514350" algn="just" rtl="0">
              <a:lnSpc>
                <a:spcPct val="90000"/>
              </a:lnSpc>
              <a:spcBef>
                <a:spcPts val="1000"/>
              </a:spcBef>
              <a:spcAft>
                <a:spcPts val="0"/>
              </a:spcAft>
              <a:buClr>
                <a:schemeClr val="dk1"/>
              </a:buClr>
              <a:buSzPct val="100000"/>
              <a:buFont typeface="Calibri" panose="020F0502020204030204"/>
              <a:buAutoNum type="arabicPeriod"/>
            </a:pPr>
            <a:r>
              <a:rPr lang="en-US"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rPr>
              <a:t>You need to save the file in PDF and upload the same on portal. No PPT,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panose="020F0502020204030204"/>
              <a:buNone/>
            </a:pPr>
            <a:endParaRPr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a:p>
            <a:pPr marL="0" marR="0" lvl="0" indent="0" algn="just" rtl="0">
              <a:lnSpc>
                <a:spcPct val="90000"/>
              </a:lnSpc>
              <a:spcBef>
                <a:spcPts val="1000"/>
              </a:spcBef>
              <a:spcAft>
                <a:spcPts val="0"/>
              </a:spcAft>
              <a:buClr>
                <a:schemeClr val="dk1"/>
              </a:buClr>
              <a:buSzPct val="100000"/>
              <a:buFont typeface="Arial" panose="020B0604020202020204"/>
              <a:buNone/>
            </a:pPr>
            <a:r>
              <a:rPr lang="en-US" b="1" i="0" u="none" strike="noStrike" cap="none" dirty="0">
                <a:solidFill>
                  <a:srgbClr val="C00000"/>
                </a:solidFill>
                <a:latin typeface="Arial" panose="020B0604020202020204" pitchFamily="34" charset="0"/>
                <a:ea typeface="Calibri" panose="020F0502020204030204"/>
                <a:cs typeface="Arial" panose="020B0604020202020204" pitchFamily="34" charset="0"/>
                <a:sym typeface="Calibri" panose="020F0502020204030204"/>
              </a:rPr>
              <a:t>Note - You can delete this slide (Important Pointers) when you upload the details of your idea on SIH portal.</a:t>
            </a:r>
            <a:endParaRPr b="1" dirty="0">
              <a:solidFill>
                <a:srgbClr val="C00000"/>
              </a:solidFill>
              <a:latin typeface="Arial" panose="020B0604020202020204" pitchFamily="34" charset="0"/>
              <a:cs typeface="Arial" panose="020B0604020202020204" pitchFamily="34" charset="0"/>
            </a:endParaRPr>
          </a:p>
          <a:p>
            <a:pPr marL="914400" marR="0" lvl="1" indent="-316230" algn="just" rtl="0">
              <a:lnSpc>
                <a:spcPct val="90000"/>
              </a:lnSpc>
              <a:spcBef>
                <a:spcPts val="500"/>
              </a:spcBef>
              <a:spcAft>
                <a:spcPts val="0"/>
              </a:spcAft>
              <a:buClr>
                <a:schemeClr val="dk1"/>
              </a:buClr>
              <a:buSzPct val="100000"/>
              <a:buFont typeface="Calibri" panose="020F0502020204030204"/>
              <a:buNone/>
            </a:pPr>
            <a:endParaRPr sz="2000" b="1" i="0" u="none" strike="noStrike" cap="none" dirty="0">
              <a:solidFill>
                <a:schemeClr val="dk1"/>
              </a:solidFill>
              <a:latin typeface="Arial" panose="020B0604020202020204" pitchFamily="34" charset="0"/>
              <a:ea typeface="Calibri" panose="020F0502020204030204"/>
              <a:cs typeface="Arial" panose="020B0604020202020204" pitchFamily="34" charset="0"/>
              <a:sym typeface="Calibri" panose="020F0502020204030204"/>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039223" y="1143162"/>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panose="020F0502020204030204"/>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panose="020F0502020204030204"/>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4042</Words>
  <Application>WPS Presentation</Application>
  <PresentationFormat>Widescreen</PresentationFormat>
  <Paragraphs>140</Paragraphs>
  <Slides>7</Slides>
  <Notes>6</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SimSun</vt:lpstr>
      <vt:lpstr>Wingdings</vt:lpstr>
      <vt:lpstr>Calibri</vt:lpstr>
      <vt:lpstr>MS PGothic</vt:lpstr>
      <vt:lpstr>TradeGothic</vt:lpstr>
      <vt:lpstr>Segoe Print</vt:lpstr>
      <vt:lpstr>TradeGothic</vt:lpstr>
      <vt:lpstr>Arial</vt:lpstr>
      <vt:lpstr>Times New Roman</vt:lpstr>
      <vt:lpstr>Garamond</vt:lpstr>
      <vt:lpstr>montserratregular</vt:lpstr>
      <vt:lpstr>Tahoma</vt:lpstr>
      <vt:lpstr>Calibri</vt:lpstr>
      <vt:lpstr>Microsoft YaHei</vt:lpstr>
      <vt:lpstr>Arial Unicode MS</vt:lpstr>
      <vt:lpstr>Trebuchet MS</vt:lpstr>
      <vt:lpstr>Office Theme</vt:lpstr>
      <vt:lpstr>SMART INDIA HACKATHON 2024</vt:lpstr>
      <vt:lpstr> IDEA TITLE</vt:lpstr>
      <vt:lpstr>TECHNICAL APPROACH</vt:lpstr>
      <vt:lpstr>FEASIBILITY AND VIABILITY</vt:lpstr>
      <vt:lpstr>IMPACT AND BENEFITS</vt:lpstr>
      <vt:lpstr>RESEARCH  AND REFERENCES</vt:lpstr>
      <vt:lpstr>PowerPoint 演示文稿</vt:lpstr>
    </vt:vector>
  </TitlesOfParts>
  <Company>Crowdfunder,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creator>Crowdfunder</dc:creator>
  <cp:lastModifiedBy>Srujan reddy Nadipi</cp:lastModifiedBy>
  <cp:revision>151</cp:revision>
  <dcterms:created xsi:type="dcterms:W3CDTF">2013-12-12T18:46:00Z</dcterms:created>
  <dcterms:modified xsi:type="dcterms:W3CDTF">2024-09-09T05:33:06Z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C5A36DD95EF74D588FE8F21B5CCC5280_13</vt:lpwstr>
  </property>
  <property fmtid="{D5CDD505-2E9C-101B-9397-08002B2CF9AE}" pid="3" name="KSOProductBuildVer">
    <vt:lpwstr>1033-12.2.0.18165</vt:lpwstr>
  </property>
</Properties>
</file>