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26"/>
  </p:notesMasterIdLst>
  <p:sldIdLst>
    <p:sldId id="266" r:id="rId2"/>
    <p:sldId id="289" r:id="rId3"/>
    <p:sldId id="267" r:id="rId4"/>
    <p:sldId id="268" r:id="rId5"/>
    <p:sldId id="27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71" r:id="rId15"/>
    <p:sldId id="272" r:id="rId16"/>
    <p:sldId id="277" r:id="rId17"/>
    <p:sldId id="273" r:id="rId18"/>
    <p:sldId id="275" r:id="rId19"/>
    <p:sldId id="276" r:id="rId20"/>
    <p:sldId id="278" r:id="rId21"/>
    <p:sldId id="287" r:id="rId22"/>
    <p:sldId id="274" r:id="rId23"/>
    <p:sldId id="27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94660"/>
  </p:normalViewPr>
  <p:slideViewPr>
    <p:cSldViewPr snapToGrid="0">
      <p:cViewPr>
        <p:scale>
          <a:sx n="66" d="100"/>
          <a:sy n="66" d="100"/>
        </p:scale>
        <p:origin x="-5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7AA65-4F13-42BE-8C93-D5EDECD04A59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2767-F6DD-4C4F-B0B2-5881209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4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2767-F6DD-4C4F-B0B2-5881209412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9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46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8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67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4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3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8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1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3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5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7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8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96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97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9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93A8A9-F84D-4195-BAA2-9EA7ECADB997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3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5599" y="260699"/>
            <a:ext cx="92803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BANKING SYSTEM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5231" y="1264741"/>
            <a:ext cx="31322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/>
              <a:t>Use Case-7</a:t>
            </a:r>
            <a:endParaRPr lang="en-US" sz="3600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7875" y="2145674"/>
            <a:ext cx="4210753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members-</a:t>
            </a:r>
          </a:p>
          <a:p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1.Ayush Raj</a:t>
            </a:r>
            <a:endParaRPr lang="en-US" sz="28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2.Rugved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Choudhary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3.Saima Rashid</a:t>
            </a:r>
            <a:endParaRPr lang="en-US" sz="28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4.Shivani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Dasgupta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5.Srujan </a:t>
            </a:r>
            <a:r>
              <a:rPr lang="en-US" sz="2800" b="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Sudam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2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9775369" y="1560996"/>
            <a:ext cx="2030674" cy="14428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4" y="3056280"/>
            <a:ext cx="1300345" cy="7357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VIEW REQUEST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84809" y="3154746"/>
            <a:ext cx="2426530" cy="538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CUSTOMER ID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51516" y="1143460"/>
            <a:ext cx="2660077" cy="545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CREDIT CARD REQUEST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51516" y="3200449"/>
            <a:ext cx="2660077" cy="4473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BENEFICIARY REQUEST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51515" y="5158886"/>
            <a:ext cx="2660077" cy="5887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EXIT FOR BANK ADMIN MENU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16829" y="1729719"/>
            <a:ext cx="1547755" cy="38999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APPROVE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016829" y="2377449"/>
            <a:ext cx="1680359" cy="4118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DISAPPROVE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443349" y="3424146"/>
            <a:ext cx="2414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5111339" y="1416434"/>
            <a:ext cx="840177" cy="2007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5111339" y="3424146"/>
            <a:ext cx="84017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>
            <a:off x="5111339" y="3424146"/>
            <a:ext cx="840176" cy="20291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38" idx="1"/>
          </p:cNvCxnSpPr>
          <p:nvPr/>
        </p:nvCxnSpPr>
        <p:spPr>
          <a:xfrm>
            <a:off x="8611593" y="1416434"/>
            <a:ext cx="1163776" cy="8660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38" idx="1"/>
          </p:cNvCxnSpPr>
          <p:nvPr/>
        </p:nvCxnSpPr>
        <p:spPr>
          <a:xfrm flipV="1">
            <a:off x="8611593" y="2282446"/>
            <a:ext cx="1163776" cy="11417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60276" y="101386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ADMIN ACTION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8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222" y="346186"/>
            <a:ext cx="9245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SCHEMA- DIAGRAM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1" y="184068"/>
            <a:ext cx="11792196" cy="6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1157" y="441849"/>
            <a:ext cx="5429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SCREENS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22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152" y="1714189"/>
            <a:ext cx="3384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identity from MENU: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CUSTOMER</a:t>
            </a:r>
          </a:p>
          <a:p>
            <a:r>
              <a:rPr lang="en-US" dirty="0"/>
              <a:t>2	BANK_ADMIN</a:t>
            </a:r>
          </a:p>
          <a:p>
            <a:r>
              <a:rPr lang="en-US" dirty="0"/>
              <a:t>3	QUIT</a:t>
            </a:r>
          </a:p>
          <a:p>
            <a:r>
              <a:rPr lang="en-US" dirty="0"/>
              <a:t>Your choice 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Customer id:</a:t>
            </a:r>
          </a:p>
          <a:p>
            <a:r>
              <a:rPr lang="en-US" dirty="0" smtClean="0"/>
              <a:t>23654235624564</a:t>
            </a:r>
            <a:endParaRPr lang="en-US" dirty="0"/>
          </a:p>
          <a:p>
            <a:r>
              <a:rPr lang="en-US" dirty="0"/>
              <a:t>Password</a:t>
            </a:r>
          </a:p>
          <a:p>
            <a:r>
              <a:rPr lang="en-US" dirty="0" smtClean="0"/>
              <a:t>q45674667</a:t>
            </a:r>
            <a:endParaRPr lang="en-US" dirty="0"/>
          </a:p>
          <a:p>
            <a:r>
              <a:rPr lang="en-US" dirty="0"/>
              <a:t>Welcome </a:t>
            </a:r>
            <a:r>
              <a:rPr lang="en-US" dirty="0" err="1" smtClean="0"/>
              <a:t>abc</a:t>
            </a:r>
            <a:endParaRPr lang="en-US" dirty="0"/>
          </a:p>
          <a:p>
            <a:r>
              <a:rPr lang="en-US" dirty="0"/>
              <a:t>You are logged in successfully!!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56270" y="1714189"/>
            <a:ext cx="38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Choose your identity from MENU: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CUSTOMER</a:t>
            </a:r>
          </a:p>
          <a:p>
            <a:r>
              <a:rPr lang="en-IN" dirty="0"/>
              <a:t>2	BANK_ADMIN</a:t>
            </a:r>
          </a:p>
          <a:p>
            <a:r>
              <a:rPr lang="en-IN" dirty="0"/>
              <a:t>3	QUIT</a:t>
            </a:r>
          </a:p>
          <a:p>
            <a:r>
              <a:rPr lang="en-IN" dirty="0"/>
              <a:t>Your choice :</a:t>
            </a:r>
          </a:p>
          <a:p>
            <a:r>
              <a:rPr lang="en-IN" b="1" dirty="0">
                <a:solidFill>
                  <a:srgbClr val="FF0000"/>
                </a:solidFill>
              </a:rPr>
              <a:t>50</a:t>
            </a:r>
          </a:p>
          <a:p>
            <a:r>
              <a:rPr lang="en-IN" b="1" dirty="0">
                <a:solidFill>
                  <a:srgbClr val="9AF62A"/>
                </a:solidFill>
              </a:rPr>
              <a:t>Please enter a valid option.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Choose your identity from MENU: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CUSTOMER</a:t>
            </a:r>
          </a:p>
          <a:p>
            <a:r>
              <a:rPr lang="en-IN" dirty="0"/>
              <a:t>2	BANK_ADMIN</a:t>
            </a:r>
          </a:p>
          <a:p>
            <a:r>
              <a:rPr lang="en-IN" dirty="0"/>
              <a:t>3	QUIT</a:t>
            </a:r>
          </a:p>
          <a:p>
            <a:r>
              <a:rPr lang="en-IN" dirty="0"/>
              <a:t>Your choice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6238" y="1714189"/>
            <a:ext cx="3170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Choose your identity from MENU: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CUSTOMER</a:t>
            </a:r>
          </a:p>
          <a:p>
            <a:r>
              <a:rPr lang="en-IN" dirty="0"/>
              <a:t>2	BANK_ADMIN</a:t>
            </a:r>
          </a:p>
          <a:p>
            <a:r>
              <a:rPr lang="en-IN" dirty="0"/>
              <a:t>3	QUIT</a:t>
            </a:r>
          </a:p>
          <a:p>
            <a:r>
              <a:rPr lang="en-IN" dirty="0"/>
              <a:t>Your choice :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Choose a valid option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VIEWREQUESTS</a:t>
            </a:r>
          </a:p>
          <a:p>
            <a:r>
              <a:rPr lang="en-IN" dirty="0"/>
              <a:t>2	EXIT</a:t>
            </a:r>
          </a:p>
          <a:p>
            <a:r>
              <a:rPr lang="en-IN" dirty="0"/>
              <a:t>Choices:</a:t>
            </a:r>
          </a:p>
        </p:txBody>
      </p:sp>
      <p:sp>
        <p:nvSpPr>
          <p:cNvPr id="7" name="Oval 6"/>
          <p:cNvSpPr/>
          <p:nvPr/>
        </p:nvSpPr>
        <p:spPr>
          <a:xfrm>
            <a:off x="1033152" y="159841"/>
            <a:ext cx="245819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ENTER IDENTITY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78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491" y="1302328"/>
            <a:ext cx="4096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logged in successfully!!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Choose the desired action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CREDITCARD</a:t>
            </a:r>
          </a:p>
          <a:p>
            <a:r>
              <a:rPr lang="en-US" dirty="0"/>
              <a:t>2	BENEFICIARY</a:t>
            </a:r>
          </a:p>
          <a:p>
            <a:r>
              <a:rPr lang="en-US" dirty="0"/>
              <a:t>3	AUTOPAYMENT</a:t>
            </a:r>
          </a:p>
          <a:p>
            <a:pPr marL="342900" indent="-342900">
              <a:buAutoNum type="arabicPlain" startAt="4"/>
            </a:pPr>
            <a:r>
              <a:rPr lang="en-US" dirty="0" smtClean="0"/>
              <a:t>             EXIT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The credit cards already existing for the customer:</a:t>
            </a:r>
          </a:p>
          <a:p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/>
              <a:t>Name on the card : kip</a:t>
            </a:r>
          </a:p>
          <a:p>
            <a:r>
              <a:rPr lang="en-US" dirty="0"/>
              <a:t>   Card number : 9999999999999999</a:t>
            </a:r>
          </a:p>
          <a:p>
            <a:r>
              <a:rPr lang="en-US" dirty="0"/>
              <a:t>   Expiry date : 2040-02-29</a:t>
            </a:r>
          </a:p>
          <a:p>
            <a:r>
              <a:rPr lang="en-US" dirty="0"/>
              <a:t>   Card Status : APPROVED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05715" y="704953"/>
            <a:ext cx="6695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1 to add a credit card. </a:t>
            </a:r>
          </a:p>
          <a:p>
            <a:r>
              <a:rPr lang="en-US" dirty="0"/>
              <a:t>Enter 2 to delete a credit card </a:t>
            </a:r>
          </a:p>
          <a:p>
            <a:r>
              <a:rPr lang="en-US" dirty="0"/>
              <a:t>Enter 3 to go back.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Enter a valid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CreditCard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number (16 digits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4564564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AF62A"/>
                </a:solidFill>
              </a:rPr>
              <a:t>Please Enter a valid </a:t>
            </a:r>
            <a:r>
              <a:rPr lang="en-US" b="1" dirty="0" err="1">
                <a:solidFill>
                  <a:srgbClr val="9AF62A"/>
                </a:solidFill>
              </a:rPr>
              <a:t>CreditCard</a:t>
            </a:r>
            <a:r>
              <a:rPr lang="en-US" b="1" dirty="0">
                <a:solidFill>
                  <a:srgbClr val="9AF62A"/>
                </a:solidFill>
              </a:rPr>
              <a:t> number (16 digits)</a:t>
            </a:r>
          </a:p>
          <a:p>
            <a:r>
              <a:rPr lang="en-US" dirty="0"/>
              <a:t>7897897897897897</a:t>
            </a:r>
          </a:p>
          <a:p>
            <a:r>
              <a:rPr lang="en-US" dirty="0"/>
              <a:t>Please enter a valid Name on your </a:t>
            </a:r>
            <a:r>
              <a:rPr lang="en-US" dirty="0" err="1"/>
              <a:t>CreditCard</a:t>
            </a:r>
            <a:r>
              <a:rPr lang="en-US" dirty="0"/>
              <a:t> (Please ensure no spaces)</a:t>
            </a:r>
          </a:p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Please enter a valid expiry date on your card number in (MM/YYYY) format.</a:t>
            </a:r>
          </a:p>
          <a:p>
            <a:r>
              <a:rPr lang="en-US" dirty="0"/>
              <a:t>12/2019</a:t>
            </a:r>
          </a:p>
          <a:p>
            <a:endParaRPr lang="en-US" dirty="0"/>
          </a:p>
          <a:p>
            <a:r>
              <a:rPr lang="en-US" dirty="0"/>
              <a:t>Details entered by you :</a:t>
            </a:r>
          </a:p>
          <a:p>
            <a:r>
              <a:rPr lang="en-US" dirty="0"/>
              <a:t>Card name : </a:t>
            </a:r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Card Number : 7897897897897897</a:t>
            </a:r>
          </a:p>
          <a:p>
            <a:r>
              <a:rPr lang="en-US" dirty="0"/>
              <a:t>Expiry date :</a:t>
            </a:r>
            <a:r>
              <a:rPr lang="en-US" dirty="0" smtClean="0"/>
              <a:t>2019-12-30</a:t>
            </a:r>
            <a:endParaRPr lang="en-US" dirty="0"/>
          </a:p>
          <a:p>
            <a:r>
              <a:rPr lang="en-US" dirty="0"/>
              <a:t>Card gone for approval.. Good luck!!</a:t>
            </a:r>
          </a:p>
          <a:p>
            <a:r>
              <a:rPr lang="en-US" dirty="0"/>
              <a:t>Welcome back to the credit card facilities.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34935" y="133543"/>
            <a:ext cx="245819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CREDIT CARD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093" y="1078016"/>
            <a:ext cx="44334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------------------------</a:t>
            </a:r>
          </a:p>
          <a:p>
            <a:r>
              <a:rPr lang="en-US" dirty="0"/>
              <a:t>Choose the desired action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CREDITCARD</a:t>
            </a:r>
          </a:p>
          <a:p>
            <a:r>
              <a:rPr lang="en-US" dirty="0"/>
              <a:t>2	BENEFICIARY</a:t>
            </a:r>
          </a:p>
          <a:p>
            <a:r>
              <a:rPr lang="en-US" dirty="0"/>
              <a:t>3	AUTOPAYMENT</a:t>
            </a:r>
          </a:p>
          <a:p>
            <a:r>
              <a:rPr lang="en-US" dirty="0"/>
              <a:t>4	EXIT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The credit cards already existing for the customer:</a:t>
            </a:r>
          </a:p>
          <a:p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/>
              <a:t>Name on the card : jug</a:t>
            </a:r>
          </a:p>
          <a:p>
            <a:r>
              <a:rPr lang="en-US" dirty="0"/>
              <a:t>   Card number : 6666666666666666</a:t>
            </a:r>
          </a:p>
          <a:p>
            <a:r>
              <a:rPr lang="en-US" dirty="0"/>
              <a:t>   Expiry date : 2080-03-30</a:t>
            </a:r>
          </a:p>
          <a:p>
            <a:r>
              <a:rPr lang="en-US" dirty="0"/>
              <a:t>   Card Status : APPROVED</a:t>
            </a:r>
          </a:p>
          <a:p>
            <a:r>
              <a:rPr lang="en-US" dirty="0"/>
              <a:t>   Bank Admin </a:t>
            </a:r>
            <a:r>
              <a:rPr lang="en-US" dirty="0" err="1"/>
              <a:t>remarks:pop</a:t>
            </a:r>
            <a:endParaRPr lang="en-US" dirty="0"/>
          </a:p>
          <a:p>
            <a:r>
              <a:rPr lang="en-US" dirty="0" smtClean="0"/>
              <a:t>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55542" y="1237674"/>
            <a:ext cx="378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1 to add a credit card. </a:t>
            </a:r>
          </a:p>
          <a:p>
            <a:r>
              <a:rPr lang="en-US" dirty="0"/>
              <a:t>Enter 2 to delete a credit card </a:t>
            </a:r>
          </a:p>
          <a:p>
            <a:r>
              <a:rPr lang="en-US" dirty="0"/>
              <a:t>Enter 3 to go back.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Please Enter a valid </a:t>
            </a:r>
            <a:r>
              <a:rPr lang="en-US" dirty="0" err="1"/>
              <a:t>CreditCard</a:t>
            </a:r>
            <a:r>
              <a:rPr lang="en-US" dirty="0"/>
              <a:t> number (16 digits)</a:t>
            </a:r>
          </a:p>
          <a:p>
            <a:r>
              <a:rPr lang="en-US" b="1" dirty="0">
                <a:solidFill>
                  <a:srgbClr val="FF0000"/>
                </a:solidFill>
              </a:rPr>
              <a:t>555555555555555HGD</a:t>
            </a:r>
          </a:p>
          <a:p>
            <a:r>
              <a:rPr lang="en-US" b="1" dirty="0">
                <a:solidFill>
                  <a:srgbClr val="9AF62A"/>
                </a:solidFill>
              </a:rPr>
              <a:t>Please Enter a valid </a:t>
            </a:r>
            <a:r>
              <a:rPr lang="en-US" b="1" dirty="0" err="1">
                <a:solidFill>
                  <a:srgbClr val="9AF62A"/>
                </a:solidFill>
              </a:rPr>
              <a:t>CreditCard</a:t>
            </a:r>
            <a:r>
              <a:rPr lang="en-US" b="1" dirty="0">
                <a:solidFill>
                  <a:srgbClr val="9AF62A"/>
                </a:solidFill>
              </a:rPr>
              <a:t> number (16 digits)</a:t>
            </a:r>
          </a:p>
          <a:p>
            <a:r>
              <a:rPr lang="en-US" dirty="0" smtClean="0"/>
              <a:t>66666666666666666</a:t>
            </a:r>
            <a:endParaRPr lang="en-US" dirty="0"/>
          </a:p>
          <a:p>
            <a:r>
              <a:rPr lang="en-US" dirty="0"/>
              <a:t>Card deleted!!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Welcome back to the credit card facilities.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15093" y="234868"/>
            <a:ext cx="245819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DELETE CREDIT CARD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24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152" y="1088572"/>
            <a:ext cx="43107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Neel Banerjee</a:t>
            </a:r>
          </a:p>
          <a:p>
            <a:r>
              <a:rPr lang="en-US" sz="1600" dirty="0"/>
              <a:t>You are logged in successfully!!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Choose the desired action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1	CREDITCARD</a:t>
            </a:r>
          </a:p>
          <a:p>
            <a:r>
              <a:rPr lang="en-US" sz="1600" dirty="0"/>
              <a:t>2	BENEFICIARY</a:t>
            </a:r>
          </a:p>
          <a:p>
            <a:r>
              <a:rPr lang="en-US" sz="1600" dirty="0"/>
              <a:t>3	AUTOPAYMENT</a:t>
            </a:r>
          </a:p>
          <a:p>
            <a:r>
              <a:rPr lang="en-US" sz="1600" dirty="0"/>
              <a:t>4	EXIT</a:t>
            </a:r>
          </a:p>
          <a:p>
            <a:endParaRPr lang="en-US" sz="1600" dirty="0"/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Sorry Neel Banerjee</a:t>
            </a:r>
          </a:p>
          <a:p>
            <a:r>
              <a:rPr lang="en-US" sz="1600" dirty="0"/>
              <a:t>No beneficiaries present.. please go on and add a beneficiary to enjoy our services</a:t>
            </a:r>
          </a:p>
          <a:p>
            <a:endParaRPr lang="en-US" sz="1600" dirty="0"/>
          </a:p>
          <a:p>
            <a:r>
              <a:rPr lang="en-US" sz="1600" dirty="0"/>
              <a:t>Enter 1 to add a beneficiary. </a:t>
            </a:r>
          </a:p>
          <a:p>
            <a:r>
              <a:rPr lang="en-US" sz="1600" dirty="0"/>
              <a:t>Enter 2 to modify a beneficiary. </a:t>
            </a:r>
          </a:p>
          <a:p>
            <a:r>
              <a:rPr lang="en-US" sz="1600" dirty="0"/>
              <a:t>Enter 3 to delete a beneficiary. </a:t>
            </a:r>
          </a:p>
          <a:p>
            <a:r>
              <a:rPr lang="en-US" sz="1600" dirty="0"/>
              <a:t>Enter 4 to go back.</a:t>
            </a:r>
          </a:p>
          <a:p>
            <a:r>
              <a:rPr lang="en-US" sz="16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4063" y="454499"/>
            <a:ext cx="499951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desired type of account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1	SELFINSAME</a:t>
            </a:r>
          </a:p>
          <a:p>
            <a:r>
              <a:rPr lang="en-US" sz="1600" dirty="0"/>
              <a:t>2	SELFINOTHERS</a:t>
            </a:r>
          </a:p>
          <a:p>
            <a:r>
              <a:rPr lang="en-US" sz="1600" dirty="0"/>
              <a:t>3	OTHERSINSAME</a:t>
            </a:r>
          </a:p>
          <a:p>
            <a:r>
              <a:rPr lang="en-US" sz="1600" dirty="0"/>
              <a:t>4	OTHERSINOTHERS</a:t>
            </a:r>
          </a:p>
          <a:p>
            <a:r>
              <a:rPr lang="en-US" sz="1600" dirty="0"/>
              <a:t>Choices: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Please enter a valid Account number(11 digits)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7894561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9AF62A"/>
                </a:solidFill>
              </a:rPr>
              <a:t>Please enter a valid Account number(11 digits)</a:t>
            </a:r>
          </a:p>
          <a:p>
            <a:r>
              <a:rPr lang="en-US" sz="1600" dirty="0"/>
              <a:t>78945612313</a:t>
            </a:r>
          </a:p>
          <a:p>
            <a:r>
              <a:rPr lang="en-US" sz="1600" dirty="0"/>
              <a:t>Please enter a valid Account Holder Name (Case Sensitive)</a:t>
            </a:r>
          </a:p>
          <a:p>
            <a:r>
              <a:rPr lang="en-US" sz="1600" dirty="0" err="1"/>
              <a:t>abcabc</a:t>
            </a:r>
            <a:endParaRPr lang="en-US" sz="1600" dirty="0"/>
          </a:p>
          <a:p>
            <a:r>
              <a:rPr lang="en-US" sz="1600" dirty="0"/>
              <a:t>Please enter a valid IFSC code(11 characters)</a:t>
            </a:r>
          </a:p>
          <a:p>
            <a:r>
              <a:rPr lang="en-US" sz="1600" dirty="0"/>
              <a:t>HDFC5454545</a:t>
            </a:r>
          </a:p>
          <a:p>
            <a:r>
              <a:rPr lang="en-US" sz="1600" dirty="0" smtClean="0"/>
              <a:t>Enter </a:t>
            </a:r>
            <a:r>
              <a:rPr lang="en-US" sz="1600" dirty="0"/>
              <a:t>the bank name (case sensitive)</a:t>
            </a:r>
          </a:p>
          <a:p>
            <a:r>
              <a:rPr lang="en-US" sz="1600" dirty="0" smtClean="0"/>
              <a:t>HDFC</a:t>
            </a:r>
            <a:endParaRPr lang="en-US" sz="1600" dirty="0"/>
          </a:p>
          <a:p>
            <a:r>
              <a:rPr lang="en-US" sz="1600" dirty="0"/>
              <a:t>The details entered by you are : </a:t>
            </a:r>
          </a:p>
          <a:p>
            <a:r>
              <a:rPr lang="en-US" sz="1600" dirty="0"/>
              <a:t>Name of the beneficiary : </a:t>
            </a:r>
            <a:r>
              <a:rPr lang="en-US" sz="1600" dirty="0" err="1"/>
              <a:t>abcabc</a:t>
            </a:r>
            <a:endParaRPr lang="en-US" sz="1600" dirty="0"/>
          </a:p>
          <a:p>
            <a:r>
              <a:rPr lang="en-US" sz="1600" dirty="0"/>
              <a:t>Beneficiary account number : 78945612313</a:t>
            </a:r>
          </a:p>
          <a:p>
            <a:r>
              <a:rPr lang="en-US" sz="1600" dirty="0"/>
              <a:t>Bank name : </a:t>
            </a:r>
            <a:r>
              <a:rPr lang="en-US" sz="1600" dirty="0" smtClean="0"/>
              <a:t>HDFC</a:t>
            </a:r>
            <a:endParaRPr lang="en-US" sz="1600" dirty="0"/>
          </a:p>
          <a:p>
            <a:r>
              <a:rPr lang="en-US" sz="1600" dirty="0"/>
              <a:t>IFSC code : HDFC5454545</a:t>
            </a:r>
          </a:p>
          <a:p>
            <a:r>
              <a:rPr lang="en-US" sz="1600" dirty="0" smtClean="0"/>
              <a:t>Beneficiary </a:t>
            </a:r>
            <a:r>
              <a:rPr lang="en-US" sz="1600" dirty="0"/>
              <a:t>gone for approval... Good luck!!</a:t>
            </a:r>
          </a:p>
        </p:txBody>
      </p:sp>
      <p:sp>
        <p:nvSpPr>
          <p:cNvPr id="7" name="Oval 6"/>
          <p:cNvSpPr/>
          <p:nvPr/>
        </p:nvSpPr>
        <p:spPr>
          <a:xfrm>
            <a:off x="1033152" y="105559"/>
            <a:ext cx="245819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BENEFICIARY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94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888010"/>
            <a:ext cx="5737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 smtClean="0"/>
              <a:t>abc</a:t>
            </a:r>
            <a:endParaRPr lang="en-US" sz="1600" dirty="0"/>
          </a:p>
          <a:p>
            <a:r>
              <a:rPr lang="en-US" sz="1600" dirty="0"/>
              <a:t>You are logged in successfully!!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Choose the desired action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1	CREDITCARD</a:t>
            </a:r>
          </a:p>
          <a:p>
            <a:r>
              <a:rPr lang="en-US" sz="1600" dirty="0"/>
              <a:t>2	BENEFICIARY</a:t>
            </a:r>
          </a:p>
          <a:p>
            <a:r>
              <a:rPr lang="en-US" sz="1600" dirty="0"/>
              <a:t>3	AUTOPAYMENT</a:t>
            </a:r>
          </a:p>
          <a:p>
            <a:r>
              <a:rPr lang="en-US" sz="1600" dirty="0"/>
              <a:t>4	</a:t>
            </a:r>
            <a:r>
              <a:rPr lang="en-US" sz="1600" dirty="0" smtClean="0"/>
              <a:t>EXIT</a:t>
            </a:r>
            <a:endParaRPr lang="en-US" sz="1600" dirty="0"/>
          </a:p>
          <a:p>
            <a:r>
              <a:rPr lang="en-US" sz="1600" dirty="0" smtClean="0"/>
              <a:t>2</a:t>
            </a: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beneficairies</a:t>
            </a:r>
            <a:r>
              <a:rPr lang="en-US" sz="1600" dirty="0"/>
              <a:t> already existing for the customer:</a:t>
            </a:r>
          </a:p>
          <a:p>
            <a:r>
              <a:rPr lang="en-US" sz="1600" dirty="0"/>
              <a:t>1) Name of the beneficiary : </a:t>
            </a:r>
            <a:r>
              <a:rPr lang="en-US" sz="1600" dirty="0" err="1"/>
              <a:t>abcabc</a:t>
            </a:r>
            <a:endParaRPr lang="en-US" sz="1600" dirty="0"/>
          </a:p>
          <a:p>
            <a:r>
              <a:rPr lang="en-US" sz="1600" dirty="0"/>
              <a:t>   Beneficiary account number : 78945612313</a:t>
            </a:r>
          </a:p>
          <a:p>
            <a:r>
              <a:rPr lang="en-US" sz="1600" dirty="0"/>
              <a:t>   Bank name : </a:t>
            </a:r>
            <a:r>
              <a:rPr lang="en-US" sz="1600" dirty="0" smtClean="0"/>
              <a:t>HDFC</a:t>
            </a:r>
            <a:endParaRPr lang="en-US" sz="1600" dirty="0"/>
          </a:p>
          <a:p>
            <a:r>
              <a:rPr lang="en-US" sz="1600" dirty="0"/>
              <a:t>   IFSC code : </a:t>
            </a:r>
            <a:r>
              <a:rPr lang="en-US" sz="1600" dirty="0" smtClean="0"/>
              <a:t>HDFC5454545</a:t>
            </a:r>
            <a:endParaRPr lang="en-US" sz="1600" dirty="0"/>
          </a:p>
          <a:p>
            <a:r>
              <a:rPr lang="en-US" sz="1600" dirty="0"/>
              <a:t>   Status</a:t>
            </a:r>
            <a:r>
              <a:rPr lang="en-US" sz="1600" dirty="0" smtClean="0"/>
              <a:t>: APPROVED</a:t>
            </a:r>
            <a:endParaRPr lang="en-US" sz="1600" dirty="0"/>
          </a:p>
          <a:p>
            <a:r>
              <a:rPr lang="en-US" sz="1600" dirty="0"/>
              <a:t>   Bank Admin </a:t>
            </a:r>
            <a:r>
              <a:rPr lang="en-US" sz="1600" dirty="0" err="1" smtClean="0"/>
              <a:t>Remarks:good</a:t>
            </a:r>
            <a:endParaRPr lang="en-US" sz="1600" dirty="0"/>
          </a:p>
          <a:p>
            <a:r>
              <a:rPr lang="en-US" sz="1600" dirty="0"/>
              <a:t>Enter 1 to add a beneficiary. </a:t>
            </a:r>
          </a:p>
          <a:p>
            <a:r>
              <a:rPr lang="en-US" sz="1600" dirty="0"/>
              <a:t>Enter 2 to modify a beneficiary. </a:t>
            </a:r>
          </a:p>
          <a:p>
            <a:r>
              <a:rPr lang="en-US" sz="1600" dirty="0"/>
              <a:t>Enter 3 to delete a beneficiary. </a:t>
            </a:r>
          </a:p>
          <a:p>
            <a:r>
              <a:rPr lang="en-US" sz="1600" dirty="0"/>
              <a:t>Enter 4 to go back.</a:t>
            </a:r>
          </a:p>
          <a:p>
            <a:r>
              <a:rPr lang="en-US" sz="1600" dirty="0" smtClean="0"/>
              <a:t>2</a:t>
            </a:r>
          </a:p>
          <a:p>
            <a:r>
              <a:rPr lang="en-US" sz="1600" dirty="0"/>
              <a:t>Please enter a valid Account number(11 digits)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67676767676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358577" y="1318022"/>
            <a:ext cx="53544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AF62A"/>
                </a:solidFill>
              </a:rPr>
              <a:t>Please enter a valid account number(11 digits)</a:t>
            </a:r>
          </a:p>
          <a:p>
            <a:r>
              <a:rPr lang="en-US" sz="1600" dirty="0"/>
              <a:t>78945612313</a:t>
            </a:r>
          </a:p>
          <a:p>
            <a:endParaRPr lang="en-US" sz="1600" dirty="0"/>
          </a:p>
          <a:p>
            <a:r>
              <a:rPr lang="en-US" sz="1600" dirty="0"/>
              <a:t>Enter 1 to change the Account Holder Name. </a:t>
            </a:r>
          </a:p>
          <a:p>
            <a:r>
              <a:rPr lang="en-US" sz="1600" dirty="0"/>
              <a:t>Enter 2 to change the IFSC code. </a:t>
            </a:r>
          </a:p>
          <a:p>
            <a:r>
              <a:rPr lang="en-US" sz="1600" dirty="0"/>
              <a:t>Enter 3 to change the bank name.</a:t>
            </a:r>
          </a:p>
          <a:p>
            <a:r>
              <a:rPr lang="en-US" sz="1600" dirty="0"/>
              <a:t>Enter 4 to save changes. (Once saved changes, you can't change again till bank verification is done) </a:t>
            </a:r>
          </a:p>
          <a:p>
            <a:r>
              <a:rPr lang="en-US" sz="1600" dirty="0"/>
              <a:t>Enter 5 to exit.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Enter a valid IFSC code(11 characters)</a:t>
            </a:r>
          </a:p>
          <a:p>
            <a:r>
              <a:rPr lang="en-US" sz="1600" dirty="0" smtClean="0"/>
              <a:t>HDFC4444444</a:t>
            </a:r>
          </a:p>
          <a:p>
            <a:r>
              <a:rPr lang="en-US" sz="1600" dirty="0" smtClean="0"/>
              <a:t>Enter </a:t>
            </a:r>
            <a:r>
              <a:rPr lang="en-US" sz="1600" dirty="0"/>
              <a:t>1 to change the Account Holder Name. </a:t>
            </a:r>
          </a:p>
          <a:p>
            <a:r>
              <a:rPr lang="en-US" sz="1600" dirty="0"/>
              <a:t>Enter 2 to change the IFSC code. </a:t>
            </a:r>
          </a:p>
          <a:p>
            <a:r>
              <a:rPr lang="en-US" sz="1600" dirty="0"/>
              <a:t>Enter 3 to change the bank name.</a:t>
            </a:r>
          </a:p>
          <a:p>
            <a:r>
              <a:rPr lang="en-US" sz="1600" dirty="0"/>
              <a:t>Enter 4 to save changes. (Once saved changes, you can't change again till bank verification is done) </a:t>
            </a:r>
          </a:p>
          <a:p>
            <a:r>
              <a:rPr lang="en-US" sz="1600" dirty="0"/>
              <a:t>Enter 5 to exit.</a:t>
            </a:r>
          </a:p>
          <a:p>
            <a:r>
              <a:rPr lang="en-US" sz="1600" dirty="0"/>
              <a:t>4</a:t>
            </a:r>
          </a:p>
          <a:p>
            <a:endParaRPr lang="en-US" sz="1600" dirty="0"/>
          </a:p>
          <a:p>
            <a:r>
              <a:rPr lang="en-US" sz="1600" dirty="0"/>
              <a:t>Modified beneficiary details are gone for approval.</a:t>
            </a:r>
          </a:p>
          <a:p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49185" y="0"/>
            <a:ext cx="245819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MODIFY BENEFICIARY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9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7007" y="27893"/>
            <a:ext cx="245819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DELETE BENEFICIARY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2229" y="948690"/>
            <a:ext cx="6023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Neel Banerjee</a:t>
            </a:r>
          </a:p>
          <a:p>
            <a:r>
              <a:rPr lang="en-US" dirty="0"/>
              <a:t>You are logged in successfully!!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Choose the desired action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CREDITCARD</a:t>
            </a:r>
          </a:p>
          <a:p>
            <a:r>
              <a:rPr lang="en-US" dirty="0"/>
              <a:t>2	BENEFICIARY</a:t>
            </a:r>
          </a:p>
          <a:p>
            <a:r>
              <a:rPr lang="en-US" dirty="0"/>
              <a:t>3	AUTOPAYMENT</a:t>
            </a:r>
          </a:p>
          <a:p>
            <a:r>
              <a:rPr lang="en-US" dirty="0"/>
              <a:t>4	EXIT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beneficairies</a:t>
            </a:r>
            <a:r>
              <a:rPr lang="en-US" dirty="0"/>
              <a:t> already existing for the customer:</a:t>
            </a:r>
          </a:p>
          <a:p>
            <a:r>
              <a:rPr lang="en-US" dirty="0"/>
              <a:t>1) Name of the beneficiary : </a:t>
            </a:r>
            <a:r>
              <a:rPr lang="en-US" dirty="0" err="1"/>
              <a:t>abcabc</a:t>
            </a:r>
            <a:endParaRPr lang="en-US" dirty="0"/>
          </a:p>
          <a:p>
            <a:r>
              <a:rPr lang="en-US" dirty="0"/>
              <a:t>   Beneficiary account number : 78945612313</a:t>
            </a:r>
          </a:p>
          <a:p>
            <a:r>
              <a:rPr lang="en-US" dirty="0"/>
              <a:t>   Bank name : </a:t>
            </a:r>
            <a:r>
              <a:rPr lang="en-US" dirty="0" smtClean="0"/>
              <a:t>HDFC</a:t>
            </a:r>
            <a:endParaRPr lang="en-US" dirty="0"/>
          </a:p>
          <a:p>
            <a:r>
              <a:rPr lang="en-US" dirty="0"/>
              <a:t>   IFSC code : HDFC4444444</a:t>
            </a:r>
          </a:p>
          <a:p>
            <a:r>
              <a:rPr lang="en-US" dirty="0" smtClean="0"/>
              <a:t>   </a:t>
            </a:r>
            <a:r>
              <a:rPr lang="en-US" dirty="0" err="1"/>
              <a:t>Status:APPROVED</a:t>
            </a:r>
            <a:endParaRPr lang="en-US" dirty="0"/>
          </a:p>
          <a:p>
            <a:r>
              <a:rPr lang="en-US" dirty="0"/>
              <a:t>   Bank Admin </a:t>
            </a:r>
            <a:r>
              <a:rPr lang="en-US" dirty="0" err="1"/>
              <a:t>Remarks:GOODJOB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3664" y="1654812"/>
            <a:ext cx="42368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Enter 1 to add a beneficiary. </a:t>
            </a:r>
          </a:p>
          <a:p>
            <a:r>
              <a:rPr lang="en-US" dirty="0" smtClean="0"/>
              <a:t>Enter 2 to modify a beneficiary. </a:t>
            </a:r>
          </a:p>
          <a:p>
            <a:r>
              <a:rPr lang="en-US" dirty="0" smtClean="0"/>
              <a:t>Enter 3 to delete a beneficiary. </a:t>
            </a:r>
          </a:p>
          <a:p>
            <a:r>
              <a:rPr lang="en-US" dirty="0" smtClean="0"/>
              <a:t>Enter 4 to go back.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Enter a valid account number to be deleted.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GUGGUG</a:t>
            </a:r>
          </a:p>
          <a:p>
            <a:r>
              <a:rPr lang="en-US" b="1" dirty="0" smtClean="0">
                <a:solidFill>
                  <a:srgbClr val="9AF62A"/>
                </a:solidFill>
              </a:rPr>
              <a:t>Enter a valid account number to be deleted.</a:t>
            </a:r>
          </a:p>
          <a:p>
            <a:r>
              <a:rPr lang="en-US" dirty="0" smtClean="0"/>
              <a:t>78945612313</a:t>
            </a:r>
          </a:p>
          <a:p>
            <a:r>
              <a:rPr lang="en-US" dirty="0" smtClean="0"/>
              <a:t>Account deleted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314" y="105542"/>
            <a:ext cx="261257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AUTOPAYMENT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314" y="94869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Choose the desired action</a:t>
            </a:r>
          </a:p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1 CREDITCARD</a:t>
            </a:r>
          </a:p>
          <a:p>
            <a:pPr fontAlgn="base"/>
            <a:r>
              <a:rPr lang="en-US" dirty="0"/>
              <a:t>2 BENEFICIARY</a:t>
            </a:r>
          </a:p>
          <a:p>
            <a:pPr fontAlgn="base"/>
            <a:r>
              <a:rPr lang="en-US" dirty="0"/>
              <a:t>3 AUTOPAYMENT</a:t>
            </a:r>
          </a:p>
          <a:p>
            <a:pPr fontAlgn="base"/>
            <a:r>
              <a:rPr lang="en-US" dirty="0"/>
              <a:t>4 EXIT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3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added </a:t>
            </a:r>
            <a:r>
              <a:rPr lang="en-US" dirty="0" err="1"/>
              <a:t>autopayment</a:t>
            </a:r>
            <a:r>
              <a:rPr lang="en-US" dirty="0"/>
              <a:t> services for the customer.</a:t>
            </a:r>
          </a:p>
          <a:p>
            <a:pPr fontAlgn="base"/>
            <a:r>
              <a:rPr lang="en-US" dirty="0"/>
              <a:t>1) Customer ID : 5555111151511029</a:t>
            </a:r>
          </a:p>
          <a:p>
            <a:pPr fontAlgn="base"/>
            <a:r>
              <a:rPr lang="en-US" dirty="0"/>
              <a:t>   Service Provider ID : 1000001</a:t>
            </a:r>
          </a:p>
          <a:p>
            <a:pPr fontAlgn="base"/>
            <a:r>
              <a:rPr lang="en-US" dirty="0"/>
              <a:t>   Amount set to be deducted : 1112</a:t>
            </a:r>
          </a:p>
          <a:p>
            <a:pPr fontAlgn="base"/>
            <a:r>
              <a:rPr lang="en-US" dirty="0"/>
              <a:t>   Date of start : 31/10/2019</a:t>
            </a:r>
          </a:p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Choose a valid option</a:t>
            </a:r>
          </a:p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1 ADDAUTOPAYMENTS</a:t>
            </a:r>
          </a:p>
          <a:p>
            <a:pPr fontAlgn="base"/>
            <a:r>
              <a:rPr lang="en-US" dirty="0"/>
              <a:t>2 REMOVEAUTOPAYMENTS</a:t>
            </a:r>
          </a:p>
          <a:p>
            <a:pPr fontAlgn="base"/>
            <a:r>
              <a:rPr lang="en-US" dirty="0"/>
              <a:t>3 </a:t>
            </a: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33908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Choices:</a:t>
            </a:r>
          </a:p>
          <a:p>
            <a:pPr fontAlgn="base"/>
            <a:r>
              <a:rPr lang="en-US" dirty="0"/>
              <a:t>2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added </a:t>
            </a:r>
            <a:r>
              <a:rPr lang="en-US" dirty="0" err="1"/>
              <a:t>autopayment</a:t>
            </a:r>
            <a:r>
              <a:rPr lang="en-US" dirty="0"/>
              <a:t> services for the customer.</a:t>
            </a:r>
          </a:p>
          <a:p>
            <a:pPr fontAlgn="base"/>
            <a:r>
              <a:rPr lang="en-US" dirty="0"/>
              <a:t>1) Customer ID : 5555111151511029</a:t>
            </a:r>
          </a:p>
          <a:p>
            <a:pPr fontAlgn="base"/>
            <a:r>
              <a:rPr lang="en-US" dirty="0"/>
              <a:t>   Service Provider ID : </a:t>
            </a:r>
            <a:r>
              <a:rPr lang="en-US" dirty="0" err="1"/>
              <a:t>ServiceProviderId</a:t>
            </a:r>
            <a:r>
              <a:rPr lang="en-US" dirty="0"/>
              <a:t> [</a:t>
            </a:r>
            <a:r>
              <a:rPr lang="en-US" dirty="0" err="1"/>
              <a:t>Spi</a:t>
            </a:r>
            <a:r>
              <a:rPr lang="en-US" dirty="0"/>
              <a:t>=1000001, </a:t>
            </a:r>
            <a:r>
              <a:rPr lang="en-US" dirty="0" smtClean="0"/>
              <a:t>       </a:t>
            </a:r>
            <a:r>
              <a:rPr lang="en-US" dirty="0" err="1" smtClean="0"/>
              <a:t>uci</a:t>
            </a:r>
            <a:r>
              <a:rPr lang="en-US" dirty="0" smtClean="0"/>
              <a:t>=5555111151511029</a:t>
            </a:r>
            <a:r>
              <a:rPr lang="en-US" dirty="0"/>
              <a:t>]</a:t>
            </a:r>
          </a:p>
          <a:p>
            <a:pPr fontAlgn="base"/>
            <a:r>
              <a:rPr lang="en-US" dirty="0"/>
              <a:t>   Amount set to be deducted : 1112</a:t>
            </a:r>
          </a:p>
          <a:p>
            <a:pPr fontAlgn="base"/>
            <a:r>
              <a:rPr lang="en-US" dirty="0"/>
              <a:t>   Date of start : 31/10/2019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Enter a valid service provider id to be </a:t>
            </a:r>
            <a:r>
              <a:rPr lang="en-US" dirty="0" smtClean="0"/>
              <a:t>registered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1000001</a:t>
            </a:r>
          </a:p>
          <a:p>
            <a:pPr fontAlgn="base"/>
            <a:r>
              <a:rPr lang="en-US" dirty="0" err="1"/>
              <a:t>Autopayment</a:t>
            </a:r>
            <a:r>
              <a:rPr lang="en-US" dirty="0"/>
              <a:t> service removed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02523" y="102260"/>
            <a:ext cx="2612572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AUTOPAYMENT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095" y="116937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</a:rPr>
              <a:t>------------------------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Choose a valid option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------------------------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 ADDAUTOPAYMENTS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2 REMOVEAUTOPAYMENTS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3 EXIT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Choices: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Your IBS accounts are :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Account :12345678901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The IBS service providers are :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Name : Airtel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Service Provider ID : 1000001</a:t>
            </a:r>
          </a:p>
          <a:p>
            <a:pPr fontAlgn="base"/>
            <a:r>
              <a:rPr lang="en-US" dirty="0" smtClean="0">
                <a:latin typeface="Calibri" panose="020F0502020204030204" pitchFamily="34" charset="0"/>
              </a:rPr>
              <a:t>Enter </a:t>
            </a:r>
            <a:r>
              <a:rPr lang="en-US" dirty="0">
                <a:latin typeface="Calibri" panose="020F0502020204030204" pitchFamily="34" charset="0"/>
              </a:rPr>
              <a:t>a valid service provider id to be </a:t>
            </a:r>
            <a:r>
              <a:rPr lang="en-US" dirty="0" smtClean="0">
                <a:latin typeface="Calibri" panose="020F0502020204030204" pitchFamily="34" charset="0"/>
              </a:rPr>
              <a:t>registered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fontAlgn="base"/>
            <a:r>
              <a:rPr lang="en-US" dirty="0" smtClean="0">
                <a:latin typeface="Calibri" panose="020F0502020204030204" pitchFamily="34" charset="0"/>
              </a:rPr>
              <a:t>1000001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2524" y="144637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</a:rPr>
              <a:t>Enter a valid account number from which amount should be deducted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12345678901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Enter a valid amount to be deducted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100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Enter a valid start date in format </a:t>
            </a:r>
            <a:r>
              <a:rPr lang="en-US" dirty="0" err="1">
                <a:latin typeface="Calibri" panose="020F0502020204030204" pitchFamily="34" charset="0"/>
              </a:rPr>
              <a:t>dd</a:t>
            </a:r>
            <a:r>
              <a:rPr lang="en-US" dirty="0">
                <a:latin typeface="Calibri" panose="020F0502020204030204" pitchFamily="34" charset="0"/>
              </a:rPr>
              <a:t>/MM/</a:t>
            </a:r>
            <a:r>
              <a:rPr lang="en-US" dirty="0" err="1">
                <a:latin typeface="Calibri" panose="020F0502020204030204" pitchFamily="34" charset="0"/>
              </a:rPr>
              <a:t>yyyy</a:t>
            </a:r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90/20/1900</a:t>
            </a:r>
          </a:p>
          <a:p>
            <a:pPr fontAlgn="base"/>
            <a:r>
              <a:rPr lang="en-US" b="1" dirty="0">
                <a:solidFill>
                  <a:srgbClr val="9AF62A"/>
                </a:solidFill>
                <a:latin typeface="Calibri" panose="020F0502020204030204" pitchFamily="34" charset="0"/>
              </a:rPr>
              <a:t>Enter a valid start date in format </a:t>
            </a:r>
            <a:r>
              <a:rPr lang="en-US" b="1" dirty="0" err="1">
                <a:solidFill>
                  <a:srgbClr val="9AF62A"/>
                </a:solidFill>
                <a:latin typeface="Calibri" panose="020F0502020204030204" pitchFamily="34" charset="0"/>
              </a:rPr>
              <a:t>dd</a:t>
            </a:r>
            <a:r>
              <a:rPr lang="en-US" b="1" dirty="0">
                <a:solidFill>
                  <a:srgbClr val="9AF62A"/>
                </a:solidFill>
                <a:latin typeface="Calibri" panose="020F0502020204030204" pitchFamily="34" charset="0"/>
              </a:rPr>
              <a:t>/MM/</a:t>
            </a:r>
            <a:r>
              <a:rPr lang="en-US" b="1" dirty="0" err="1">
                <a:solidFill>
                  <a:srgbClr val="9AF62A"/>
                </a:solidFill>
                <a:latin typeface="Calibri" panose="020F0502020204030204" pitchFamily="34" charset="0"/>
              </a:rPr>
              <a:t>yyyy</a:t>
            </a:r>
            <a:endParaRPr lang="en-US" b="1" dirty="0">
              <a:solidFill>
                <a:srgbClr val="9AF62A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20/12/2019</a:t>
            </a:r>
          </a:p>
          <a:p>
            <a:pPr fontAlgn="base"/>
            <a:r>
              <a:rPr lang="en-US" dirty="0" err="1">
                <a:latin typeface="Calibri" panose="020F0502020204030204" pitchFamily="34" charset="0"/>
              </a:rPr>
              <a:t>AutoPayment</a:t>
            </a:r>
            <a:r>
              <a:rPr lang="en-US" dirty="0">
                <a:latin typeface="Calibri" panose="020F0502020204030204" pitchFamily="34" charset="0"/>
              </a:rPr>
              <a:t> of service provider: 1000001 added and </a:t>
            </a:r>
            <a:r>
              <a:rPr lang="en-US" dirty="0" err="1">
                <a:latin typeface="Calibri" panose="020F0502020204030204" pitchFamily="34" charset="0"/>
              </a:rPr>
              <a:t>Rs</a:t>
            </a:r>
            <a:r>
              <a:rPr lang="en-US" dirty="0">
                <a:latin typeface="Calibri" panose="020F0502020204030204" pitchFamily="34" charset="0"/>
              </a:rPr>
              <a:t>. 100 will be deducted per month from the date of start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The added </a:t>
            </a:r>
            <a:r>
              <a:rPr lang="en-US" dirty="0" err="1">
                <a:latin typeface="Calibri" panose="020F0502020204030204" pitchFamily="34" charset="0"/>
              </a:rPr>
              <a:t>autopayment</a:t>
            </a:r>
            <a:r>
              <a:rPr lang="en-US" dirty="0">
                <a:latin typeface="Calibri" panose="020F0502020204030204" pitchFamily="34" charset="0"/>
              </a:rPr>
              <a:t> services for the customer.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1) Customer ID : 5555111151511029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   Service Provider ID : 1000001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   Amount set to be deducted : 100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   Date of start : 20/12/2019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7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720" y="686357"/>
            <a:ext cx="563748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your identity from MENU: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CUSTOMER</a:t>
            </a:r>
          </a:p>
          <a:p>
            <a:r>
              <a:rPr lang="en-US" sz="1400" dirty="0"/>
              <a:t>2	BANK_ADMIN</a:t>
            </a:r>
          </a:p>
          <a:p>
            <a:r>
              <a:rPr lang="en-US" sz="1400" dirty="0"/>
              <a:t>3	QUIT</a:t>
            </a:r>
          </a:p>
          <a:p>
            <a:r>
              <a:rPr lang="en-US" sz="1400" dirty="0"/>
              <a:t>Your choice :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a valid option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VIEWREQUESTS</a:t>
            </a:r>
          </a:p>
          <a:p>
            <a:r>
              <a:rPr lang="en-US" sz="1400" dirty="0"/>
              <a:t>2	EXIT</a:t>
            </a:r>
          </a:p>
          <a:p>
            <a:r>
              <a:rPr lang="en-US" sz="1400" dirty="0"/>
              <a:t>Choices: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Please enter a valid option.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a valid option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VIEWREQUESTS</a:t>
            </a:r>
          </a:p>
          <a:p>
            <a:r>
              <a:rPr lang="en-US" sz="1400" dirty="0"/>
              <a:t>2	EXIT</a:t>
            </a:r>
          </a:p>
          <a:p>
            <a:r>
              <a:rPr lang="en-US" sz="1400" dirty="0"/>
              <a:t>Choices: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The following customers have new approval requests :</a:t>
            </a:r>
          </a:p>
          <a:p>
            <a:r>
              <a:rPr lang="en-US" sz="1400" dirty="0"/>
              <a:t>1 : 5555111151513301</a:t>
            </a:r>
          </a:p>
          <a:p>
            <a:r>
              <a:rPr lang="en-US" sz="1400" dirty="0"/>
              <a:t>Please enter a valid customer id to view individual requests </a:t>
            </a:r>
          </a:p>
          <a:p>
            <a:r>
              <a:rPr lang="en-US" sz="1400" dirty="0"/>
              <a:t>Enter 1 to exit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E4WG524987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63657" y="1117244"/>
            <a:ext cx="5428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AF62A"/>
                </a:solidFill>
              </a:rPr>
              <a:t>Please enter a valid customer id to view individual requests </a:t>
            </a:r>
          </a:p>
          <a:p>
            <a:r>
              <a:rPr lang="en-US" sz="1400" b="1" dirty="0">
                <a:solidFill>
                  <a:srgbClr val="9AF62A"/>
                </a:solidFill>
              </a:rPr>
              <a:t>Enter 1 to exit</a:t>
            </a:r>
          </a:p>
          <a:p>
            <a:r>
              <a:rPr lang="en-US" sz="1400" dirty="0"/>
              <a:t>5555111151513301</a:t>
            </a:r>
          </a:p>
          <a:p>
            <a:r>
              <a:rPr lang="en-US" sz="1400" dirty="0"/>
              <a:t>Id entered by you is : 5555111151513301</a:t>
            </a:r>
          </a:p>
          <a:p>
            <a:endParaRPr lang="en-US" sz="1400" dirty="0" smtClean="0"/>
          </a:p>
          <a:p>
            <a:r>
              <a:rPr lang="en-US" sz="1400" dirty="0" smtClean="0"/>
              <a:t>Enter </a:t>
            </a:r>
            <a:r>
              <a:rPr lang="en-US" sz="1400" dirty="0"/>
              <a:t>1 to view </a:t>
            </a:r>
            <a:r>
              <a:rPr lang="en-US" sz="1400" dirty="0" err="1"/>
              <a:t>Creditcard</a:t>
            </a:r>
            <a:r>
              <a:rPr lang="en-US" sz="1400" dirty="0"/>
              <a:t> requests. </a:t>
            </a:r>
          </a:p>
          <a:p>
            <a:r>
              <a:rPr lang="en-US" sz="1400" dirty="0"/>
              <a:t>Enter 2 to view Beneficiary Requests. </a:t>
            </a:r>
          </a:p>
          <a:p>
            <a:r>
              <a:rPr lang="en-US" sz="1400" dirty="0"/>
              <a:t>Enter 3 to exit.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Beneficiary name : </a:t>
            </a:r>
            <a:r>
              <a:rPr lang="en-US" sz="1400" dirty="0" err="1"/>
              <a:t>abcabc</a:t>
            </a:r>
            <a:endParaRPr lang="en-US" sz="1400" dirty="0"/>
          </a:p>
          <a:p>
            <a:r>
              <a:rPr lang="en-US" sz="1400" dirty="0"/>
              <a:t>Beneficiary Account number : 78945612313</a:t>
            </a:r>
          </a:p>
          <a:p>
            <a:r>
              <a:rPr lang="en-US" sz="1400" dirty="0"/>
              <a:t>Bank name : </a:t>
            </a:r>
            <a:r>
              <a:rPr lang="en-US" sz="1400" dirty="0" err="1"/>
              <a:t>qqqqq</a:t>
            </a:r>
            <a:endParaRPr lang="en-US" sz="1400" dirty="0"/>
          </a:p>
          <a:p>
            <a:r>
              <a:rPr lang="en-US" sz="1400" dirty="0"/>
              <a:t>IFSC code : </a:t>
            </a:r>
            <a:r>
              <a:rPr lang="en-US" sz="1400" dirty="0" err="1"/>
              <a:t>qqqqqqqqqqq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Press 1 or 2 according to the decision and proceed to the next beneficiary.</a:t>
            </a:r>
          </a:p>
          <a:p>
            <a:r>
              <a:rPr lang="en-US" sz="1400" dirty="0"/>
              <a:t>Enter 1 to approve. </a:t>
            </a:r>
          </a:p>
          <a:p>
            <a:r>
              <a:rPr lang="en-US" sz="1400" dirty="0"/>
              <a:t>Enter 2 to disapprove. </a:t>
            </a:r>
          </a:p>
          <a:p>
            <a:r>
              <a:rPr lang="en-US" sz="1400" dirty="0"/>
              <a:t>Enter 3 to exit this section.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Would you like to enter remarks?</a:t>
            </a:r>
          </a:p>
          <a:p>
            <a:r>
              <a:rPr lang="en-US" sz="1400" dirty="0"/>
              <a:t>Enter 1 for yes and 2 for no.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Please enter the response.</a:t>
            </a:r>
          </a:p>
          <a:p>
            <a:r>
              <a:rPr lang="en-US" sz="1400" dirty="0"/>
              <a:t>good</a:t>
            </a:r>
          </a:p>
          <a:p>
            <a:r>
              <a:rPr lang="en-US" sz="1400" dirty="0"/>
              <a:t>Beneficiary approved by the bank representative.</a:t>
            </a:r>
          </a:p>
          <a:p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452917" y="33214"/>
            <a:ext cx="2563751" cy="93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BANK ACTION</a:t>
            </a:r>
            <a:endParaRPr lang="en-US" b="1" dirty="0"/>
          </a:p>
          <a:p>
            <a:pPr algn="ctr"/>
            <a:r>
              <a:rPr lang="en-US" b="1" dirty="0" smtClean="0"/>
              <a:t>(BENEFICIARY)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5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5575" y="89540"/>
            <a:ext cx="837276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Enter 1 to view </a:t>
            </a:r>
            <a:r>
              <a:rPr lang="en-US" sz="1400" dirty="0" err="1"/>
              <a:t>Creditcard</a:t>
            </a:r>
            <a:r>
              <a:rPr lang="en-US" sz="1400" dirty="0"/>
              <a:t> requests. </a:t>
            </a:r>
          </a:p>
          <a:p>
            <a:r>
              <a:rPr lang="en-US" sz="1400" dirty="0"/>
              <a:t>Enter 2 to view Beneficiary Requests. </a:t>
            </a:r>
          </a:p>
          <a:p>
            <a:r>
              <a:rPr lang="en-US" sz="1400" dirty="0"/>
              <a:t>Enter 3 to exit.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Credit card number : 7897897897897897</a:t>
            </a:r>
          </a:p>
          <a:p>
            <a:r>
              <a:rPr lang="en-US" sz="1400" dirty="0"/>
              <a:t>Credit card expiry : 2019-12-30</a:t>
            </a:r>
          </a:p>
          <a:p>
            <a:r>
              <a:rPr lang="en-US" sz="1400" dirty="0"/>
              <a:t>Name on the credit card : </a:t>
            </a:r>
            <a:r>
              <a:rPr lang="en-US" sz="1400" dirty="0" err="1"/>
              <a:t>abc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Press 1 or 2 according to the decision and proceed to the next </a:t>
            </a:r>
            <a:endParaRPr lang="en-US" sz="1400" dirty="0" smtClean="0"/>
          </a:p>
          <a:p>
            <a:r>
              <a:rPr lang="en-US" sz="1400" dirty="0" smtClean="0"/>
              <a:t>card</a:t>
            </a:r>
            <a:r>
              <a:rPr lang="en-US" sz="1400" dirty="0"/>
              <a:t>.</a:t>
            </a:r>
          </a:p>
          <a:p>
            <a:r>
              <a:rPr lang="en-US" sz="1400" dirty="0"/>
              <a:t>Enter 1 to approve. </a:t>
            </a:r>
          </a:p>
          <a:p>
            <a:r>
              <a:rPr lang="en-US" sz="1400" dirty="0"/>
              <a:t>Enter 2 to disapprove. </a:t>
            </a:r>
          </a:p>
          <a:p>
            <a:r>
              <a:rPr lang="en-US" sz="1400" dirty="0"/>
              <a:t>Enter 3 to exit this section.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42</a:t>
            </a:r>
          </a:p>
          <a:p>
            <a:r>
              <a:rPr lang="en-US" sz="1400" b="1" dirty="0">
                <a:solidFill>
                  <a:srgbClr val="9AF62A"/>
                </a:solidFill>
              </a:rPr>
              <a:t>Enter a valid choice of decision of credit card</a:t>
            </a:r>
          </a:p>
          <a:p>
            <a:r>
              <a:rPr lang="en-US" sz="1400" b="1" dirty="0" smtClean="0">
                <a:solidFill>
                  <a:srgbClr val="9AF62A"/>
                </a:solidFill>
              </a:rPr>
              <a:t>Press </a:t>
            </a:r>
            <a:r>
              <a:rPr lang="en-US" sz="1400" b="1" dirty="0">
                <a:solidFill>
                  <a:srgbClr val="9AF62A"/>
                </a:solidFill>
              </a:rPr>
              <a:t>1 or 2 according to the decision and proceed to the </a:t>
            </a:r>
            <a:r>
              <a:rPr lang="en-US" sz="1400" b="1" dirty="0" smtClean="0">
                <a:solidFill>
                  <a:srgbClr val="9AF62A"/>
                </a:solidFill>
              </a:rPr>
              <a:t>next</a:t>
            </a:r>
          </a:p>
          <a:p>
            <a:r>
              <a:rPr lang="en-US" sz="1400" b="1" dirty="0" smtClean="0">
                <a:solidFill>
                  <a:srgbClr val="9AF62A"/>
                </a:solidFill>
              </a:rPr>
              <a:t>card</a:t>
            </a:r>
            <a:r>
              <a:rPr lang="en-US" sz="1400" b="1" dirty="0">
                <a:solidFill>
                  <a:srgbClr val="9AF62A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9AF62A"/>
                </a:solidFill>
              </a:rPr>
              <a:t>Enter 1 to approve. </a:t>
            </a:r>
          </a:p>
          <a:p>
            <a:r>
              <a:rPr lang="en-US" sz="1400" b="1" dirty="0">
                <a:solidFill>
                  <a:srgbClr val="9AF62A"/>
                </a:solidFill>
              </a:rPr>
              <a:t>Enter 2 to disapprove. </a:t>
            </a:r>
          </a:p>
          <a:p>
            <a:r>
              <a:rPr lang="en-US" sz="1400" b="1" dirty="0">
                <a:solidFill>
                  <a:srgbClr val="9AF62A"/>
                </a:solidFill>
              </a:rPr>
              <a:t>Enter 3 to exit this section.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Would you like to enter remarks?</a:t>
            </a:r>
          </a:p>
          <a:p>
            <a:r>
              <a:rPr lang="en-US" sz="1400" dirty="0"/>
              <a:t>Enter 1 for yes and 2 for no.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Please enter the response.</a:t>
            </a:r>
          </a:p>
          <a:p>
            <a:r>
              <a:rPr lang="en-US" sz="1400" dirty="0"/>
              <a:t>GOOD WORK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Card approved by the bank representative.</a:t>
            </a:r>
          </a:p>
          <a:p>
            <a:r>
              <a:rPr lang="en-US" sz="1400" dirty="0"/>
              <a:t>Bank admin response:</a:t>
            </a:r>
          </a:p>
          <a:p>
            <a:r>
              <a:rPr lang="en-US" sz="1400" dirty="0"/>
              <a:t>GOOD </a:t>
            </a:r>
            <a:r>
              <a:rPr lang="en-US" sz="1400" dirty="0" smtClean="0"/>
              <a:t>WORK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30629" y="493486"/>
            <a:ext cx="7027552" cy="6599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your identity from MENU: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CUSTOMER</a:t>
            </a:r>
          </a:p>
          <a:p>
            <a:r>
              <a:rPr lang="en-US" sz="1400" dirty="0"/>
              <a:t>2	BANK_ADMIN</a:t>
            </a:r>
          </a:p>
          <a:p>
            <a:r>
              <a:rPr lang="en-US" sz="1400" dirty="0"/>
              <a:t>3	QUIT</a:t>
            </a:r>
          </a:p>
          <a:p>
            <a:r>
              <a:rPr lang="en-US" sz="1400" dirty="0"/>
              <a:t>Your choice :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a valid option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VIEWREQUESTS</a:t>
            </a:r>
          </a:p>
          <a:p>
            <a:r>
              <a:rPr lang="en-US" sz="1400" dirty="0"/>
              <a:t>2	EXIT</a:t>
            </a:r>
          </a:p>
          <a:p>
            <a:r>
              <a:rPr lang="en-US" sz="1400" dirty="0"/>
              <a:t>Choices: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Please enter a valid option.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a valid option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VIEWREQUESTS</a:t>
            </a:r>
          </a:p>
          <a:p>
            <a:r>
              <a:rPr lang="en-US" sz="1400" dirty="0"/>
              <a:t>2	EXIT</a:t>
            </a:r>
          </a:p>
          <a:p>
            <a:r>
              <a:rPr lang="en-US" sz="1400" dirty="0"/>
              <a:t>Choices:</a:t>
            </a:r>
          </a:p>
          <a:p>
            <a:r>
              <a:rPr lang="en-US" sz="1400" dirty="0" smtClean="0"/>
              <a:t>1</a:t>
            </a:r>
          </a:p>
          <a:p>
            <a:r>
              <a:rPr lang="en-US" sz="1400" dirty="0"/>
              <a:t>The following customers have new approval requests :</a:t>
            </a:r>
          </a:p>
          <a:p>
            <a:r>
              <a:rPr lang="en-US" sz="1400" dirty="0"/>
              <a:t>1 : 5555111151513301</a:t>
            </a:r>
          </a:p>
          <a:p>
            <a:r>
              <a:rPr lang="en-US" sz="1400" dirty="0"/>
              <a:t>Please enter a valid customer id to view individual requests </a:t>
            </a:r>
          </a:p>
          <a:p>
            <a:r>
              <a:rPr lang="en-US" sz="1400" dirty="0"/>
              <a:t>Enter 1 to exit</a:t>
            </a:r>
          </a:p>
          <a:p>
            <a:r>
              <a:rPr lang="en-US" sz="1400" dirty="0"/>
              <a:t>5555111151513301</a:t>
            </a:r>
          </a:p>
          <a:p>
            <a:r>
              <a:rPr lang="en-US" sz="1400" dirty="0"/>
              <a:t>Id entered by you is : 5555111151513301</a:t>
            </a:r>
          </a:p>
          <a:p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3644405" y="89540"/>
            <a:ext cx="2644239" cy="899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BANK ACTION</a:t>
            </a:r>
          </a:p>
          <a:p>
            <a:pPr algn="ctr"/>
            <a:r>
              <a:rPr lang="en-US" b="1" dirty="0" smtClean="0"/>
              <a:t>(CREDIT CARD)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24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3813" y="1959429"/>
            <a:ext cx="496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THANK YOU.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2394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14" y="304894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REMITTANCE MANAGEMENT COMES TO THE RESCUE!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27" y="59706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02" y="59706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03797" y="101386"/>
            <a:ext cx="642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EXPECTATIONS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94960" y="1178187"/>
            <a:ext cx="5328492" cy="5501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ADD or MODIFY BENEFICIARY ACCOUNTS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94960" y="2066228"/>
            <a:ext cx="5328492" cy="5129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ADD or DELETE CREDIT CARDS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94960" y="2881072"/>
            <a:ext cx="5328492" cy="4686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AVAIL AUTOPAYMENT SERVICES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70010" y="5030133"/>
            <a:ext cx="5328492" cy="7381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APPROVE or DISAPPROVE  CARD AND BENEFICIARY REQUESTS</a:t>
            </a:r>
            <a:endParaRPr lang="en-US" sz="2000" b="1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cxnSp>
        <p:nvCxnSpPr>
          <p:cNvPr id="12" name="Straight Arrow Connector 11"/>
          <p:cNvCxnSpPr>
            <a:stCxn id="29" idx="3"/>
            <a:endCxn id="6" idx="1"/>
          </p:cNvCxnSpPr>
          <p:nvPr/>
        </p:nvCxnSpPr>
        <p:spPr>
          <a:xfrm flipV="1">
            <a:off x="4954793" y="1453268"/>
            <a:ext cx="1240167" cy="869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3"/>
            <a:endCxn id="7" idx="1"/>
          </p:cNvCxnSpPr>
          <p:nvPr/>
        </p:nvCxnSpPr>
        <p:spPr>
          <a:xfrm>
            <a:off x="4954793" y="2322714"/>
            <a:ext cx="124016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9" idx="3"/>
            <a:endCxn id="8" idx="1"/>
          </p:cNvCxnSpPr>
          <p:nvPr/>
        </p:nvCxnSpPr>
        <p:spPr>
          <a:xfrm>
            <a:off x="4954793" y="2322714"/>
            <a:ext cx="1240167" cy="7927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3"/>
            <a:endCxn id="10" idx="1"/>
          </p:cNvCxnSpPr>
          <p:nvPr/>
        </p:nvCxnSpPr>
        <p:spPr>
          <a:xfrm>
            <a:off x="4504891" y="5399202"/>
            <a:ext cx="14651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68" y="4552590"/>
            <a:ext cx="1693223" cy="16932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68" y="1251151"/>
            <a:ext cx="2143125" cy="21431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7271" y="3448249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939575" y="6245813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BANK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1916" y="579916"/>
            <a:ext cx="3146961" cy="926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INSCOPE</a:t>
            </a:r>
            <a:endParaRPr lang="en-I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914411" y="579916"/>
            <a:ext cx="3146961" cy="926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ASSUMPTIONS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97229" y="1387440"/>
            <a:ext cx="30816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login and access remittance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Auto payment facility – List of Service Providers. List of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Option for bank admin to view and take a decision. Provision</a:t>
            </a:r>
            <a:r>
              <a:rPr lang="en-IN" dirty="0"/>
              <a:t> </a:t>
            </a:r>
            <a:r>
              <a:rPr lang="en-IN" dirty="0" smtClean="0"/>
              <a:t>to enter remarks.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Format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292438" y="579916"/>
            <a:ext cx="3146961" cy="926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OUTSCOPE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92438" y="1506192"/>
            <a:ext cx="3146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Addition to Service Providers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Auto-payment through multiple accounts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Validating </a:t>
            </a:r>
            <a:r>
              <a:rPr lang="en-IN" dirty="0"/>
              <a:t>the login details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Logic </a:t>
            </a:r>
            <a:r>
              <a:rPr lang="en-IN" dirty="0"/>
              <a:t>behind bank </a:t>
            </a:r>
            <a:r>
              <a:rPr lang="en-IN" dirty="0" smtClean="0"/>
              <a:t>admin’s decision.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815452" y="1787696"/>
            <a:ext cx="3146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</a:t>
            </a:r>
            <a:r>
              <a:rPr lang="en-IN" dirty="0"/>
              <a:t>is already logged in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 provision for bank admin to change user’s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Bank admin’s decision not required for auto payment.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41588" y="1634089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CUSTOMER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1443" y="1634089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BANK ADMIN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0661" y="2779601"/>
            <a:ext cx="1991094" cy="4760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CREDIT CARD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10661" y="3694808"/>
            <a:ext cx="1991094" cy="5215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BENEFICIARY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8475" y="4601823"/>
            <a:ext cx="1991094" cy="5254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AUTOPAYMENT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28475" y="5568376"/>
            <a:ext cx="1991094" cy="433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95827" y="3174111"/>
            <a:ext cx="1991094" cy="4760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VIEW REQUEST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95827" y="3954112"/>
            <a:ext cx="1991094" cy="4760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4" idx="1"/>
            <a:endCxn id="13" idx="1"/>
          </p:cNvCxnSpPr>
          <p:nvPr/>
        </p:nvCxnSpPr>
        <p:spPr>
          <a:xfrm rot="10800000" flipH="1" flipV="1">
            <a:off x="2141587" y="2014100"/>
            <a:ext cx="486887" cy="3771058"/>
          </a:xfrm>
          <a:prstGeom prst="bentConnector3">
            <a:avLst>
              <a:gd name="adj1" fmla="val -4695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1"/>
            <a:endCxn id="7" idx="1"/>
          </p:cNvCxnSpPr>
          <p:nvPr/>
        </p:nvCxnSpPr>
        <p:spPr>
          <a:xfrm rot="10800000" flipH="1" flipV="1">
            <a:off x="2141587" y="2014100"/>
            <a:ext cx="469073" cy="1003502"/>
          </a:xfrm>
          <a:prstGeom prst="bentConnector3">
            <a:avLst>
              <a:gd name="adj1" fmla="val -4873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1"/>
            <a:endCxn id="8" idx="1"/>
          </p:cNvCxnSpPr>
          <p:nvPr/>
        </p:nvCxnSpPr>
        <p:spPr>
          <a:xfrm rot="10800000" flipH="1" flipV="1">
            <a:off x="2141587" y="2014100"/>
            <a:ext cx="469073" cy="1941470"/>
          </a:xfrm>
          <a:prstGeom prst="bentConnector3">
            <a:avLst>
              <a:gd name="adj1" fmla="val -4873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1"/>
            <a:endCxn id="9" idx="1"/>
          </p:cNvCxnSpPr>
          <p:nvPr/>
        </p:nvCxnSpPr>
        <p:spPr>
          <a:xfrm rot="10800000" flipH="1" flipV="1">
            <a:off x="2141587" y="2014099"/>
            <a:ext cx="486887" cy="2850465"/>
          </a:xfrm>
          <a:prstGeom prst="bentConnector3">
            <a:avLst>
              <a:gd name="adj1" fmla="val -4695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" idx="1"/>
            <a:endCxn id="14" idx="1"/>
          </p:cNvCxnSpPr>
          <p:nvPr/>
        </p:nvCxnSpPr>
        <p:spPr>
          <a:xfrm rot="10800000" flipH="1" flipV="1">
            <a:off x="8251443" y="2014100"/>
            <a:ext cx="344384" cy="1398012"/>
          </a:xfrm>
          <a:prstGeom prst="bentConnector3">
            <a:avLst>
              <a:gd name="adj1" fmla="val -663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" idx="1"/>
            <a:endCxn id="15" idx="1"/>
          </p:cNvCxnSpPr>
          <p:nvPr/>
        </p:nvCxnSpPr>
        <p:spPr>
          <a:xfrm rot="10800000" flipH="1" flipV="1">
            <a:off x="8251443" y="2014099"/>
            <a:ext cx="344384" cy="2178013"/>
          </a:xfrm>
          <a:prstGeom prst="bentConnector3">
            <a:avLst>
              <a:gd name="adj1" fmla="val -663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764395" y="119194"/>
            <a:ext cx="4118347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PAGE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7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1282" y="3402702"/>
            <a:ext cx="1971304" cy="6705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CREDIT CARD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46766" y="983474"/>
            <a:ext cx="2539339" cy="5347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CARD NUMBER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46767" y="2509732"/>
            <a:ext cx="2539338" cy="4813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EXPIRY DATE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46766" y="1784855"/>
            <a:ext cx="2539339" cy="4703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NAME ON CARD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46766" y="3499913"/>
            <a:ext cx="2539339" cy="49986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CARD NUMBER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23755" y="1640037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ADD CREDIT CARD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23755" y="3369834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DELETE CREDIT CARD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23755" y="5189113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EXIT FOR CUSTOMER MENU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20" idx="1"/>
          </p:cNvCxnSpPr>
          <p:nvPr/>
        </p:nvCxnSpPr>
        <p:spPr>
          <a:xfrm flipV="1">
            <a:off x="3182586" y="2020048"/>
            <a:ext cx="841169" cy="1717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21" idx="1"/>
          </p:cNvCxnSpPr>
          <p:nvPr/>
        </p:nvCxnSpPr>
        <p:spPr>
          <a:xfrm>
            <a:off x="3182586" y="3737970"/>
            <a:ext cx="841169" cy="11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22" idx="1"/>
          </p:cNvCxnSpPr>
          <p:nvPr/>
        </p:nvCxnSpPr>
        <p:spPr>
          <a:xfrm>
            <a:off x="3182586" y="3737970"/>
            <a:ext cx="841169" cy="18311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14" idx="1"/>
          </p:cNvCxnSpPr>
          <p:nvPr/>
        </p:nvCxnSpPr>
        <p:spPr>
          <a:xfrm flipV="1">
            <a:off x="7004461" y="1250867"/>
            <a:ext cx="542305" cy="7691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16" idx="1"/>
          </p:cNvCxnSpPr>
          <p:nvPr/>
        </p:nvCxnSpPr>
        <p:spPr>
          <a:xfrm flipV="1">
            <a:off x="7004461" y="2020047"/>
            <a:ext cx="542305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15" idx="1"/>
          </p:cNvCxnSpPr>
          <p:nvPr/>
        </p:nvCxnSpPr>
        <p:spPr>
          <a:xfrm>
            <a:off x="7004461" y="2020048"/>
            <a:ext cx="542306" cy="730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3"/>
            <a:endCxn id="19" idx="1"/>
          </p:cNvCxnSpPr>
          <p:nvPr/>
        </p:nvCxnSpPr>
        <p:spPr>
          <a:xfrm flipV="1">
            <a:off x="7004461" y="3749844"/>
            <a:ext cx="542305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09541" y="101386"/>
            <a:ext cx="50129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ACTION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2"/>
          <a:stretch/>
        </p:blipFill>
        <p:spPr>
          <a:xfrm>
            <a:off x="10156206" y="983474"/>
            <a:ext cx="2035794" cy="20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85700" y="3018731"/>
            <a:ext cx="1864427" cy="57430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BENEFICIARY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6091" y="1327957"/>
            <a:ext cx="2226621" cy="6536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ADD BENEFICIARY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2028" y="4602628"/>
            <a:ext cx="2321624" cy="6506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DELETE BENEFICIARY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00153" y="3018731"/>
            <a:ext cx="2333499" cy="57430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MODIFY BENEFICIARY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06091" y="6117347"/>
            <a:ext cx="2287978" cy="4750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EXIT FOR CUSTOMER MENU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01542" y="966080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CHOOSE TYPE OF ACCOUNT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01540" y="1215148"/>
            <a:ext cx="3447803" cy="2523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ACCOUNT NUMBER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01540" y="1472086"/>
            <a:ext cx="3447801" cy="2444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ACCOUNT 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1538" y="1706480"/>
            <a:ext cx="3447802" cy="2391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IFSC CODE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01538" y="1941677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BANK 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01829" y="2733166"/>
            <a:ext cx="1427023" cy="11454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ACCOUNT NUMBER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74178" y="2709664"/>
            <a:ext cx="3447801" cy="2444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ACCOUNT 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174179" y="2958768"/>
            <a:ext cx="3447802" cy="2391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IFSC CODE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74179" y="3193912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BANK 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74178" y="3444511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SAVE CHANGES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74178" y="3691159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1537" y="4801774"/>
            <a:ext cx="3447803" cy="2523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ACCOUNT NUMBER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7" idx="3"/>
            <a:endCxn id="10" idx="1"/>
          </p:cNvCxnSpPr>
          <p:nvPr/>
        </p:nvCxnSpPr>
        <p:spPr>
          <a:xfrm flipV="1">
            <a:off x="2750127" y="1654772"/>
            <a:ext cx="955964" cy="16511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2" idx="1"/>
          </p:cNvCxnSpPr>
          <p:nvPr/>
        </p:nvCxnSpPr>
        <p:spPr>
          <a:xfrm>
            <a:off x="2750127" y="3305884"/>
            <a:ext cx="9500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1" idx="1"/>
          </p:cNvCxnSpPr>
          <p:nvPr/>
        </p:nvCxnSpPr>
        <p:spPr>
          <a:xfrm>
            <a:off x="2750127" y="3305884"/>
            <a:ext cx="961901" cy="1622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3" idx="1"/>
          </p:cNvCxnSpPr>
          <p:nvPr/>
        </p:nvCxnSpPr>
        <p:spPr>
          <a:xfrm>
            <a:off x="2750127" y="3305884"/>
            <a:ext cx="955964" cy="3048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20" idx="1"/>
          </p:cNvCxnSpPr>
          <p:nvPr/>
        </p:nvCxnSpPr>
        <p:spPr>
          <a:xfrm flipV="1">
            <a:off x="6033652" y="3305883"/>
            <a:ext cx="26817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4" idx="1"/>
          </p:cNvCxnSpPr>
          <p:nvPr/>
        </p:nvCxnSpPr>
        <p:spPr>
          <a:xfrm flipV="1">
            <a:off x="5932712" y="1090614"/>
            <a:ext cx="968830" cy="564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5" idx="1"/>
          </p:cNvCxnSpPr>
          <p:nvPr/>
        </p:nvCxnSpPr>
        <p:spPr>
          <a:xfrm flipV="1">
            <a:off x="5932712" y="1341309"/>
            <a:ext cx="968828" cy="3134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7" idx="1"/>
          </p:cNvCxnSpPr>
          <p:nvPr/>
        </p:nvCxnSpPr>
        <p:spPr>
          <a:xfrm flipV="1">
            <a:off x="5932712" y="1594312"/>
            <a:ext cx="968828" cy="604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18" idx="1"/>
          </p:cNvCxnSpPr>
          <p:nvPr/>
        </p:nvCxnSpPr>
        <p:spPr>
          <a:xfrm>
            <a:off x="5932712" y="1654772"/>
            <a:ext cx="968826" cy="1712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19" idx="1"/>
          </p:cNvCxnSpPr>
          <p:nvPr/>
        </p:nvCxnSpPr>
        <p:spPr>
          <a:xfrm>
            <a:off x="5932712" y="1654772"/>
            <a:ext cx="968826" cy="4060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3"/>
            <a:endCxn id="21" idx="1"/>
          </p:cNvCxnSpPr>
          <p:nvPr/>
        </p:nvCxnSpPr>
        <p:spPr>
          <a:xfrm flipV="1">
            <a:off x="7728852" y="2831890"/>
            <a:ext cx="445326" cy="4739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3"/>
            <a:endCxn id="22" idx="1"/>
          </p:cNvCxnSpPr>
          <p:nvPr/>
        </p:nvCxnSpPr>
        <p:spPr>
          <a:xfrm flipV="1">
            <a:off x="7728852" y="3078323"/>
            <a:ext cx="445327" cy="2275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3" idx="1"/>
          </p:cNvCxnSpPr>
          <p:nvPr/>
        </p:nvCxnSpPr>
        <p:spPr>
          <a:xfrm>
            <a:off x="7728852" y="3305883"/>
            <a:ext cx="445327" cy="71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3"/>
            <a:endCxn id="24" idx="1"/>
          </p:cNvCxnSpPr>
          <p:nvPr/>
        </p:nvCxnSpPr>
        <p:spPr>
          <a:xfrm>
            <a:off x="7728852" y="3305883"/>
            <a:ext cx="445326" cy="2577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3"/>
            <a:endCxn id="25" idx="1"/>
          </p:cNvCxnSpPr>
          <p:nvPr/>
        </p:nvCxnSpPr>
        <p:spPr>
          <a:xfrm>
            <a:off x="7728852" y="3305883"/>
            <a:ext cx="445326" cy="5044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3"/>
            <a:endCxn id="26" idx="1"/>
          </p:cNvCxnSpPr>
          <p:nvPr/>
        </p:nvCxnSpPr>
        <p:spPr>
          <a:xfrm flipV="1">
            <a:off x="6033652" y="4927935"/>
            <a:ext cx="867885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661284" y="55497"/>
            <a:ext cx="50129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ACTION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4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8098" y="3540260"/>
            <a:ext cx="2030681" cy="544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AUTOPAYMENT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48548" y="1618866"/>
            <a:ext cx="2139538" cy="5244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ADD AUTOPAYMENT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48548" y="3540260"/>
            <a:ext cx="2139538" cy="4944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REMOVE AUTOPAYMENT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8548" y="4977766"/>
            <a:ext cx="2139538" cy="783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EXIT FOR CUSTOMER MENU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57856" y="1639971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SERVICE PROVIDER ID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57856" y="1889039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AMOUNT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57856" y="2138107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DATE OF START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57855" y="3620328"/>
            <a:ext cx="3447803" cy="334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SERVICE PROVIDER ID 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3478779" y="1881076"/>
            <a:ext cx="1069769" cy="19312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6" idx="1"/>
          </p:cNvCxnSpPr>
          <p:nvPr/>
        </p:nvCxnSpPr>
        <p:spPr>
          <a:xfrm flipV="1">
            <a:off x="3478779" y="3787490"/>
            <a:ext cx="1069769" cy="24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3478779" y="3812316"/>
            <a:ext cx="1069769" cy="15571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1"/>
          </p:cNvCxnSpPr>
          <p:nvPr/>
        </p:nvCxnSpPr>
        <p:spPr>
          <a:xfrm flipV="1">
            <a:off x="6688086" y="1764505"/>
            <a:ext cx="1069770" cy="1165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9" idx="1"/>
          </p:cNvCxnSpPr>
          <p:nvPr/>
        </p:nvCxnSpPr>
        <p:spPr>
          <a:xfrm>
            <a:off x="6688086" y="1881076"/>
            <a:ext cx="1069770" cy="1324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0" idx="1"/>
          </p:cNvCxnSpPr>
          <p:nvPr/>
        </p:nvCxnSpPr>
        <p:spPr>
          <a:xfrm>
            <a:off x="6688086" y="1881076"/>
            <a:ext cx="1069770" cy="3815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1" idx="1"/>
          </p:cNvCxnSpPr>
          <p:nvPr/>
        </p:nvCxnSpPr>
        <p:spPr>
          <a:xfrm>
            <a:off x="6688086" y="3787490"/>
            <a:ext cx="10697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42403" y="101386"/>
            <a:ext cx="49471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ACTION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57855" y="1377128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ENTER ACCOUNT NUMBER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3"/>
            <a:endCxn id="18" idx="1"/>
          </p:cNvCxnSpPr>
          <p:nvPr/>
        </p:nvCxnSpPr>
        <p:spPr>
          <a:xfrm flipV="1">
            <a:off x="6688086" y="1501662"/>
            <a:ext cx="1069769" cy="3794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927</TotalTime>
  <Words>1302</Words>
  <Application>Microsoft Office PowerPoint</Application>
  <PresentationFormat>Widescreen</PresentationFormat>
  <Paragraphs>514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Mangal</vt:lpstr>
      <vt:lpstr>Wingdings 3</vt:lpstr>
      <vt:lpstr>Ion</vt:lpstr>
      <vt:lpstr>PowerPoint Presentation</vt:lpstr>
      <vt:lpstr>PowerPoint Presentation</vt:lpstr>
      <vt:lpstr>REMITTANCE MANAGEMENT COMES TO THE RESCUE!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Raj, Ayush</dc:creator>
  <cp:lastModifiedBy>Dasgupta, Shivani</cp:lastModifiedBy>
  <cp:revision>68</cp:revision>
  <dcterms:created xsi:type="dcterms:W3CDTF">2019-10-30T03:25:21Z</dcterms:created>
  <dcterms:modified xsi:type="dcterms:W3CDTF">2019-10-31T09:24:50Z</dcterms:modified>
</cp:coreProperties>
</file>