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4"/>
  </p:sldMasterIdLst>
  <p:notesMasterIdLst>
    <p:notesMasterId r:id="rId21"/>
  </p:notesMasterIdLst>
  <p:sldIdLst>
    <p:sldId id="257"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EACDBB-B1D3-49DD-A323-073F680417EB}" v="52" dt="2023-01-26T19:51:42.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5DB40-1FE8-4250-9CEE-E41968E5E7A4}"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B40-5B9D-4115-9FC1-D04EBBCFB070}" type="slidenum">
              <a:rPr lang="en-US" smtClean="0"/>
              <a:t>‹#›</a:t>
            </a:fld>
            <a:endParaRPr lang="en-US"/>
          </a:p>
        </p:txBody>
      </p:sp>
    </p:spTree>
    <p:extLst>
      <p:ext uri="{BB962C8B-B14F-4D97-AF65-F5344CB8AC3E}">
        <p14:creationId xmlns:p14="http://schemas.microsoft.com/office/powerpoint/2010/main" val="235301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5833E6-535D-4B90-83DB-3FED4BDEBF48}"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EF9CD-3D59-4AB8-A663-1E9FB2286908}" type="slidenum">
              <a:rPr lang="en-US" smtClean="0"/>
              <a:t>‹#›</a:t>
            </a:fld>
            <a:endParaRPr lang="en-US"/>
          </a:p>
        </p:txBody>
      </p:sp>
    </p:spTree>
    <p:extLst>
      <p:ext uri="{BB962C8B-B14F-4D97-AF65-F5344CB8AC3E}">
        <p14:creationId xmlns:p14="http://schemas.microsoft.com/office/powerpoint/2010/main" val="396477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5833E6-535D-4B90-83DB-3FED4BDEBF48}"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EF9CD-3D59-4AB8-A663-1E9FB2286908}" type="slidenum">
              <a:rPr lang="en-US" smtClean="0"/>
              <a:t>‹#›</a:t>
            </a:fld>
            <a:endParaRPr lang="en-US"/>
          </a:p>
        </p:txBody>
      </p:sp>
    </p:spTree>
    <p:extLst>
      <p:ext uri="{BB962C8B-B14F-4D97-AF65-F5344CB8AC3E}">
        <p14:creationId xmlns:p14="http://schemas.microsoft.com/office/powerpoint/2010/main" val="423753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5833E6-535D-4B90-83DB-3FED4BDEBF48}"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EF9CD-3D59-4AB8-A663-1E9FB228690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9070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5833E6-535D-4B90-83DB-3FED4BDEBF48}"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EF9CD-3D59-4AB8-A663-1E9FB2286908}" type="slidenum">
              <a:rPr lang="en-US" smtClean="0"/>
              <a:t>‹#›</a:t>
            </a:fld>
            <a:endParaRPr lang="en-US"/>
          </a:p>
        </p:txBody>
      </p:sp>
    </p:spTree>
    <p:extLst>
      <p:ext uri="{BB962C8B-B14F-4D97-AF65-F5344CB8AC3E}">
        <p14:creationId xmlns:p14="http://schemas.microsoft.com/office/powerpoint/2010/main" val="773651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5833E6-535D-4B90-83DB-3FED4BDEBF48}"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EF9CD-3D59-4AB8-A663-1E9FB228690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1059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5833E6-535D-4B90-83DB-3FED4BDEBF48}"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EF9CD-3D59-4AB8-A663-1E9FB2286908}" type="slidenum">
              <a:rPr lang="en-US" smtClean="0"/>
              <a:t>‹#›</a:t>
            </a:fld>
            <a:endParaRPr lang="en-US"/>
          </a:p>
        </p:txBody>
      </p:sp>
    </p:spTree>
    <p:extLst>
      <p:ext uri="{BB962C8B-B14F-4D97-AF65-F5344CB8AC3E}">
        <p14:creationId xmlns:p14="http://schemas.microsoft.com/office/powerpoint/2010/main" val="3071397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833E6-535D-4B90-83DB-3FED4BDEBF48}"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EF9CD-3D59-4AB8-A663-1E9FB2286908}" type="slidenum">
              <a:rPr lang="en-US" smtClean="0"/>
              <a:t>‹#›</a:t>
            </a:fld>
            <a:endParaRPr lang="en-US"/>
          </a:p>
        </p:txBody>
      </p:sp>
    </p:spTree>
    <p:extLst>
      <p:ext uri="{BB962C8B-B14F-4D97-AF65-F5344CB8AC3E}">
        <p14:creationId xmlns:p14="http://schemas.microsoft.com/office/powerpoint/2010/main" val="112334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833E6-535D-4B90-83DB-3FED4BDEBF48}"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EF9CD-3D59-4AB8-A663-1E9FB2286908}" type="slidenum">
              <a:rPr lang="en-US" smtClean="0"/>
              <a:t>‹#›</a:t>
            </a:fld>
            <a:endParaRPr lang="en-US"/>
          </a:p>
        </p:txBody>
      </p:sp>
    </p:spTree>
    <p:extLst>
      <p:ext uri="{BB962C8B-B14F-4D97-AF65-F5344CB8AC3E}">
        <p14:creationId xmlns:p14="http://schemas.microsoft.com/office/powerpoint/2010/main" val="169209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833E6-535D-4B90-83DB-3FED4BDEBF48}"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EF9CD-3D59-4AB8-A663-1E9FB2286908}" type="slidenum">
              <a:rPr lang="en-US" smtClean="0"/>
              <a:t>‹#›</a:t>
            </a:fld>
            <a:endParaRPr lang="en-US"/>
          </a:p>
        </p:txBody>
      </p:sp>
    </p:spTree>
    <p:extLst>
      <p:ext uri="{BB962C8B-B14F-4D97-AF65-F5344CB8AC3E}">
        <p14:creationId xmlns:p14="http://schemas.microsoft.com/office/powerpoint/2010/main" val="1549995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5833E6-535D-4B90-83DB-3FED4BDEBF48}"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EF9CD-3D59-4AB8-A663-1E9FB2286908}" type="slidenum">
              <a:rPr lang="en-US" smtClean="0"/>
              <a:t>‹#›</a:t>
            </a:fld>
            <a:endParaRPr lang="en-US"/>
          </a:p>
        </p:txBody>
      </p:sp>
    </p:spTree>
    <p:extLst>
      <p:ext uri="{BB962C8B-B14F-4D97-AF65-F5344CB8AC3E}">
        <p14:creationId xmlns:p14="http://schemas.microsoft.com/office/powerpoint/2010/main" val="63075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5833E6-535D-4B90-83DB-3FED4BDEBF48}"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EF9CD-3D59-4AB8-A663-1E9FB2286908}" type="slidenum">
              <a:rPr lang="en-US" smtClean="0"/>
              <a:t>‹#›</a:t>
            </a:fld>
            <a:endParaRPr lang="en-US"/>
          </a:p>
        </p:txBody>
      </p:sp>
    </p:spTree>
    <p:extLst>
      <p:ext uri="{BB962C8B-B14F-4D97-AF65-F5344CB8AC3E}">
        <p14:creationId xmlns:p14="http://schemas.microsoft.com/office/powerpoint/2010/main" val="31925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5833E6-535D-4B90-83DB-3FED4BDEBF48}"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FEF9CD-3D59-4AB8-A663-1E9FB2286908}" type="slidenum">
              <a:rPr lang="en-US" smtClean="0"/>
              <a:t>‹#›</a:t>
            </a:fld>
            <a:endParaRPr lang="en-US"/>
          </a:p>
        </p:txBody>
      </p:sp>
    </p:spTree>
    <p:extLst>
      <p:ext uri="{BB962C8B-B14F-4D97-AF65-F5344CB8AC3E}">
        <p14:creationId xmlns:p14="http://schemas.microsoft.com/office/powerpoint/2010/main" val="1248905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5833E6-535D-4B90-83DB-3FED4BDEBF48}"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FEF9CD-3D59-4AB8-A663-1E9FB2286908}" type="slidenum">
              <a:rPr lang="en-US" smtClean="0"/>
              <a:t>‹#›</a:t>
            </a:fld>
            <a:endParaRPr lang="en-US"/>
          </a:p>
        </p:txBody>
      </p:sp>
    </p:spTree>
    <p:extLst>
      <p:ext uri="{BB962C8B-B14F-4D97-AF65-F5344CB8AC3E}">
        <p14:creationId xmlns:p14="http://schemas.microsoft.com/office/powerpoint/2010/main" val="211759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833E6-535D-4B90-83DB-3FED4BDEBF48}"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FEF9CD-3D59-4AB8-A663-1E9FB2286908}" type="slidenum">
              <a:rPr lang="en-US" smtClean="0"/>
              <a:t>‹#›</a:t>
            </a:fld>
            <a:endParaRPr lang="en-US"/>
          </a:p>
        </p:txBody>
      </p:sp>
    </p:spTree>
    <p:extLst>
      <p:ext uri="{BB962C8B-B14F-4D97-AF65-F5344CB8AC3E}">
        <p14:creationId xmlns:p14="http://schemas.microsoft.com/office/powerpoint/2010/main" val="34045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5833E6-535D-4B90-83DB-3FED4BDEBF48}"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EF9CD-3D59-4AB8-A663-1E9FB2286908}" type="slidenum">
              <a:rPr lang="en-US" smtClean="0"/>
              <a:t>‹#›</a:t>
            </a:fld>
            <a:endParaRPr lang="en-US"/>
          </a:p>
        </p:txBody>
      </p:sp>
    </p:spTree>
    <p:extLst>
      <p:ext uri="{BB962C8B-B14F-4D97-AF65-F5344CB8AC3E}">
        <p14:creationId xmlns:p14="http://schemas.microsoft.com/office/powerpoint/2010/main" val="141937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5833E6-535D-4B90-83DB-3FED4BDEBF48}"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EF9CD-3D59-4AB8-A663-1E9FB2286908}" type="slidenum">
              <a:rPr lang="en-US" smtClean="0"/>
              <a:t>‹#›</a:t>
            </a:fld>
            <a:endParaRPr lang="en-US"/>
          </a:p>
        </p:txBody>
      </p:sp>
    </p:spTree>
    <p:extLst>
      <p:ext uri="{BB962C8B-B14F-4D97-AF65-F5344CB8AC3E}">
        <p14:creationId xmlns:p14="http://schemas.microsoft.com/office/powerpoint/2010/main" val="76785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5833E6-535D-4B90-83DB-3FED4BDEBF48}" type="datetimeFigureOut">
              <a:rPr lang="en-US" smtClean="0"/>
              <a:t>1/26/2023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FEF9CD-3D59-4AB8-A663-1E9FB2286908}" type="slidenum">
              <a:rPr lang="en-US" smtClean="0"/>
              <a:t>‹#›</a:t>
            </a:fld>
            <a:endParaRPr lang="en-US"/>
          </a:p>
        </p:txBody>
      </p:sp>
    </p:spTree>
    <p:extLst>
      <p:ext uri="{BB962C8B-B14F-4D97-AF65-F5344CB8AC3E}">
        <p14:creationId xmlns:p14="http://schemas.microsoft.com/office/powerpoint/2010/main" val="368185450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public.tableau.com/views/supplyChain/Dashboard1?:language=en-US&amp;publish=yes&amp;:display_count=n&amp;:origin=viz_share_lin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ublic.tableau.com/shared/KPXHN925W?:display_count=n&amp;:origin=viz_share_lin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ublic.tableau.com/shared/Q9BS9PCG2?:display_count=n&amp;:origin=viz_share_lin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204C-8D90-0DA3-41A8-E81DB67B5012}"/>
              </a:ext>
            </a:extLst>
          </p:cNvPr>
          <p:cNvSpPr>
            <a:spLocks noGrp="1"/>
          </p:cNvSpPr>
          <p:nvPr>
            <p:ph type="title"/>
          </p:nvPr>
        </p:nvSpPr>
        <p:spPr>
          <a:xfrm>
            <a:off x="5536734" y="609600"/>
            <a:ext cx="3737268" cy="1320800"/>
          </a:xfrm>
        </p:spPr>
        <p:txBody>
          <a:bodyPr>
            <a:normAutofit/>
          </a:bodyPr>
          <a:lstStyle/>
          <a:p>
            <a:r>
              <a:rPr lang="en-US"/>
              <a:t>Business Insights</a:t>
            </a:r>
          </a:p>
        </p:txBody>
      </p:sp>
      <p:sp>
        <p:nvSpPr>
          <p:cNvPr id="17" name="Content Placeholder 8">
            <a:extLst>
              <a:ext uri="{FF2B5EF4-FFF2-40B4-BE49-F238E27FC236}">
                <a16:creationId xmlns:a16="http://schemas.microsoft.com/office/drawing/2014/main" id="{154208B5-65B5-6A44-F4F1-CEBD32EB440C}"/>
              </a:ext>
            </a:extLst>
          </p:cNvPr>
          <p:cNvSpPr>
            <a:spLocks noGrp="1"/>
          </p:cNvSpPr>
          <p:nvPr>
            <p:ph idx="1"/>
          </p:nvPr>
        </p:nvSpPr>
        <p:spPr>
          <a:xfrm>
            <a:off x="5209563" y="2160589"/>
            <a:ext cx="4064439" cy="3880773"/>
          </a:xfrm>
        </p:spPr>
        <p:txBody>
          <a:bodyPr>
            <a:normAutofit/>
          </a:bodyPr>
          <a:lstStyle/>
          <a:p>
            <a:r>
              <a:rPr lang="en-US"/>
              <a:t>IF% IS LAGGING 23.73% FROM TARGET</a:t>
            </a:r>
          </a:p>
          <a:p>
            <a:r>
              <a:rPr lang="en-US"/>
              <a:t>OT% IS LAGGING 27.05% FROM TARGET</a:t>
            </a:r>
          </a:p>
          <a:p>
            <a:r>
              <a:rPr lang="en-US"/>
              <a:t>OTIF% IS LAGGING 36.89% FROM TARGET</a:t>
            </a:r>
          </a:p>
          <a:p>
            <a:endParaRPr lang="en-US"/>
          </a:p>
        </p:txBody>
      </p:sp>
      <p:pic>
        <p:nvPicPr>
          <p:cNvPr id="5" name="Content Placeholder 4" descr="A picture containing text">
            <a:extLst>
              <a:ext uri="{FF2B5EF4-FFF2-40B4-BE49-F238E27FC236}">
                <a16:creationId xmlns:a16="http://schemas.microsoft.com/office/drawing/2014/main" id="{736A2F6A-791B-89FF-1927-9A59B6B72FBC}"/>
              </a:ext>
            </a:extLst>
          </p:cNvPr>
          <p:cNvPicPr>
            <a:picLocks noChangeAspect="1"/>
          </p:cNvPicPr>
          <p:nvPr/>
        </p:nvPicPr>
        <p:blipFill rotWithShape="1">
          <a:blip r:embed="rId2">
            <a:extLst>
              <a:ext uri="{28A0092B-C50C-407E-A947-70E740481C1C}">
                <a14:useLocalDpi xmlns:a14="http://schemas.microsoft.com/office/drawing/2010/main" val="0"/>
              </a:ext>
            </a:extLst>
          </a:blip>
          <a:srcRect l="32935" r="33238"/>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37" name="Isosceles Triangle 2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64526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B2456C-1F3C-0F17-ED7C-DE628F1C7002}"/>
              </a:ext>
            </a:extLst>
          </p:cNvPr>
          <p:cNvSpPr txBox="1"/>
          <p:nvPr/>
        </p:nvSpPr>
        <p:spPr>
          <a:xfrm>
            <a:off x="254524" y="113121"/>
            <a:ext cx="5344998" cy="369332"/>
          </a:xfrm>
          <a:prstGeom prst="rect">
            <a:avLst/>
          </a:prstGeom>
          <a:noFill/>
        </p:spPr>
        <p:txBody>
          <a:bodyPr wrap="square" rtlCol="0">
            <a:spAutoFit/>
          </a:bodyPr>
          <a:lstStyle/>
          <a:p>
            <a:r>
              <a:rPr lang="en-US" dirty="0">
                <a:highlight>
                  <a:srgbClr val="00FF00"/>
                </a:highlight>
              </a:rPr>
              <a:t>Week Wise Volume Fill Rate</a:t>
            </a:r>
          </a:p>
        </p:txBody>
      </p:sp>
      <p:pic>
        <p:nvPicPr>
          <p:cNvPr id="5" name="Picture 4" descr="Chart, funnel chart">
            <a:extLst>
              <a:ext uri="{FF2B5EF4-FFF2-40B4-BE49-F238E27FC236}">
                <a16:creationId xmlns:a16="http://schemas.microsoft.com/office/drawing/2014/main" id="{EBA9C06A-9711-E40C-ACBD-9C3D3D2F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2453"/>
            <a:ext cx="12192000" cy="6375547"/>
          </a:xfrm>
          <a:prstGeom prst="rect">
            <a:avLst/>
          </a:prstGeom>
        </p:spPr>
      </p:pic>
    </p:spTree>
    <p:extLst>
      <p:ext uri="{BB962C8B-B14F-4D97-AF65-F5344CB8AC3E}">
        <p14:creationId xmlns:p14="http://schemas.microsoft.com/office/powerpoint/2010/main" val="4078563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4" name="Group 123">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5" name="Straight Connector 124">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7"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3" name="Isosceles Triangle 132">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6" name="Rectangle 135">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9" name="Straight Connector 138">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41"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42">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Isosceles Triangle 147">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2E9222BF-AE36-823F-44F5-7B2BF7E77F6C}"/>
              </a:ext>
            </a:extLst>
          </p:cNvPr>
          <p:cNvSpPr txBox="1"/>
          <p:nvPr/>
        </p:nvSpPr>
        <p:spPr>
          <a:xfrm>
            <a:off x="677334" y="2160589"/>
            <a:ext cx="8596668"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500">
                <a:solidFill>
                  <a:schemeClr val="tx1">
                    <a:lumMod val="75000"/>
                    <a:lumOff val="25000"/>
                  </a:schemeClr>
                </a:solidFill>
              </a:rPr>
              <a:t>Problem Statement:</a:t>
            </a:r>
            <a:br>
              <a:rPr lang="en-US" sz="1500">
                <a:solidFill>
                  <a:schemeClr val="tx1">
                    <a:lumMod val="75000"/>
                    <a:lumOff val="25000"/>
                  </a:schemeClr>
                </a:solidFill>
              </a:rPr>
            </a:br>
            <a:r>
              <a:rPr lang="en-US" sz="1500" b="0" i="0">
                <a:solidFill>
                  <a:schemeClr val="tx1">
                    <a:lumMod val="75000"/>
                    <a:lumOff val="25000"/>
                  </a:schemeClr>
                </a:solidFill>
                <a:effectLst/>
              </a:rPr>
              <a:t>AtliQ Mart is a growing FMCG manufacturer headquartered in Gujarat, India. It is currently operational in three cities Surat, Ahmedabad and Vadodara. They want to expand to other metros/Tier 1 cities in the next 2 years.</a:t>
            </a:r>
            <a:br>
              <a:rPr lang="en-US" sz="1500">
                <a:solidFill>
                  <a:schemeClr val="tx1">
                    <a:lumMod val="75000"/>
                    <a:lumOff val="25000"/>
                  </a:schemeClr>
                </a:solidFill>
              </a:rPr>
            </a:br>
            <a:br>
              <a:rPr lang="en-US" sz="1500">
                <a:solidFill>
                  <a:schemeClr val="tx1">
                    <a:lumMod val="75000"/>
                    <a:lumOff val="25000"/>
                  </a:schemeClr>
                </a:solidFill>
              </a:rPr>
            </a:br>
            <a:r>
              <a:rPr lang="en-US" sz="1500" b="0" i="0">
                <a:solidFill>
                  <a:schemeClr val="tx1">
                    <a:lumMod val="75000"/>
                    <a:lumOff val="25000"/>
                  </a:schemeClr>
                </a:solidFill>
                <a:effectLst/>
              </a:rPr>
              <a:t>AtliQ Mart is currently facing a problem where a few key customers did not extend their annual contracts due to service issues. It is speculated that some of the essential products were either not delivered on time or not delivered in full over a continued period, which could have resulted in bad customer service. Management wants to fix this issue before expanding to other cities and requested their supply chain analytics team to track the ’On time’ and ‘In Full’ delivery service level for all the customers daily basis so that they can respond swiftly to these issues.</a:t>
            </a:r>
            <a:br>
              <a:rPr lang="en-US" sz="1500">
                <a:solidFill>
                  <a:schemeClr val="tx1">
                    <a:lumMod val="75000"/>
                    <a:lumOff val="25000"/>
                  </a:schemeClr>
                </a:solidFill>
              </a:rPr>
            </a:br>
            <a:br>
              <a:rPr lang="en-US" sz="1500">
                <a:solidFill>
                  <a:schemeClr val="tx1">
                    <a:lumMod val="75000"/>
                    <a:lumOff val="25000"/>
                  </a:schemeClr>
                </a:solidFill>
              </a:rPr>
            </a:br>
            <a:r>
              <a:rPr lang="en-US" sz="1500" b="0" i="0">
                <a:solidFill>
                  <a:schemeClr val="tx1">
                    <a:lumMod val="75000"/>
                    <a:lumOff val="25000"/>
                  </a:schemeClr>
                </a:solidFill>
                <a:effectLst/>
              </a:rPr>
              <a:t>The Supply Chain team decided to use a standard approach to measure the service level in which they will measure ‘On-time delivery (OT) %’, ‘In-full delivery (IF) %’, and OnTime in full (OTIF) %’ of the customer orders daily basis against the target service level set for each customer.</a:t>
            </a:r>
            <a:endParaRPr lang="en-US" sz="1500">
              <a:solidFill>
                <a:schemeClr val="tx1">
                  <a:lumMod val="75000"/>
                  <a:lumOff val="25000"/>
                </a:schemeClr>
              </a:solidFill>
            </a:endParaRPr>
          </a:p>
        </p:txBody>
      </p:sp>
    </p:spTree>
    <p:extLst>
      <p:ext uri="{BB962C8B-B14F-4D97-AF65-F5344CB8AC3E}">
        <p14:creationId xmlns:p14="http://schemas.microsoft.com/office/powerpoint/2010/main" val="13250236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FC5F872E-CFA0-C3BA-DF3F-95AE024F0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799"/>
            <a:ext cx="12192000" cy="7523921"/>
          </a:xfrm>
          <a:prstGeom prst="rect">
            <a:avLst/>
          </a:prstGeom>
        </p:spPr>
      </p:pic>
      <p:sp>
        <p:nvSpPr>
          <p:cNvPr id="6" name="TextBox 5">
            <a:extLst>
              <a:ext uri="{FF2B5EF4-FFF2-40B4-BE49-F238E27FC236}">
                <a16:creationId xmlns:a16="http://schemas.microsoft.com/office/drawing/2014/main" id="{AF7162F3-E5EA-8A96-DA7E-50AFB2C29EFF}"/>
              </a:ext>
            </a:extLst>
          </p:cNvPr>
          <p:cNvSpPr txBox="1"/>
          <p:nvPr/>
        </p:nvSpPr>
        <p:spPr>
          <a:xfrm>
            <a:off x="516835" y="3756991"/>
            <a:ext cx="7722703" cy="369332"/>
          </a:xfrm>
          <a:prstGeom prst="rect">
            <a:avLst/>
          </a:prstGeom>
          <a:noFill/>
        </p:spPr>
        <p:txBody>
          <a:bodyPr wrap="square" rtlCol="0">
            <a:spAutoFit/>
          </a:bodyPr>
          <a:lstStyle/>
          <a:p>
            <a:r>
              <a:rPr lang="en-US" dirty="0">
                <a:solidFill>
                  <a:schemeClr val="accent5"/>
                </a:solidFill>
              </a:rPr>
              <a:t>From week35 to week 36 Orders Are Decreased Drastically</a:t>
            </a:r>
          </a:p>
        </p:txBody>
      </p:sp>
    </p:spTree>
    <p:extLst>
      <p:ext uri="{BB962C8B-B14F-4D97-AF65-F5344CB8AC3E}">
        <p14:creationId xmlns:p14="http://schemas.microsoft.com/office/powerpoint/2010/main" val="398894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90"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1" name="Rectangle 19">
            <a:extLst>
              <a:ext uri="{FF2B5EF4-FFF2-40B4-BE49-F238E27FC236}">
                <a16:creationId xmlns:a16="http://schemas.microsoft.com/office/drawing/2014/main" id="{CE3A6A76-AE5D-49AE-9D49-90C0F1548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21">
            <a:extLst>
              <a:ext uri="{FF2B5EF4-FFF2-40B4-BE49-F238E27FC236}">
                <a16:creationId xmlns:a16="http://schemas.microsoft.com/office/drawing/2014/main" id="{A9A5CCB5-EF7C-48C3-B6DF-ADC1771C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4CCC9E2-3000-4D65-A607-D2D2A37CAD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3" name="Rectangle 23">
              <a:extLst>
                <a:ext uri="{FF2B5EF4-FFF2-40B4-BE49-F238E27FC236}">
                  <a16:creationId xmlns:a16="http://schemas.microsoft.com/office/drawing/2014/main" id="{3250D6C2-D9D4-4A9F-87A3-8EBB72794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9A621299-817D-46DA-9048-2E0A16D4C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25">
              <a:extLst>
                <a:ext uri="{FF2B5EF4-FFF2-40B4-BE49-F238E27FC236}">
                  <a16:creationId xmlns:a16="http://schemas.microsoft.com/office/drawing/2014/main" id="{9F8D7E4E-4190-4BB5-A1AA-20610B2C5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7">
              <a:extLst>
                <a:ext uri="{FF2B5EF4-FFF2-40B4-BE49-F238E27FC236}">
                  <a16:creationId xmlns:a16="http://schemas.microsoft.com/office/drawing/2014/main" id="{53FB6299-378D-4A25-91E6-9C6E0A309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8">
              <a:extLst>
                <a:ext uri="{FF2B5EF4-FFF2-40B4-BE49-F238E27FC236}">
                  <a16:creationId xmlns:a16="http://schemas.microsoft.com/office/drawing/2014/main" id="{AECD26A0-ED75-4BE4-BFEC-885CBEDB5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9">
              <a:extLst>
                <a:ext uri="{FF2B5EF4-FFF2-40B4-BE49-F238E27FC236}">
                  <a16:creationId xmlns:a16="http://schemas.microsoft.com/office/drawing/2014/main" id="{B459E0DD-85B6-45C6-8D5E-8E494E9472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8" name="Straight Connector 29">
              <a:extLst>
                <a:ext uri="{FF2B5EF4-FFF2-40B4-BE49-F238E27FC236}">
                  <a16:creationId xmlns:a16="http://schemas.microsoft.com/office/drawing/2014/main" id="{664D381D-8077-4635-82B6-CA7E6160D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58017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9" name="Isosceles Triangle 30">
              <a:extLst>
                <a:ext uri="{FF2B5EF4-FFF2-40B4-BE49-F238E27FC236}">
                  <a16:creationId xmlns:a16="http://schemas.microsoft.com/office/drawing/2014/main" id="{B3F8D64C-15FA-42D6-AB21-7FB17F831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31">
              <a:extLst>
                <a:ext uri="{FF2B5EF4-FFF2-40B4-BE49-F238E27FC236}">
                  <a16:creationId xmlns:a16="http://schemas.microsoft.com/office/drawing/2014/main" id="{9C8DDD52-FBB2-4634-B9F8-A341CDE10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extBox 2">
            <a:extLst>
              <a:ext uri="{FF2B5EF4-FFF2-40B4-BE49-F238E27FC236}">
                <a16:creationId xmlns:a16="http://schemas.microsoft.com/office/drawing/2014/main" id="{E772C011-5C74-1009-E564-6AAFACE6D4F3}"/>
              </a:ext>
            </a:extLst>
          </p:cNvPr>
          <p:cNvSpPr txBox="1"/>
          <p:nvPr/>
        </p:nvSpPr>
        <p:spPr>
          <a:xfrm>
            <a:off x="677334" y="2160589"/>
            <a:ext cx="8596668"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rgbClr val="FFFFFF"/>
                </a:solidFill>
              </a:rPr>
              <a:t>ANALYSIS: Orders Are Drastically Decreased In Week36.I compared  if%,ot%,otif%,Line fill Rate and Volume Fill Rate from  w10 to w34.They are Almost Same with 1% to 2% Change.Orders Are Decreased In August In w36.I compared last 2 months(June,July) to August.it is almost Same with 1 to 2% Change.Ovearll we are Lagging In OT%,IF%,OTIF%.Better IF%,OT%,OTIF% Will Increase The Orders</a:t>
            </a:r>
          </a:p>
        </p:txBody>
      </p:sp>
    </p:spTree>
    <p:extLst>
      <p:ext uri="{BB962C8B-B14F-4D97-AF65-F5344CB8AC3E}">
        <p14:creationId xmlns:p14="http://schemas.microsoft.com/office/powerpoint/2010/main" val="598382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9075-46B4-729E-D0B8-B6495C0860C4}"/>
              </a:ext>
            </a:extLst>
          </p:cNvPr>
          <p:cNvSpPr>
            <a:spLocks noGrp="1"/>
          </p:cNvSpPr>
          <p:nvPr>
            <p:ph type="title"/>
          </p:nvPr>
        </p:nvSpPr>
        <p:spPr/>
        <p:txBody>
          <a:bodyPr/>
          <a:lstStyle/>
          <a:p>
            <a:r>
              <a:rPr lang="en-US" dirty="0"/>
              <a:t>Links To Dashboards</a:t>
            </a:r>
          </a:p>
        </p:txBody>
      </p:sp>
      <p:sp>
        <p:nvSpPr>
          <p:cNvPr id="3" name="Content Placeholder 2">
            <a:extLst>
              <a:ext uri="{FF2B5EF4-FFF2-40B4-BE49-F238E27FC236}">
                <a16:creationId xmlns:a16="http://schemas.microsoft.com/office/drawing/2014/main" id="{33CF24FB-27F6-933B-29D6-17D0CF0CFB53}"/>
              </a:ext>
            </a:extLst>
          </p:cNvPr>
          <p:cNvSpPr>
            <a:spLocks noGrp="1"/>
          </p:cNvSpPr>
          <p:nvPr>
            <p:ph idx="1"/>
          </p:nvPr>
        </p:nvSpPr>
        <p:spPr>
          <a:xfrm>
            <a:off x="677334" y="2160589"/>
            <a:ext cx="8596668" cy="1665687"/>
          </a:xfrm>
        </p:spPr>
        <p:txBody>
          <a:bodyPr/>
          <a:lstStyle/>
          <a:p>
            <a:r>
              <a:rPr lang="en-US" dirty="0"/>
              <a:t>IF%,OT%,OTIF% By Customers And City</a:t>
            </a:r>
          </a:p>
          <a:p>
            <a:r>
              <a:rPr lang="en-US" dirty="0">
                <a:hlinkClick r:id="rId2"/>
              </a:rPr>
              <a:t>https://public.tableau.com/views/supplyChain/Dashboard1?:language=en-US&amp;publish=yes&amp;:display_cou</a:t>
            </a:r>
          </a:p>
          <a:p>
            <a:r>
              <a:rPr lang="en-US" dirty="0" err="1">
                <a:hlinkClick r:id="rId2"/>
              </a:rPr>
              <a:t>nt</a:t>
            </a:r>
            <a:r>
              <a:rPr lang="en-US" dirty="0">
                <a:hlinkClick r:id="rId2"/>
              </a:rPr>
              <a:t>=n&amp;:origin=viz_share_link</a:t>
            </a:r>
            <a:endParaRPr lang="en-US" dirty="0"/>
          </a:p>
        </p:txBody>
      </p:sp>
    </p:spTree>
    <p:extLst>
      <p:ext uri="{BB962C8B-B14F-4D97-AF65-F5344CB8AC3E}">
        <p14:creationId xmlns:p14="http://schemas.microsoft.com/office/powerpoint/2010/main" val="3276939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2337-22AB-9397-CAEF-1480897049BC}"/>
              </a:ext>
            </a:extLst>
          </p:cNvPr>
          <p:cNvSpPr>
            <a:spLocks noGrp="1"/>
          </p:cNvSpPr>
          <p:nvPr>
            <p:ph type="title"/>
          </p:nvPr>
        </p:nvSpPr>
        <p:spPr/>
        <p:txBody>
          <a:bodyPr/>
          <a:lstStyle/>
          <a:p>
            <a:r>
              <a:rPr lang="en-US" dirty="0"/>
              <a:t>Links To </a:t>
            </a:r>
            <a:r>
              <a:rPr lang="en-US" dirty="0" err="1"/>
              <a:t>Dashbaord</a:t>
            </a:r>
            <a:endParaRPr lang="en-US" dirty="0"/>
          </a:p>
        </p:txBody>
      </p:sp>
      <p:sp>
        <p:nvSpPr>
          <p:cNvPr id="3" name="Content Placeholder 2">
            <a:extLst>
              <a:ext uri="{FF2B5EF4-FFF2-40B4-BE49-F238E27FC236}">
                <a16:creationId xmlns:a16="http://schemas.microsoft.com/office/drawing/2014/main" id="{D3D61642-7BD6-1129-ECB5-B054B678C9F8}"/>
              </a:ext>
            </a:extLst>
          </p:cNvPr>
          <p:cNvSpPr>
            <a:spLocks noGrp="1"/>
          </p:cNvSpPr>
          <p:nvPr>
            <p:ph idx="1"/>
          </p:nvPr>
        </p:nvSpPr>
        <p:spPr>
          <a:xfrm>
            <a:off x="677334" y="2160590"/>
            <a:ext cx="8777384" cy="1887628"/>
          </a:xfrm>
        </p:spPr>
        <p:txBody>
          <a:bodyPr/>
          <a:lstStyle/>
          <a:p>
            <a:r>
              <a:rPr lang="en-US" dirty="0"/>
              <a:t>Line Fill </a:t>
            </a:r>
            <a:r>
              <a:rPr lang="en-US" dirty="0" err="1"/>
              <a:t>Rate,Volume</a:t>
            </a:r>
            <a:r>
              <a:rPr lang="en-US" dirty="0"/>
              <a:t> Fill Rate By </a:t>
            </a:r>
            <a:r>
              <a:rPr lang="en-US" dirty="0" err="1"/>
              <a:t>product,Performance</a:t>
            </a:r>
            <a:r>
              <a:rPr lang="en-US" dirty="0"/>
              <a:t> Over Time</a:t>
            </a:r>
          </a:p>
          <a:p>
            <a:r>
              <a:rPr lang="en-US" dirty="0">
                <a:hlinkClick r:id="rId2"/>
              </a:rPr>
              <a:t>https://public.tableau.com/shared/KPXHN925W?:display_count=n&amp;:origin=viz_share_link</a:t>
            </a:r>
            <a:endParaRPr lang="en-US" dirty="0"/>
          </a:p>
        </p:txBody>
      </p:sp>
    </p:spTree>
    <p:extLst>
      <p:ext uri="{BB962C8B-B14F-4D97-AF65-F5344CB8AC3E}">
        <p14:creationId xmlns:p14="http://schemas.microsoft.com/office/powerpoint/2010/main" val="1142645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7FB7-C58A-82AF-C484-004DC393F567}"/>
              </a:ext>
            </a:extLst>
          </p:cNvPr>
          <p:cNvSpPr>
            <a:spLocks noGrp="1"/>
          </p:cNvSpPr>
          <p:nvPr>
            <p:ph type="title"/>
          </p:nvPr>
        </p:nvSpPr>
        <p:spPr/>
        <p:txBody>
          <a:bodyPr/>
          <a:lstStyle/>
          <a:p>
            <a:r>
              <a:rPr lang="en-US" dirty="0"/>
              <a:t>Link To Dashboard</a:t>
            </a:r>
          </a:p>
        </p:txBody>
      </p:sp>
      <p:sp>
        <p:nvSpPr>
          <p:cNvPr id="3" name="Content Placeholder 2">
            <a:extLst>
              <a:ext uri="{FF2B5EF4-FFF2-40B4-BE49-F238E27FC236}">
                <a16:creationId xmlns:a16="http://schemas.microsoft.com/office/drawing/2014/main" id="{7D9CB17B-DC22-41FB-63E8-9AE9A18C3670}"/>
              </a:ext>
            </a:extLst>
          </p:cNvPr>
          <p:cNvSpPr>
            <a:spLocks noGrp="1"/>
          </p:cNvSpPr>
          <p:nvPr>
            <p:ph idx="1"/>
          </p:nvPr>
        </p:nvSpPr>
        <p:spPr/>
        <p:txBody>
          <a:bodyPr/>
          <a:lstStyle/>
          <a:p>
            <a:r>
              <a:rPr lang="en-US" dirty="0"/>
              <a:t>Orders</a:t>
            </a:r>
          </a:p>
          <a:p>
            <a:r>
              <a:rPr lang="en-US" dirty="0">
                <a:hlinkClick r:id="rId2"/>
              </a:rPr>
              <a:t>https://public.tableau.com/shared/Q9BS9PCG2?:display_count=n&amp;:origin=viz_share_link</a:t>
            </a:r>
            <a:endParaRPr lang="en-US" dirty="0"/>
          </a:p>
        </p:txBody>
      </p:sp>
    </p:spTree>
    <p:extLst>
      <p:ext uri="{BB962C8B-B14F-4D97-AF65-F5344CB8AC3E}">
        <p14:creationId xmlns:p14="http://schemas.microsoft.com/office/powerpoint/2010/main" val="311420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7" name="Group 107">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9" name="Straight Connector 108">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1"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Isosceles Triangle 116">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Isosceles Triangle 117">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Box 3">
            <a:extLst>
              <a:ext uri="{FF2B5EF4-FFF2-40B4-BE49-F238E27FC236}">
                <a16:creationId xmlns:a16="http://schemas.microsoft.com/office/drawing/2014/main" id="{AA74AC27-170C-EC47-9D46-8372DC1A364D}"/>
              </a:ext>
            </a:extLst>
          </p:cNvPr>
          <p:cNvSpPr txBox="1"/>
          <p:nvPr/>
        </p:nvSpPr>
        <p:spPr>
          <a:xfrm>
            <a:off x="314325" y="577433"/>
            <a:ext cx="6496050" cy="594141"/>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CITY WISE IF%,OT% AND OTIF% ARE ALMOST SAME</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40" name="Picture 39" descr="Chart, bar chart&#10;&#10;Description automatically generated">
            <a:extLst>
              <a:ext uri="{FF2B5EF4-FFF2-40B4-BE49-F238E27FC236}">
                <a16:creationId xmlns:a16="http://schemas.microsoft.com/office/drawing/2014/main" id="{AAD02C7B-292C-3FF3-5258-FA003F40A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2476500"/>
            <a:ext cx="9210675" cy="4162425"/>
          </a:xfrm>
          <a:prstGeom prst="rect">
            <a:avLst/>
          </a:prstGeom>
        </p:spPr>
      </p:pic>
    </p:spTree>
    <p:extLst>
      <p:ext uri="{BB962C8B-B14F-4D97-AF65-F5344CB8AC3E}">
        <p14:creationId xmlns:p14="http://schemas.microsoft.com/office/powerpoint/2010/main" val="354970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Chart&#10;&#10;Description automatically generated">
            <a:extLst>
              <a:ext uri="{FF2B5EF4-FFF2-40B4-BE49-F238E27FC236}">
                <a16:creationId xmlns:a16="http://schemas.microsoft.com/office/drawing/2014/main" id="{AC4E9595-B8C0-62E3-99AB-F7978B541DA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8846" b="8846"/>
          <a:stretch>
            <a:fillRect/>
          </a:stretch>
        </p:blipFill>
        <p:spPr>
          <a:xfrm>
            <a:off x="0" y="66675"/>
            <a:ext cx="7581899" cy="6791325"/>
          </a:xfrm>
          <a:prstGeom prst="rect">
            <a:avLst/>
          </a:prstGeom>
        </p:spPr>
      </p:pic>
      <p:sp>
        <p:nvSpPr>
          <p:cNvPr id="4" name="Text Placeholder 3">
            <a:extLst>
              <a:ext uri="{FF2B5EF4-FFF2-40B4-BE49-F238E27FC236}">
                <a16:creationId xmlns:a16="http://schemas.microsoft.com/office/drawing/2014/main" id="{CAA5A974-EBD8-1E1E-64B7-8AFB9DA17D74}"/>
              </a:ext>
            </a:extLst>
          </p:cNvPr>
          <p:cNvSpPr>
            <a:spLocks noGrp="1"/>
          </p:cNvSpPr>
          <p:nvPr>
            <p:ph type="body" sz="half" idx="2"/>
          </p:nvPr>
        </p:nvSpPr>
        <p:spPr>
          <a:xfrm>
            <a:off x="7458075" y="1295400"/>
            <a:ext cx="2006502" cy="1765408"/>
          </a:xfrm>
        </p:spPr>
        <p:txBody>
          <a:bodyPr vert="horz" lIns="51435" tIns="25718" rIns="51435" bIns="25718" rtlCol="0">
            <a:normAutofit fontScale="92500" lnSpcReduction="10000"/>
          </a:bodyPr>
          <a:lstStyle/>
          <a:p>
            <a:pPr>
              <a:buFont typeface="Wingdings 3" charset="2"/>
              <a:buChar char=""/>
            </a:pPr>
            <a:r>
              <a:rPr lang="en-US" sz="1600" dirty="0"/>
              <a:t>If the gap with Target is More Than 20% It is Highlighted In Blue color If The Gap with Target  less than 20% It is Highlighted In Orang Color</a:t>
            </a:r>
          </a:p>
          <a:p>
            <a:pPr>
              <a:buFont typeface="Wingdings 3" charset="2"/>
              <a:buChar char=""/>
            </a:pPr>
            <a:endParaRPr lang="en-US" sz="844" dirty="0"/>
          </a:p>
        </p:txBody>
      </p:sp>
      <p:sp>
        <p:nvSpPr>
          <p:cNvPr id="7" name="TextBox 6">
            <a:extLst>
              <a:ext uri="{FF2B5EF4-FFF2-40B4-BE49-F238E27FC236}">
                <a16:creationId xmlns:a16="http://schemas.microsoft.com/office/drawing/2014/main" id="{147FE973-F477-70CE-AA65-6F35777DED87}"/>
              </a:ext>
            </a:extLst>
          </p:cNvPr>
          <p:cNvSpPr txBox="1"/>
          <p:nvPr/>
        </p:nvSpPr>
        <p:spPr>
          <a:xfrm>
            <a:off x="7243623" y="4537183"/>
            <a:ext cx="1852751" cy="954107"/>
          </a:xfrm>
          <a:prstGeom prst="rect">
            <a:avLst/>
          </a:prstGeom>
          <a:noFill/>
        </p:spPr>
        <p:txBody>
          <a:bodyPr wrap="square" rtlCol="0">
            <a:spAutoFit/>
          </a:bodyPr>
          <a:lstStyle/>
          <a:p>
            <a:r>
              <a:rPr lang="en-US" sz="1400" b="1" dirty="0" err="1">
                <a:solidFill>
                  <a:srgbClr val="FF0000"/>
                </a:solidFill>
              </a:rPr>
              <a:t>Attentions:Acclaimed</a:t>
            </a:r>
            <a:r>
              <a:rPr lang="en-US" sz="1400" b="1" dirty="0">
                <a:solidFill>
                  <a:srgbClr val="FF0000"/>
                </a:solidFill>
              </a:rPr>
              <a:t> </a:t>
            </a:r>
            <a:r>
              <a:rPr lang="en-US" sz="1400" b="1" dirty="0" err="1">
                <a:solidFill>
                  <a:srgbClr val="FF0000"/>
                </a:solidFill>
              </a:rPr>
              <a:t>stores,coolblue</a:t>
            </a:r>
            <a:r>
              <a:rPr lang="en-US" sz="1400" b="1" dirty="0">
                <a:solidFill>
                  <a:srgbClr val="FF0000"/>
                </a:solidFill>
              </a:rPr>
              <a:t> and Lotus Mart with the Low OTIF% </a:t>
            </a:r>
          </a:p>
        </p:txBody>
      </p:sp>
    </p:spTree>
    <p:extLst>
      <p:ext uri="{BB962C8B-B14F-4D97-AF65-F5344CB8AC3E}">
        <p14:creationId xmlns:p14="http://schemas.microsoft.com/office/powerpoint/2010/main" val="173574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4C918F1A-7266-9F88-AA4D-A0FBAE356CBD}"/>
              </a:ext>
            </a:extLst>
          </p:cNvPr>
          <p:cNvSpPr txBox="1"/>
          <p:nvPr/>
        </p:nvSpPr>
        <p:spPr>
          <a:xfrm>
            <a:off x="504999" y="5755739"/>
            <a:ext cx="7673801" cy="108765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kern="1200" dirty="0">
                <a:solidFill>
                  <a:schemeClr val="accent1"/>
                </a:solidFill>
                <a:latin typeface="+mj-lt"/>
                <a:ea typeface="+mj-ea"/>
                <a:cs typeface="+mj-cs"/>
              </a:rPr>
              <a:t>City wise Analysis:Ahemadabad</a:t>
            </a:r>
          </a:p>
        </p:txBody>
      </p:sp>
      <p:pic>
        <p:nvPicPr>
          <p:cNvPr id="4" name="Picture 3" descr="A picture containing chart">
            <a:extLst>
              <a:ext uri="{FF2B5EF4-FFF2-40B4-BE49-F238E27FC236}">
                <a16:creationId xmlns:a16="http://schemas.microsoft.com/office/drawing/2014/main" id="{C236171E-4F69-8F46-6F6E-13B86B1B4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 y="-8467"/>
            <a:ext cx="12185649" cy="6199717"/>
          </a:xfrm>
          <a:prstGeom prst="rect">
            <a:avLst/>
          </a:prstGeom>
        </p:spPr>
      </p:pic>
    </p:spTree>
    <p:extLst>
      <p:ext uri="{BB962C8B-B14F-4D97-AF65-F5344CB8AC3E}">
        <p14:creationId xmlns:p14="http://schemas.microsoft.com/office/powerpoint/2010/main" val="332555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 name="Straight Connector 4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210F4067-5745-923B-D129-6938B1AA7159}"/>
              </a:ext>
            </a:extLst>
          </p:cNvPr>
          <p:cNvSpPr txBox="1"/>
          <p:nvPr/>
        </p:nvSpPr>
        <p:spPr>
          <a:xfrm>
            <a:off x="985969" y="4473227"/>
            <a:ext cx="8288032" cy="1096648"/>
          </a:xfrm>
          <a:prstGeom prst="rect">
            <a:avLst/>
          </a:prstGeom>
        </p:spPr>
        <p:txBody>
          <a:bodyPr vert="horz" lIns="91440" tIns="45720" rIns="91440" bIns="45720" rtlCol="0" anchor="b">
            <a:normAutofit/>
          </a:bodyPr>
          <a:lstStyle/>
          <a:p>
            <a:pPr>
              <a:spcBef>
                <a:spcPct val="0"/>
              </a:spcBef>
              <a:spcAft>
                <a:spcPts val="600"/>
              </a:spcAft>
              <a:buClr>
                <a:schemeClr val="accent1"/>
              </a:buClr>
              <a:buSzPct val="80000"/>
            </a:pPr>
            <a:r>
              <a:rPr lang="en-US" sz="4800">
                <a:solidFill>
                  <a:schemeClr val="accent1"/>
                </a:solidFill>
                <a:latin typeface="+mj-lt"/>
                <a:ea typeface="+mj-ea"/>
                <a:cs typeface="+mj-cs"/>
              </a:rPr>
              <a:t>City wise Analysis:Surat</a:t>
            </a:r>
          </a:p>
        </p:txBody>
      </p:sp>
      <p:pic>
        <p:nvPicPr>
          <p:cNvPr id="4" name="Picture 3" descr="A picture containing chart&#10;&#10;Description automatically generated">
            <a:extLst>
              <a:ext uri="{FF2B5EF4-FFF2-40B4-BE49-F238E27FC236}">
                <a16:creationId xmlns:a16="http://schemas.microsoft.com/office/drawing/2014/main" id="{EC1997D1-B65A-C29F-D42C-7E8D520116DC}"/>
              </a:ext>
            </a:extLst>
          </p:cNvPr>
          <p:cNvPicPr>
            <a:picLocks noChangeAspect="1"/>
          </p:cNvPicPr>
          <p:nvPr/>
        </p:nvPicPr>
        <p:blipFill rotWithShape="1">
          <a:blip r:embed="rId2">
            <a:extLst>
              <a:ext uri="{28A0092B-C50C-407E-A947-70E740481C1C}">
                <a14:useLocalDpi xmlns:a14="http://schemas.microsoft.com/office/drawing/2010/main" val="0"/>
              </a:ext>
            </a:extLst>
          </a:blip>
          <a:srcRect r="3668"/>
          <a:stretch/>
        </p:blipFill>
        <p:spPr>
          <a:xfrm>
            <a:off x="985968" y="609600"/>
            <a:ext cx="8288033" cy="3635025"/>
          </a:xfrm>
          <a:prstGeom prst="rect">
            <a:avLst/>
          </a:prstGeom>
        </p:spPr>
      </p:pic>
    </p:spTree>
    <p:extLst>
      <p:ext uri="{BB962C8B-B14F-4D97-AF65-F5344CB8AC3E}">
        <p14:creationId xmlns:p14="http://schemas.microsoft.com/office/powerpoint/2010/main" val="71152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A0FD879E-DF30-3866-B864-E8AC4C58867A}"/>
              </a:ext>
            </a:extLst>
          </p:cNvPr>
          <p:cNvSpPr txBox="1"/>
          <p:nvPr/>
        </p:nvSpPr>
        <p:spPr>
          <a:xfrm>
            <a:off x="-1171283" y="5551839"/>
            <a:ext cx="8288032" cy="1096316"/>
          </a:xfrm>
          <a:prstGeom prst="rect">
            <a:avLst/>
          </a:prstGeom>
        </p:spPr>
        <p:txBody>
          <a:bodyPr vert="horz" lIns="91440" tIns="45720" rIns="91440" bIns="45720" rtlCol="0" anchor="b">
            <a:normAutofit/>
          </a:bodyPr>
          <a:lstStyle/>
          <a:p>
            <a:pPr algn="ctr">
              <a:spcBef>
                <a:spcPct val="0"/>
              </a:spcBef>
              <a:spcAft>
                <a:spcPts val="600"/>
              </a:spcAft>
            </a:pPr>
            <a:r>
              <a:rPr lang="en-US" sz="2400" b="1" kern="1200" dirty="0">
                <a:solidFill>
                  <a:schemeClr val="accent2"/>
                </a:solidFill>
                <a:latin typeface="+mj-lt"/>
                <a:ea typeface="+mj-ea"/>
                <a:cs typeface="+mj-cs"/>
              </a:rPr>
              <a:t>City </a:t>
            </a:r>
            <a:r>
              <a:rPr lang="en-US" sz="2400" b="1" kern="1200" dirty="0" err="1">
                <a:solidFill>
                  <a:schemeClr val="accent2"/>
                </a:solidFill>
                <a:latin typeface="+mj-lt"/>
                <a:ea typeface="+mj-ea"/>
                <a:cs typeface="+mj-cs"/>
              </a:rPr>
              <a:t>wise:Vadodara</a:t>
            </a:r>
            <a:endParaRPr lang="en-US" sz="2400" b="1" kern="1200" dirty="0">
              <a:solidFill>
                <a:schemeClr val="accent2"/>
              </a:solidFill>
              <a:latin typeface="+mj-lt"/>
              <a:ea typeface="+mj-ea"/>
              <a:cs typeface="+mj-cs"/>
            </a:endParaRPr>
          </a:p>
        </p:txBody>
      </p:sp>
      <p:pic>
        <p:nvPicPr>
          <p:cNvPr id="4" name="Picture 3" descr="Chart&#10;&#10;Description automatically generated with medium confidence">
            <a:extLst>
              <a:ext uri="{FF2B5EF4-FFF2-40B4-BE49-F238E27FC236}">
                <a16:creationId xmlns:a16="http://schemas.microsoft.com/office/drawing/2014/main" id="{7318F34F-1DFA-A9AE-2746-484B00AD5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
            <a:ext cx="12092747" cy="6208021"/>
          </a:xfrm>
          <a:prstGeom prst="rect">
            <a:avLst/>
          </a:prstGeom>
        </p:spPr>
      </p:pic>
    </p:spTree>
    <p:extLst>
      <p:ext uri="{BB962C8B-B14F-4D97-AF65-F5344CB8AC3E}">
        <p14:creationId xmlns:p14="http://schemas.microsoft.com/office/powerpoint/2010/main" val="619974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TextBox 5">
            <a:extLst>
              <a:ext uri="{FF2B5EF4-FFF2-40B4-BE49-F238E27FC236}">
                <a16:creationId xmlns:a16="http://schemas.microsoft.com/office/drawing/2014/main" id="{25C8266D-963E-E816-B782-2A37B6DEF62A}"/>
              </a:ext>
            </a:extLst>
          </p:cNvPr>
          <p:cNvSpPr txBox="1"/>
          <p:nvPr/>
        </p:nvSpPr>
        <p:spPr>
          <a:xfrm>
            <a:off x="673754" y="2160590"/>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chemeClr val="bg1"/>
                </a:solidFill>
              </a:rPr>
              <a:t>Product wise Line Fill Rate</a:t>
            </a:r>
          </a:p>
        </p:txBody>
      </p:sp>
      <p:pic>
        <p:nvPicPr>
          <p:cNvPr id="3" name="Picture 2" descr="Table">
            <a:extLst>
              <a:ext uri="{FF2B5EF4-FFF2-40B4-BE49-F238E27FC236}">
                <a16:creationId xmlns:a16="http://schemas.microsoft.com/office/drawing/2014/main" id="{6CA19F43-2AC5-0EF9-7F42-213B17D37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824" y="-1"/>
            <a:ext cx="5565550" cy="6857997"/>
          </a:xfrm>
          <a:prstGeom prst="rect">
            <a:avLst/>
          </a:prstGeom>
        </p:spPr>
      </p:pic>
      <p:sp>
        <p:nvSpPr>
          <p:cNvPr id="31" name="Isosceles Triangle 2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48343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7E6DD255-BDA7-2F6D-5C2E-ED6A6006262D}"/>
              </a:ext>
            </a:extLst>
          </p:cNvPr>
          <p:cNvSpPr txBox="1"/>
          <p:nvPr/>
        </p:nvSpPr>
        <p:spPr>
          <a:xfrm>
            <a:off x="673754" y="2160590"/>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chemeClr val="bg1"/>
                </a:solidFill>
              </a:rPr>
              <a:t>Product Wise Volume Fill Rate</a:t>
            </a:r>
          </a:p>
          <a:p>
            <a:pPr>
              <a:spcBef>
                <a:spcPts val="1000"/>
              </a:spcBef>
              <a:buClr>
                <a:schemeClr val="accent1"/>
              </a:buClr>
              <a:buSzPct val="80000"/>
              <a:buFont typeface="Wingdings 3" charset="2"/>
              <a:buChar char=""/>
            </a:pPr>
            <a:endParaRPr lang="en-US">
              <a:solidFill>
                <a:schemeClr val="bg1"/>
              </a:solidFill>
            </a:endParaRPr>
          </a:p>
        </p:txBody>
      </p:sp>
      <p:pic>
        <p:nvPicPr>
          <p:cNvPr id="3" name="Picture 2" descr="Table&#10;&#10;Description automatically generated">
            <a:extLst>
              <a:ext uri="{FF2B5EF4-FFF2-40B4-BE49-F238E27FC236}">
                <a16:creationId xmlns:a16="http://schemas.microsoft.com/office/drawing/2014/main" id="{17D5F477-3CE1-B1AC-93FF-DE535D097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384" y="-8470"/>
            <a:ext cx="5764862" cy="6866467"/>
          </a:xfrm>
          <a:prstGeom prst="rect">
            <a:avLst/>
          </a:prstGeom>
        </p:spPr>
      </p:pic>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13450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49051E-91DA-2816-FE98-317B94962857}"/>
              </a:ext>
            </a:extLst>
          </p:cNvPr>
          <p:cNvSpPr txBox="1"/>
          <p:nvPr/>
        </p:nvSpPr>
        <p:spPr>
          <a:xfrm>
            <a:off x="79512" y="89452"/>
            <a:ext cx="4115416" cy="369332"/>
          </a:xfrm>
          <a:prstGeom prst="rect">
            <a:avLst/>
          </a:prstGeom>
          <a:noFill/>
        </p:spPr>
        <p:txBody>
          <a:bodyPr wrap="square" rtlCol="0">
            <a:spAutoFit/>
          </a:bodyPr>
          <a:lstStyle/>
          <a:p>
            <a:r>
              <a:rPr lang="en-US" dirty="0">
                <a:solidFill>
                  <a:schemeClr val="accent2"/>
                </a:solidFill>
              </a:rPr>
              <a:t>Week Wise Line Fill Rate</a:t>
            </a:r>
          </a:p>
        </p:txBody>
      </p:sp>
      <p:pic>
        <p:nvPicPr>
          <p:cNvPr id="5" name="Picture 4" descr="Chart">
            <a:extLst>
              <a:ext uri="{FF2B5EF4-FFF2-40B4-BE49-F238E27FC236}">
                <a16:creationId xmlns:a16="http://schemas.microsoft.com/office/drawing/2014/main" id="{8DEEE302-EFF1-64AF-629B-6125B17E5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8785"/>
            <a:ext cx="12095922" cy="6508546"/>
          </a:xfrm>
          <a:prstGeom prst="rect">
            <a:avLst/>
          </a:prstGeom>
        </p:spPr>
      </p:pic>
    </p:spTree>
    <p:extLst>
      <p:ext uri="{BB962C8B-B14F-4D97-AF65-F5344CB8AC3E}">
        <p14:creationId xmlns:p14="http://schemas.microsoft.com/office/powerpoint/2010/main" val="6826101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18DC99B9DAFB4F82B75489042B1242" ma:contentTypeVersion="0" ma:contentTypeDescription="Create a new document." ma:contentTypeScope="" ma:versionID="8482ee81a721c235abc8788234065352">
  <xsd:schema xmlns:xsd="http://www.w3.org/2001/XMLSchema" xmlns:xs="http://www.w3.org/2001/XMLSchema" xmlns:p="http://schemas.microsoft.com/office/2006/metadata/properties" targetNamespace="http://schemas.microsoft.com/office/2006/metadata/properties" ma:root="true" ma:fieldsID="d57ee392ed8a7881c415cfd349f4c56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BE98FE-E609-4C78-B36F-BD2F7CFD0D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9406C14-095A-43C2-AE7C-9D00D731A4EE}">
  <ds:schemaRefs>
    <ds:schemaRef ds:uri="http://schemas.microsoft.com/sharepoint/v3/contenttype/forms"/>
  </ds:schemaRefs>
</ds:datastoreItem>
</file>

<file path=customXml/itemProps3.xml><?xml version="1.0" encoding="utf-8"?>
<ds:datastoreItem xmlns:ds="http://schemas.openxmlformats.org/officeDocument/2006/customXml" ds:itemID="{F01B8961-40A9-46A0-9DC7-B6775D55F147}">
  <ds:schemaRefs>
    <ds:schemaRef ds:uri="http://schemas.microsoft.com/office/2006/metadata/properties"/>
    <ds:schemaRef ds:uri="http://purl.org/dc/dcmitype/"/>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317</TotalTime>
  <Words>554</Words>
  <Application>Microsoft Office PowerPoint</Application>
  <PresentationFormat>Widescreen</PresentationFormat>
  <Paragraphs>27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Business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Links To Dashboards</vt:lpstr>
      <vt:lpstr>Links To Dashbaord</vt:lpstr>
      <vt:lpstr>Link To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Insights</dc:title>
  <dc:creator>srujan  chilukuri</dc:creator>
  <cp:lastModifiedBy>srujan  chilukuri</cp:lastModifiedBy>
  <cp:revision>2</cp:revision>
  <dcterms:created xsi:type="dcterms:W3CDTF">2023-01-16T19:28:15Z</dcterms:created>
  <dcterms:modified xsi:type="dcterms:W3CDTF">2023-01-26T19:57:14Z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0x010100BC18DC99B9DAFB4F82B75489042B1242</vt:lpwstr>
  </property>
</Properties>
</file>