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[2021 vs 2020 segemnt diffence-4.xlsx]Sheet1!PivotTable3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product_count_2020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5-41CF-9730-29BE89E3C3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product_count_2021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5-41CF-9730-29BE89E3C3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Sum of difference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6"/>
                <c:pt idx="0">
                  <c:v>34</c:v>
                </c:pt>
                <c:pt idx="1">
                  <c:v>15</c:v>
                </c:pt>
                <c:pt idx="2">
                  <c:v>3</c:v>
                </c:pt>
                <c:pt idx="3">
                  <c:v>16</c:v>
                </c:pt>
                <c:pt idx="4">
                  <c:v>16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E5-41CF-9730-29BE89E3C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1376607"/>
        <c:axId val="1181388255"/>
      </c:barChart>
      <c:catAx>
        <c:axId val="118137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88255"/>
        <c:crosses val="autoZero"/>
        <c:auto val="1"/>
        <c:lblAlgn val="ctr"/>
        <c:lblOffset val="100"/>
        <c:noMultiLvlLbl val="0"/>
      </c:catAx>
      <c:valAx>
        <c:axId val="11813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76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1-21T02:33:07.1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13737 14918 0,'130'0'144,"1"-44"-127,130-86-9,86 43 7,-129 87-14,-1 0 2,1 0 3,-45 0 1,45 0 6,-1 0-11,-86 0 12,-1 0-12,-87 0 5,1 0 0,-1 0 10,-43 43-6,0 1 128,0-1-90,0 88-48,-43-131 34,43 43-20,-44 1-15,-42-1 15,42 1-11,-43-1 11,-43 44 0,-175 87-13,88-87 0,130-43 7,-43 86-4,43-43 10,43-87 0,1 44 5,-44 86-10,43-86-7,44-1 3,-43 1 1,-1 43 7,1-44-7,43 1 1,-87-1-1,87 1 2,-44 130-5,-42 0 12,86-87-8,0-44-1,-44 1-5,1 42 4,43-42 1,-44-44 24,44-44 80,131-86-97,42-44 6,45-87-4,-131 261-2,87-130 0,-87 130-11,-44-44-1,1 44 3,42 0 11,-42 0-6,-44-43-1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BA29-FDC0-4DAC-9E96-269AA2D4A21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B976B-9383-4B5E-AD3F-0053070A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97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55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6ED1-D1AD-4892-8AF1-553CA9855A9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EA870B-ABC0-4CB6-B7DA-8901ED5C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9FBFB10D-0CFB-A07A-7886-CBCA8DB5D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0" r="4027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648A2-4E74-DD4D-7C0C-D270E045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Consumer Goods</a:t>
            </a:r>
            <a:br>
              <a:rPr lang="en-US" sz="4400"/>
            </a:br>
            <a:r>
              <a:rPr lang="en-US" sz="4400"/>
              <a:t>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FE41-F5BF-F684-E76A-24406E133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ATLIQ MART</a:t>
            </a:r>
          </a:p>
          <a:p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FBA3E0-B15A-4790-9F6D-93CCEBA0F7FE}"/>
                  </a:ext>
                </a:extLst>
              </p14:cNvPr>
              <p14:cNvContentPartPr/>
              <p14:nvPr/>
            </p14:nvContentPartPr>
            <p14:xfrm>
              <a:off x="4945320" y="5276520"/>
              <a:ext cx="907920" cy="83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FBA3E0-B15A-4790-9F6D-93CCEBA0F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9480" y="5213160"/>
                <a:ext cx="93924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4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CE294-4956-48CF-BD8C-183778F840BA}"/>
              </a:ext>
            </a:extLst>
          </p:cNvPr>
          <p:cNvSpPr txBox="1"/>
          <p:nvPr/>
        </p:nvSpPr>
        <p:spPr>
          <a:xfrm>
            <a:off x="782425" y="414779"/>
            <a:ext cx="55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Grass Sales Amount  For” Atliq Exclusive”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234D0-BD40-9F76-A5DC-47E6D316CB13}"/>
              </a:ext>
            </a:extLst>
          </p:cNvPr>
          <p:cNvSpPr txBox="1"/>
          <p:nvPr/>
        </p:nvSpPr>
        <p:spPr>
          <a:xfrm>
            <a:off x="782425" y="902319"/>
            <a:ext cx="664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Get the complete report of the Gross sales amount for the customer “Atliq Exclusive” for each month.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730CE8-4ACD-8BBE-8E4B-495A49969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13837"/>
              </p:ext>
            </p:extLst>
          </p:nvPr>
        </p:nvGraphicFramePr>
        <p:xfrm>
          <a:off x="1871522" y="1548650"/>
          <a:ext cx="5556800" cy="5128549"/>
        </p:xfrm>
        <a:graphic>
          <a:graphicData uri="http://schemas.openxmlformats.org/drawingml/2006/table">
            <a:tbl>
              <a:tblPr/>
              <a:tblGrid>
                <a:gridCol w="1063621">
                  <a:extLst>
                    <a:ext uri="{9D8B030D-6E8A-4147-A177-3AD203B41FA5}">
                      <a16:colId xmlns:a16="http://schemas.microsoft.com/office/drawing/2014/main" val="2254405233"/>
                    </a:ext>
                  </a:extLst>
                </a:gridCol>
                <a:gridCol w="1257095">
                  <a:extLst>
                    <a:ext uri="{9D8B030D-6E8A-4147-A177-3AD203B41FA5}">
                      <a16:colId xmlns:a16="http://schemas.microsoft.com/office/drawing/2014/main" val="2813905334"/>
                    </a:ext>
                  </a:extLst>
                </a:gridCol>
                <a:gridCol w="1394005">
                  <a:extLst>
                    <a:ext uri="{9D8B030D-6E8A-4147-A177-3AD203B41FA5}">
                      <a16:colId xmlns:a16="http://schemas.microsoft.com/office/drawing/2014/main" val="2233259395"/>
                    </a:ext>
                  </a:extLst>
                </a:gridCol>
                <a:gridCol w="1842079">
                  <a:extLst>
                    <a:ext uri="{9D8B030D-6E8A-4147-A177-3AD203B41FA5}">
                      <a16:colId xmlns:a16="http://schemas.microsoft.com/office/drawing/2014/main" val="2077622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Sales Amount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19812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9092670.339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68267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10378637.6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38969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15231894.97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72893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9755795.058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83873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9584951.939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40532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8083995.548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41866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766976.4531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67991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800071.9543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87800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1586964.477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80240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3429736.571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54109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5151815.402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43727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5638281.829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8571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19530271.3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14835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21016218.21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43895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32247289.79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89724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20409063.18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7339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19570701.71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92391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15986603.89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01661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19149624.92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135288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11483530.3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80677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19204309.41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67148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15457579.66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780980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19044968.82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69241"/>
                  </a:ext>
                </a:extLst>
              </a:tr>
              <a:tr h="2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Atliq Exclusive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11324548.34</a:t>
                      </a:r>
                    </a:p>
                  </a:txBody>
                  <a:tcPr marL="6469" marR="6469" marT="64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87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0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BAA69DD7-0C11-4C30-B126-326E04AB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7" y="719847"/>
            <a:ext cx="10847698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09EB0-0D48-4BCF-F647-A0EFCDECE443}"/>
              </a:ext>
            </a:extLst>
          </p:cNvPr>
          <p:cNvSpPr txBox="1"/>
          <p:nvPr/>
        </p:nvSpPr>
        <p:spPr>
          <a:xfrm>
            <a:off x="1847654" y="622169"/>
            <a:ext cx="48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“Maximum Total_sold_Quantity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4A357-8E8C-C485-35AA-6286DE4844F6}"/>
              </a:ext>
            </a:extLst>
          </p:cNvPr>
          <p:cNvSpPr txBox="1"/>
          <p:nvPr/>
        </p:nvSpPr>
        <p:spPr>
          <a:xfrm>
            <a:off x="1508289" y="1186091"/>
            <a:ext cx="598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In which quarter of 2020, got the maximum total_sold_quantity?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C9483-8CFE-1A17-5CAD-559DDE27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63132"/>
              </p:ext>
            </p:extLst>
          </p:nvPr>
        </p:nvGraphicFramePr>
        <p:xfrm>
          <a:off x="631597" y="2149310"/>
          <a:ext cx="3421929" cy="2121030"/>
        </p:xfrm>
        <a:graphic>
          <a:graphicData uri="http://schemas.openxmlformats.org/drawingml/2006/table">
            <a:tbl>
              <a:tblPr/>
              <a:tblGrid>
                <a:gridCol w="1104431">
                  <a:extLst>
                    <a:ext uri="{9D8B030D-6E8A-4147-A177-3AD203B41FA5}">
                      <a16:colId xmlns:a16="http://schemas.microsoft.com/office/drawing/2014/main" val="2572902231"/>
                    </a:ext>
                  </a:extLst>
                </a:gridCol>
                <a:gridCol w="2317498">
                  <a:extLst>
                    <a:ext uri="{9D8B030D-6E8A-4147-A177-3AD203B41FA5}">
                      <a16:colId xmlns:a16="http://schemas.microsoft.com/office/drawing/2014/main" val="2647797322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2488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3704398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42025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3395899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6434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7137551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228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17447125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7562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E3D29F-EA4A-E033-8D97-D474B8C5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46828"/>
              </p:ext>
            </p:extLst>
          </p:nvPr>
        </p:nvGraphicFramePr>
        <p:xfrm>
          <a:off x="4703976" y="2573814"/>
          <a:ext cx="3082565" cy="646332"/>
        </p:xfrm>
        <a:graphic>
          <a:graphicData uri="http://schemas.openxmlformats.org/drawingml/2006/table">
            <a:tbl>
              <a:tblPr/>
              <a:tblGrid>
                <a:gridCol w="1252292">
                  <a:extLst>
                    <a:ext uri="{9D8B030D-6E8A-4147-A177-3AD203B41FA5}">
                      <a16:colId xmlns:a16="http://schemas.microsoft.com/office/drawing/2014/main" val="4237735638"/>
                    </a:ext>
                  </a:extLst>
                </a:gridCol>
                <a:gridCol w="1830273">
                  <a:extLst>
                    <a:ext uri="{9D8B030D-6E8A-4147-A177-3AD203B41FA5}">
                      <a16:colId xmlns:a16="http://schemas.microsoft.com/office/drawing/2014/main" val="3089663195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649021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17447125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0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71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5" name="Rectangle 4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4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887C8-4727-F875-BB38-32DD828CD6D4}"/>
              </a:ext>
            </a:extLst>
          </p:cNvPr>
          <p:cNvSpPr txBox="1"/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Gross Sales By Channel In Year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BB5FF-35E2-AD40-1AE4-D3436199F58B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Which channel helped to bring more gross sales in the fiscal year 2021 and the percentage of contribution?</a:t>
            </a:r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63038E96-D299-9210-449B-D8D8B31A8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2" y="2019076"/>
            <a:ext cx="6160600" cy="3194950"/>
          </a:xfrm>
          <a:prstGeom prst="rect">
            <a:avLst/>
          </a:prstGeom>
        </p:spPr>
      </p:pic>
      <p:sp>
        <p:nvSpPr>
          <p:cNvPr id="68" name="Isosceles Triangle 5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unburst chart">
            <a:extLst>
              <a:ext uri="{FF2B5EF4-FFF2-40B4-BE49-F238E27FC236}">
                <a16:creationId xmlns:a16="http://schemas.microsoft.com/office/drawing/2014/main" id="{981A4B65-11AE-DA56-47D1-902E6806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45" y="366733"/>
            <a:ext cx="10141823" cy="56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A6086-40AB-AAF5-C747-FAC641429826}"/>
              </a:ext>
            </a:extLst>
          </p:cNvPr>
          <p:cNvSpPr txBox="1"/>
          <p:nvPr/>
        </p:nvSpPr>
        <p:spPr>
          <a:xfrm>
            <a:off x="1385740" y="364991"/>
            <a:ext cx="546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Products In Each Division By </a:t>
            </a:r>
            <a:r>
              <a:rPr lang="en-US" dirty="0" err="1"/>
              <a:t>Total_Sold_Quantity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2A28E-144F-EB96-7AF3-D6C3F6AE3E1B}"/>
              </a:ext>
            </a:extLst>
          </p:cNvPr>
          <p:cNvSpPr txBox="1"/>
          <p:nvPr/>
        </p:nvSpPr>
        <p:spPr>
          <a:xfrm>
            <a:off x="1300898" y="1140644"/>
            <a:ext cx="62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Question:Get the Top 3 products in each division that have a high total_sold_quantity in the </a:t>
            </a:r>
            <a:r>
              <a:rPr lang="en-US" dirty="0" err="1"/>
              <a:t>fiscal_year</a:t>
            </a:r>
            <a:r>
              <a:rPr lang="en-US" dirty="0"/>
              <a:t> 2021?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A53D-BBEC-6838-87E1-A4647799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20159"/>
              </p:ext>
            </p:extLst>
          </p:nvPr>
        </p:nvGraphicFramePr>
        <p:xfrm>
          <a:off x="327991" y="2037522"/>
          <a:ext cx="8736496" cy="4681330"/>
        </p:xfrm>
        <a:graphic>
          <a:graphicData uri="http://schemas.openxmlformats.org/drawingml/2006/table">
            <a:tbl>
              <a:tblPr/>
              <a:tblGrid>
                <a:gridCol w="2103890">
                  <a:extLst>
                    <a:ext uri="{9D8B030D-6E8A-4147-A177-3AD203B41FA5}">
                      <a16:colId xmlns:a16="http://schemas.microsoft.com/office/drawing/2014/main" val="1149786816"/>
                    </a:ext>
                  </a:extLst>
                </a:gridCol>
                <a:gridCol w="1640322">
                  <a:extLst>
                    <a:ext uri="{9D8B030D-6E8A-4147-A177-3AD203B41FA5}">
                      <a16:colId xmlns:a16="http://schemas.microsoft.com/office/drawing/2014/main" val="1120714089"/>
                    </a:ext>
                  </a:extLst>
                </a:gridCol>
                <a:gridCol w="1479856">
                  <a:extLst>
                    <a:ext uri="{9D8B030D-6E8A-4147-A177-3AD203B41FA5}">
                      <a16:colId xmlns:a16="http://schemas.microsoft.com/office/drawing/2014/main" val="4192953724"/>
                    </a:ext>
                  </a:extLst>
                </a:gridCol>
                <a:gridCol w="2068231">
                  <a:extLst>
                    <a:ext uri="{9D8B030D-6E8A-4147-A177-3AD203B41FA5}">
                      <a16:colId xmlns:a16="http://schemas.microsoft.com/office/drawing/2014/main" val="3867578225"/>
                    </a:ext>
                  </a:extLst>
                </a:gridCol>
                <a:gridCol w="1444197">
                  <a:extLst>
                    <a:ext uri="{9D8B030D-6E8A-4147-A177-3AD203B41FA5}">
                      <a16:colId xmlns:a16="http://schemas.microsoft.com/office/drawing/2014/main" val="4079347687"/>
                    </a:ext>
                  </a:extLst>
                </a:gridCol>
              </a:tblGrid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rank_order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174260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A6720160103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2 IN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56798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A6818160202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688003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750238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A6819160203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057929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A2319150302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Gamers Ms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595464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60609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9853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71547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A4319110306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Velocity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51860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0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0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062C4-A87A-994A-3BBA-3C2E7035B967}"/>
              </a:ext>
            </a:extLst>
          </p:cNvPr>
          <p:cNvSpPr txBox="1"/>
          <p:nvPr/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Atliq excusive Markets In “APAC” Region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07AED9-D456-18B7-0DE9-9DF10B71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50"/>
          <a:stretch/>
        </p:blipFill>
        <p:spPr>
          <a:xfrm>
            <a:off x="990538" y="1168399"/>
            <a:ext cx="3390199" cy="4610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9A62F-398C-5CE9-0177-C59FC62CF9E2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Question:Provide</a:t>
            </a:r>
            <a:r>
              <a:rPr lang="en-US" dirty="0">
                <a:solidFill>
                  <a:srgbClr val="FFFFFF"/>
                </a:solidFill>
              </a:rPr>
              <a:t> the list of markets in which customer "Atliq Exclusive" operates its business in the APAC region. </a:t>
            </a:r>
          </a:p>
        </p:txBody>
      </p:sp>
    </p:spTree>
    <p:extLst>
      <p:ext uri="{BB962C8B-B14F-4D97-AF65-F5344CB8AC3E}">
        <p14:creationId xmlns:p14="http://schemas.microsoft.com/office/powerpoint/2010/main" val="277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6AE3F-197B-19D6-5674-33B57CD6D5A7}"/>
              </a:ext>
            </a:extLst>
          </p:cNvPr>
          <p:cNvSpPr txBox="1"/>
          <p:nvPr/>
        </p:nvSpPr>
        <p:spPr>
          <a:xfrm>
            <a:off x="1294860" y="456505"/>
            <a:ext cx="73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Product Increase 2021 vs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4EFDE-582E-F05B-A68A-1A2BD5B7F73A}"/>
              </a:ext>
            </a:extLst>
          </p:cNvPr>
          <p:cNvSpPr txBox="1"/>
          <p:nvPr/>
        </p:nvSpPr>
        <p:spPr>
          <a:xfrm>
            <a:off x="1536568" y="1376314"/>
            <a:ext cx="686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Question:. What is the percentage of unique product increase in 2021 vs. 2020?</a:t>
            </a:r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D1B58A64-311F-B35D-E46F-84B8EF171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46" y="2601798"/>
            <a:ext cx="7237538" cy="24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A7B8C1-9795-7203-0574-EF91FF0EAB8D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Unique Product Count In 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50495-AF06-D8A4-008A-059931CDF302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Question:. Provide a report with all the unique product counts for each segment and sort them in descending order of product 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3DA15-0997-E1D1-D817-03862C1FD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0" y="651170"/>
            <a:ext cx="4918467" cy="60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0CB2B-1B13-A2E2-6400-A0A66C7316B6}"/>
              </a:ext>
            </a:extLst>
          </p:cNvPr>
          <p:cNvSpPr txBox="1"/>
          <p:nvPr/>
        </p:nvSpPr>
        <p:spPr>
          <a:xfrm>
            <a:off x="1432873" y="188536"/>
            <a:ext cx="59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Wise Increase In Products 2021vs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5A96B-E1CE-0F72-0B10-F9ECBA522932}"/>
              </a:ext>
            </a:extLst>
          </p:cNvPr>
          <p:cNvSpPr txBox="1"/>
          <p:nvPr/>
        </p:nvSpPr>
        <p:spPr>
          <a:xfrm>
            <a:off x="1131216" y="777710"/>
            <a:ext cx="679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Qusetion:Which segment had the most increase in unique products in 2021 vs 2020? </a:t>
            </a:r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5A53C302-38FA-E873-3242-DEA4E91B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2" y="1424041"/>
            <a:ext cx="7852213" cy="44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5C8ABB-C5E1-FD23-B3E8-0D96D5FC2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57"/>
              </p:ext>
            </p:extLst>
          </p:nvPr>
        </p:nvGraphicFramePr>
        <p:xfrm>
          <a:off x="1126309" y="1131994"/>
          <a:ext cx="9941259" cy="459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7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E8BAF-B673-5062-11FC-7DAA5EFA77AA}"/>
              </a:ext>
            </a:extLst>
          </p:cNvPr>
          <p:cNvSpPr txBox="1"/>
          <p:nvPr/>
        </p:nvSpPr>
        <p:spPr>
          <a:xfrm>
            <a:off x="1319754" y="405353"/>
            <a:ext cx="62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and Lowest Manufacturing Cost For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2DCD7-AE65-8CB9-42C5-0F15EF9FB4C1}"/>
              </a:ext>
            </a:extLst>
          </p:cNvPr>
          <p:cNvSpPr txBox="1"/>
          <p:nvPr/>
        </p:nvSpPr>
        <p:spPr>
          <a:xfrm>
            <a:off x="1112362" y="983042"/>
            <a:ext cx="71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the products that have the highest and lowest manufacturing costs.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D705C-70C4-0422-16C0-4B364E6F0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4" y="2071497"/>
            <a:ext cx="6457360" cy="29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8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7DEF69-0A14-6108-6FBD-864D145C3F3F}"/>
              </a:ext>
            </a:extLst>
          </p:cNvPr>
          <p:cNvSpPr txBox="1"/>
          <p:nvPr/>
        </p:nvSpPr>
        <p:spPr>
          <a:xfrm>
            <a:off x="6090445" y="609600"/>
            <a:ext cx="318355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Top 5 Customers Receive Pre_invoice_discount In Indian Market In Year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B1993-0485-013C-5F3E-E06EEB07AADB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Question: Generate a report which contains the top 5 customers who received an average high pre_invoice_discount_pct for the fiscal year 2021 and in the Indian market.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31DF4E6-1E87-5E8A-9F07-26E94D5E6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48092"/>
              </p:ext>
            </p:extLst>
          </p:nvPr>
        </p:nvGraphicFramePr>
        <p:xfrm>
          <a:off x="799814" y="2355642"/>
          <a:ext cx="5062994" cy="2135082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1465970">
                  <a:extLst>
                    <a:ext uri="{9D8B030D-6E8A-4147-A177-3AD203B41FA5}">
                      <a16:colId xmlns:a16="http://schemas.microsoft.com/office/drawing/2014/main" val="3843265701"/>
                    </a:ext>
                  </a:extLst>
                </a:gridCol>
                <a:gridCol w="1046392">
                  <a:extLst>
                    <a:ext uri="{9D8B030D-6E8A-4147-A177-3AD203B41FA5}">
                      <a16:colId xmlns:a16="http://schemas.microsoft.com/office/drawing/2014/main" val="437282514"/>
                    </a:ext>
                  </a:extLst>
                </a:gridCol>
                <a:gridCol w="2550632">
                  <a:extLst>
                    <a:ext uri="{9D8B030D-6E8A-4147-A177-3AD203B41FA5}">
                      <a16:colId xmlns:a16="http://schemas.microsoft.com/office/drawing/2014/main" val="283981963"/>
                    </a:ext>
                  </a:extLst>
                </a:gridCol>
              </a:tblGrid>
              <a:tr h="44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</a:p>
                  </a:txBody>
                  <a:tcPr marL="122471" marR="122471" marT="122471" marB="1224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122471" marR="122471" marT="122471" marB="1224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average_discount_percentage</a:t>
                      </a:r>
                    </a:p>
                  </a:txBody>
                  <a:tcPr marL="122471" marR="122471" marT="122471" marB="1224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228392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90002009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0.3083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40140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90002006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Viveks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88662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90002003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Ezone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0.3028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7604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90002002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Croma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0.3025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90373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90002016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0.2933</a:t>
                      </a:r>
                    </a:p>
                  </a:txBody>
                  <a:tcPr marL="6804" marR="6804" marT="6804" marB="816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9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6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">
            <a:extLst>
              <a:ext uri="{FF2B5EF4-FFF2-40B4-BE49-F238E27FC236}">
                <a16:creationId xmlns:a16="http://schemas.microsoft.com/office/drawing/2014/main" id="{7A2D10AE-80E3-E18D-37DD-88B8280E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7" y="904973"/>
            <a:ext cx="5728591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561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Consumer Goods Ad-Hoc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Ad-Hoc Insights</dc:title>
  <dc:creator>srujan  chilukuri</dc:creator>
  <cp:lastModifiedBy>srujan  chilukuri</cp:lastModifiedBy>
  <cp:revision>4</cp:revision>
  <dcterms:created xsi:type="dcterms:W3CDTF">2023-01-20T21:11:34Z</dcterms:created>
  <dcterms:modified xsi:type="dcterms:W3CDTF">2023-01-21T02:34:40Z</dcterms:modified>
</cp:coreProperties>
</file>