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296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3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F4C6FF-20D8-AC4E-8550-7FC059BE95B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275838F-6F42-1745-8C29-57DF0B73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29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125887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 Northeast Member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CB809-FCD9-904D-85BB-0FCCDC11B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2737182"/>
            <a:ext cx="10572000" cy="691817"/>
          </a:xfrm>
        </p:spPr>
        <p:txBody>
          <a:bodyPr>
            <a:normAutofit/>
          </a:bodyPr>
          <a:lstStyle/>
          <a:p>
            <a:r>
              <a:rPr lang="en-US" sz="2000" dirty="0"/>
              <a:t>A market segmentation of AAA members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CA0D32A-DD29-4D4B-9022-EC4A0B4EB8C0}"/>
              </a:ext>
            </a:extLst>
          </p:cNvPr>
          <p:cNvSpPr txBox="1">
            <a:spLocks/>
          </p:cNvSpPr>
          <p:nvPr/>
        </p:nvSpPr>
        <p:spPr>
          <a:xfrm>
            <a:off x="810001" y="5285942"/>
            <a:ext cx="10472152" cy="7995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</a:t>
            </a:r>
          </a:p>
          <a:p>
            <a:r>
              <a:rPr lang="en-US" dirty="0" err="1"/>
              <a:t>Srujan</a:t>
            </a:r>
            <a:r>
              <a:rPr lang="en-US" dirty="0"/>
              <a:t> </a:t>
            </a:r>
            <a:r>
              <a:rPr lang="en-US" dirty="0" err="1"/>
              <a:t>Surapaneni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5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57" y="259038"/>
            <a:ext cx="8683356" cy="462683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– MEMBERSHIP DETERMINATION (CONTD.)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7B706E9-4D02-E445-91D5-E675B4E0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191608"/>
            <a:ext cx="6268062" cy="43016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EF5D8A-5272-4940-855B-27AA575A7AD6}"/>
              </a:ext>
            </a:extLst>
          </p:cNvPr>
          <p:cNvSpPr txBox="1"/>
          <p:nvPr/>
        </p:nvSpPr>
        <p:spPr>
          <a:xfrm>
            <a:off x="443212" y="1191608"/>
            <a:ext cx="3723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us built using 70/30 split on existing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transformations, standardization procedures were applied to in continuous measures and hot encode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predicted the potential membership with a 79%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is required to improve the curve and move it farther away from the central line that determines the true positivity of the model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curve represents that the classifier can perform better in labelling some positive than placing them close to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5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792399"/>
            <a:ext cx="5366246" cy="280784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– DESIRABILITY DETERMINATION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A701D4-4387-D444-A5D2-12BE6993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" y="1155124"/>
            <a:ext cx="3463634" cy="324431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C1B58-A16F-AB4D-B7B4-6AE96A08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3" y="1155124"/>
            <a:ext cx="3463634" cy="324431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4131A-14DB-4C4D-AAC2-D8C254E26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964" y="1155124"/>
            <a:ext cx="3463634" cy="32443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26E3E0-C4F7-EC4E-B4AD-D4A3715145FC}"/>
              </a:ext>
            </a:extLst>
          </p:cNvPr>
          <p:cNvSpPr txBox="1">
            <a:spLocks/>
          </p:cNvSpPr>
          <p:nvPr/>
        </p:nvSpPr>
        <p:spPr>
          <a:xfrm>
            <a:off x="810001" y="388611"/>
            <a:ext cx="5906109" cy="5123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59CCE1-11E7-9C4A-8E23-79B74B600671}"/>
              </a:ext>
            </a:extLst>
          </p:cNvPr>
          <p:cNvSpPr txBox="1"/>
          <p:nvPr/>
        </p:nvSpPr>
        <p:spPr>
          <a:xfrm>
            <a:off x="350742" y="5200154"/>
            <a:ext cx="3339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1 is the customers who are more desirable due to their total cost incurred and 0 is who is not due to the highest cost they incurred to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observed that income variable has quite some significance on whether a customer is desirable or not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61E1D2-0A34-AE46-B5AD-3EB726EC2884}"/>
              </a:ext>
            </a:extLst>
          </p:cNvPr>
          <p:cNvSpPr txBox="1"/>
          <p:nvPr/>
        </p:nvSpPr>
        <p:spPr>
          <a:xfrm>
            <a:off x="4402962" y="5192202"/>
            <a:ext cx="3339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1 is the customers who are more desirable due to their total cost incurred and 0 is who is not due to the highest From the analysis above, during the model build, we have observed that customers with motorcycle are less desirable than the one’s without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B0255-4831-A448-B482-B58C8DD103E6}"/>
              </a:ext>
            </a:extLst>
          </p:cNvPr>
          <p:cNvSpPr txBox="1"/>
          <p:nvPr/>
        </p:nvSpPr>
        <p:spPr>
          <a:xfrm>
            <a:off x="8455182" y="5184250"/>
            <a:ext cx="3339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above represents proportion of desirability based on the cost vs that did not against the new mover flag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observed that the column may not be a good indicator hence cannot be used in the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39097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1" y="420415"/>
            <a:ext cx="11185236" cy="51237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– DESIRABILITY DETERMINATION (CONTD.)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6C3AC-11BB-1A45-884B-0159C1C3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114714"/>
            <a:ext cx="4257963" cy="3411104"/>
          </a:xfrm>
          <a:prstGeom prst="rect">
            <a:avLst/>
          </a:prstGeom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61722F73-9F22-564D-B01A-5B7A73560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164" y="1114715"/>
            <a:ext cx="6816435" cy="3411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C4C28-DCB6-BE48-B032-6598884063A7}"/>
              </a:ext>
            </a:extLst>
          </p:cNvPr>
          <p:cNvSpPr txBox="1"/>
          <p:nvPr/>
        </p:nvSpPr>
        <p:spPr>
          <a:xfrm>
            <a:off x="406400" y="5255811"/>
            <a:ext cx="425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1 is the customers who bought the service and 0 is who has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above, during the model build, we have observed that children variable has quite some significance on whether a customer is a desirable member or 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4FC15-CA8E-784D-A5CD-F149E5B2C5B0}"/>
              </a:ext>
            </a:extLst>
          </p:cNvPr>
          <p:cNvSpPr txBox="1"/>
          <p:nvPr/>
        </p:nvSpPr>
        <p:spPr>
          <a:xfrm>
            <a:off x="4969164" y="5239907"/>
            <a:ext cx="6816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initial build, the variables with the highest P value has been removed and variables with the lowest p-values have ben used for the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residence, children, and car manufacturer were used for the model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 and F-measure were all determined in the subsequent steps of the model build to improve on the classifier’s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375439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676" y="233818"/>
            <a:ext cx="7046567" cy="322773"/>
          </a:xfrm>
          <a:solidFill>
            <a:schemeClr val="bg1"/>
          </a:solidFill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– DESIRABILITY DETERMINATION (CONTD.)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B13A4CD-E0BC-0849-B945-F9F14489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225748"/>
            <a:ext cx="6268062" cy="423333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6B8F7-FF82-6C4A-ADC9-9EAB838DA330}"/>
              </a:ext>
            </a:extLst>
          </p:cNvPr>
          <p:cNvSpPr txBox="1"/>
          <p:nvPr/>
        </p:nvSpPr>
        <p:spPr>
          <a:xfrm>
            <a:off x="443212" y="1191608"/>
            <a:ext cx="3723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us built using 70/30 split on existing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transformations, standardization procedures were applied to in continuous measures and hot encode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predicted the potential membership with a 79%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is required to improve the curve and move it farther away from the central line that determines the true positivity of the model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curve represents that the classifier can perform better in labelling some positive than placing them close to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9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5757776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2096D-DC80-9F41-A188-78250AEFE742}"/>
              </a:ext>
            </a:extLst>
          </p:cNvPr>
          <p:cNvSpPr txBox="1"/>
          <p:nvPr/>
        </p:nvSpPr>
        <p:spPr>
          <a:xfrm>
            <a:off x="924910" y="932791"/>
            <a:ext cx="11267090" cy="3931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costing service is when the vehicle gets towed and the lowest is when the problems are simple such as needing a boost to 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 services are 4 times more expensive than the next most expensive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cars that costed the highest amount for the service are from Toyota and Jeep being the last among the top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 from which the highest number of calls were received is Providence, so customers living close-by are less desirable due to the fact that there’s been increase in the number of flat tire issues which may be due to the road conditions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with No children and that belonged to 30-39k category made the highest number of calls which is ~50% of the total calls in the category. So these households are less desirable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clear that the households with children that made the highest number of calls belonged to the 100-149k income category and 200-249k category, so households that fall into these income categories are less desirable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model build, we have observed that customers with no children bought the service more than the ones that did not, so this bucket might be a potential target for advertisement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observed that customers with motorcycle are less desirable than the one’s without</a:t>
            </a:r>
          </a:p>
        </p:txBody>
      </p:sp>
    </p:spTree>
    <p:extLst>
      <p:ext uri="{BB962C8B-B14F-4D97-AF65-F5344CB8AC3E}">
        <p14:creationId xmlns:p14="http://schemas.microsoft.com/office/powerpoint/2010/main" val="71831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5757776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2096D-DC80-9F41-A188-78250AEFE742}"/>
              </a:ext>
            </a:extLst>
          </p:cNvPr>
          <p:cNvSpPr txBox="1"/>
          <p:nvPr/>
        </p:nvSpPr>
        <p:spPr>
          <a:xfrm>
            <a:off x="924910" y="1040524"/>
            <a:ext cx="11267090" cy="231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tow costs, it might be advisable to have more service shops near the cities/places with highest call rates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Toyota cars made most number of calls and costed 4 times as much. So extra attention is required when offering services to these 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advisable that the customers with children are the target groups for the campaigns as the number of calls made by them were significantly less than the households with no children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groups 100-149 and 200-249k seems to be making more calls than the other groups, so these groups are less desirable and hence the other income groups can be considered target groups for campaign</a:t>
            </a:r>
          </a:p>
        </p:txBody>
      </p:sp>
    </p:spTree>
    <p:extLst>
      <p:ext uri="{BB962C8B-B14F-4D97-AF65-F5344CB8AC3E}">
        <p14:creationId xmlns:p14="http://schemas.microsoft.com/office/powerpoint/2010/main" val="71912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5757776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93510C-3931-6746-A001-05034F99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1" y="1004352"/>
            <a:ext cx="3892284" cy="3698083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6F3093-0482-7548-9672-2812A6135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2" y="1004352"/>
            <a:ext cx="3892284" cy="369808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5F813-8ED7-E44F-A93F-8C94D5060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644" y="1004352"/>
            <a:ext cx="3509816" cy="369808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B84712-0529-4C4A-94C6-55A4E37A3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777" y="5196644"/>
            <a:ext cx="5307398" cy="146859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AA8DCC-0A22-AC44-96CB-225B22DC7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40" y="5196644"/>
            <a:ext cx="5307397" cy="14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3709447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12B99-DD7F-604D-BF19-339DD5B691ED}"/>
              </a:ext>
            </a:extLst>
          </p:cNvPr>
          <p:cNvSpPr txBox="1"/>
          <p:nvPr/>
        </p:nvSpPr>
        <p:spPr>
          <a:xfrm>
            <a:off x="810001" y="1048407"/>
            <a:ext cx="11381999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8209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3709447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12B99-DD7F-604D-BF19-339DD5B691ED}"/>
              </a:ext>
            </a:extLst>
          </p:cNvPr>
          <p:cNvSpPr txBox="1"/>
          <p:nvPr/>
        </p:nvSpPr>
        <p:spPr>
          <a:xfrm>
            <a:off x="810001" y="1016875"/>
            <a:ext cx="1138199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AAA Northeast is one of the regional clubs comprising the American Automobile Association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Details: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D576F-60D3-4A4A-9D05-41237065D4CD}"/>
              </a:ext>
            </a:extLst>
          </p:cNvPr>
          <p:cNvSpPr txBox="1"/>
          <p:nvPr/>
        </p:nvSpPr>
        <p:spPr>
          <a:xfrm>
            <a:off x="1555531" y="2302163"/>
            <a:ext cx="10636469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Areas Covered: Rhode Island, Connecticut, Massachusetts and portions of New York and New Jersey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58 Million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Services offered: roadside assistance, maps and various discounts</a:t>
            </a:r>
          </a:p>
        </p:txBody>
      </p:sp>
    </p:spTree>
    <p:extLst>
      <p:ext uri="{BB962C8B-B14F-4D97-AF65-F5344CB8AC3E}">
        <p14:creationId xmlns:p14="http://schemas.microsoft.com/office/powerpoint/2010/main" val="319232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3709447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12B99-DD7F-604D-BF19-339DD5B691ED}"/>
              </a:ext>
            </a:extLst>
          </p:cNvPr>
          <p:cNvSpPr txBox="1"/>
          <p:nvPr/>
        </p:nvSpPr>
        <p:spPr>
          <a:xfrm>
            <a:off x="810001" y="1016875"/>
            <a:ext cx="1138199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a market segmentation of AAA members (or member households) that allows AAA Northeast to better serve their members.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Outcomes: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D576F-60D3-4A4A-9D05-41237065D4CD}"/>
              </a:ext>
            </a:extLst>
          </p:cNvPr>
          <p:cNvSpPr txBox="1"/>
          <p:nvPr/>
        </p:nvSpPr>
        <p:spPr>
          <a:xfrm>
            <a:off x="1555531" y="2717662"/>
            <a:ext cx="10636469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numbers &amp; members location wise.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non-desirable members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 cost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factors influencing cost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factors influencing product sale </a:t>
            </a:r>
          </a:p>
        </p:txBody>
      </p:sp>
    </p:spTree>
    <p:extLst>
      <p:ext uri="{BB962C8B-B14F-4D97-AF65-F5344CB8AC3E}">
        <p14:creationId xmlns:p14="http://schemas.microsoft.com/office/powerpoint/2010/main" val="87192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5614653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&amp;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2096D-DC80-9F41-A188-78250AEFE742}"/>
              </a:ext>
            </a:extLst>
          </p:cNvPr>
          <p:cNvSpPr txBox="1"/>
          <p:nvPr/>
        </p:nvSpPr>
        <p:spPr>
          <a:xfrm>
            <a:off x="924910" y="1040524"/>
            <a:ext cx="11267090" cy="425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1: Summarize data to the household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2: Data exploration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3: Create Dummy variables and one hot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4: Over sampling using SMOTE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5: Splitting data into training and testing 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6: Model fitting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7: Confusion matrix to cross validate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8: Join training and validation 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9: Develop models to predict the likelihood of using roadside service as well as the total cost of roadside usage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10: Use model results to cluster/segment the members. (Used a small number of clusters (4-6))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Stage 11: Use model results to predict the desired customers based on the cost incurrence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432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5906109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91B61-FA08-A041-A8DD-A899C6BC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6" y="1099128"/>
            <a:ext cx="5906109" cy="350058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4ED7A9-ABEC-0044-825F-C12A1C9C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91" y="1099128"/>
            <a:ext cx="5409623" cy="3500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C7EC75-1885-374C-9D6C-9B4BB64FF161}"/>
              </a:ext>
            </a:extLst>
          </p:cNvPr>
          <p:cNvSpPr txBox="1"/>
          <p:nvPr/>
        </p:nvSpPr>
        <p:spPr>
          <a:xfrm>
            <a:off x="307686" y="5216056"/>
            <a:ext cx="59061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above represents total cost by problem categories that’s been reported on each service call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above, the highest costing service is when the vehicle gets towed and the lowest is when the problems are simple such as needing a boost to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 services are 4 times more expensive than the next most expensive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A38D3-D392-C24C-B341-ECE3F2F91482}"/>
              </a:ext>
            </a:extLst>
          </p:cNvPr>
          <p:cNvSpPr txBox="1"/>
          <p:nvPr/>
        </p:nvSpPr>
        <p:spPr>
          <a:xfrm>
            <a:off x="6474691" y="5185576"/>
            <a:ext cx="5409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above represents top 10 cars by total cost by customer’s car manufacturers that’s been serviced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above, the cars that costed the highest amount for the service are from Toyota and Jeep being the last among the top 10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0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6763817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4D4ECC68-C0A9-334A-B463-46C8B487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6" y="1099127"/>
            <a:ext cx="7995806" cy="3500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A7009B-5F31-7847-AEE2-E40436DBB012}"/>
              </a:ext>
            </a:extLst>
          </p:cNvPr>
          <p:cNvSpPr txBox="1"/>
          <p:nvPr/>
        </p:nvSpPr>
        <p:spPr>
          <a:xfrm>
            <a:off x="307686" y="5247860"/>
            <a:ext cx="7995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above represents total calls made by problem categories from top 10 locations that’s been reported on each service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above, the place from which the highest number of calls were received is Providence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above, its clear that the most numbers of calls on each of the locations reported flat tire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problem that’s been reported was Extrication</a:t>
            </a:r>
          </a:p>
        </p:txBody>
      </p:sp>
    </p:spTree>
    <p:extLst>
      <p:ext uri="{BB962C8B-B14F-4D97-AF65-F5344CB8AC3E}">
        <p14:creationId xmlns:p14="http://schemas.microsoft.com/office/powerpoint/2010/main" val="27015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20415"/>
            <a:ext cx="6763817" cy="5123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BF6590-2ECE-6B4C-A368-A7D18593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5" y="1108363"/>
            <a:ext cx="7986569" cy="3500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882DF-49D1-4B4A-8066-6C7603986C7A}"/>
              </a:ext>
            </a:extLst>
          </p:cNvPr>
          <p:cNvSpPr txBox="1"/>
          <p:nvPr/>
        </p:nvSpPr>
        <p:spPr>
          <a:xfrm>
            <a:off x="307686" y="5255811"/>
            <a:ext cx="7986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stacked bar chart above represents total calls made from households with children vs without children stacked stacked together based on the household income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above, households with No children and that belonged to 30-39k category made the highest number of calls which is ~50% of the total calls in the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clear that the households with children that made the highest number of calls belonged to the 100-149k income category and 200-249k category</a:t>
            </a:r>
          </a:p>
        </p:txBody>
      </p:sp>
    </p:spTree>
    <p:extLst>
      <p:ext uri="{BB962C8B-B14F-4D97-AF65-F5344CB8AC3E}">
        <p14:creationId xmlns:p14="http://schemas.microsoft.com/office/powerpoint/2010/main" val="44352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A14-72D3-F84F-8BA9-917A2D2A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941" y="896712"/>
            <a:ext cx="5294684" cy="248979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– MEMBERSHIP DETERMINATION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CD33B-7EBA-5C45-9EC6-89DD3EF2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2" y="1358592"/>
            <a:ext cx="3339325" cy="27276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A9B34-E9A4-4746-A0F7-256579FE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62" y="1358592"/>
            <a:ext cx="3339326" cy="27276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3851A2-4D4B-AB46-B159-C46F807A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184" y="1358592"/>
            <a:ext cx="3339326" cy="272762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3FA211A-BEAB-F94B-AFC3-4A5A47277B6E}"/>
              </a:ext>
            </a:extLst>
          </p:cNvPr>
          <p:cNvSpPr txBox="1">
            <a:spLocks/>
          </p:cNvSpPr>
          <p:nvPr/>
        </p:nvSpPr>
        <p:spPr>
          <a:xfrm>
            <a:off x="810001" y="420415"/>
            <a:ext cx="5906109" cy="5123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93FFE-B803-E447-BF60-B66AB98F368F}"/>
              </a:ext>
            </a:extLst>
          </p:cNvPr>
          <p:cNvSpPr txBox="1"/>
          <p:nvPr/>
        </p:nvSpPr>
        <p:spPr>
          <a:xfrm>
            <a:off x="350742" y="5200154"/>
            <a:ext cx="3339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1 is the customers who bought the service and 0 is who has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above, during the model build, we have observed that income variable has quite some significance on whether a customer is a potential member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5C63E-8569-B740-922F-8E99216508ED}"/>
              </a:ext>
            </a:extLst>
          </p:cNvPr>
          <p:cNvSpPr txBox="1"/>
          <p:nvPr/>
        </p:nvSpPr>
        <p:spPr>
          <a:xfrm>
            <a:off x="4402962" y="5192202"/>
            <a:ext cx="3339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1 is the customers who bought the service and 0 is who has not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above, during the model build, we have observed that customers with no children bought the service more than the ones that did not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C8D80D-2F90-BA46-B4ED-7B6CBFE12B55}"/>
              </a:ext>
            </a:extLst>
          </p:cNvPr>
          <p:cNvSpPr txBox="1"/>
          <p:nvPr/>
        </p:nvSpPr>
        <p:spPr>
          <a:xfrm>
            <a:off x="8455182" y="5184250"/>
            <a:ext cx="3339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above represents proportion of customers that bought the service vs that did not against the new mover flag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observed that the column may not be a good indicator hence cannot be used in the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92447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1439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2</vt:lpstr>
      <vt:lpstr>Quotable</vt:lpstr>
      <vt:lpstr>AAA Northeast Member Analysis</vt:lpstr>
      <vt:lpstr>Agenda</vt:lpstr>
      <vt:lpstr>Background</vt:lpstr>
      <vt:lpstr>Objectives</vt:lpstr>
      <vt:lpstr>Approach &amp; Methodology</vt:lpstr>
      <vt:lpstr>Exploratory Data Analysis</vt:lpstr>
      <vt:lpstr>Exploratory Data Analysis (Contd.)</vt:lpstr>
      <vt:lpstr>Exploratory Data Analysis (Contd.)</vt:lpstr>
      <vt:lpstr>LOGISTIC REGRESSION – MEMBERSHIP DETERMINATION</vt:lpstr>
      <vt:lpstr>LOGISTIC REGRESSION – MEMBERSHIP DETERMINATION (CONTD.)</vt:lpstr>
      <vt:lpstr>LOGISTIC REGRESSION – DESIRABILITY DETERMINATION</vt:lpstr>
      <vt:lpstr>LOGISTIC REGRESSION – DESIRABILITY DETERMINATION (CONTD.)</vt:lpstr>
      <vt:lpstr>LOGISTIC REGRESSION – DESIRABILITY DETERMINATION (CONTD.)</vt:lpstr>
      <vt:lpstr>Summary &amp; Observations</vt:lpstr>
      <vt:lpstr>Recommendations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Northeast Member Analysis</dc:title>
  <dc:creator>Srujan Surapaneni</dc:creator>
  <cp:lastModifiedBy>Srujan Surapaneni</cp:lastModifiedBy>
  <cp:revision>56</cp:revision>
  <dcterms:created xsi:type="dcterms:W3CDTF">2019-12-17T21:42:50Z</dcterms:created>
  <dcterms:modified xsi:type="dcterms:W3CDTF">2019-12-19T00:05:57Z</dcterms:modified>
</cp:coreProperties>
</file>