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Old Standard TT"/>
      <p:regular r:id="rId28"/>
      <p:bold r:id="rId29"/>
      <p: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OldStandardT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ldStandardTT-bold.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ldStandardT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1975ffd73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1975ffd73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a1975ffd73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a1975ffd73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a1975ffd73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a1975ffd73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1975ffd73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1975ffd73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1975ffd73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1975ffd73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1975ffd73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1975ffd73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1975ffd73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1975ffd73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a1975ffd73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a1975ffd73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a1975ffd73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a1975ffd73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a1975ffd73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a1975ffd73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a1975ffd73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a1975ffd73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a1975ffd73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a1975ffd73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a1975ffd73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a1975ffd73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a1975ffd73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a1975ffd73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a1975ffd73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a1975ffd73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a1975ffd73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a1975ffd73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1975ffd73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a1975ffd73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a1975ffd73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1975ffd73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1975ffd73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a1975ffd73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a1975ffd73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a1975ffd73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1975ffd73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a1975ffd73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178950" y="618325"/>
            <a:ext cx="6452400" cy="547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3111"/>
              <a:t>CSC 177- Data Analytics and Mining</a:t>
            </a:r>
            <a:endParaRPr sz="3111"/>
          </a:p>
        </p:txBody>
      </p:sp>
      <p:sp>
        <p:nvSpPr>
          <p:cNvPr id="60" name="Google Shape;60;p13"/>
          <p:cNvSpPr txBox="1"/>
          <p:nvPr>
            <p:ph idx="1" type="subTitle"/>
          </p:nvPr>
        </p:nvSpPr>
        <p:spPr>
          <a:xfrm>
            <a:off x="1372975" y="2637275"/>
            <a:ext cx="5938200" cy="1990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 Team Challengers (23):</a:t>
            </a:r>
            <a:endParaRPr/>
          </a:p>
          <a:p>
            <a:pPr indent="0" lvl="0" marL="0" rtl="0" algn="l">
              <a:spcBef>
                <a:spcPts val="0"/>
              </a:spcBef>
              <a:spcAft>
                <a:spcPts val="0"/>
              </a:spcAft>
              <a:buNone/>
            </a:pPr>
            <a:r>
              <a:rPr lang="en"/>
              <a:t>  1. Srujay Reddy Vangoor</a:t>
            </a:r>
            <a:endParaRPr/>
          </a:p>
          <a:p>
            <a:pPr indent="0" lvl="0" marL="0" rtl="0" algn="l">
              <a:spcBef>
                <a:spcPts val="0"/>
              </a:spcBef>
              <a:spcAft>
                <a:spcPts val="0"/>
              </a:spcAft>
              <a:buNone/>
            </a:pPr>
            <a:r>
              <a:rPr lang="en"/>
              <a:t>  2. Vaibhav Jain</a:t>
            </a:r>
            <a:endParaRPr/>
          </a:p>
          <a:p>
            <a:pPr indent="0" lvl="0" marL="0" rtl="0" algn="l">
              <a:spcBef>
                <a:spcPts val="0"/>
              </a:spcBef>
              <a:spcAft>
                <a:spcPts val="0"/>
              </a:spcAft>
              <a:buNone/>
            </a:pPr>
            <a:r>
              <a:rPr lang="en"/>
              <a:t>  3. Bashar Allwza</a:t>
            </a:r>
            <a:endParaRPr/>
          </a:p>
          <a:p>
            <a:pPr indent="0" lvl="0" marL="0" rtl="0" algn="l">
              <a:spcBef>
                <a:spcPts val="0"/>
              </a:spcBef>
              <a:spcAft>
                <a:spcPts val="0"/>
              </a:spcAft>
              <a:buNone/>
            </a:pPr>
            <a:r>
              <a:rPr lang="en"/>
              <a:t>  4. Varun Bailapudi</a:t>
            </a:r>
            <a:endParaRPr/>
          </a:p>
          <a:p>
            <a:pPr indent="0" lvl="0" marL="0" rtl="0" algn="l">
              <a:spcBef>
                <a:spcPts val="0"/>
              </a:spcBef>
              <a:spcAft>
                <a:spcPts val="0"/>
              </a:spcAft>
              <a:buNone/>
            </a:pPr>
            <a:r>
              <a:rPr lang="en"/>
              <a:t>  5. Uddayankith Chodagam</a:t>
            </a:r>
            <a:endParaRPr/>
          </a:p>
        </p:txBody>
      </p:sp>
      <p:sp>
        <p:nvSpPr>
          <p:cNvPr id="61" name="Google Shape;61;p13"/>
          <p:cNvSpPr txBox="1"/>
          <p:nvPr>
            <p:ph type="ctrTitle"/>
          </p:nvPr>
        </p:nvSpPr>
        <p:spPr>
          <a:xfrm>
            <a:off x="512700" y="1853525"/>
            <a:ext cx="8118600" cy="591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600"/>
              <a:t>Project 1: Data Preprocessing Project</a:t>
            </a:r>
            <a:endParaRPr sz="3600"/>
          </a:p>
        </p:txBody>
      </p:sp>
      <p:pic>
        <p:nvPicPr>
          <p:cNvPr descr="Logo, company name&#10;&#10;Description automatically generated" id="62" name="Google Shape;62;p13"/>
          <p:cNvPicPr preferRelativeResize="0"/>
          <p:nvPr/>
        </p:nvPicPr>
        <p:blipFill>
          <a:blip r:embed="rId3">
            <a:alphaModFix/>
          </a:blip>
          <a:stretch>
            <a:fillRect/>
          </a:stretch>
        </p:blipFill>
        <p:spPr>
          <a:xfrm>
            <a:off x="547025" y="49449"/>
            <a:ext cx="1666250" cy="1612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 Standardizing (Contd.)</a:t>
            </a:r>
            <a:endParaRPr/>
          </a:p>
        </p:txBody>
      </p:sp>
      <p:pic>
        <p:nvPicPr>
          <p:cNvPr id="116" name="Google Shape;116;p22"/>
          <p:cNvPicPr preferRelativeResize="0"/>
          <p:nvPr/>
        </p:nvPicPr>
        <p:blipFill>
          <a:blip r:embed="rId3">
            <a:alphaModFix/>
          </a:blip>
          <a:stretch>
            <a:fillRect/>
          </a:stretch>
        </p:blipFill>
        <p:spPr>
          <a:xfrm>
            <a:off x="152400" y="1210625"/>
            <a:ext cx="8839199" cy="32876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Shuffle the dataset and sort dataframe</a:t>
            </a:r>
            <a:endParaRPr/>
          </a:p>
        </p:txBody>
      </p:sp>
      <p:sp>
        <p:nvSpPr>
          <p:cNvPr id="122" name="Google Shape;122;p2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Because our data is often sorted in a particular way (say, for example, by date or by geographical area), we want to make sure that our data is representative. Because of this, we will want to shuffle our Pandas dataframe prior to taking on any modelling. Shuffling data has the effect of reducing variance and making sure that models remain general and overfit less.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We will be using the sample() method of the pandas module to randomly shuffle DataFrame rows in Pandas. In order to sort the </a:t>
            </a:r>
            <a:r>
              <a:rPr lang="en"/>
              <a:t>dataframe</a:t>
            </a:r>
            <a:r>
              <a:rPr lang="en"/>
              <a:t> in pandas, function sort_values() is used. Pandas sort_values() can sort the data frame in ascending or descending order.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Shuffle the dataset and sort dataframe (Contd.)</a:t>
            </a:r>
            <a:endParaRPr/>
          </a:p>
        </p:txBody>
      </p:sp>
      <p:pic>
        <p:nvPicPr>
          <p:cNvPr id="128" name="Google Shape;128;p24"/>
          <p:cNvPicPr preferRelativeResize="0"/>
          <p:nvPr/>
        </p:nvPicPr>
        <p:blipFill>
          <a:blip r:embed="rId3">
            <a:alphaModFix/>
          </a:blip>
          <a:stretch>
            <a:fillRect/>
          </a:stretch>
        </p:blipFill>
        <p:spPr>
          <a:xfrm>
            <a:off x="152400" y="1210625"/>
            <a:ext cx="5364425" cy="3780475"/>
          </a:xfrm>
          <a:prstGeom prst="rect">
            <a:avLst/>
          </a:prstGeom>
          <a:noFill/>
          <a:ln>
            <a:noFill/>
          </a:ln>
        </p:spPr>
      </p:pic>
      <p:pic>
        <p:nvPicPr>
          <p:cNvPr id="129" name="Google Shape;129;p24"/>
          <p:cNvPicPr preferRelativeResize="0"/>
          <p:nvPr/>
        </p:nvPicPr>
        <p:blipFill>
          <a:blip r:embed="rId4">
            <a:alphaModFix/>
          </a:blip>
          <a:stretch>
            <a:fillRect/>
          </a:stretch>
        </p:blipFill>
        <p:spPr>
          <a:xfrm>
            <a:off x="5516817" y="1767200"/>
            <a:ext cx="3442358" cy="32239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Label encoding for categorical data</a:t>
            </a:r>
            <a:endParaRPr/>
          </a:p>
        </p:txBody>
      </p:sp>
      <p:sp>
        <p:nvSpPr>
          <p:cNvPr id="135" name="Google Shape;135;p2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1. Create an instance of LabelEncoder() and store it in labelencoder variable/object.</a:t>
            </a:r>
            <a:endParaRPr/>
          </a:p>
          <a:p>
            <a:pPr indent="0" lvl="0" marL="0" rtl="0" algn="l">
              <a:spcBef>
                <a:spcPts val="1200"/>
              </a:spcBef>
              <a:spcAft>
                <a:spcPts val="0"/>
              </a:spcAft>
              <a:buNone/>
            </a:pPr>
            <a:r>
              <a:rPr lang="en"/>
              <a:t>2. Apply fit and transform which does the trick to assign numerical value to categorical value and the same is stored in new column called “encoded_FUEL”.</a:t>
            </a:r>
            <a:endParaRPr/>
          </a:p>
          <a:p>
            <a:pPr indent="0" lvl="0" marL="0" rtl="0" algn="l">
              <a:spcBef>
                <a:spcPts val="1200"/>
              </a:spcBef>
              <a:spcAft>
                <a:spcPts val="1200"/>
              </a:spcAft>
              <a:buNone/>
            </a:pPr>
            <a:r>
              <a:rPr lang="en"/>
              <a:t>3. Note that we have added a new column called “encoded_FUEL” which contains numerical value associated to categorical value and still the column called State is present in the dataframe. This column needs to be removed before we feed the final preprocess data.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Label encoding for categorical data (Contd.)</a:t>
            </a:r>
            <a:endParaRPr/>
          </a:p>
        </p:txBody>
      </p:sp>
      <p:pic>
        <p:nvPicPr>
          <p:cNvPr id="141" name="Google Shape;141;p26"/>
          <p:cNvPicPr preferRelativeResize="0"/>
          <p:nvPr/>
        </p:nvPicPr>
        <p:blipFill>
          <a:blip r:embed="rId3">
            <a:alphaModFix/>
          </a:blip>
          <a:stretch>
            <a:fillRect/>
          </a:stretch>
        </p:blipFill>
        <p:spPr>
          <a:xfrm>
            <a:off x="1241913" y="1161975"/>
            <a:ext cx="6660163" cy="37804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Splitting dataframe</a:t>
            </a:r>
            <a:endParaRPr/>
          </a:p>
        </p:txBody>
      </p:sp>
      <p:pic>
        <p:nvPicPr>
          <p:cNvPr id="147" name="Google Shape;147;p27"/>
          <p:cNvPicPr preferRelativeResize="0"/>
          <p:nvPr/>
        </p:nvPicPr>
        <p:blipFill>
          <a:blip r:embed="rId3">
            <a:alphaModFix/>
          </a:blip>
          <a:stretch>
            <a:fillRect/>
          </a:stretch>
        </p:blipFill>
        <p:spPr>
          <a:xfrm>
            <a:off x="1381025" y="1058225"/>
            <a:ext cx="6381955" cy="3780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Means and Standard Deviations on data</a:t>
            </a:r>
            <a:endParaRPr/>
          </a:p>
        </p:txBody>
      </p:sp>
      <p:sp>
        <p:nvSpPr>
          <p:cNvPr id="153" name="Google Shape;153;p2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n"/>
              <a:t>The mean is the sum of all the entries divided by the number of entries. Standard Deviation is a measure of spread in Statistics. It is used to quantify the measure of spread, variation of a set of data values. A low measure of Standard Deviation indicates that the data are less spread out, whereas a high value of Standard Deviation shows that the data in a set are spread apart from their mean average values.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Means and Standard Deviations on data (Contd.)</a:t>
            </a:r>
            <a:endParaRPr/>
          </a:p>
        </p:txBody>
      </p:sp>
      <p:pic>
        <p:nvPicPr>
          <p:cNvPr id="159" name="Google Shape;159;p29"/>
          <p:cNvPicPr preferRelativeResize="0"/>
          <p:nvPr/>
        </p:nvPicPr>
        <p:blipFill>
          <a:blip r:embed="rId3">
            <a:alphaModFix/>
          </a:blip>
          <a:stretch>
            <a:fillRect/>
          </a:stretch>
        </p:blipFill>
        <p:spPr>
          <a:xfrm>
            <a:off x="311700" y="1210625"/>
            <a:ext cx="3488307" cy="3780474"/>
          </a:xfrm>
          <a:prstGeom prst="rect">
            <a:avLst/>
          </a:prstGeom>
          <a:noFill/>
          <a:ln>
            <a:noFill/>
          </a:ln>
        </p:spPr>
      </p:pic>
      <p:pic>
        <p:nvPicPr>
          <p:cNvPr id="160" name="Google Shape;160;p29"/>
          <p:cNvPicPr preferRelativeResize="0"/>
          <p:nvPr/>
        </p:nvPicPr>
        <p:blipFill>
          <a:blip r:embed="rId4">
            <a:alphaModFix/>
          </a:blip>
          <a:stretch>
            <a:fillRect/>
          </a:stretch>
        </p:blipFill>
        <p:spPr>
          <a:xfrm>
            <a:off x="3921382" y="1210625"/>
            <a:ext cx="4813648" cy="3780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Discretization</a:t>
            </a:r>
            <a:endParaRPr/>
          </a:p>
        </p:txBody>
      </p:sp>
      <p:sp>
        <p:nvSpPr>
          <p:cNvPr id="166" name="Google Shape;166;p3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n"/>
              <a:t>Discretization is the process of converting continuous data into discrete buckets by grouping it. Discretization is also known for easy maintainability of the data. Training a model with discrete data becomes faster and more effective than when attempting the same with continuous data. Here the value counts gives how many unique data elements are present and count of each of these unique elements.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Discretization (Contd.)</a:t>
            </a:r>
            <a:endParaRPr/>
          </a:p>
        </p:txBody>
      </p:sp>
      <p:pic>
        <p:nvPicPr>
          <p:cNvPr id="172" name="Google Shape;172;p31"/>
          <p:cNvPicPr preferRelativeResize="0"/>
          <p:nvPr/>
        </p:nvPicPr>
        <p:blipFill>
          <a:blip r:embed="rId3">
            <a:alphaModFix/>
          </a:blip>
          <a:stretch>
            <a:fillRect/>
          </a:stretch>
        </p:blipFill>
        <p:spPr>
          <a:xfrm>
            <a:off x="2609175" y="1058225"/>
            <a:ext cx="3925645" cy="3780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Comprehensive Set of Techniques for Preprocessing</a:t>
            </a:r>
            <a:endParaRPr/>
          </a:p>
        </p:txBody>
      </p:sp>
      <p:sp>
        <p:nvSpPr>
          <p:cNvPr id="68" name="Google Shape;68;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a total 6 types of techniques for preprocessing and they are listed below.</a:t>
            </a:r>
            <a:endParaRPr/>
          </a:p>
          <a:p>
            <a:pPr indent="0" lvl="0" marL="0" rtl="0" algn="l">
              <a:spcBef>
                <a:spcPts val="1200"/>
              </a:spcBef>
              <a:spcAft>
                <a:spcPts val="0"/>
              </a:spcAft>
              <a:buNone/>
            </a:pPr>
            <a:r>
              <a:rPr lang="en"/>
              <a:t>● Data Cleaning</a:t>
            </a:r>
            <a:endParaRPr/>
          </a:p>
          <a:p>
            <a:pPr indent="0" lvl="0" marL="0" rtl="0" algn="l">
              <a:spcBef>
                <a:spcPts val="1200"/>
              </a:spcBef>
              <a:spcAft>
                <a:spcPts val="0"/>
              </a:spcAft>
              <a:buNone/>
            </a:pPr>
            <a:r>
              <a:rPr lang="en"/>
              <a:t>● Dimensionality Reduction</a:t>
            </a:r>
            <a:endParaRPr/>
          </a:p>
          <a:p>
            <a:pPr indent="0" lvl="0" marL="0" rtl="0" algn="l">
              <a:spcBef>
                <a:spcPts val="1200"/>
              </a:spcBef>
              <a:spcAft>
                <a:spcPts val="0"/>
              </a:spcAft>
              <a:buNone/>
            </a:pPr>
            <a:r>
              <a:rPr lang="en"/>
              <a:t>● Feature Engineering</a:t>
            </a:r>
            <a:endParaRPr/>
          </a:p>
          <a:p>
            <a:pPr indent="0" lvl="0" marL="0" rtl="0" algn="l">
              <a:spcBef>
                <a:spcPts val="1200"/>
              </a:spcBef>
              <a:spcAft>
                <a:spcPts val="0"/>
              </a:spcAft>
              <a:buNone/>
            </a:pPr>
            <a:r>
              <a:rPr lang="en"/>
              <a:t>● Sampling Data</a:t>
            </a:r>
            <a:endParaRPr/>
          </a:p>
          <a:p>
            <a:pPr indent="0" lvl="0" marL="0" rtl="0" algn="l">
              <a:spcBef>
                <a:spcPts val="1200"/>
              </a:spcBef>
              <a:spcAft>
                <a:spcPts val="0"/>
              </a:spcAft>
              <a:buNone/>
            </a:pPr>
            <a:r>
              <a:rPr lang="en"/>
              <a:t>● Data Transformation</a:t>
            </a:r>
            <a:endParaRPr/>
          </a:p>
          <a:p>
            <a:pPr indent="0" lvl="0" marL="0" rtl="0" algn="l">
              <a:spcBef>
                <a:spcPts val="1200"/>
              </a:spcBef>
              <a:spcAft>
                <a:spcPts val="1200"/>
              </a:spcAft>
              <a:buNone/>
            </a:pPr>
            <a:r>
              <a:rPr lang="en"/>
              <a:t>● Imbalanced Data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Principal Component Analysis</a:t>
            </a:r>
            <a:endParaRPr/>
          </a:p>
        </p:txBody>
      </p:sp>
      <p:sp>
        <p:nvSpPr>
          <p:cNvPr id="178" name="Google Shape;178;p3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Principal Component Analysis is basically a statistical procedure to convert a set of observations of possibly correlated variables into a set of values of linearly uncorrelated variables.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Each of the principal components is chosen in such a way that it would describe most of them still available variance and all these principal components are orthogonal to each other. In all principal components, first principal component has a maximum variance.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Human insights on preprocessed data</a:t>
            </a:r>
            <a:endParaRPr/>
          </a:p>
        </p:txBody>
      </p:sp>
      <p:sp>
        <p:nvSpPr>
          <p:cNvPr id="184" name="Google Shape;184;p3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 can be used for Energy Prediction of Household Appliances.</a:t>
            </a:r>
            <a:endParaRPr/>
          </a:p>
          <a:p>
            <a:pPr indent="0" lvl="0" marL="0" rtl="0" algn="l">
              <a:spcBef>
                <a:spcPts val="1200"/>
              </a:spcBef>
              <a:spcAft>
                <a:spcPts val="0"/>
              </a:spcAft>
              <a:buNone/>
            </a:pPr>
            <a:r>
              <a:rPr lang="en"/>
              <a:t>●The data was pre-processed keeping in mind that the result data can be directly given to the model for prediction.</a:t>
            </a:r>
            <a:endParaRPr/>
          </a:p>
          <a:p>
            <a:pPr indent="0" lvl="0" marL="0" rtl="0" algn="l">
              <a:spcBef>
                <a:spcPts val="1200"/>
              </a:spcBef>
              <a:spcAft>
                <a:spcPts val="0"/>
              </a:spcAft>
              <a:buNone/>
            </a:pPr>
            <a:r>
              <a:rPr lang="en"/>
              <a:t>●As such the correlation was determined with heat-maps and made sure that the data will not negatively affect the predictions that are going to be done my the Neural Network model.</a:t>
            </a:r>
            <a:endParaRPr/>
          </a:p>
          <a:p>
            <a:pPr indent="0" lvl="0" marL="0" rtl="0" algn="l">
              <a:spcBef>
                <a:spcPts val="1200"/>
              </a:spcBef>
              <a:spcAft>
                <a:spcPts val="1200"/>
              </a:spcAft>
              <a:buNone/>
            </a:pPr>
            <a:r>
              <a:rPr lang="en"/>
              <a:t>●Min Max scaling was also done so as to decrease the prediction deviation.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for Data Preprocessing</a:t>
            </a:r>
            <a:endParaRPr/>
          </a:p>
        </p:txBody>
      </p:sp>
      <p:sp>
        <p:nvSpPr>
          <p:cNvPr id="74" name="Google Shape;74;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The data which we used in our project has numerical values so before training and testing we done some preprocessing on it.</a:t>
            </a:r>
            <a:endParaRPr/>
          </a:p>
          <a:p>
            <a:pPr indent="0" lvl="0" marL="0" rtl="0" algn="l">
              <a:spcBef>
                <a:spcPts val="1200"/>
              </a:spcBef>
              <a:spcAft>
                <a:spcPts val="0"/>
              </a:spcAft>
              <a:buClr>
                <a:schemeClr val="dk1"/>
              </a:buClr>
              <a:buSzPts val="1100"/>
              <a:buFont typeface="Arial"/>
              <a:buNone/>
            </a:pPr>
            <a:r>
              <a:rPr lang="en"/>
              <a:t>● Check for null values</a:t>
            </a:r>
            <a:endParaRPr/>
          </a:p>
          <a:p>
            <a:pPr indent="0" lvl="0" marL="0" rtl="0" algn="l">
              <a:spcBef>
                <a:spcPts val="1200"/>
              </a:spcBef>
              <a:spcAft>
                <a:spcPts val="0"/>
              </a:spcAft>
              <a:buClr>
                <a:schemeClr val="dk1"/>
              </a:buClr>
              <a:buSzPts val="1100"/>
              <a:buFont typeface="Arial"/>
              <a:buNone/>
            </a:pPr>
            <a:r>
              <a:rPr lang="en"/>
              <a:t>● Check for data type</a:t>
            </a:r>
            <a:endParaRPr/>
          </a:p>
          <a:p>
            <a:pPr indent="0" lvl="0" marL="0" rtl="0" algn="l">
              <a:spcBef>
                <a:spcPts val="1200"/>
              </a:spcBef>
              <a:spcAft>
                <a:spcPts val="0"/>
              </a:spcAft>
              <a:buClr>
                <a:schemeClr val="dk1"/>
              </a:buClr>
              <a:buSzPts val="1100"/>
              <a:buFont typeface="Arial"/>
              <a:buNone/>
            </a:pPr>
            <a:r>
              <a:rPr lang="en"/>
              <a:t>● Analysing Data with Line and pair plots</a:t>
            </a:r>
            <a:endParaRPr/>
          </a:p>
          <a:p>
            <a:pPr indent="0" lvl="0" marL="0" rtl="0" algn="l">
              <a:spcBef>
                <a:spcPts val="1200"/>
              </a:spcBef>
              <a:spcAft>
                <a:spcPts val="0"/>
              </a:spcAft>
              <a:buClr>
                <a:schemeClr val="dk1"/>
              </a:buClr>
              <a:buSzPts val="1100"/>
              <a:buFont typeface="Arial"/>
              <a:buNone/>
            </a:pPr>
            <a:r>
              <a:rPr lang="en"/>
              <a:t>● Creating heat map to check the correlation</a:t>
            </a:r>
            <a:endParaRPr/>
          </a:p>
          <a:p>
            <a:pPr indent="0" lvl="0" marL="0" rtl="0" algn="l">
              <a:spcBef>
                <a:spcPts val="1200"/>
              </a:spcBef>
              <a:spcAft>
                <a:spcPts val="0"/>
              </a:spcAft>
              <a:buClr>
                <a:schemeClr val="dk1"/>
              </a:buClr>
              <a:buSzPts val="1100"/>
              <a:buFont typeface="Arial"/>
              <a:buNone/>
            </a:pPr>
            <a:r>
              <a:rPr lang="en"/>
              <a:t>● Dropping Lights and Data because of low correlation</a:t>
            </a:r>
            <a:endParaRPr/>
          </a:p>
          <a:p>
            <a:pPr indent="0" lvl="0" marL="0" rtl="0" algn="l">
              <a:spcBef>
                <a:spcPts val="1200"/>
              </a:spcBef>
              <a:spcAft>
                <a:spcPts val="1200"/>
              </a:spcAft>
              <a:buNone/>
            </a:pPr>
            <a:r>
              <a:rPr lang="en"/>
              <a:t>● Checking for duplicates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for Data Preprocessing (Contd.)</a:t>
            </a:r>
            <a:endParaRPr/>
          </a:p>
        </p:txBody>
      </p:sp>
      <p:sp>
        <p:nvSpPr>
          <p:cNvPr id="80" name="Google Shape;80;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Box plot to check for outliers</a:t>
            </a:r>
            <a:endParaRPr/>
          </a:p>
          <a:p>
            <a:pPr indent="0" lvl="0" marL="0" rtl="0" algn="l">
              <a:spcBef>
                <a:spcPts val="1200"/>
              </a:spcBef>
              <a:spcAft>
                <a:spcPts val="0"/>
              </a:spcAft>
              <a:buNone/>
            </a:pPr>
            <a:r>
              <a:rPr lang="en"/>
              <a:t>● Calculate Z-Score</a:t>
            </a:r>
            <a:endParaRPr/>
          </a:p>
          <a:p>
            <a:pPr indent="0" lvl="0" marL="0" rtl="0" algn="l">
              <a:spcBef>
                <a:spcPts val="1200"/>
              </a:spcBef>
              <a:spcAft>
                <a:spcPts val="0"/>
              </a:spcAft>
              <a:buNone/>
            </a:pPr>
            <a:r>
              <a:rPr lang="en"/>
              <a:t>● Removed rows where z-score is &gt;3 and &lt;-3</a:t>
            </a:r>
            <a:endParaRPr/>
          </a:p>
          <a:p>
            <a:pPr indent="0" lvl="0" marL="0" rtl="0" algn="l">
              <a:spcBef>
                <a:spcPts val="1200"/>
              </a:spcBef>
              <a:spcAft>
                <a:spcPts val="0"/>
              </a:spcAft>
              <a:buNone/>
            </a:pPr>
            <a:r>
              <a:rPr lang="en"/>
              <a:t>● Sorting the data frame</a:t>
            </a:r>
            <a:endParaRPr/>
          </a:p>
          <a:p>
            <a:pPr indent="0" lvl="0" marL="0" rtl="0" algn="l">
              <a:spcBef>
                <a:spcPts val="1200"/>
              </a:spcBef>
              <a:spcAft>
                <a:spcPts val="0"/>
              </a:spcAft>
              <a:buNone/>
            </a:pPr>
            <a:r>
              <a:rPr lang="en"/>
              <a:t>● Splitting into input and output feature</a:t>
            </a:r>
            <a:endParaRPr/>
          </a:p>
          <a:p>
            <a:pPr indent="0" lvl="0" marL="0" rtl="0" algn="l">
              <a:spcBef>
                <a:spcPts val="1200"/>
              </a:spcBef>
              <a:spcAft>
                <a:spcPts val="1200"/>
              </a:spcAft>
              <a:buNone/>
            </a:pPr>
            <a:r>
              <a:rPr lang="en"/>
              <a:t>● Performing min-max scaling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 for outliers</a:t>
            </a:r>
            <a:endParaRPr/>
          </a:p>
        </p:txBody>
      </p:sp>
      <p:sp>
        <p:nvSpPr>
          <p:cNvPr id="86" name="Google Shape;86;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An Outlier is a data-item/object that deviates significantly from the rest of the (so-called normal)objects.</a:t>
            </a:r>
            <a:endParaRPr/>
          </a:p>
          <a:p>
            <a:pPr indent="0" lvl="0" marL="0" rtl="0" algn="l">
              <a:spcBef>
                <a:spcPts val="1200"/>
              </a:spcBef>
              <a:spcAft>
                <a:spcPts val="0"/>
              </a:spcAft>
              <a:buClr>
                <a:schemeClr val="dk1"/>
              </a:buClr>
              <a:buSzPts val="1100"/>
              <a:buFont typeface="Arial"/>
              <a:buNone/>
            </a:pPr>
            <a:r>
              <a:rPr lang="en"/>
              <a:t>They can be caused by measurement or execution errors. The analysis for outlier detection is referred toas outlier mining. There are many ways to detect the outliers, and the removal process is the data frame same as removing a data item from the panda’s data frame.</a:t>
            </a:r>
            <a:endParaRPr/>
          </a:p>
          <a:p>
            <a:pPr indent="0" lvl="0" marL="0" rtl="0" algn="l">
              <a:spcBef>
                <a:spcPts val="1200"/>
              </a:spcBef>
              <a:spcAft>
                <a:spcPts val="1200"/>
              </a:spcAft>
              <a:buNone/>
            </a:pPr>
            <a:r>
              <a:rPr lang="en"/>
              <a:t>Outliers can be detected using visualization, implementing mathematical formulas on the dataset, or using the statistical approach.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 for outliers (Contd.)</a:t>
            </a:r>
            <a:endParaRPr/>
          </a:p>
        </p:txBody>
      </p:sp>
      <p:pic>
        <p:nvPicPr>
          <p:cNvPr id="92" name="Google Shape;92;p18"/>
          <p:cNvPicPr preferRelativeResize="0"/>
          <p:nvPr/>
        </p:nvPicPr>
        <p:blipFill>
          <a:blip r:embed="rId3">
            <a:alphaModFix/>
          </a:blip>
          <a:stretch>
            <a:fillRect/>
          </a:stretch>
        </p:blipFill>
        <p:spPr>
          <a:xfrm>
            <a:off x="311700" y="1527791"/>
            <a:ext cx="8520598" cy="268481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HeatMap</a:t>
            </a:r>
            <a:endParaRPr/>
          </a:p>
        </p:txBody>
      </p:sp>
      <p:sp>
        <p:nvSpPr>
          <p:cNvPr id="98" name="Google Shape;98;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Heatmaps visualize the data in 2-D colored maps making use of color variations like hue, saturation, or luminance. Heatmaps describe relationships between variables in form of colors instead of numbers.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We can create a basic heatmap using the sns.heatmap() function:</a:t>
            </a:r>
            <a:endParaRPr/>
          </a:p>
          <a:p>
            <a:pPr indent="0" lvl="0" marL="0" rtl="0" algn="l">
              <a:spcBef>
                <a:spcPts val="1200"/>
              </a:spcBef>
              <a:spcAft>
                <a:spcPts val="0"/>
              </a:spcAft>
              <a:buClr>
                <a:schemeClr val="dk1"/>
              </a:buClr>
              <a:buSzPts val="1100"/>
              <a:buFont typeface="Arial"/>
              <a:buNone/>
            </a:pPr>
            <a:r>
              <a:rPr lang="en"/>
              <a:t>sns.heatmap(df)</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HeatMap (Contd.)</a:t>
            </a:r>
            <a:endParaRPr/>
          </a:p>
        </p:txBody>
      </p:sp>
      <p:pic>
        <p:nvPicPr>
          <p:cNvPr id="104" name="Google Shape;104;p20"/>
          <p:cNvPicPr preferRelativeResize="0"/>
          <p:nvPr/>
        </p:nvPicPr>
        <p:blipFill>
          <a:blip r:embed="rId3">
            <a:alphaModFix/>
          </a:blip>
          <a:stretch>
            <a:fillRect/>
          </a:stretch>
        </p:blipFill>
        <p:spPr>
          <a:xfrm>
            <a:off x="1967338" y="1058225"/>
            <a:ext cx="5209317" cy="37804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 Standardizing</a:t>
            </a:r>
            <a:endParaRPr/>
          </a:p>
        </p:txBody>
      </p:sp>
      <p:sp>
        <p:nvSpPr>
          <p:cNvPr id="110" name="Google Shape;110;p2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To standardize the data , Z-Score is a very popular method in pandas that is used to standardize the data. Z-Score will tell us how many standard deviations away a value is from the mean. When we standardize the data the data will be changed into a specific form where the graph of its frequency will form a bell curve.</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