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328850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328850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2328850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2328850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2328850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2328850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2328850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2328850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23288503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23288503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2328850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2328850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23288503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23288503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1975ffd7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1975ffd7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23288503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23288503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1975ffd7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1975ffd7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2328850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2328850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2328850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2328850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2328850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2328850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2328850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2328850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2328850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2328850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328850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328850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178950" y="618325"/>
            <a:ext cx="6452400" cy="5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111"/>
              <a:t>CSC 177- Data Analytics and Mining</a:t>
            </a:r>
            <a:endParaRPr sz="3111"/>
          </a:p>
        </p:txBody>
      </p:sp>
      <p:sp>
        <p:nvSpPr>
          <p:cNvPr id="60" name="Google Shape;60;p13"/>
          <p:cNvSpPr txBox="1"/>
          <p:nvPr>
            <p:ph idx="1" type="subTitle"/>
          </p:nvPr>
        </p:nvSpPr>
        <p:spPr>
          <a:xfrm>
            <a:off x="1372975" y="3078350"/>
            <a:ext cx="5938200" cy="1549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 Team Challengers (23):</a:t>
            </a:r>
            <a:endParaRPr/>
          </a:p>
          <a:p>
            <a:pPr indent="0" lvl="0" marL="0" rtl="0" algn="l">
              <a:spcBef>
                <a:spcPts val="0"/>
              </a:spcBef>
              <a:spcAft>
                <a:spcPts val="0"/>
              </a:spcAft>
              <a:buNone/>
            </a:pPr>
            <a:r>
              <a:rPr lang="en"/>
              <a:t>  1. Srujay Reddy Vangoor</a:t>
            </a:r>
            <a:endParaRPr/>
          </a:p>
          <a:p>
            <a:pPr indent="0" lvl="0" marL="0" rtl="0" algn="l">
              <a:spcBef>
                <a:spcPts val="0"/>
              </a:spcBef>
              <a:spcAft>
                <a:spcPts val="0"/>
              </a:spcAft>
              <a:buNone/>
            </a:pPr>
            <a:r>
              <a:rPr lang="en"/>
              <a:t>  2. Vaibhav Jain</a:t>
            </a:r>
            <a:endParaRPr/>
          </a:p>
          <a:p>
            <a:pPr indent="0" lvl="0" marL="0" rtl="0" algn="l">
              <a:spcBef>
                <a:spcPts val="0"/>
              </a:spcBef>
              <a:spcAft>
                <a:spcPts val="0"/>
              </a:spcAft>
              <a:buNone/>
            </a:pPr>
            <a:r>
              <a:rPr lang="en"/>
              <a:t>  3. Bashar Allwza</a:t>
            </a:r>
            <a:endParaRPr/>
          </a:p>
          <a:p>
            <a:pPr indent="0" lvl="0" marL="0" rtl="0" algn="l">
              <a:spcBef>
                <a:spcPts val="0"/>
              </a:spcBef>
              <a:spcAft>
                <a:spcPts val="0"/>
              </a:spcAft>
              <a:buNone/>
            </a:pPr>
            <a:r>
              <a:rPr lang="en"/>
              <a:t>  4. Varun Bailapudi</a:t>
            </a:r>
            <a:endParaRPr/>
          </a:p>
          <a:p>
            <a:pPr indent="0" lvl="0" marL="0" rtl="0" algn="l">
              <a:spcBef>
                <a:spcPts val="0"/>
              </a:spcBef>
              <a:spcAft>
                <a:spcPts val="0"/>
              </a:spcAft>
              <a:buNone/>
            </a:pPr>
            <a:r>
              <a:rPr lang="en"/>
              <a:t>  5. Uddayankith Chodagam</a:t>
            </a:r>
            <a:endParaRPr/>
          </a:p>
        </p:txBody>
      </p:sp>
      <p:sp>
        <p:nvSpPr>
          <p:cNvPr id="61" name="Google Shape;61;p13"/>
          <p:cNvSpPr txBox="1"/>
          <p:nvPr>
            <p:ph type="ctrTitle"/>
          </p:nvPr>
        </p:nvSpPr>
        <p:spPr>
          <a:xfrm>
            <a:off x="512700" y="1853525"/>
            <a:ext cx="8118600" cy="1224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t>Project 2: Linear Regression Project &amp; Classification Tree Homework </a:t>
            </a:r>
            <a:endParaRPr sz="3600"/>
          </a:p>
        </p:txBody>
      </p:sp>
      <p:pic>
        <p:nvPicPr>
          <p:cNvPr descr="Logo, company name&#10;&#10;Description automatically generated" id="62" name="Google Shape;62;p13"/>
          <p:cNvPicPr preferRelativeResize="0"/>
          <p:nvPr/>
        </p:nvPicPr>
        <p:blipFill>
          <a:blip r:embed="rId3">
            <a:alphaModFix/>
          </a:blip>
          <a:stretch>
            <a:fillRect/>
          </a:stretch>
        </p:blipFill>
        <p:spPr>
          <a:xfrm>
            <a:off x="547025" y="49449"/>
            <a:ext cx="1666250" cy="1612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15" name="Google Shape;115;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We find that there is a strong relationship between the temperature and humidity. Based on my findings, As the temperature increases, the humidity of will decrease. Theoretically, this makes sense because as the temperature rises, the amount of moisture in the air will decrease due to evaporation. This is an inverse relationship.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Classification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Tree</a:t>
            </a:r>
            <a:endParaRPr/>
          </a:p>
        </p:txBody>
      </p:sp>
      <p:sp>
        <p:nvSpPr>
          <p:cNvPr id="126" name="Google Shape;126;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classification tree is a flowchart-like tree structure where an internal node represents a feature(or attribute), the branch represents a decision rule, and each leaf node represents the outcome.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topmost node in a decision tree is known as the root node. It learns to partition on the basis of the attribute value. It partitions the tree in a recursive manner called recursive partitioning. This flowchart-like structure helps you in decision-making. It's visualization like a flowchart diagram which easily mimics the human level thinking. That is why decision trees are easy to understand and interpret.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of a Decision Tree</a:t>
            </a:r>
            <a:endParaRPr/>
          </a:p>
        </p:txBody>
      </p:sp>
      <p:sp>
        <p:nvSpPr>
          <p:cNvPr id="132" name="Google Shape;132;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basic idea behind any decision tree algorithm is as follows:</a:t>
            </a:r>
            <a:endParaRPr/>
          </a:p>
          <a:p>
            <a:pPr indent="457200" lvl="0" marL="0" rtl="0" algn="l">
              <a:spcBef>
                <a:spcPts val="1200"/>
              </a:spcBef>
              <a:spcAft>
                <a:spcPts val="0"/>
              </a:spcAft>
              <a:buNone/>
            </a:pPr>
            <a:r>
              <a:rPr lang="en"/>
              <a:t>1. Select the best attribute using Attribute Selection Measures (ASM) to split the records.</a:t>
            </a:r>
            <a:endParaRPr/>
          </a:p>
          <a:p>
            <a:pPr indent="457200" lvl="0" marL="0" rtl="0" algn="l">
              <a:spcBef>
                <a:spcPts val="1200"/>
              </a:spcBef>
              <a:spcAft>
                <a:spcPts val="0"/>
              </a:spcAft>
              <a:buNone/>
            </a:pPr>
            <a:r>
              <a:rPr lang="en"/>
              <a:t>2. Make that attribute a decision node and breaks the dataset into smaller subsets.</a:t>
            </a:r>
            <a:endParaRPr/>
          </a:p>
          <a:p>
            <a:pPr indent="457200" lvl="0" marL="0" rtl="0" algn="l">
              <a:spcBef>
                <a:spcPts val="1200"/>
              </a:spcBef>
              <a:spcAft>
                <a:spcPts val="0"/>
              </a:spcAft>
              <a:buNone/>
            </a:pPr>
            <a:r>
              <a:rPr lang="en"/>
              <a:t>3. Start tree building by repeating this process recursively for each child until one of the conditions will match:</a:t>
            </a:r>
            <a:endParaRPr/>
          </a:p>
          <a:p>
            <a:pPr indent="457200" lvl="0" marL="457200" rtl="0" algn="l">
              <a:spcBef>
                <a:spcPts val="1200"/>
              </a:spcBef>
              <a:spcAft>
                <a:spcPts val="0"/>
              </a:spcAft>
              <a:buNone/>
            </a:pPr>
            <a:r>
              <a:rPr lang="en"/>
              <a:t>● All the tuples belong to the same attribute value.</a:t>
            </a:r>
            <a:endParaRPr/>
          </a:p>
          <a:p>
            <a:pPr indent="457200" lvl="0" marL="457200" rtl="0" algn="l">
              <a:spcBef>
                <a:spcPts val="1200"/>
              </a:spcBef>
              <a:spcAft>
                <a:spcPts val="0"/>
              </a:spcAft>
              <a:buNone/>
            </a:pPr>
            <a:r>
              <a:rPr lang="en"/>
              <a:t>● There are no more remaining attributes.</a:t>
            </a:r>
            <a:endParaRPr/>
          </a:p>
          <a:p>
            <a:pPr indent="457200" lvl="0" marL="457200" rtl="0" algn="l">
              <a:spcBef>
                <a:spcPts val="1200"/>
              </a:spcBef>
              <a:spcAft>
                <a:spcPts val="1200"/>
              </a:spcAft>
              <a:buNone/>
            </a:pPr>
            <a:r>
              <a:rPr lang="en"/>
              <a:t>● There are no more instances.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 Selection Measures</a:t>
            </a:r>
            <a:endParaRPr/>
          </a:p>
        </p:txBody>
      </p:sp>
      <p:sp>
        <p:nvSpPr>
          <p:cNvPr id="138" name="Google Shape;138;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Attribute selection measure is a heuristic for selecting the splitting criterion that partitions data in the best possible manner. It is also known as splitting rules because it helps us to determine breakpoints for tuples on a given node. ASM provides a rank to each feature (or attribute) by explaining the given dataset. The best score attribute will be selected as a splitting attribute (Source). In the case of a continuous-valued attribute, split points for branches also need to define. The most popular selection measures are Information Gain, Gain Ratio, and Gini Index.</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Gain</a:t>
            </a:r>
            <a:endParaRPr/>
          </a:p>
        </p:txBody>
      </p:sp>
      <p:sp>
        <p:nvSpPr>
          <p:cNvPr id="144" name="Google Shape;144;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Claude Shannon invented the concept of entropy, which measures the impurity of the input set. In physics and mathematics, entropy is referred to as the randomness or the impurity in a system. In information theory, it refers to the impurity in a group of examples. Information gain is the decrease in entropy. Information gain computes the difference between entropy before the split and average entropy after the split of the dataset based on given attribute values. ID3 (Iterative Dichotomiser) decision tree algorithm uses information gain.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Where Pi is the probability that an arbitrary tuple in D belongs to class Ci.</a:t>
            </a:r>
            <a:endParaRPr/>
          </a:p>
        </p:txBody>
      </p:sp>
      <p:pic>
        <p:nvPicPr>
          <p:cNvPr id="145" name="Google Shape;145;p27"/>
          <p:cNvPicPr preferRelativeResize="0"/>
          <p:nvPr/>
        </p:nvPicPr>
        <p:blipFill>
          <a:blip r:embed="rId3">
            <a:alphaModFix/>
          </a:blip>
          <a:stretch>
            <a:fillRect/>
          </a:stretch>
        </p:blipFill>
        <p:spPr>
          <a:xfrm>
            <a:off x="1919288" y="3112138"/>
            <a:ext cx="5305425" cy="962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Gain Ratio</a:t>
            </a:r>
            <a:endParaRPr/>
          </a:p>
        </p:txBody>
      </p:sp>
      <p:sp>
        <p:nvSpPr>
          <p:cNvPr id="151" name="Google Shape;151;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Information gain is biased for the attribute with many outcomes. It means it prefers the attribute with a large number of distinct values. For instance, consider an attribute with a unique identifier, such as customer_ID, that has zero info(D) because of pure partition. This maximizes the information gain and creates useless partitioning.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Linear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Linear regression is a type of statistical analysis used to predict the relationship between two variables. It assumes a linear relationship between the independent variable and the dependent variable, and aims to find the best-fitting line that describes the relationship.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(Contd.)</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To predict the relationship between two variables, we’ll use a simple linear regression model. In a simple linear regression model, we’ll predict the outcome of a variable known as the dependent variable using only one independent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linear regression model</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build a linear regression model in python, we’ll follow five steps:</a:t>
            </a:r>
            <a:endParaRPr/>
          </a:p>
          <a:p>
            <a:pPr indent="0" lvl="0" marL="0" rtl="0" algn="l">
              <a:spcBef>
                <a:spcPts val="1200"/>
              </a:spcBef>
              <a:spcAft>
                <a:spcPts val="0"/>
              </a:spcAft>
              <a:buNone/>
            </a:pPr>
            <a:r>
              <a:rPr lang="en"/>
              <a:t>● Reading and understanding the data</a:t>
            </a:r>
            <a:endParaRPr/>
          </a:p>
          <a:p>
            <a:pPr indent="0" lvl="0" marL="0" rtl="0" algn="l">
              <a:spcBef>
                <a:spcPts val="1200"/>
              </a:spcBef>
              <a:spcAft>
                <a:spcPts val="0"/>
              </a:spcAft>
              <a:buNone/>
            </a:pPr>
            <a:r>
              <a:rPr lang="en"/>
              <a:t>● Visualizing the data</a:t>
            </a:r>
            <a:endParaRPr/>
          </a:p>
          <a:p>
            <a:pPr indent="0" lvl="0" marL="0" rtl="0" algn="l">
              <a:spcBef>
                <a:spcPts val="1200"/>
              </a:spcBef>
              <a:spcAft>
                <a:spcPts val="0"/>
              </a:spcAft>
              <a:buNone/>
            </a:pPr>
            <a:r>
              <a:rPr lang="en"/>
              <a:t>● Performing simple linear regression</a:t>
            </a:r>
            <a:endParaRPr/>
          </a:p>
          <a:p>
            <a:pPr indent="0" lvl="0" marL="0" rtl="0" algn="l">
              <a:spcBef>
                <a:spcPts val="1200"/>
              </a:spcBef>
              <a:spcAft>
                <a:spcPts val="0"/>
              </a:spcAft>
              <a:buNone/>
            </a:pPr>
            <a:r>
              <a:rPr lang="en"/>
              <a:t>● Residual analysis</a:t>
            </a:r>
            <a:endParaRPr/>
          </a:p>
          <a:p>
            <a:pPr indent="0" lvl="0" marL="0" rtl="0" algn="l">
              <a:spcBef>
                <a:spcPts val="1200"/>
              </a:spcBef>
              <a:spcAft>
                <a:spcPts val="1200"/>
              </a:spcAft>
              <a:buNone/>
            </a:pPr>
            <a:r>
              <a:rPr lang="en"/>
              <a:t>● Predictions on the test set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 (Contd.)</a:t>
            </a:r>
            <a:endParaRPr/>
          </a:p>
        </p:txBody>
      </p:sp>
      <p:pic>
        <p:nvPicPr>
          <p:cNvPr id="91" name="Google Shape;91;p18"/>
          <p:cNvPicPr preferRelativeResize="0"/>
          <p:nvPr/>
        </p:nvPicPr>
        <p:blipFill>
          <a:blip r:embed="rId3">
            <a:alphaModFix/>
          </a:blip>
          <a:stretch>
            <a:fillRect/>
          </a:stretch>
        </p:blipFill>
        <p:spPr>
          <a:xfrm>
            <a:off x="2097075" y="1058225"/>
            <a:ext cx="4949859" cy="378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Linear Regression</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Multiple Linear Regression is a statistical method used to study the linear relationship between a dependent variable and multiple independent variables. Categorical variables can be handled in multiple linear regression using one-hot encoding or label encoding. The steps to perform multiple linear Regression are almost similar to that of simple linear Regression. The Difference Lies in the evaluation. We can use it to find out which factor has the highest impact on the predicted output and how different variables relate to each other.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Multiple Linear Regression Model</a:t>
            </a:r>
            <a:endParaRPr/>
          </a:p>
        </p:txBody>
      </p:sp>
      <p:sp>
        <p:nvSpPr>
          <p:cNvPr id="103" name="Google Shape;103;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 1: Data Pre Processing</a:t>
            </a:r>
            <a:endParaRPr/>
          </a:p>
          <a:p>
            <a:pPr indent="457200" lvl="0" marL="0" rtl="0" algn="l">
              <a:spcBef>
                <a:spcPts val="1200"/>
              </a:spcBef>
              <a:spcAft>
                <a:spcPts val="0"/>
              </a:spcAft>
              <a:buNone/>
            </a:pPr>
            <a:r>
              <a:rPr lang="en"/>
              <a:t>1. Importing The Libraries.</a:t>
            </a:r>
            <a:endParaRPr/>
          </a:p>
          <a:p>
            <a:pPr indent="457200" lvl="0" marL="0" rtl="0" algn="l">
              <a:spcBef>
                <a:spcPts val="1200"/>
              </a:spcBef>
              <a:spcAft>
                <a:spcPts val="0"/>
              </a:spcAft>
              <a:buNone/>
            </a:pPr>
            <a:r>
              <a:rPr lang="en"/>
              <a:t>2. Importing the Data Set.</a:t>
            </a:r>
            <a:endParaRPr/>
          </a:p>
          <a:p>
            <a:pPr indent="457200" lvl="0" marL="0" rtl="0" algn="l">
              <a:spcBef>
                <a:spcPts val="1200"/>
              </a:spcBef>
              <a:spcAft>
                <a:spcPts val="0"/>
              </a:spcAft>
              <a:buNone/>
            </a:pPr>
            <a:r>
              <a:rPr lang="en"/>
              <a:t>3. Encoding the Categorical Data.</a:t>
            </a:r>
            <a:endParaRPr/>
          </a:p>
          <a:p>
            <a:pPr indent="457200" lvl="0" marL="0" rtl="0" algn="l">
              <a:spcBef>
                <a:spcPts val="1200"/>
              </a:spcBef>
              <a:spcAft>
                <a:spcPts val="0"/>
              </a:spcAft>
              <a:buNone/>
            </a:pPr>
            <a:r>
              <a:rPr lang="en"/>
              <a:t>4. Avoiding the Dummy Variable Trap.</a:t>
            </a:r>
            <a:endParaRPr/>
          </a:p>
          <a:p>
            <a:pPr indent="457200" lvl="0" marL="0" rtl="0" algn="l">
              <a:spcBef>
                <a:spcPts val="1200"/>
              </a:spcBef>
              <a:spcAft>
                <a:spcPts val="0"/>
              </a:spcAft>
              <a:buNone/>
            </a:pPr>
            <a:r>
              <a:rPr lang="en"/>
              <a:t>5. Splitting the Data set into Training Set and Test Set.</a:t>
            </a:r>
            <a:endParaRPr/>
          </a:p>
          <a:p>
            <a:pPr indent="0" lvl="0" marL="0" rtl="0" algn="l">
              <a:spcBef>
                <a:spcPts val="1200"/>
              </a:spcBef>
              <a:spcAft>
                <a:spcPts val="0"/>
              </a:spcAft>
              <a:buNone/>
            </a:pPr>
            <a:r>
              <a:rPr lang="en"/>
              <a:t>Step 2: Fitting Multiple Linear Regression to the Training set</a:t>
            </a:r>
            <a:endParaRPr/>
          </a:p>
          <a:p>
            <a:pPr indent="0" lvl="0" marL="0" rtl="0" algn="l">
              <a:spcBef>
                <a:spcPts val="1200"/>
              </a:spcBef>
              <a:spcAft>
                <a:spcPts val="1200"/>
              </a:spcAft>
              <a:buNone/>
            </a:pPr>
            <a:r>
              <a:rPr lang="en"/>
              <a:t>Step 3: Predict the Test set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Linear Regression (Contd.)</a:t>
            </a:r>
            <a:endParaRPr/>
          </a:p>
        </p:txBody>
      </p:sp>
      <p:pic>
        <p:nvPicPr>
          <p:cNvPr id="109" name="Google Shape;109;p21"/>
          <p:cNvPicPr preferRelativeResize="0"/>
          <p:nvPr/>
        </p:nvPicPr>
        <p:blipFill>
          <a:blip r:embed="rId3">
            <a:alphaModFix/>
          </a:blip>
          <a:stretch>
            <a:fillRect/>
          </a:stretch>
        </p:blipFill>
        <p:spPr>
          <a:xfrm>
            <a:off x="1967675" y="1058225"/>
            <a:ext cx="5208654" cy="378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