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2d2935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2d2935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22d29356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22d29356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22d29356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22d29356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22d29356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22d2935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22d2935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22d2935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22d2935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22d2935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22d29356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22d29356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22d29356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22d29356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22d29356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22d29356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22d29356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22d29356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22d29356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22d29356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22d29356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22d2935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22d2935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22d2935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22d29356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22d29356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22d2935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22d2935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22d29356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22d2935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1975ffd7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1975ffd7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22d293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22d2935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22d2935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22d2935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22d2935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22d2935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2d2935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2d2935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2d2935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2d2935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22d29356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22d29356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2d2935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2d2935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178950" y="618325"/>
            <a:ext cx="6452400" cy="5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11"/>
              <a:t>CSC 177- Data Analytics and Mining</a:t>
            </a:r>
            <a:endParaRPr sz="3111"/>
          </a:p>
        </p:txBody>
      </p:sp>
      <p:sp>
        <p:nvSpPr>
          <p:cNvPr id="60" name="Google Shape;60;p13"/>
          <p:cNvSpPr txBox="1"/>
          <p:nvPr>
            <p:ph idx="1" type="subTitle"/>
          </p:nvPr>
        </p:nvSpPr>
        <p:spPr>
          <a:xfrm>
            <a:off x="1372975" y="2637275"/>
            <a:ext cx="5938200" cy="199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Team Challengers (23):</a:t>
            </a:r>
            <a:endParaRPr/>
          </a:p>
          <a:p>
            <a:pPr indent="0" lvl="0" marL="0" rtl="0" algn="l">
              <a:spcBef>
                <a:spcPts val="0"/>
              </a:spcBef>
              <a:spcAft>
                <a:spcPts val="0"/>
              </a:spcAft>
              <a:buNone/>
            </a:pPr>
            <a:r>
              <a:rPr lang="en"/>
              <a:t>  1. Srujay Reddy Vangoor</a:t>
            </a:r>
            <a:endParaRPr/>
          </a:p>
          <a:p>
            <a:pPr indent="0" lvl="0" marL="0" rtl="0" algn="l">
              <a:spcBef>
                <a:spcPts val="0"/>
              </a:spcBef>
              <a:spcAft>
                <a:spcPts val="0"/>
              </a:spcAft>
              <a:buNone/>
            </a:pPr>
            <a:r>
              <a:rPr lang="en"/>
              <a:t>  2. Vaibhav Jain</a:t>
            </a:r>
            <a:endParaRPr/>
          </a:p>
          <a:p>
            <a:pPr indent="0" lvl="0" marL="0" rtl="0" algn="l">
              <a:spcBef>
                <a:spcPts val="0"/>
              </a:spcBef>
              <a:spcAft>
                <a:spcPts val="0"/>
              </a:spcAft>
              <a:buNone/>
            </a:pPr>
            <a:r>
              <a:rPr lang="en"/>
              <a:t>  3. Bashar Allwza</a:t>
            </a:r>
            <a:endParaRPr/>
          </a:p>
          <a:p>
            <a:pPr indent="0" lvl="0" marL="0" rtl="0" algn="l">
              <a:spcBef>
                <a:spcPts val="0"/>
              </a:spcBef>
              <a:spcAft>
                <a:spcPts val="0"/>
              </a:spcAft>
              <a:buNone/>
            </a:pPr>
            <a:r>
              <a:rPr lang="en"/>
              <a:t>  4. Varun Bailapudi</a:t>
            </a:r>
            <a:endParaRPr/>
          </a:p>
          <a:p>
            <a:pPr indent="0" lvl="0" marL="0" rtl="0" algn="l">
              <a:spcBef>
                <a:spcPts val="0"/>
              </a:spcBef>
              <a:spcAft>
                <a:spcPts val="0"/>
              </a:spcAft>
              <a:buNone/>
            </a:pPr>
            <a:r>
              <a:rPr lang="en"/>
              <a:t>  5. Uddayankith Chodagam</a:t>
            </a:r>
            <a:endParaRPr/>
          </a:p>
        </p:txBody>
      </p:sp>
      <p:sp>
        <p:nvSpPr>
          <p:cNvPr id="61" name="Google Shape;61;p13"/>
          <p:cNvSpPr txBox="1"/>
          <p:nvPr>
            <p:ph type="ctrTitle"/>
          </p:nvPr>
        </p:nvSpPr>
        <p:spPr>
          <a:xfrm>
            <a:off x="512700" y="1853525"/>
            <a:ext cx="8118600" cy="59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t>Project 3: Classification Project</a:t>
            </a:r>
            <a:endParaRPr sz="3600"/>
          </a:p>
        </p:txBody>
      </p:sp>
      <p:pic>
        <p:nvPicPr>
          <p:cNvPr descr="Logo, company name&#10;&#10;Description automatically generated" id="62" name="Google Shape;62;p13"/>
          <p:cNvPicPr preferRelativeResize="0"/>
          <p:nvPr/>
        </p:nvPicPr>
        <p:blipFill>
          <a:blip r:embed="rId3">
            <a:alphaModFix/>
          </a:blip>
          <a:stretch>
            <a:fillRect/>
          </a:stretch>
        </p:blipFill>
        <p:spPr>
          <a:xfrm>
            <a:off x="547025" y="49449"/>
            <a:ext cx="1666250" cy="161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15" name="Google Shape;115;p22"/>
          <p:cNvPicPr preferRelativeResize="0"/>
          <p:nvPr/>
        </p:nvPicPr>
        <p:blipFill>
          <a:blip r:embed="rId3">
            <a:alphaModFix/>
          </a:blip>
          <a:stretch>
            <a:fillRect/>
          </a:stretch>
        </p:blipFill>
        <p:spPr>
          <a:xfrm>
            <a:off x="1660675" y="1058225"/>
            <a:ext cx="5822662" cy="3780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Naive Bayes Classifier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26" name="Google Shape;12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Naive Bayes classifier is a probabilistic machine learning model that’s used for classification task. The crux of the classifier is based on the Bayes theorem.</a:t>
            </a:r>
            <a:endParaRPr/>
          </a:p>
          <a:p>
            <a:pPr indent="0" lvl="0" marL="0" rtl="0" algn="l">
              <a:spcBef>
                <a:spcPts val="1200"/>
              </a:spcBef>
              <a:spcAft>
                <a:spcPts val="0"/>
              </a:spcAft>
              <a:buClr>
                <a:schemeClr val="dk1"/>
              </a:buClr>
              <a:buSzPts val="1100"/>
              <a:buFont typeface="Arial"/>
              <a:buNone/>
            </a:pPr>
            <a:r>
              <a:rPr lang="en"/>
              <a:t>Bayes Theorem:</a:t>
            </a:r>
            <a:endParaRPr/>
          </a:p>
          <a:p>
            <a:pPr indent="0" lvl="0" marL="0" rtl="0" algn="l">
              <a:spcBef>
                <a:spcPts val="120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843063" y="2571752"/>
            <a:ext cx="7457874" cy="131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 (Contd.)</a:t>
            </a:r>
            <a:endParaRPr/>
          </a:p>
        </p:txBody>
      </p:sp>
      <p:sp>
        <p:nvSpPr>
          <p:cNvPr id="133" name="Google Shape;13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lang="en"/>
              <a:t>Using Bayes theorem, we can find the probability of A happening, given that B has occurred. Here, B is the evidence and A is the hypothesis. The assumption made here is that the predictors/features are independent. That is presence of one particular feature does not affect the other. Hence it is called naive.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Naive Bayes</a:t>
            </a:r>
            <a:endParaRPr/>
          </a:p>
        </p:txBody>
      </p:sp>
      <p:sp>
        <p:nvSpPr>
          <p:cNvPr id="139" name="Google Shape;139;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 working with continuous data, an assumption often taken is that the continuous values associated with each class are distributed according to a normal (or Gaussian) distribution. The likelihood of the features is assumed to be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1994175" y="2571752"/>
            <a:ext cx="5155649" cy="165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46" name="Google Shape;146;p27"/>
          <p:cNvPicPr preferRelativeResize="0"/>
          <p:nvPr/>
        </p:nvPicPr>
        <p:blipFill>
          <a:blip r:embed="rId3">
            <a:alphaModFix/>
          </a:blip>
          <a:stretch>
            <a:fillRect/>
          </a:stretch>
        </p:blipFill>
        <p:spPr>
          <a:xfrm>
            <a:off x="1240288" y="1058225"/>
            <a:ext cx="6663427" cy="378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Support Vector Machine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a:t>
            </a:r>
            <a:endParaRPr/>
          </a:p>
        </p:txBody>
      </p:sp>
      <p:sp>
        <p:nvSpPr>
          <p:cNvPr id="157" name="Google Shape;157;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Support Vector Machine(SVM) is a supervised machine learning algorithm used for both classification and regression.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objective of the SVM algorithm is to find a hyperplane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63" name="Google Shape;163;p30"/>
          <p:cNvPicPr preferRelativeResize="0"/>
          <p:nvPr/>
        </p:nvPicPr>
        <p:blipFill>
          <a:blip r:embed="rId3">
            <a:alphaModFix/>
          </a:blip>
          <a:stretch>
            <a:fillRect/>
          </a:stretch>
        </p:blipFill>
        <p:spPr>
          <a:xfrm>
            <a:off x="1530900" y="1058225"/>
            <a:ext cx="6082193" cy="378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Decision Tree Classifier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a:t>
            </a:r>
            <a:endParaRPr/>
          </a:p>
        </p:txBody>
      </p:sp>
      <p:sp>
        <p:nvSpPr>
          <p:cNvPr id="174" name="Google Shape;174;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 decision tree classifier is a type of supervised machine learning algorithm used for classification tasks. It works by creating a tree-like model of decisions and their possible consequences. The tree consists of nodes that represent a feature or attribute of the data, branches that represent the decision rules based on that feature, and leaves that represent the outcomes or class labels.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During training, the algorithm determines which features are most informative in making decisions and creates a tree structure that optimizes classification accuracy. In the testing phase, the model can be used to predict the class label of a new data point by following the decision rules in the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80" name="Google Shape;180;p33"/>
          <p:cNvPicPr preferRelativeResize="0"/>
          <p:nvPr/>
        </p:nvPicPr>
        <p:blipFill>
          <a:blip r:embed="rId3">
            <a:alphaModFix/>
          </a:blip>
          <a:stretch>
            <a:fillRect/>
          </a:stretch>
        </p:blipFill>
        <p:spPr>
          <a:xfrm>
            <a:off x="1480063" y="1058225"/>
            <a:ext cx="6183871" cy="3780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91" name="Google Shape;191;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is a supervised learning classification algorithm used to predict the probability of a target variable. The nature of target or dependent variable is dichotomous, which means there would be only two possible classes.</a:t>
            </a:r>
            <a:endParaRPr/>
          </a:p>
          <a:p>
            <a:pPr indent="0" lvl="0" marL="0" rtl="0" algn="l">
              <a:spcBef>
                <a:spcPts val="1200"/>
              </a:spcBef>
              <a:spcAft>
                <a:spcPts val="0"/>
              </a:spcAft>
              <a:buNone/>
            </a:pPr>
            <a:r>
              <a:rPr lang="en"/>
              <a:t>In simple words, the dependent variable is binary in nature having data coded as either 1 (stands for success/yes) or 0 (stands for failure/no). </a:t>
            </a:r>
            <a:endParaRPr/>
          </a:p>
          <a:p>
            <a:pPr indent="0" lvl="0" marL="0" rtl="0" algn="l">
              <a:spcBef>
                <a:spcPts val="1200"/>
              </a:spcBef>
              <a:spcAft>
                <a:spcPts val="1200"/>
              </a:spcAft>
              <a:buNone/>
            </a:pPr>
            <a:r>
              <a:rPr lang="en"/>
              <a:t>Mathematically, a logistic regression model predicts P(Y=1) as a function of X. It is one of the simplest ML algorithms that can be used for various classification problems such as spam detection, Diabetes prediction, cancer detection 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97" name="Google Shape;197;p36"/>
          <p:cNvPicPr preferRelativeResize="0"/>
          <p:nvPr/>
        </p:nvPicPr>
        <p:blipFill>
          <a:blip r:embed="rId3">
            <a:alphaModFix/>
          </a:blip>
          <a:stretch>
            <a:fillRect/>
          </a:stretch>
        </p:blipFill>
        <p:spPr>
          <a:xfrm>
            <a:off x="1248950" y="1058225"/>
            <a:ext cx="6646101" cy="3780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Classification?</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is a technique used in data mining and machine learning to predict the class label of a data point based on its features or attributes. The goal of classification is to build a model that can learn from existing labeled data and accurately predict the class labels of new, unlabeled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are various algorithms that can be used for classification, such as decision trees, logistic regression, k-nearest neighbor, support vector machines, and neural networks. The choice of algorithm depends on the nature of the data and the problem at hand.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Rate is the percentage of subscribers to a service who discontinue their subscriptions to the service within a given time period. For a company to expand its clientele, its growth rate, as measured by the number of new customers, must exceed its churn rate.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This is a Classification Problem in which you'll classify a customer based on his/her Credit Score, Region, Gender, Age, Tenure, Balance, Salary etc. whether he/she will EXIT(1) or NOT(0).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preprocessing is an essential step before running clustering models because it can significantly impact the accuracy and effectiveness of the clustering results.</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711228" y="1839250"/>
            <a:ext cx="3601374" cy="3206975"/>
          </a:xfrm>
          <a:prstGeom prst="rect">
            <a:avLst/>
          </a:prstGeom>
          <a:noFill/>
          <a:ln>
            <a:noFill/>
          </a:ln>
        </p:spPr>
      </p:pic>
      <p:pic>
        <p:nvPicPr>
          <p:cNvPr id="87" name="Google Shape;87;p17"/>
          <p:cNvPicPr preferRelativeResize="0"/>
          <p:nvPr/>
        </p:nvPicPr>
        <p:blipFill>
          <a:blip r:embed="rId4">
            <a:alphaModFix/>
          </a:blip>
          <a:stretch>
            <a:fillRect/>
          </a:stretch>
        </p:blipFill>
        <p:spPr>
          <a:xfrm>
            <a:off x="4798975" y="1839250"/>
            <a:ext cx="3393199" cy="320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is a technique used in classification to identify the most relevant features (or attributes) that can contribute to the accuracy of the model. It involves selecting a subset of the original features from the dataset that are most relevant to the classification task, while discarding the irrelevant or redundant ones.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The primary aim of feature selection is to improve the performance and efficiency of the classification model by reducing the dimensionality of the input space. This can help to reduce the risk of overfitting, speed up the training process, and simplify the interpretation of the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52400" y="614438"/>
            <a:ext cx="8839204" cy="39146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K-Nearest Neighbors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a:t>
            </a:r>
            <a:endParaRPr/>
          </a:p>
        </p:txBody>
      </p:sp>
      <p:sp>
        <p:nvSpPr>
          <p:cNvPr id="109" name="Google Shape;109;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k-nearest neighbors (KNN) algorithm is a data classification method for estimating the likelihood that a data point will become a member of one group or another based on what group the data points nearest to it belong to.</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The k-nearest neighbor algorithm is a type of supervised machine learning algorithm used to solve classification and regression problems. However, it's mainly used for classification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