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0" r:id="rId3"/>
    <p:sldId id="263" r:id="rId4"/>
    <p:sldId id="264" r:id="rId5"/>
    <p:sldId id="265" r:id="rId6"/>
    <p:sldId id="266" r:id="rId7"/>
    <p:sldId id="277" r:id="rId8"/>
    <p:sldId id="272" r:id="rId9"/>
    <p:sldId id="273" r:id="rId10"/>
    <p:sldId id="274"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8A6967-01B2-4C8B-AA75-548B268A3748}">
          <p14:sldIdLst>
            <p14:sldId id="262"/>
            <p14:sldId id="270"/>
            <p14:sldId id="263"/>
            <p14:sldId id="264"/>
            <p14:sldId id="265"/>
            <p14:sldId id="266"/>
            <p14:sldId id="277"/>
            <p14:sldId id="272"/>
            <p14:sldId id="273"/>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6CABA-837F-44E7-B2CD-E342016B419D}" v="4" dt="2023-04-26T08:22:55.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E0B7-48BD-73E6-32B1-DAF43A430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2C9F1E-7332-BE4F-D837-942D9CB96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13C87C-CD16-7963-AD8A-37325F8FD0DB}"/>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5" name="Footer Placeholder 4">
            <a:extLst>
              <a:ext uri="{FF2B5EF4-FFF2-40B4-BE49-F238E27FC236}">
                <a16:creationId xmlns:a16="http://schemas.microsoft.com/office/drawing/2014/main" id="{FCC1BBA7-9868-B622-CBEE-10FF53DBB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44768-5B4B-3EBE-FCCE-C527AFA93E95}"/>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361860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CFCF-936B-8B27-BCC0-1E2484DD4F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8AAEE8-DD1B-F313-30D4-87053BE472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974DCB-9225-EB07-A494-47707D9DA4A2}"/>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5" name="Footer Placeholder 4">
            <a:extLst>
              <a:ext uri="{FF2B5EF4-FFF2-40B4-BE49-F238E27FC236}">
                <a16:creationId xmlns:a16="http://schemas.microsoft.com/office/drawing/2014/main" id="{E0E07802-ED96-3930-9872-1D39995C9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EB859-C97F-D9DD-BBEE-ABA6329277B7}"/>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143877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A4311-DF4C-77E5-9810-FB0495337B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CC34F0-D3DC-7517-A49B-8C0C8FA89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ABF34-E60E-6203-8156-E36199CDC391}"/>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5" name="Footer Placeholder 4">
            <a:extLst>
              <a:ext uri="{FF2B5EF4-FFF2-40B4-BE49-F238E27FC236}">
                <a16:creationId xmlns:a16="http://schemas.microsoft.com/office/drawing/2014/main" id="{A0D8D66B-5AFC-40E5-20CB-BC21FDF686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344848-2FE2-BBB7-853F-87349541AED7}"/>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32497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AEB6-882D-B153-8246-87CF5F67DC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8BB671-5EC5-8485-F125-9E3F7CA83C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1749A-0A0C-8AF9-AF16-9F8501ABE7B5}"/>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5" name="Footer Placeholder 4">
            <a:extLst>
              <a:ext uri="{FF2B5EF4-FFF2-40B4-BE49-F238E27FC236}">
                <a16:creationId xmlns:a16="http://schemas.microsoft.com/office/drawing/2014/main" id="{B1926233-26A8-6AE0-526D-AD3CD2117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12079-E993-B193-8AB5-6B8E98BCC7F8}"/>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139591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8E31-25F2-1670-DE77-C404B3E53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2CC224-3000-D87E-7D11-1EB094CEA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021FAC-415F-BD00-4795-23596EE76A70}"/>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5" name="Footer Placeholder 4">
            <a:extLst>
              <a:ext uri="{FF2B5EF4-FFF2-40B4-BE49-F238E27FC236}">
                <a16:creationId xmlns:a16="http://schemas.microsoft.com/office/drawing/2014/main" id="{77444D16-F63B-1F47-8BB3-520A140FE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C17F4-5CDF-8E57-89C3-09E12407C6E3}"/>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250897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7589-ABF1-5FA6-0DB1-CCCC74CDE6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A9DD7C-EBD6-E630-A61C-27793EB50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4B3D15-8AB5-13FD-B575-0C886D5EC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E04FB-2B7F-1147-F189-6E079E3AE554}"/>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6" name="Footer Placeholder 5">
            <a:extLst>
              <a:ext uri="{FF2B5EF4-FFF2-40B4-BE49-F238E27FC236}">
                <a16:creationId xmlns:a16="http://schemas.microsoft.com/office/drawing/2014/main" id="{050BF4A1-9FF5-8101-93FE-81B827143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95ECF8-37ED-D893-FC99-A4221D0AF3FE}"/>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263930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286E-E874-5265-2B04-FEF5BF1B1B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2AE578-11DF-5757-DCB0-A24DDD19B1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67D24-A80F-CA05-E5B3-0CA30708B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D22546-A762-96B4-11EB-C5736F8BE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8B1DB-7A0E-2050-7BF0-CF5ED97727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383F70-C04D-716E-F6ED-4C833A96A87B}"/>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8" name="Footer Placeholder 7">
            <a:extLst>
              <a:ext uri="{FF2B5EF4-FFF2-40B4-BE49-F238E27FC236}">
                <a16:creationId xmlns:a16="http://schemas.microsoft.com/office/drawing/2014/main" id="{6323667A-73CF-A43E-3B6E-2048F67EB1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F81D6A-C67D-4BF2-E35E-54EFCB520FE5}"/>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27797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29BD-9AFE-8385-DA0B-42A4B36284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2E0410-9A50-470B-95E0-357A0CB2F19B}"/>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4" name="Footer Placeholder 3">
            <a:extLst>
              <a:ext uri="{FF2B5EF4-FFF2-40B4-BE49-F238E27FC236}">
                <a16:creationId xmlns:a16="http://schemas.microsoft.com/office/drawing/2014/main" id="{DA08A118-C607-EEC8-AF7F-3BED3968B3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FCBCD0-AF9A-3E46-0C6A-C849A5205313}"/>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272290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D928-93B7-BC60-7B34-2889877CF6FB}"/>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3" name="Footer Placeholder 2">
            <a:extLst>
              <a:ext uri="{FF2B5EF4-FFF2-40B4-BE49-F238E27FC236}">
                <a16:creationId xmlns:a16="http://schemas.microsoft.com/office/drawing/2014/main" id="{30E4F588-3846-B954-25C1-D036D88C83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F60DCE-1912-985B-94F9-A6C19E8306CE}"/>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277419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9F5B-E8F4-E434-CE14-FB09DBCAB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6A2181-496B-DFB4-01F0-D6E093FB59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39C77B-26B7-58A3-8B17-ADE386A9A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EC3C1-B8F3-7462-375C-4109247AF871}"/>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6" name="Footer Placeholder 5">
            <a:extLst>
              <a:ext uri="{FF2B5EF4-FFF2-40B4-BE49-F238E27FC236}">
                <a16:creationId xmlns:a16="http://schemas.microsoft.com/office/drawing/2014/main" id="{33E0033E-5715-0392-5ABE-4336F0F8EE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20272D-E383-C3F2-6EF9-7A3E2C566206}"/>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229973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997-E5BE-A195-006D-AE43B8F1E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5CF070-3535-F019-212B-F949EC37F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9B4053-A6CB-B8F5-57CC-083B3E959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02637-F73A-CD85-7A15-005EBFD83D8C}"/>
              </a:ext>
            </a:extLst>
          </p:cNvPr>
          <p:cNvSpPr>
            <a:spLocks noGrp="1"/>
          </p:cNvSpPr>
          <p:nvPr>
            <p:ph type="dt" sz="half" idx="10"/>
          </p:nvPr>
        </p:nvSpPr>
        <p:spPr/>
        <p:txBody>
          <a:bodyPr/>
          <a:lstStyle/>
          <a:p>
            <a:fld id="{D251844A-F859-4A28-9BC6-DFC5F7DC42C9}" type="datetimeFigureOut">
              <a:rPr lang="en-IN" smtClean="0"/>
              <a:t>17-05-2023</a:t>
            </a:fld>
            <a:endParaRPr lang="en-IN"/>
          </a:p>
        </p:txBody>
      </p:sp>
      <p:sp>
        <p:nvSpPr>
          <p:cNvPr id="6" name="Footer Placeholder 5">
            <a:extLst>
              <a:ext uri="{FF2B5EF4-FFF2-40B4-BE49-F238E27FC236}">
                <a16:creationId xmlns:a16="http://schemas.microsoft.com/office/drawing/2014/main" id="{6CEF11F8-638B-3313-B98A-4BEB661F5A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D28BF0-E4B8-3F6D-48FC-BFC2226EDB8A}"/>
              </a:ext>
            </a:extLst>
          </p:cNvPr>
          <p:cNvSpPr>
            <a:spLocks noGrp="1"/>
          </p:cNvSpPr>
          <p:nvPr>
            <p:ph type="sldNum" sz="quarter" idx="12"/>
          </p:nvPr>
        </p:nvSpPr>
        <p:spPr/>
        <p:txBody>
          <a:bodyPr/>
          <a:lstStyle/>
          <a:p>
            <a:fld id="{5443D00E-1F87-416F-BA16-1EE373F09F02}" type="slidenum">
              <a:rPr lang="en-IN" smtClean="0"/>
              <a:t>‹#›</a:t>
            </a:fld>
            <a:endParaRPr lang="en-IN"/>
          </a:p>
        </p:txBody>
      </p:sp>
    </p:spTree>
    <p:extLst>
      <p:ext uri="{BB962C8B-B14F-4D97-AF65-F5344CB8AC3E}">
        <p14:creationId xmlns:p14="http://schemas.microsoft.com/office/powerpoint/2010/main" val="178166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20C59-8622-9698-BC56-CFA8EDA53E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23CA88-5A3E-8D3E-188F-1906CF953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04E76D-447A-BDBC-89F2-4D62F3DD6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1844A-F859-4A28-9BC6-DFC5F7DC42C9}" type="datetimeFigureOut">
              <a:rPr lang="en-IN" smtClean="0"/>
              <a:t>17-05-2023</a:t>
            </a:fld>
            <a:endParaRPr lang="en-IN"/>
          </a:p>
        </p:txBody>
      </p:sp>
      <p:sp>
        <p:nvSpPr>
          <p:cNvPr id="5" name="Footer Placeholder 4">
            <a:extLst>
              <a:ext uri="{FF2B5EF4-FFF2-40B4-BE49-F238E27FC236}">
                <a16:creationId xmlns:a16="http://schemas.microsoft.com/office/drawing/2014/main" id="{ED6DA37B-8698-12EB-40E3-21F817473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3D8C1F-B515-7107-21A3-AC85B572A5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3D00E-1F87-416F-BA16-1EE373F09F02}" type="slidenum">
              <a:rPr lang="en-IN" smtClean="0"/>
              <a:t>‹#›</a:t>
            </a:fld>
            <a:endParaRPr lang="en-IN"/>
          </a:p>
        </p:txBody>
      </p:sp>
    </p:spTree>
    <p:extLst>
      <p:ext uri="{BB962C8B-B14F-4D97-AF65-F5344CB8AC3E}">
        <p14:creationId xmlns:p14="http://schemas.microsoft.com/office/powerpoint/2010/main" val="1302983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mocdoc.in/util/hospital-management-syste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9C9EF2-7C89-CD79-9A1F-7D4CAABA4F39}"/>
              </a:ext>
            </a:extLst>
          </p:cNvPr>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2D641A2-CD41-313C-FE66-CC648D2BEEF5}"/>
              </a:ext>
            </a:extLst>
          </p:cNvPr>
          <p:cNvSpPr txBox="1"/>
          <p:nvPr/>
        </p:nvSpPr>
        <p:spPr>
          <a:xfrm flipH="1">
            <a:off x="838198" y="934720"/>
            <a:ext cx="10500362" cy="4832092"/>
          </a:xfrm>
          <a:prstGeom prst="rect">
            <a:avLst/>
          </a:prstGeom>
          <a:noFill/>
        </p:spPr>
        <p:txBody>
          <a:bodyPr wrap="square" rtlCol="0">
            <a:spAutoFit/>
          </a:bodyPr>
          <a:lstStyle/>
          <a:p>
            <a:r>
              <a:rPr lang="en-IN" sz="2800" b="1" dirty="0"/>
              <a:t>COURSE : OBJECT ORIENTED PROGRAMMING LANGUAGE</a:t>
            </a:r>
          </a:p>
          <a:p>
            <a:endParaRPr lang="en-IN" sz="2800" b="1" dirty="0"/>
          </a:p>
          <a:p>
            <a:r>
              <a:rPr lang="en-IN" sz="2800" b="1"/>
              <a:t>COURSE INSPECTOR </a:t>
            </a:r>
            <a:r>
              <a:rPr lang="en-IN" sz="2800" b="1" dirty="0"/>
              <a:t>: N.VENKATA RAMANA SIR</a:t>
            </a:r>
          </a:p>
          <a:p>
            <a:endParaRPr lang="en-IN" sz="2800" b="1" dirty="0"/>
          </a:p>
          <a:p>
            <a:r>
              <a:rPr lang="en-IN" sz="2800" b="1" dirty="0"/>
              <a:t>TITLE OF THE PROJECT : HOSPITAL MANAGEMENT SYSTEM</a:t>
            </a:r>
          </a:p>
          <a:p>
            <a:endParaRPr lang="en-IN" sz="2800" b="1" dirty="0"/>
          </a:p>
          <a:p>
            <a:r>
              <a:rPr lang="en-IN" sz="2800" b="1" dirty="0"/>
              <a:t>LIST OF DEVELOPERS : M.DEEKSHITHA</a:t>
            </a:r>
          </a:p>
          <a:p>
            <a:r>
              <a:rPr lang="en-IN" sz="2800" b="1" dirty="0"/>
              <a:t>                                         V.SRUJITHA</a:t>
            </a:r>
          </a:p>
          <a:p>
            <a:r>
              <a:rPr lang="en-IN" sz="2800" b="1" dirty="0"/>
              <a:t>                                         SK.AMISHA</a:t>
            </a:r>
          </a:p>
          <a:p>
            <a:r>
              <a:rPr lang="en-IN" sz="2800" b="1" dirty="0"/>
              <a:t>                                         R.LAKSHMI PRASANNA</a:t>
            </a:r>
          </a:p>
          <a:p>
            <a:r>
              <a:rPr lang="en-IN" sz="2800" b="1" dirty="0"/>
              <a:t>                                         CH.JAHNAVI</a:t>
            </a:r>
          </a:p>
        </p:txBody>
      </p:sp>
    </p:spTree>
    <p:extLst>
      <p:ext uri="{BB962C8B-B14F-4D97-AF65-F5344CB8AC3E}">
        <p14:creationId xmlns:p14="http://schemas.microsoft.com/office/powerpoint/2010/main" val="390637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D59AA-F278-2E0E-A50A-4387B664C1E7}"/>
              </a:ext>
            </a:extLst>
          </p:cNvPr>
          <p:cNvSpPr txBox="1"/>
          <p:nvPr/>
        </p:nvSpPr>
        <p:spPr>
          <a:xfrm>
            <a:off x="1222309" y="2304661"/>
            <a:ext cx="9433249" cy="1569660"/>
          </a:xfrm>
          <a:prstGeom prst="rect">
            <a:avLst/>
          </a:prstGeom>
          <a:noFill/>
        </p:spPr>
        <p:txBody>
          <a:bodyPr wrap="square" rtlCol="0">
            <a:spAutoFit/>
          </a:bodyPr>
          <a:lstStyle/>
          <a:p>
            <a:pPr algn="ctr"/>
            <a:r>
              <a:rPr lang="en-IN" sz="4800" dirty="0">
                <a:latin typeface="Amasis MT Pro Light" panose="02040304050005020304" pitchFamily="18" charset="0"/>
              </a:rPr>
              <a:t>NOW LETS MOVE ON TO SOME QUESTION AND ANSWERS</a:t>
            </a:r>
          </a:p>
        </p:txBody>
      </p:sp>
    </p:spTree>
    <p:extLst>
      <p:ext uri="{BB962C8B-B14F-4D97-AF65-F5344CB8AC3E}">
        <p14:creationId xmlns:p14="http://schemas.microsoft.com/office/powerpoint/2010/main" val="312499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tree, weapon, wave">
            <a:extLst>
              <a:ext uri="{FF2B5EF4-FFF2-40B4-BE49-F238E27FC236}">
                <a16:creationId xmlns:a16="http://schemas.microsoft.com/office/drawing/2014/main" id="{9895EE47-BABB-2A6C-6622-F28F5C65E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5106"/>
          </a:xfrm>
          <a:prstGeom prst="rect">
            <a:avLst/>
          </a:prstGeom>
        </p:spPr>
      </p:pic>
      <p:sp>
        <p:nvSpPr>
          <p:cNvPr id="5" name="TextBox 4">
            <a:extLst>
              <a:ext uri="{FF2B5EF4-FFF2-40B4-BE49-F238E27FC236}">
                <a16:creationId xmlns:a16="http://schemas.microsoft.com/office/drawing/2014/main" id="{BC4A537A-D68B-C4BE-F9DF-2486EC94675B}"/>
              </a:ext>
            </a:extLst>
          </p:cNvPr>
          <p:cNvSpPr txBox="1"/>
          <p:nvPr/>
        </p:nvSpPr>
        <p:spPr>
          <a:xfrm>
            <a:off x="1967696" y="2245489"/>
            <a:ext cx="7581417" cy="1785104"/>
          </a:xfrm>
          <a:prstGeom prst="rect">
            <a:avLst/>
          </a:prstGeom>
          <a:noFill/>
        </p:spPr>
        <p:txBody>
          <a:bodyPr wrap="square" rtlCol="0">
            <a:spAutoFit/>
          </a:bodyPr>
          <a:lstStyle/>
          <a:p>
            <a:r>
              <a:rPr lang="en-IN" sz="11000" dirty="0">
                <a:latin typeface="Baguet Script" panose="00000500000000000000" pitchFamily="2" charset="0"/>
              </a:rPr>
              <a:t>THANK YOU</a:t>
            </a:r>
          </a:p>
        </p:txBody>
      </p:sp>
    </p:spTree>
    <p:extLst>
      <p:ext uri="{BB962C8B-B14F-4D97-AF65-F5344CB8AC3E}">
        <p14:creationId xmlns:p14="http://schemas.microsoft.com/office/powerpoint/2010/main" val="75802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8AF7F8-3AAE-5D79-979D-759A3FF4BA2A}"/>
              </a:ext>
            </a:extLst>
          </p:cNvPr>
          <p:cNvSpPr txBox="1"/>
          <p:nvPr/>
        </p:nvSpPr>
        <p:spPr>
          <a:xfrm>
            <a:off x="294640" y="304800"/>
            <a:ext cx="11460480" cy="7294305"/>
          </a:xfrm>
          <a:prstGeom prst="rect">
            <a:avLst/>
          </a:prstGeom>
          <a:noFill/>
        </p:spPr>
        <p:txBody>
          <a:bodyPr wrap="square" rtlCol="0">
            <a:spAutoFit/>
          </a:bodyPr>
          <a:lstStyle/>
          <a:p>
            <a:pPr algn="just" rtl="0">
              <a:spcBef>
                <a:spcPts val="0"/>
              </a:spcBef>
              <a:spcAft>
                <a:spcPts val="0"/>
              </a:spcAft>
            </a:pPr>
            <a:r>
              <a:rPr lang="en-US" sz="1800" b="1" i="0" u="none" strike="noStrike" dirty="0">
                <a:solidFill>
                  <a:srgbClr val="000000"/>
                </a:solidFill>
                <a:effectLst/>
                <a:latin typeface="Open Sans" panose="020B0604020202020204" pitchFamily="34" charset="0"/>
              </a:rPr>
              <a:t>What is Hospital Management System (HMS):</a:t>
            </a:r>
          </a:p>
          <a:p>
            <a:pPr algn="just" rtl="0">
              <a:spcBef>
                <a:spcPts val="0"/>
              </a:spcBef>
              <a:spcAft>
                <a:spcPts val="0"/>
              </a:spcAft>
            </a:pPr>
            <a:r>
              <a:rPr lang="en-US" sz="1800" b="0" i="0" u="none" strike="noStrike" dirty="0">
                <a:solidFill>
                  <a:srgbClr val="000000"/>
                </a:solidFill>
                <a:effectLst/>
                <a:latin typeface="Open Sans" panose="020B0604020202020204" pitchFamily="34" charset="0"/>
              </a:rPr>
              <a:t>        Hospital management system is a computer system that helps manage the information related to health care and aids in the job completion of health care providers effectively. They manage the data related to all departments of healthcare such as,</a:t>
            </a:r>
            <a:endParaRPr lang="en-US" b="0" i="0" dirty="0">
              <a:solidFill>
                <a:srgbClr val="333333"/>
              </a:solidFill>
              <a:effectLst/>
              <a:latin typeface="source_sans_proregular"/>
            </a:endParaRPr>
          </a:p>
          <a:p>
            <a:pPr marL="285750" indent="-28575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Clinical</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Financial</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Laboratory</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Inpatient</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Outpatient</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Operation theater</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Materials</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Nursing</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Pharmaceutical</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Radiology</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4020202020204" pitchFamily="34" charset="0"/>
              </a:rPr>
              <a:t>   Pathology</a:t>
            </a:r>
          </a:p>
          <a:p>
            <a:pPr algn="just" rtl="0" fontAlgn="base">
              <a:spcBef>
                <a:spcPts val="0"/>
              </a:spcBef>
              <a:spcAft>
                <a:spcPts val="0"/>
              </a:spcAft>
            </a:pPr>
            <a:r>
              <a:rPr lang="en-US" sz="1800" b="0" i="0" u="none" strike="noStrike" dirty="0">
                <a:solidFill>
                  <a:srgbClr val="000000"/>
                </a:solidFill>
                <a:effectLst/>
                <a:latin typeface="Open Sans" panose="020B0604020202020204" pitchFamily="34" charset="0"/>
              </a:rPr>
              <a:t> </a:t>
            </a:r>
          </a:p>
          <a:p>
            <a:pPr algn="just" rtl="0">
              <a:spcBef>
                <a:spcPts val="0"/>
              </a:spcBef>
              <a:spcAft>
                <a:spcPts val="0"/>
              </a:spcAft>
            </a:pPr>
            <a:r>
              <a:rPr lang="en-US" sz="1800" b="1" i="0" u="none" strike="noStrike" dirty="0">
                <a:solidFill>
                  <a:srgbClr val="000000"/>
                </a:solidFill>
                <a:effectLst/>
                <a:latin typeface="Open Sans" panose="020B0606030504020204" pitchFamily="34" charset="0"/>
              </a:rPr>
              <a:t>The advantages of HMS can be pinpointed to the following:</a:t>
            </a:r>
            <a:endParaRPr lang="en-US" b="1" i="0" dirty="0">
              <a:solidFill>
                <a:srgbClr val="333333"/>
              </a:solidFill>
              <a:effectLst/>
              <a:latin typeface="source_sans_proregular"/>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6030504020204" pitchFamily="34" charset="0"/>
              </a:rPr>
              <a:t>  Time-saving Technology.</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6030504020204" pitchFamily="34" charset="0"/>
              </a:rPr>
              <a:t>  Improved Efficiency by avoiding human errors.</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6030504020204" pitchFamily="34" charset="0"/>
              </a:rPr>
              <a:t>  Data security and correct data retrieval made possible.</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6030504020204" pitchFamily="34" charset="0"/>
              </a:rPr>
              <a:t>  Cost effective and easily manageable.</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Open Sans" panose="020B0606030504020204" pitchFamily="34" charset="0"/>
              </a:rPr>
              <a:t>  Easy access to patient data with correct patient history.</a:t>
            </a:r>
          </a:p>
          <a:p>
            <a:pPr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Open Sans" panose="020B0604020202020204" pitchFamily="34" charset="0"/>
            </a:endParaRPr>
          </a:p>
          <a:p>
            <a:br>
              <a:rPr lang="en-US" dirty="0"/>
            </a:br>
            <a:endParaRPr lang="en-IN" dirty="0"/>
          </a:p>
        </p:txBody>
      </p:sp>
    </p:spTree>
    <p:extLst>
      <p:ext uri="{BB962C8B-B14F-4D97-AF65-F5344CB8AC3E}">
        <p14:creationId xmlns:p14="http://schemas.microsoft.com/office/powerpoint/2010/main" val="6872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E60B5-4F0E-42AF-2E3A-7E81C5FBA210}"/>
              </a:ext>
            </a:extLst>
          </p:cNvPr>
          <p:cNvSpPr txBox="1"/>
          <p:nvPr/>
        </p:nvSpPr>
        <p:spPr>
          <a:xfrm>
            <a:off x="477520" y="670560"/>
            <a:ext cx="11358880" cy="5539978"/>
          </a:xfrm>
          <a:prstGeom prst="rect">
            <a:avLst/>
          </a:prstGeom>
          <a:noFill/>
        </p:spPr>
        <p:txBody>
          <a:bodyPr wrap="square" rtlCol="0">
            <a:spAutoFit/>
          </a:bodyPr>
          <a:lstStyle/>
          <a:p>
            <a:r>
              <a:rPr lang="en-US" sz="2400" b="1" i="0" u="none" strike="noStrike" dirty="0">
                <a:solidFill>
                  <a:srgbClr val="000000"/>
                </a:solidFill>
                <a:effectLst/>
                <a:latin typeface="Open Sans" panose="020B0606030504020204" pitchFamily="34" charset="0"/>
              </a:rPr>
              <a:t>Features of</a:t>
            </a:r>
            <a:r>
              <a:rPr lang="en-US" sz="2400" b="1" i="0" u="sng" strike="noStrike" dirty="0">
                <a:solidFill>
                  <a:srgbClr val="000000"/>
                </a:solidFill>
                <a:effectLst/>
                <a:latin typeface="Open Sans" panose="020B0606030504020204" pitchFamily="34" charset="0"/>
                <a:hlinkClick r:id="rId2"/>
              </a:rPr>
              <a:t> </a:t>
            </a:r>
            <a:r>
              <a:rPr lang="en-US" sz="2400" b="1" i="0" u="sng" strike="noStrike" dirty="0">
                <a:solidFill>
                  <a:srgbClr val="E16408"/>
                </a:solidFill>
                <a:effectLst/>
                <a:latin typeface="Open Sans" panose="020B0606030504020204" pitchFamily="34" charset="0"/>
                <a:hlinkClick r:id="rId2"/>
              </a:rPr>
              <a:t>Hospital Management System</a:t>
            </a:r>
            <a:r>
              <a:rPr lang="en-US" sz="2400" b="1" i="0" u="sng" strike="noStrike" dirty="0">
                <a:solidFill>
                  <a:srgbClr val="E16408"/>
                </a:solidFill>
                <a:effectLst/>
                <a:latin typeface="Open Sans" panose="020B0606030504020204" pitchFamily="34" charset="0"/>
              </a:rPr>
              <a:t> </a:t>
            </a:r>
            <a:r>
              <a:rPr lang="en-US" sz="2400" b="1" i="0" u="none" strike="noStrike" dirty="0">
                <a:solidFill>
                  <a:srgbClr val="000000"/>
                </a:solidFill>
                <a:effectLst/>
                <a:latin typeface="Open Sans" panose="020B0606030504020204" pitchFamily="34" charset="0"/>
              </a:rPr>
              <a:t>:</a:t>
            </a:r>
          </a:p>
          <a:p>
            <a:endParaRPr lang="en-US" sz="2400" b="1" dirty="0">
              <a:solidFill>
                <a:srgbClr val="000000"/>
              </a:solidFill>
              <a:latin typeface="Open Sans" panose="020B0606030504020204" pitchFamily="34" charset="0"/>
            </a:endParaRPr>
          </a:p>
          <a:p>
            <a:pPr marL="285750" indent="-285750">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Appointment Management</a:t>
            </a:r>
            <a:endParaRPr lang="en-US"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Billing Management</a:t>
            </a:r>
            <a:endParaRPr lang="en-US"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Prescription Management</a:t>
            </a:r>
            <a:endParaRPr lang="en-US"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Discharge Summary</a:t>
            </a:r>
            <a:endParaRPr lang="en-US"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Operation Theatre Management</a:t>
            </a:r>
            <a:endParaRPr lang="en-US"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Pharmacy Management</a:t>
            </a:r>
            <a:endParaRPr lang="en-US"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Lab Management</a:t>
            </a:r>
            <a:endParaRPr lang="en-US"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Master Information Systems</a:t>
            </a:r>
            <a:endParaRPr lang="en-US"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Manage Multiple Locations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069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5000" b="-6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81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57DAB-48AE-CFE5-5A03-E9AA2F01314B}"/>
              </a:ext>
            </a:extLst>
          </p:cNvPr>
          <p:cNvSpPr txBox="1"/>
          <p:nvPr/>
        </p:nvSpPr>
        <p:spPr>
          <a:xfrm>
            <a:off x="399394" y="809296"/>
            <a:ext cx="13758040" cy="523220"/>
          </a:xfrm>
          <a:prstGeom prst="rect">
            <a:avLst/>
          </a:prstGeom>
          <a:noFill/>
        </p:spPr>
        <p:txBody>
          <a:bodyPr wrap="square" rtlCol="0">
            <a:spAutoFit/>
          </a:bodyPr>
          <a:lstStyle/>
          <a:p>
            <a:r>
              <a:rPr lang="en-IN" sz="2800" dirty="0">
                <a:latin typeface="Algerian" panose="04020705040A02060702" pitchFamily="82" charset="0"/>
              </a:rPr>
              <a:t>LIST OF CLASSES AND METHODS IN HOSPITAL MANAGEMENT SYSTEM</a:t>
            </a:r>
          </a:p>
        </p:txBody>
      </p:sp>
      <p:sp>
        <p:nvSpPr>
          <p:cNvPr id="7" name="Rectangle 3">
            <a:extLst>
              <a:ext uri="{FF2B5EF4-FFF2-40B4-BE49-F238E27FC236}">
                <a16:creationId xmlns:a16="http://schemas.microsoft.com/office/drawing/2014/main" id="{8D722E1C-47F6-3C49-3F91-F2836E14D61F}"/>
              </a:ext>
            </a:extLst>
          </p:cNvPr>
          <p:cNvSpPr>
            <a:spLocks noChangeArrowheads="1"/>
          </p:cNvSpPr>
          <p:nvPr/>
        </p:nvSpPr>
        <p:spPr bwMode="auto">
          <a:xfrm>
            <a:off x="687824" y="1416374"/>
            <a:ext cx="12526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232629"/>
                </a:solidFill>
                <a:latin typeface="+mj-lt"/>
              </a:rPr>
              <a:t>F</a:t>
            </a:r>
            <a:r>
              <a:rPr kumimoji="0" lang="en-US" altLang="en-US" sz="2400" b="1" i="0" u="none" strike="noStrike" cap="none" normalizeH="0" baseline="0" dirty="0">
                <a:ln>
                  <a:noFill/>
                </a:ln>
                <a:solidFill>
                  <a:srgbClr val="232629"/>
                </a:solidFill>
                <a:effectLst/>
                <a:latin typeface="+mj-lt"/>
              </a:rPr>
              <a:t>our</a:t>
            </a:r>
            <a:r>
              <a:rPr kumimoji="0" lang="en-US" altLang="en-US" sz="1600" b="1" i="0" u="none" strike="noStrike" cap="none" normalizeH="0" baseline="0" dirty="0">
                <a:ln>
                  <a:noFill/>
                </a:ln>
                <a:solidFill>
                  <a:srgbClr val="232629"/>
                </a:solidFill>
                <a:effectLst/>
                <a:latin typeface="+mj-lt"/>
              </a:rPr>
              <a:t> </a:t>
            </a:r>
            <a:r>
              <a:rPr kumimoji="0" lang="en-US" altLang="en-US" sz="2400" b="1" i="0" u="none" strike="noStrike" cap="none" normalizeH="0" baseline="0" dirty="0">
                <a:ln>
                  <a:noFill/>
                </a:ln>
                <a:solidFill>
                  <a:srgbClr val="232629"/>
                </a:solidFill>
                <a:effectLst/>
                <a:latin typeface="+mj-lt"/>
              </a:rPr>
              <a:t>Classes: Patient, Doctor, Hospital And Demo</a:t>
            </a:r>
            <a:r>
              <a:rPr kumimoji="0" lang="en-US" altLang="en-US" sz="2400" b="1" i="0" u="none" strike="noStrike" cap="none" normalizeH="0" baseline="0" dirty="0">
                <a:ln>
                  <a:noFill/>
                </a:ln>
                <a:solidFill>
                  <a:schemeClr val="tx1"/>
                </a:solidFill>
                <a:effectLst/>
                <a:latin typeface="+mj-lt"/>
              </a:rPr>
              <a:t> </a:t>
            </a:r>
          </a:p>
        </p:txBody>
      </p:sp>
      <p:sp>
        <p:nvSpPr>
          <p:cNvPr id="14" name="TextBox 13">
            <a:extLst>
              <a:ext uri="{FF2B5EF4-FFF2-40B4-BE49-F238E27FC236}">
                <a16:creationId xmlns:a16="http://schemas.microsoft.com/office/drawing/2014/main" id="{82057800-4182-EDBA-5FD0-8B82B99D6E15}"/>
              </a:ext>
            </a:extLst>
          </p:cNvPr>
          <p:cNvSpPr txBox="1"/>
          <p:nvPr/>
        </p:nvSpPr>
        <p:spPr>
          <a:xfrm>
            <a:off x="1015999" y="2272438"/>
            <a:ext cx="3496734" cy="1200329"/>
          </a:xfrm>
          <a:prstGeom prst="rect">
            <a:avLst/>
          </a:prstGeom>
          <a:noFill/>
        </p:spPr>
        <p:txBody>
          <a:bodyPr wrap="square" rtlCol="0">
            <a:spAutoFit/>
          </a:bodyPr>
          <a:lstStyle/>
          <a:p>
            <a:r>
              <a:rPr lang="en-IN" sz="2400" dirty="0">
                <a:latin typeface="Abadi" panose="020B0604020104020204" pitchFamily="34" charset="0"/>
              </a:rPr>
              <a:t>CLASS      : PATIENT</a:t>
            </a:r>
          </a:p>
          <a:p>
            <a:r>
              <a:rPr lang="en-IN" sz="2400" dirty="0">
                <a:latin typeface="Abadi" panose="020B0604020104020204" pitchFamily="34" charset="0"/>
              </a:rPr>
              <a:t>METHOD  : </a:t>
            </a:r>
            <a:r>
              <a:rPr lang="en-IN" sz="2400" dirty="0" err="1">
                <a:latin typeface="Abadi" panose="020B0604020104020204" pitchFamily="34" charset="0"/>
              </a:rPr>
              <a:t>getDisease</a:t>
            </a:r>
            <a:r>
              <a:rPr lang="en-IN" sz="2400" dirty="0">
                <a:latin typeface="Abadi" panose="020B0604020104020204" pitchFamily="34" charset="0"/>
              </a:rPr>
              <a:t>()</a:t>
            </a:r>
          </a:p>
          <a:p>
            <a:r>
              <a:rPr lang="en-IN" sz="2400" dirty="0">
                <a:latin typeface="Abadi" panose="020B0604020104020204" pitchFamily="34" charset="0"/>
              </a:rPr>
              <a:t>	     : </a:t>
            </a:r>
            <a:r>
              <a:rPr lang="en-IN" sz="2400" dirty="0" err="1">
                <a:latin typeface="Abadi" panose="020B0604020104020204" pitchFamily="34" charset="0"/>
              </a:rPr>
              <a:t>toString</a:t>
            </a:r>
            <a:r>
              <a:rPr lang="en-IN" sz="2400" dirty="0">
                <a:latin typeface="Abadi" panose="020B0604020104020204" pitchFamily="34" charset="0"/>
              </a:rPr>
              <a:t>()</a:t>
            </a:r>
          </a:p>
        </p:txBody>
      </p:sp>
      <p:sp>
        <p:nvSpPr>
          <p:cNvPr id="15" name="TextBox 14">
            <a:extLst>
              <a:ext uri="{FF2B5EF4-FFF2-40B4-BE49-F238E27FC236}">
                <a16:creationId xmlns:a16="http://schemas.microsoft.com/office/drawing/2014/main" id="{23801153-BDFF-F10B-D6B8-1F6B93F276FE}"/>
              </a:ext>
            </a:extLst>
          </p:cNvPr>
          <p:cNvSpPr txBox="1"/>
          <p:nvPr/>
        </p:nvSpPr>
        <p:spPr>
          <a:xfrm rot="10800000" flipV="1">
            <a:off x="687823" y="4195297"/>
            <a:ext cx="5350933" cy="1938992"/>
          </a:xfrm>
          <a:prstGeom prst="rect">
            <a:avLst/>
          </a:prstGeom>
          <a:noFill/>
        </p:spPr>
        <p:txBody>
          <a:bodyPr wrap="square" rtlCol="0">
            <a:spAutoFit/>
          </a:bodyPr>
          <a:lstStyle/>
          <a:p>
            <a:r>
              <a:rPr lang="en-IN" sz="2400" dirty="0">
                <a:latin typeface="Abadi" panose="020B0604020104020204" pitchFamily="34" charset="0"/>
              </a:rPr>
              <a:t>CLASS      : DOCTOR</a:t>
            </a:r>
          </a:p>
          <a:p>
            <a:r>
              <a:rPr lang="en-IN" sz="2400" dirty="0">
                <a:latin typeface="Abadi" panose="020B0604020104020204" pitchFamily="34" charset="0"/>
              </a:rPr>
              <a:t>METHOD  : </a:t>
            </a:r>
            <a:r>
              <a:rPr lang="en-IN" sz="2400" dirty="0" err="1">
                <a:latin typeface="Abadi" panose="020B0604020104020204" pitchFamily="34" charset="0"/>
              </a:rPr>
              <a:t>getDoctorName</a:t>
            </a:r>
            <a:r>
              <a:rPr lang="en-IN" sz="2400" dirty="0">
                <a:latin typeface="Abadi" panose="020B0604020104020204" pitchFamily="34" charset="0"/>
              </a:rPr>
              <a:t>()</a:t>
            </a:r>
          </a:p>
          <a:p>
            <a:r>
              <a:rPr lang="en-IN" sz="2400" dirty="0">
                <a:latin typeface="Abadi" panose="020B0604020104020204" pitchFamily="34" charset="0"/>
              </a:rPr>
              <a:t>	     : </a:t>
            </a:r>
            <a:r>
              <a:rPr lang="en-IN" sz="2400" dirty="0" err="1">
                <a:latin typeface="Abadi" panose="020B0604020104020204" pitchFamily="34" charset="0"/>
              </a:rPr>
              <a:t>getDoctorPatientList</a:t>
            </a:r>
            <a:r>
              <a:rPr lang="en-IN" sz="2400" dirty="0">
                <a:latin typeface="Abadi" panose="020B0604020104020204" pitchFamily="34" charset="0"/>
              </a:rPr>
              <a:t>()</a:t>
            </a:r>
          </a:p>
          <a:p>
            <a:r>
              <a:rPr lang="en-IN" sz="2400" dirty="0">
                <a:latin typeface="Abadi" panose="020B0604020104020204" pitchFamily="34" charset="0"/>
              </a:rPr>
              <a:t>	     :</a:t>
            </a:r>
            <a:r>
              <a:rPr lang="en-IN" sz="2400" dirty="0" err="1">
                <a:latin typeface="Abadi" panose="020B0604020104020204" pitchFamily="34" charset="0"/>
              </a:rPr>
              <a:t>getDoctorSpeciality</a:t>
            </a:r>
            <a:r>
              <a:rPr lang="en-IN" sz="2400" dirty="0">
                <a:latin typeface="Abadi" panose="020B0604020104020204" pitchFamily="34" charset="0"/>
              </a:rPr>
              <a:t>()</a:t>
            </a:r>
          </a:p>
          <a:p>
            <a:r>
              <a:rPr lang="en-IN" sz="2400" dirty="0">
                <a:latin typeface="Abadi" panose="020B0604020104020204" pitchFamily="34" charset="0"/>
              </a:rPr>
              <a:t>	     :</a:t>
            </a:r>
            <a:r>
              <a:rPr lang="en-IN" sz="2400" dirty="0" err="1">
                <a:latin typeface="Abadi" panose="020B0604020104020204" pitchFamily="34" charset="0"/>
              </a:rPr>
              <a:t>toString</a:t>
            </a:r>
            <a:r>
              <a:rPr lang="en-IN" sz="2400" dirty="0">
                <a:latin typeface="Abadi" panose="020B0604020104020204" pitchFamily="34" charset="0"/>
              </a:rPr>
              <a:t>()</a:t>
            </a:r>
          </a:p>
        </p:txBody>
      </p:sp>
      <p:sp>
        <p:nvSpPr>
          <p:cNvPr id="16" name="TextBox 15">
            <a:extLst>
              <a:ext uri="{FF2B5EF4-FFF2-40B4-BE49-F238E27FC236}">
                <a16:creationId xmlns:a16="http://schemas.microsoft.com/office/drawing/2014/main" id="{43B67E87-8AA1-E47D-B3D7-BB83C14BF825}"/>
              </a:ext>
            </a:extLst>
          </p:cNvPr>
          <p:cNvSpPr txBox="1"/>
          <p:nvPr/>
        </p:nvSpPr>
        <p:spPr>
          <a:xfrm>
            <a:off x="6754005" y="1933140"/>
            <a:ext cx="3892643" cy="2308324"/>
          </a:xfrm>
          <a:prstGeom prst="rect">
            <a:avLst/>
          </a:prstGeom>
          <a:noFill/>
        </p:spPr>
        <p:txBody>
          <a:bodyPr wrap="square" rtlCol="0">
            <a:spAutoFit/>
          </a:bodyPr>
          <a:lstStyle/>
          <a:p>
            <a:r>
              <a:rPr lang="en-IN" sz="2400" dirty="0">
                <a:latin typeface="Abadi" panose="020B0604020104020204" pitchFamily="34" charset="0"/>
              </a:rPr>
              <a:t>CLASS      : HOSPITAL</a:t>
            </a:r>
          </a:p>
          <a:p>
            <a:r>
              <a:rPr lang="en-IN" sz="2400" dirty="0">
                <a:latin typeface="Abadi" panose="020B0604020104020204" pitchFamily="34" charset="0"/>
              </a:rPr>
              <a:t>METHOD  : </a:t>
            </a:r>
            <a:r>
              <a:rPr lang="en-IN" sz="2400" dirty="0" err="1">
                <a:latin typeface="Abadi" panose="020B0604020104020204" pitchFamily="34" charset="0"/>
              </a:rPr>
              <a:t>addDoctor</a:t>
            </a:r>
            <a:r>
              <a:rPr lang="en-IN" sz="2400" dirty="0">
                <a:latin typeface="Abadi" panose="020B0604020104020204" pitchFamily="34" charset="0"/>
              </a:rPr>
              <a:t>()</a:t>
            </a:r>
          </a:p>
          <a:p>
            <a:r>
              <a:rPr lang="en-IN" sz="2400" dirty="0">
                <a:latin typeface="Abadi" panose="020B0604020104020204" pitchFamily="34" charset="0"/>
              </a:rPr>
              <a:t>	     :</a:t>
            </a:r>
            <a:r>
              <a:rPr lang="en-IN" sz="2400" dirty="0" err="1">
                <a:latin typeface="Abadi" panose="020B0604020104020204" pitchFamily="34" charset="0"/>
              </a:rPr>
              <a:t>addPatient</a:t>
            </a:r>
            <a:r>
              <a:rPr lang="en-IN" sz="2400" dirty="0">
                <a:latin typeface="Abadi" panose="020B0604020104020204" pitchFamily="34" charset="0"/>
              </a:rPr>
              <a:t>()</a:t>
            </a:r>
          </a:p>
          <a:p>
            <a:r>
              <a:rPr lang="en-IN" sz="2400" dirty="0">
                <a:latin typeface="Abadi" panose="020B0604020104020204" pitchFamily="34" charset="0"/>
              </a:rPr>
              <a:t>	     :</a:t>
            </a:r>
            <a:r>
              <a:rPr lang="en-IN" sz="2400" dirty="0" err="1">
                <a:latin typeface="Abadi" panose="020B0604020104020204" pitchFamily="34" charset="0"/>
              </a:rPr>
              <a:t>showDoctors</a:t>
            </a:r>
            <a:r>
              <a:rPr lang="en-IN" sz="2400" dirty="0">
                <a:latin typeface="Abadi" panose="020B0604020104020204" pitchFamily="34" charset="0"/>
              </a:rPr>
              <a:t>()</a:t>
            </a:r>
          </a:p>
          <a:p>
            <a:r>
              <a:rPr lang="en-IN" sz="2400" dirty="0">
                <a:latin typeface="Abadi" panose="020B0604020104020204" pitchFamily="34" charset="0"/>
              </a:rPr>
              <a:t>	     :</a:t>
            </a:r>
            <a:r>
              <a:rPr lang="en-IN" sz="2400" dirty="0" err="1">
                <a:latin typeface="Abadi" panose="020B0604020104020204" pitchFamily="34" charset="0"/>
              </a:rPr>
              <a:t>showPatient</a:t>
            </a:r>
            <a:r>
              <a:rPr lang="en-IN" sz="2400" dirty="0">
                <a:latin typeface="Abadi" panose="020B0604020104020204" pitchFamily="34" charset="0"/>
              </a:rPr>
              <a:t>()</a:t>
            </a:r>
          </a:p>
          <a:p>
            <a:r>
              <a:rPr lang="en-IN" sz="2400" dirty="0">
                <a:latin typeface="Abadi" panose="020B0604020104020204" pitchFamily="34" charset="0"/>
              </a:rPr>
              <a:t> 	     :</a:t>
            </a:r>
            <a:r>
              <a:rPr lang="en-IN" sz="2400" dirty="0" err="1">
                <a:latin typeface="Abadi" panose="020B0604020104020204" pitchFamily="34" charset="0"/>
              </a:rPr>
              <a:t>assignDoctors</a:t>
            </a:r>
            <a:r>
              <a:rPr lang="en-IN" sz="2400" dirty="0">
                <a:latin typeface="Abadi" panose="020B0604020104020204" pitchFamily="34" charset="0"/>
              </a:rPr>
              <a:t>()</a:t>
            </a:r>
          </a:p>
        </p:txBody>
      </p:sp>
      <p:sp>
        <p:nvSpPr>
          <p:cNvPr id="17" name="TextBox 16">
            <a:extLst>
              <a:ext uri="{FF2B5EF4-FFF2-40B4-BE49-F238E27FC236}">
                <a16:creationId xmlns:a16="http://schemas.microsoft.com/office/drawing/2014/main" id="{8E44AB2D-DEB5-BBD9-E357-71BC85153F54}"/>
              </a:ext>
            </a:extLst>
          </p:cNvPr>
          <p:cNvSpPr txBox="1"/>
          <p:nvPr/>
        </p:nvSpPr>
        <p:spPr>
          <a:xfrm>
            <a:off x="6950872" y="4703128"/>
            <a:ext cx="3615527" cy="1200329"/>
          </a:xfrm>
          <a:prstGeom prst="rect">
            <a:avLst/>
          </a:prstGeom>
          <a:noFill/>
        </p:spPr>
        <p:txBody>
          <a:bodyPr wrap="square" rtlCol="0">
            <a:spAutoFit/>
          </a:bodyPr>
          <a:lstStyle/>
          <a:p>
            <a:r>
              <a:rPr lang="en-IN" sz="2400" dirty="0"/>
              <a:t>CLASS       : DEMO</a:t>
            </a:r>
          </a:p>
          <a:p>
            <a:r>
              <a:rPr lang="en-IN" sz="2400" dirty="0"/>
              <a:t>METHOD  : </a:t>
            </a:r>
            <a:r>
              <a:rPr lang="en-IN" sz="2400" dirty="0" err="1"/>
              <a:t>addDoctor</a:t>
            </a:r>
            <a:r>
              <a:rPr lang="en-IN" sz="2400" dirty="0"/>
              <a:t>()</a:t>
            </a:r>
          </a:p>
          <a:p>
            <a:r>
              <a:rPr lang="en-IN" sz="2400" dirty="0"/>
              <a:t>	     :</a:t>
            </a:r>
            <a:r>
              <a:rPr lang="en-IN" sz="2400" dirty="0" err="1"/>
              <a:t>assignDoctor</a:t>
            </a:r>
            <a:r>
              <a:rPr lang="en-IN" sz="2400" dirty="0"/>
              <a:t>()</a:t>
            </a:r>
          </a:p>
        </p:txBody>
      </p:sp>
    </p:spTree>
    <p:extLst>
      <p:ext uri="{BB962C8B-B14F-4D97-AF65-F5344CB8AC3E}">
        <p14:creationId xmlns:p14="http://schemas.microsoft.com/office/powerpoint/2010/main" val="359977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41B976-41E3-B73C-3350-1E4FEBF99553}"/>
              </a:ext>
            </a:extLst>
          </p:cNvPr>
          <p:cNvSpPr txBox="1"/>
          <p:nvPr/>
        </p:nvSpPr>
        <p:spPr>
          <a:xfrm>
            <a:off x="2002055" y="596767"/>
            <a:ext cx="8499107" cy="400110"/>
          </a:xfrm>
          <a:prstGeom prst="rect">
            <a:avLst/>
          </a:prstGeom>
          <a:noFill/>
        </p:spPr>
        <p:txBody>
          <a:bodyPr wrap="square" rtlCol="0">
            <a:spAutoFit/>
          </a:bodyPr>
          <a:lstStyle/>
          <a:p>
            <a:r>
              <a:rPr lang="en-IN" sz="2000" dirty="0">
                <a:latin typeface="Amasis MT Pro Black" panose="020B0604020202020204" pitchFamily="18" charset="0"/>
              </a:rPr>
              <a:t>INTERFACES(OR)ABSTRATIONS IN HOSPITAL MANGAEMENT</a:t>
            </a:r>
            <a:r>
              <a:rPr lang="en-IN" sz="2000" b="1" dirty="0">
                <a:latin typeface="Lucida Calligraphy" panose="03010101010101010101" pitchFamily="66" charset="0"/>
              </a:rPr>
              <a:t>:</a:t>
            </a:r>
            <a:endParaRPr lang="en-IN" b="1" dirty="0">
              <a:latin typeface="Lucida Calligraphy" panose="03010101010101010101" pitchFamily="66" charset="0"/>
            </a:endParaRPr>
          </a:p>
        </p:txBody>
      </p:sp>
      <p:sp>
        <p:nvSpPr>
          <p:cNvPr id="4" name="TextBox 3">
            <a:extLst>
              <a:ext uri="{FF2B5EF4-FFF2-40B4-BE49-F238E27FC236}">
                <a16:creationId xmlns:a16="http://schemas.microsoft.com/office/drawing/2014/main" id="{CDA97C12-198A-A35C-D3DD-214A51BFC562}"/>
              </a:ext>
            </a:extLst>
          </p:cNvPr>
          <p:cNvSpPr txBox="1"/>
          <p:nvPr/>
        </p:nvSpPr>
        <p:spPr>
          <a:xfrm>
            <a:off x="3388093" y="3184176"/>
            <a:ext cx="6776184" cy="369332"/>
          </a:xfrm>
          <a:prstGeom prst="rect">
            <a:avLst/>
          </a:prstGeom>
          <a:noFill/>
        </p:spPr>
        <p:txBody>
          <a:bodyPr wrap="square">
            <a:spAutoFit/>
          </a:bodyPr>
          <a:lstStyle/>
          <a:p>
            <a:r>
              <a:rPr lang="en-IN" dirty="0">
                <a:latin typeface="Lucida Calligraphy" panose="03010101010101010101" pitchFamily="66" charset="0"/>
              </a:rPr>
              <a:t> </a:t>
            </a:r>
            <a:endParaRPr lang="en-IN" dirty="0"/>
          </a:p>
        </p:txBody>
      </p:sp>
      <p:sp>
        <p:nvSpPr>
          <p:cNvPr id="5" name="TextBox 4">
            <a:extLst>
              <a:ext uri="{FF2B5EF4-FFF2-40B4-BE49-F238E27FC236}">
                <a16:creationId xmlns:a16="http://schemas.microsoft.com/office/drawing/2014/main" id="{9C07851F-8C24-A5C6-C5E9-7C5C907AAE49}"/>
              </a:ext>
            </a:extLst>
          </p:cNvPr>
          <p:cNvSpPr txBox="1"/>
          <p:nvPr/>
        </p:nvSpPr>
        <p:spPr>
          <a:xfrm>
            <a:off x="1337911" y="1087655"/>
            <a:ext cx="10106526" cy="156966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212121"/>
                </a:solidFill>
                <a:effectLst/>
                <a:latin typeface="Abadi" panose="020B0604020104020204" pitchFamily="34" charset="0"/>
                <a:cs typeface="Arial" panose="020B0604020202020204" pitchFamily="34" charset="0"/>
              </a:rPr>
              <a:t>Humans are attempting to automate manual operations in this technological age in an effort to save time and money. </a:t>
            </a:r>
          </a:p>
          <a:p>
            <a:pPr marL="342900" indent="-342900" algn="l">
              <a:buFont typeface="Arial" panose="020B0604020202020204" pitchFamily="34" charset="0"/>
              <a:buChar char="•"/>
            </a:pPr>
            <a:r>
              <a:rPr lang="en-US" sz="2400" b="0" i="0" dirty="0">
                <a:solidFill>
                  <a:srgbClr val="212121"/>
                </a:solidFill>
                <a:effectLst/>
                <a:latin typeface="Abadi" panose="020B0604020104020204" pitchFamily="34" charset="0"/>
                <a:cs typeface="Arial" panose="020B0604020202020204" pitchFamily="34" charset="0"/>
              </a:rPr>
              <a:t>A solution for hospitals with several employees working alongside doctors, nurses, and staff members is the hospital management system.</a:t>
            </a:r>
          </a:p>
        </p:txBody>
      </p:sp>
      <p:sp>
        <p:nvSpPr>
          <p:cNvPr id="7" name="TextBox 6">
            <a:extLst>
              <a:ext uri="{FF2B5EF4-FFF2-40B4-BE49-F238E27FC236}">
                <a16:creationId xmlns:a16="http://schemas.microsoft.com/office/drawing/2014/main" id="{838B0DCF-D362-9487-0029-4B73ED511127}"/>
              </a:ext>
            </a:extLst>
          </p:cNvPr>
          <p:cNvSpPr txBox="1"/>
          <p:nvPr/>
        </p:nvSpPr>
        <p:spPr>
          <a:xfrm>
            <a:off x="1412239" y="2657316"/>
            <a:ext cx="9695313" cy="2954655"/>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212121"/>
                </a:solidFill>
                <a:effectLst/>
                <a:latin typeface="Abadi" panose="020B0604020104020204" pitchFamily="34" charset="0"/>
              </a:rPr>
              <a:t>This program is a web platform for handling and managing all activity as well as for maintaining and centralizing a database of information that will be quickly accessible with just one click on the internet.</a:t>
            </a:r>
          </a:p>
          <a:p>
            <a:pPr marL="342900" indent="-342900" algn="l">
              <a:buFont typeface="Arial" panose="020B0604020202020204" pitchFamily="34" charset="0"/>
              <a:buChar char="•"/>
            </a:pPr>
            <a:r>
              <a:rPr lang="en-US" sz="2400" b="0" i="0" dirty="0">
                <a:solidFill>
                  <a:srgbClr val="212121"/>
                </a:solidFill>
                <a:effectLst/>
                <a:latin typeface="Abadi" panose="020B0604020104020204" pitchFamily="34" charset="0"/>
              </a:rPr>
              <a:t>The user, often known as the patient, is another essential component of this application.</a:t>
            </a:r>
          </a:p>
          <a:p>
            <a:pPr marL="342900" indent="-342900" algn="l">
              <a:buFont typeface="Arial" panose="020B0604020202020204" pitchFamily="34" charset="0"/>
              <a:buChar char="•"/>
            </a:pPr>
            <a:r>
              <a:rPr lang="en-US" sz="2400" b="0" i="0" dirty="0">
                <a:solidFill>
                  <a:srgbClr val="212121"/>
                </a:solidFill>
                <a:effectLst/>
                <a:latin typeface="Abadi" panose="020B0604020104020204" pitchFamily="34" charset="0"/>
              </a:rPr>
              <a:t>The primary goal of creating a hospital management system in Java is to oversee hospital operations online.</a:t>
            </a:r>
          </a:p>
          <a:p>
            <a:endParaRPr lang="en-IN" dirty="0"/>
          </a:p>
        </p:txBody>
      </p:sp>
    </p:spTree>
    <p:extLst>
      <p:ext uri="{BB962C8B-B14F-4D97-AF65-F5344CB8AC3E}">
        <p14:creationId xmlns:p14="http://schemas.microsoft.com/office/powerpoint/2010/main" val="39775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screenshot, number, font&#10;&#10;Description automatically generated">
            <a:extLst>
              <a:ext uri="{FF2B5EF4-FFF2-40B4-BE49-F238E27FC236}">
                <a16:creationId xmlns:a16="http://schemas.microsoft.com/office/drawing/2014/main" id="{2342BD9C-3935-226B-C280-06818410B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25304"/>
            <a:ext cx="10905066" cy="4607390"/>
          </a:xfrm>
          <a:prstGeom prst="rect">
            <a:avLst/>
          </a:prstGeom>
        </p:spPr>
      </p:pic>
    </p:spTree>
    <p:extLst>
      <p:ext uri="{BB962C8B-B14F-4D97-AF65-F5344CB8AC3E}">
        <p14:creationId xmlns:p14="http://schemas.microsoft.com/office/powerpoint/2010/main" val="415368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DEFC7-65B9-A82B-56DE-5DBD03788EE2}"/>
              </a:ext>
            </a:extLst>
          </p:cNvPr>
          <p:cNvSpPr txBox="1"/>
          <p:nvPr/>
        </p:nvSpPr>
        <p:spPr>
          <a:xfrm>
            <a:off x="162047" y="335666"/>
            <a:ext cx="11412638" cy="8740854"/>
          </a:xfrm>
          <a:prstGeom prst="rect">
            <a:avLst/>
          </a:prstGeom>
          <a:noFill/>
        </p:spPr>
        <p:txBody>
          <a:bodyPr wrap="square" rtlCol="0">
            <a:spAutoFit/>
          </a:bodyPr>
          <a:lstStyle/>
          <a:p>
            <a:r>
              <a:rPr lang="en-US" sz="2400" b="1" i="0" dirty="0">
                <a:solidFill>
                  <a:schemeClr val="tx1">
                    <a:lumMod val="95000"/>
                    <a:lumOff val="5000"/>
                  </a:schemeClr>
                </a:solidFill>
                <a:effectLst/>
                <a:latin typeface="Roboto" panose="02000000000000000000" pitchFamily="2" charset="0"/>
              </a:rPr>
              <a:t>ROLES AND RESPONSIBILITIES OF TEAM MEMBERS:</a:t>
            </a:r>
          </a:p>
          <a:p>
            <a:endParaRPr lang="en-US" dirty="0">
              <a:solidFill>
                <a:schemeClr val="tx1">
                  <a:lumMod val="95000"/>
                  <a:lumOff val="5000"/>
                </a:schemeClr>
              </a:solidFill>
              <a:latin typeface="Roboto" panose="02000000000000000000" pitchFamily="2" charset="0"/>
            </a:endParaRPr>
          </a:p>
          <a:p>
            <a:r>
              <a:rPr lang="en-US" dirty="0">
                <a:solidFill>
                  <a:schemeClr val="tx1">
                    <a:lumMod val="95000"/>
                    <a:lumOff val="5000"/>
                  </a:schemeClr>
                </a:solidFill>
                <a:latin typeface="Roboto" panose="02000000000000000000" pitchFamily="2" charset="0"/>
              </a:rPr>
              <a:t>On a project team, each member has certain responsibilities or specific tasks that help contribute to the success of the project. That’s why it is important to have varying roles on the project team.</a:t>
            </a:r>
          </a:p>
          <a:p>
            <a:endParaRPr lang="en-US" i="0" dirty="0">
              <a:solidFill>
                <a:schemeClr val="tx1">
                  <a:lumMod val="95000"/>
                  <a:lumOff val="5000"/>
                </a:schemeClr>
              </a:solidFill>
              <a:effectLst/>
              <a:latin typeface="Roboto" panose="02000000000000000000" pitchFamily="2" charset="0"/>
            </a:endParaRPr>
          </a:p>
          <a:p>
            <a:r>
              <a:rPr lang="en-US" b="1" dirty="0">
                <a:solidFill>
                  <a:schemeClr val="tx1">
                    <a:lumMod val="95000"/>
                    <a:lumOff val="5000"/>
                  </a:schemeClr>
                </a:solidFill>
                <a:latin typeface="Roboto" panose="02000000000000000000" pitchFamily="2" charset="0"/>
              </a:rPr>
              <a:t>DEEKSHITHA(TEAM LEAD):</a:t>
            </a:r>
          </a:p>
          <a:p>
            <a:pPr marL="342900" indent="-342900">
              <a:buFont typeface="Arial" panose="020B0604020202020204" pitchFamily="34" charset="0"/>
              <a:buChar char="•"/>
            </a:pPr>
            <a:r>
              <a:rPr lang="en-US" dirty="0">
                <a:solidFill>
                  <a:schemeClr val="tx1">
                    <a:lumMod val="95000"/>
                    <a:lumOff val="5000"/>
                  </a:schemeClr>
                </a:solidFill>
                <a:latin typeface="Roboto" panose="02000000000000000000" pitchFamily="2" charset="0"/>
              </a:rPr>
              <a:t>Create overall project vision.</a:t>
            </a:r>
          </a:p>
          <a:p>
            <a:pPr marL="342900" indent="-342900">
              <a:buFont typeface="Arial" panose="020B0604020202020204" pitchFamily="34" charset="0"/>
              <a:buChar char="•"/>
            </a:pPr>
            <a:r>
              <a:rPr lang="en-US" dirty="0">
                <a:solidFill>
                  <a:schemeClr val="tx1">
                    <a:lumMod val="95000"/>
                    <a:lumOff val="5000"/>
                  </a:schemeClr>
                </a:solidFill>
                <a:latin typeface="Roboto" panose="02000000000000000000" pitchFamily="2" charset="0"/>
              </a:rPr>
              <a:t>Create the project plan.</a:t>
            </a:r>
          </a:p>
          <a:p>
            <a:pPr marL="342900" indent="-342900">
              <a:buFont typeface="Arial" panose="020B0604020202020204" pitchFamily="34" charset="0"/>
              <a:buChar char="•"/>
            </a:pPr>
            <a:r>
              <a:rPr lang="en-US" dirty="0">
                <a:solidFill>
                  <a:schemeClr val="tx1">
                    <a:lumMod val="95000"/>
                    <a:lumOff val="5000"/>
                  </a:schemeClr>
                </a:solidFill>
                <a:latin typeface="Roboto" panose="02000000000000000000" pitchFamily="2" charset="0"/>
              </a:rPr>
              <a:t>In-depth knowledge of performance metrics.</a:t>
            </a:r>
          </a:p>
          <a:p>
            <a:pPr marL="342900" indent="-342900">
              <a:buFont typeface="Arial" panose="020B0604020202020204" pitchFamily="34" charset="0"/>
              <a:buChar char="•"/>
            </a:pPr>
            <a:r>
              <a:rPr lang="en-US" dirty="0">
                <a:solidFill>
                  <a:schemeClr val="tx1">
                    <a:lumMod val="95000"/>
                    <a:lumOff val="5000"/>
                  </a:schemeClr>
                </a:solidFill>
                <a:latin typeface="Roboto" panose="02000000000000000000" pitchFamily="2" charset="0"/>
              </a:rPr>
              <a:t>Assigning tasks to project team members.</a:t>
            </a:r>
          </a:p>
          <a:p>
            <a:pPr marL="342900" indent="-342900">
              <a:buFont typeface="Arial" panose="020B0604020202020204" pitchFamily="34" charset="0"/>
              <a:buChar char="•"/>
            </a:pPr>
            <a:r>
              <a:rPr lang="en-US" dirty="0">
                <a:solidFill>
                  <a:schemeClr val="tx1">
                    <a:lumMod val="95000"/>
                    <a:lumOff val="5000"/>
                  </a:schemeClr>
                </a:solidFill>
                <a:latin typeface="Roboto" panose="02000000000000000000" pitchFamily="2" charset="0"/>
              </a:rPr>
              <a:t>Carrying ultimate responsibility for the project.</a:t>
            </a:r>
          </a:p>
          <a:p>
            <a:r>
              <a:rPr lang="en-US"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 SRUJITHA:</a:t>
            </a:r>
          </a:p>
          <a:p>
            <a:pPr marL="285750" indent="-285750">
              <a:buFont typeface="Arial" panose="020B0604020202020204" pitchFamily="34" charset="0"/>
              <a:buChar char="•"/>
            </a:pPr>
            <a:r>
              <a:rPr lang="en-US"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Communicate with project lead on roadblocks.</a:t>
            </a:r>
          </a:p>
          <a:p>
            <a:pPr marL="285750" indent="-285750">
              <a:buFont typeface="Arial" panose="020B0604020202020204" pitchFamily="34" charset="0"/>
              <a:buChar char="•"/>
            </a:pPr>
            <a:r>
              <a:rPr lang="en-US"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Solve project objectives.</a:t>
            </a:r>
          </a:p>
          <a:p>
            <a:pPr marL="285750" indent="-285750">
              <a:buFont typeface="Arial" panose="020B0604020202020204" pitchFamily="34" charset="0"/>
              <a:buChar char="•"/>
            </a:pPr>
            <a:r>
              <a:rPr lang="en-US"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Complete tasks in areas of expertise.</a:t>
            </a:r>
          </a:p>
          <a:p>
            <a:pPr marL="285750" indent="-285750">
              <a:buFont typeface="Arial" panose="020B0604020202020204" pitchFamily="34" charset="0"/>
              <a:buChar char="•"/>
            </a:pPr>
            <a:r>
              <a:rPr lang="en-US"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Determining the methodology used on the project.</a:t>
            </a:r>
          </a:p>
          <a:p>
            <a:pPr marL="285750" indent="-285750">
              <a:buFont typeface="Arial" panose="020B0604020202020204" pitchFamily="34" charset="0"/>
              <a:buChar char="•"/>
            </a:pPr>
            <a:r>
              <a:rPr lang="en-US"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Documenting the process. </a:t>
            </a:r>
          </a:p>
          <a:p>
            <a:r>
              <a:rPr lang="en-US" b="1" dirty="0">
                <a:solidFill>
                  <a:schemeClr val="tx1">
                    <a:lumMod val="95000"/>
                    <a:lumOff val="5000"/>
                  </a:schemeClr>
                </a:solidFill>
                <a:latin typeface="Roboto" panose="02000000000000000000" pitchFamily="2" charset="0"/>
              </a:rPr>
              <a:t>LAKSHMI PRASANNA:</a:t>
            </a:r>
          </a:p>
          <a:p>
            <a:pPr marL="342900" indent="-342900">
              <a:buFont typeface="Arial" panose="020B0604020202020204" pitchFamily="34" charset="0"/>
              <a:buChar char="•"/>
            </a:pPr>
            <a:r>
              <a:rPr lang="en-US" i="0" dirty="0">
                <a:solidFill>
                  <a:schemeClr val="tx1">
                    <a:lumMod val="95000"/>
                    <a:lumOff val="5000"/>
                  </a:schemeClr>
                </a:solidFill>
                <a:effectLst/>
                <a:latin typeface="Roboto" panose="02000000000000000000" pitchFamily="2" charset="0"/>
              </a:rPr>
              <a:t>Assisting in defining the project.</a:t>
            </a:r>
          </a:p>
          <a:p>
            <a:pPr marL="342900" indent="-342900">
              <a:buFont typeface="Arial" panose="020B0604020202020204" pitchFamily="34" charset="0"/>
              <a:buChar char="•"/>
            </a:pPr>
            <a:r>
              <a:rPr lang="en-US" dirty="0">
                <a:solidFill>
                  <a:schemeClr val="tx1">
                    <a:lumMod val="95000"/>
                    <a:lumOff val="5000"/>
                  </a:schemeClr>
                </a:solidFill>
                <a:latin typeface="Roboto" panose="02000000000000000000" pitchFamily="2" charset="0"/>
              </a:rPr>
              <a:t>Gathering the requirements.</a:t>
            </a:r>
          </a:p>
          <a:p>
            <a:pPr marL="342900" indent="-342900">
              <a:buFont typeface="Arial" panose="020B0604020202020204" pitchFamily="34" charset="0"/>
              <a:buChar char="•"/>
            </a:pPr>
            <a:r>
              <a:rPr lang="en-US" i="0" dirty="0">
                <a:solidFill>
                  <a:schemeClr val="tx1">
                    <a:lumMod val="95000"/>
                    <a:lumOff val="5000"/>
                  </a:schemeClr>
                </a:solidFill>
                <a:effectLst/>
                <a:latin typeface="Roboto" panose="02000000000000000000" pitchFamily="2" charset="0"/>
              </a:rPr>
              <a:t>Testing the code to validate the objectives.</a:t>
            </a:r>
          </a:p>
          <a:p>
            <a:pPr marL="342900" indent="-342900">
              <a:buFont typeface="Arial" panose="020B0604020202020204" pitchFamily="34" charset="0"/>
              <a:buChar char="•"/>
            </a:pPr>
            <a:r>
              <a:rPr lang="en-US" i="0" dirty="0">
                <a:solidFill>
                  <a:schemeClr val="tx1">
                    <a:lumMod val="95000"/>
                    <a:lumOff val="5000"/>
                  </a:schemeClr>
                </a:solidFill>
                <a:effectLst/>
                <a:latin typeface="Roboto" panose="02000000000000000000" pitchFamily="2" charset="0"/>
              </a:rPr>
              <a:t>Completing individual deliverables.</a:t>
            </a:r>
          </a:p>
          <a:p>
            <a:pPr marL="342900" indent="-342900">
              <a:buFont typeface="Arial" panose="020B0604020202020204" pitchFamily="34" charset="0"/>
              <a:buChar char="•"/>
            </a:pPr>
            <a:endParaRPr lang="en-US" sz="2000" i="0" dirty="0">
              <a:solidFill>
                <a:schemeClr val="tx1">
                  <a:lumMod val="95000"/>
                  <a:lumOff val="5000"/>
                </a:schemeClr>
              </a:solidFill>
              <a:effectLst/>
              <a:latin typeface="Roboto" panose="02000000000000000000" pitchFamily="2" charset="0"/>
            </a:endParaRPr>
          </a:p>
          <a:p>
            <a:endParaRPr lang="en-US" sz="2000" b="1" i="0" dirty="0">
              <a:solidFill>
                <a:schemeClr val="tx1">
                  <a:lumMod val="95000"/>
                  <a:lumOff val="5000"/>
                </a:schemeClr>
              </a:solidFill>
              <a:effectLst/>
              <a:latin typeface="Roboto" panose="02000000000000000000" pitchFamily="2" charset="0"/>
            </a:endParaRPr>
          </a:p>
          <a:p>
            <a:endParaRPr lang="en-US" sz="2400" b="1" dirty="0">
              <a:solidFill>
                <a:schemeClr val="tx1">
                  <a:lumMod val="95000"/>
                  <a:lumOff val="5000"/>
                </a:schemeClr>
              </a:solidFill>
              <a:latin typeface="Roboto" panose="02000000000000000000" pitchFamily="2" charset="0"/>
            </a:endParaRPr>
          </a:p>
          <a:p>
            <a:endParaRPr lang="en-US" sz="2000" b="0" i="0" dirty="0">
              <a:solidFill>
                <a:schemeClr val="tx1">
                  <a:lumMod val="95000"/>
                  <a:lumOff val="5000"/>
                </a:schemeClr>
              </a:solidFill>
              <a:effectLst/>
              <a:latin typeface="Roboto" panose="02000000000000000000" pitchFamily="2" charset="0"/>
            </a:endParaRPr>
          </a:p>
          <a:p>
            <a:br>
              <a:rPr lang="en-US" sz="2000" dirty="0">
                <a:solidFill>
                  <a:schemeClr val="tx1">
                    <a:lumMod val="95000"/>
                    <a:lumOff val="5000"/>
                  </a:schemeClr>
                </a:solidFill>
              </a:rPr>
            </a:br>
            <a:endParaRPr lang="en-US" sz="2000" b="0" i="0" dirty="0">
              <a:solidFill>
                <a:schemeClr val="tx1">
                  <a:lumMod val="95000"/>
                  <a:lumOff val="5000"/>
                </a:schemeClr>
              </a:solidFill>
              <a:effectLst/>
              <a:latin typeface="Roboto" panose="02000000000000000000" pitchFamily="2" charset="0"/>
            </a:endParaRPr>
          </a:p>
          <a:p>
            <a:endParaRPr lang="en-US" b="0" i="0" dirty="0">
              <a:solidFill>
                <a:schemeClr val="tx1">
                  <a:lumMod val="95000"/>
                  <a:lumOff val="5000"/>
                </a:schemeClr>
              </a:solidFill>
              <a:effectLst/>
              <a:latin typeface="Roboto" panose="02000000000000000000" pitchFamily="2" charset="0"/>
            </a:endParaRPr>
          </a:p>
          <a:p>
            <a:endParaRPr lang="en-IN" dirty="0">
              <a:solidFill>
                <a:schemeClr val="tx1">
                  <a:lumMod val="95000"/>
                  <a:lumOff val="5000"/>
                </a:schemeClr>
              </a:solidFill>
            </a:endParaRPr>
          </a:p>
        </p:txBody>
      </p:sp>
    </p:spTree>
    <p:extLst>
      <p:ext uri="{BB962C8B-B14F-4D97-AF65-F5344CB8AC3E}">
        <p14:creationId xmlns:p14="http://schemas.microsoft.com/office/powerpoint/2010/main" val="378776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15D1FB-C2BC-263C-5C61-0AF1FDBFDD14}"/>
              </a:ext>
            </a:extLst>
          </p:cNvPr>
          <p:cNvSpPr txBox="1"/>
          <p:nvPr/>
        </p:nvSpPr>
        <p:spPr>
          <a:xfrm>
            <a:off x="381965" y="532435"/>
            <a:ext cx="11308465" cy="6555641"/>
          </a:xfrm>
          <a:prstGeom prst="rect">
            <a:avLst/>
          </a:prstGeom>
          <a:noFill/>
        </p:spPr>
        <p:txBody>
          <a:bodyPr wrap="square" rtlCol="0">
            <a:spAutoFit/>
          </a:bodyPr>
          <a:lstStyle/>
          <a:p>
            <a:pPr algn="l"/>
            <a:r>
              <a:rPr lang="en-IN" sz="2000" b="1" dirty="0">
                <a:solidFill>
                  <a:schemeClr val="tx1">
                    <a:lumMod val="95000"/>
                    <a:lumOff val="5000"/>
                  </a:schemeClr>
                </a:solidFill>
              </a:rPr>
              <a:t>JAHNAVI:</a:t>
            </a:r>
          </a:p>
          <a:p>
            <a:pPr marL="342900" indent="-342900" algn="l">
              <a:buFont typeface="Arial" panose="020B0604020202020204" pitchFamily="34" charset="0"/>
              <a:buChar char="•"/>
            </a:pPr>
            <a:r>
              <a:rPr lang="en-IN" sz="2000" dirty="0">
                <a:solidFill>
                  <a:schemeClr val="tx1">
                    <a:lumMod val="95000"/>
                    <a:lumOff val="5000"/>
                  </a:schemeClr>
                </a:solidFill>
              </a:rPr>
              <a:t>Managing deliverables according to the plan.</a:t>
            </a:r>
          </a:p>
          <a:p>
            <a:pPr marL="342900" indent="-342900" algn="l">
              <a:buFont typeface="Arial" panose="020B0604020202020204" pitchFamily="34" charset="0"/>
              <a:buChar char="•"/>
            </a:pPr>
            <a:r>
              <a:rPr lang="en-IN" sz="2000" dirty="0">
                <a:solidFill>
                  <a:schemeClr val="tx1">
                    <a:lumMod val="95000"/>
                    <a:lumOff val="5000"/>
                  </a:schemeClr>
                </a:solidFill>
              </a:rPr>
              <a:t>Gathering the requirements(like flow chart and related info.).</a:t>
            </a:r>
          </a:p>
          <a:p>
            <a:pPr marL="342900" indent="-342900" algn="l">
              <a:buFont typeface="Arial" panose="020B0604020202020204" pitchFamily="34" charset="0"/>
              <a:buChar char="•"/>
            </a:pPr>
            <a:r>
              <a:rPr lang="en-IN" sz="2000" dirty="0">
                <a:solidFill>
                  <a:schemeClr val="tx1">
                    <a:lumMod val="95000"/>
                    <a:lumOff val="5000"/>
                  </a:schemeClr>
                </a:solidFill>
              </a:rPr>
              <a:t>Executing the code to validate objectives.</a:t>
            </a:r>
          </a:p>
          <a:p>
            <a:pPr marL="342900" indent="-342900" algn="l">
              <a:buFont typeface="Arial" panose="020B0604020202020204" pitchFamily="34" charset="0"/>
              <a:buChar char="•"/>
            </a:pPr>
            <a:r>
              <a:rPr lang="en-IN" sz="2000" dirty="0">
                <a:solidFill>
                  <a:schemeClr val="tx1">
                    <a:lumMod val="95000"/>
                    <a:lumOff val="5000"/>
                  </a:schemeClr>
                </a:solidFill>
              </a:rPr>
              <a:t>Documenting technical requirements.</a:t>
            </a:r>
          </a:p>
          <a:p>
            <a:pPr algn="l"/>
            <a:r>
              <a:rPr lang="en-IN" sz="2000" b="1" dirty="0">
                <a:solidFill>
                  <a:schemeClr val="tx1">
                    <a:lumMod val="95000"/>
                    <a:lumOff val="5000"/>
                  </a:schemeClr>
                </a:solidFill>
              </a:rPr>
              <a:t>AMISHA:</a:t>
            </a:r>
          </a:p>
          <a:p>
            <a:pPr marL="342900" indent="-342900" algn="l">
              <a:buFont typeface="Arial" panose="020B0604020202020204" pitchFamily="34" charset="0"/>
              <a:buChar char="•"/>
            </a:pPr>
            <a:r>
              <a:rPr lang="en-IN" sz="2000" dirty="0">
                <a:solidFill>
                  <a:schemeClr val="tx1">
                    <a:lumMod val="95000"/>
                    <a:lumOff val="5000"/>
                  </a:schemeClr>
                </a:solidFill>
              </a:rPr>
              <a:t>Assisting in defining the project.</a:t>
            </a:r>
          </a:p>
          <a:p>
            <a:pPr marL="342900" indent="-342900" algn="l">
              <a:buFont typeface="Arial" panose="020B0604020202020204" pitchFamily="34" charset="0"/>
              <a:buChar char="•"/>
            </a:pPr>
            <a:r>
              <a:rPr lang="en-IN" sz="2000" dirty="0">
                <a:solidFill>
                  <a:schemeClr val="tx1">
                    <a:lumMod val="95000"/>
                    <a:lumOff val="5000"/>
                  </a:schemeClr>
                </a:solidFill>
              </a:rPr>
              <a:t>Gathering the requirements(like Gantt charts and relevant info.).</a:t>
            </a:r>
          </a:p>
          <a:p>
            <a:pPr marL="342900" indent="-342900" algn="l">
              <a:buFont typeface="Arial" panose="020B0604020202020204" pitchFamily="34" charset="0"/>
              <a:buChar char="•"/>
            </a:pPr>
            <a:r>
              <a:rPr lang="en-IN" sz="2000" dirty="0">
                <a:solidFill>
                  <a:schemeClr val="tx1">
                    <a:lumMod val="95000"/>
                    <a:lumOff val="5000"/>
                  </a:schemeClr>
                </a:solidFill>
              </a:rPr>
              <a:t>Ensuring the availability of resources to complete the project.</a:t>
            </a:r>
          </a:p>
          <a:p>
            <a:pPr marL="342900" indent="-342900" algn="l">
              <a:buFont typeface="Arial" panose="020B0604020202020204" pitchFamily="34" charset="0"/>
              <a:buChar char="•"/>
            </a:pPr>
            <a:r>
              <a:rPr lang="en-IN" sz="2000" dirty="0">
                <a:solidFill>
                  <a:schemeClr val="tx1">
                    <a:lumMod val="95000"/>
                    <a:lumOff val="5000"/>
                  </a:schemeClr>
                </a:solidFill>
              </a:rPr>
              <a:t>Finding the methods and classes used in the project.</a:t>
            </a:r>
          </a:p>
          <a:p>
            <a:pPr algn="l"/>
            <a:endParaRPr lang="en-IN" sz="2000" dirty="0">
              <a:solidFill>
                <a:schemeClr val="tx1">
                  <a:lumMod val="95000"/>
                  <a:lumOff val="5000"/>
                </a:schemeClr>
              </a:solidFill>
            </a:endParaRPr>
          </a:p>
          <a:p>
            <a:pPr algn="l"/>
            <a:r>
              <a:rPr lang="en-IN" sz="2000" dirty="0">
                <a:solidFill>
                  <a:schemeClr val="tx1">
                    <a:lumMod val="95000"/>
                    <a:lumOff val="5000"/>
                  </a:schemeClr>
                </a:solidFill>
              </a:rPr>
              <a:t>The project team is responsible for contributing to the overall project objectives and specific team deliverables, by contributing towards the planning of project activities and executing assigned tasks / work with in thee expected quality standards, to ensure the project is success.</a:t>
            </a:r>
          </a:p>
          <a:p>
            <a:pPr marL="342900" indent="-342900" algn="l">
              <a:buFont typeface="Arial" panose="020B0604020202020204" pitchFamily="34" charset="0"/>
              <a:buChar char="•"/>
            </a:pPr>
            <a:endParaRPr lang="en-IN" sz="2000" dirty="0">
              <a:solidFill>
                <a:schemeClr val="tx1">
                  <a:lumMod val="95000"/>
                  <a:lumOff val="5000"/>
                </a:schemeClr>
              </a:solidFill>
            </a:endParaRPr>
          </a:p>
          <a:p>
            <a:pPr marL="342900" indent="-342900" algn="l">
              <a:buFont typeface="Arial" panose="020B0604020202020204" pitchFamily="34" charset="0"/>
              <a:buChar char="•"/>
            </a:pPr>
            <a:endParaRPr lang="en-IN" sz="2000" dirty="0">
              <a:solidFill>
                <a:schemeClr val="tx1">
                  <a:lumMod val="95000"/>
                  <a:lumOff val="5000"/>
                </a:schemeClr>
              </a:solidFill>
            </a:endParaRPr>
          </a:p>
          <a:p>
            <a:pPr marL="342900" indent="-342900" algn="l">
              <a:buFont typeface="Arial" panose="020B0604020202020204" pitchFamily="34" charset="0"/>
              <a:buChar char="•"/>
            </a:pPr>
            <a:endParaRPr lang="en-IN" sz="2000" dirty="0">
              <a:solidFill>
                <a:schemeClr val="tx1">
                  <a:lumMod val="95000"/>
                  <a:lumOff val="5000"/>
                </a:schemeClr>
              </a:solidFill>
            </a:endParaRPr>
          </a:p>
          <a:p>
            <a:pPr algn="l"/>
            <a:endParaRPr lang="en-IN" sz="2000" dirty="0">
              <a:solidFill>
                <a:schemeClr val="tx1">
                  <a:lumMod val="95000"/>
                  <a:lumOff val="5000"/>
                </a:schemeClr>
              </a:solidFill>
            </a:endParaRPr>
          </a:p>
          <a:p>
            <a:pPr marL="342900" indent="-342900" algn="l">
              <a:buFont typeface="Arial" panose="020B0604020202020204" pitchFamily="34" charset="0"/>
              <a:buChar char="•"/>
            </a:pPr>
            <a:endParaRPr lang="en-IN" sz="2000" dirty="0">
              <a:solidFill>
                <a:schemeClr val="tx1">
                  <a:lumMod val="95000"/>
                  <a:lumOff val="5000"/>
                </a:schemeClr>
              </a:solidFill>
            </a:endParaRPr>
          </a:p>
          <a:p>
            <a:pPr marL="342900" indent="-342900" algn="l">
              <a:buFont typeface="Arial" panose="020B0604020202020204" pitchFamily="34" charset="0"/>
              <a:buChar char="•"/>
            </a:pPr>
            <a:endParaRPr lang="en-IN" sz="2000" dirty="0">
              <a:solidFill>
                <a:schemeClr val="tx1">
                  <a:lumMod val="95000"/>
                  <a:lumOff val="5000"/>
                </a:schemeClr>
              </a:solidFill>
            </a:endParaRPr>
          </a:p>
          <a:p>
            <a:pPr algn="l"/>
            <a:endParaRPr lang="en-IN" sz="2000" dirty="0">
              <a:solidFill>
                <a:schemeClr val="tx1">
                  <a:lumMod val="95000"/>
                  <a:lumOff val="5000"/>
                </a:schemeClr>
              </a:solidFill>
            </a:endParaRPr>
          </a:p>
        </p:txBody>
      </p:sp>
    </p:spTree>
    <p:extLst>
      <p:ext uri="{BB962C8B-B14F-4D97-AF65-F5344CB8AC3E}">
        <p14:creationId xmlns:p14="http://schemas.microsoft.com/office/powerpoint/2010/main" val="4238750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2285</TotalTime>
  <Words>678</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Abadi</vt:lpstr>
      <vt:lpstr>Algerian</vt:lpstr>
      <vt:lpstr>Amasis MT Pro Black</vt:lpstr>
      <vt:lpstr>Amasis MT Pro Light</vt:lpstr>
      <vt:lpstr>Arial</vt:lpstr>
      <vt:lpstr>Baguet Script</vt:lpstr>
      <vt:lpstr>Calibri</vt:lpstr>
      <vt:lpstr>Calibri Light</vt:lpstr>
      <vt:lpstr>Lucida Calligraphy</vt:lpstr>
      <vt:lpstr>Open Sans</vt:lpstr>
      <vt:lpstr>Roboto</vt:lpstr>
      <vt:lpstr>source_sans_proregular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PRASANNA</dc:creator>
  <cp:lastModifiedBy>Srujitha Chinnu</cp:lastModifiedBy>
  <cp:revision>5</cp:revision>
  <dcterms:created xsi:type="dcterms:W3CDTF">2023-04-26T08:08:41Z</dcterms:created>
  <dcterms:modified xsi:type="dcterms:W3CDTF">2023-05-18T13:17:21Z</dcterms:modified>
</cp:coreProperties>
</file>